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4" r:id="rId3"/>
    <p:sldId id="319" r:id="rId4"/>
    <p:sldId id="320" r:id="rId5"/>
    <p:sldId id="328" r:id="rId6"/>
    <p:sldId id="291" r:id="rId7"/>
    <p:sldId id="471" r:id="rId8"/>
    <p:sldId id="323" r:id="rId9"/>
    <p:sldId id="283" r:id="rId10"/>
    <p:sldId id="285" r:id="rId11"/>
    <p:sldId id="288" r:id="rId12"/>
    <p:sldId id="349" r:id="rId13"/>
    <p:sldId id="329" r:id="rId14"/>
    <p:sldId id="324" r:id="rId15"/>
    <p:sldId id="305" r:id="rId16"/>
    <p:sldId id="304" r:id="rId17"/>
    <p:sldId id="303" r:id="rId18"/>
    <p:sldId id="325" r:id="rId19"/>
    <p:sldId id="273" r:id="rId20"/>
    <p:sldId id="277" r:id="rId21"/>
    <p:sldId id="340" r:id="rId22"/>
    <p:sldId id="467" r:id="rId23"/>
    <p:sldId id="468" r:id="rId24"/>
    <p:sldId id="475" r:id="rId25"/>
    <p:sldId id="474" r:id="rId26"/>
    <p:sldId id="473" r:id="rId27"/>
    <p:sldId id="326" r:id="rId28"/>
    <p:sldId id="347" r:id="rId29"/>
    <p:sldId id="348" r:id="rId30"/>
    <p:sldId id="263" r:id="rId3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D23"/>
    <a:srgbClr val="003A63"/>
    <a:srgbClr val="D3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F89FF4-B982-41F4-974E-0B10BF00C631}" v="32" dt="2021-11-30T15:09:30.9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32"/>
  </p:normalViewPr>
  <p:slideViewPr>
    <p:cSldViewPr snapToGrid="0">
      <p:cViewPr varScale="1">
        <p:scale>
          <a:sx n="91" d="100"/>
          <a:sy n="91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5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34001-6813-4562-9C53-0122212C7C4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369C9-8473-47CA-8A1A-37D95C07B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149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FDC29-F3F3-4618-A9CB-60EC7999F59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03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FDC29-F3F3-4618-A9CB-60EC7999F59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079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FDC29-F3F3-4618-A9CB-60EC7999F59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755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F5F04-2CF6-4412-ABA4-6A9DEAB00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849DFE-6405-426A-A942-D15DA2B41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4A4C5-F0EE-4904-8D7F-70DD165E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8296BD-7400-4136-A505-C295019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488CAF-2758-4057-8842-CA8A5F8F4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24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6F5D1-FF93-475B-A7FD-9DF1C89BC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C0996-5AFD-4404-A495-11E7E3D54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E50A80-F435-4393-924F-6D2C89D3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BA599E-CFFF-44EB-81EB-E32FF563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10ADB4-F67A-4695-A2F0-747B0B9E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3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DDF303-CD96-42D0-B0FF-1EA2631BB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48536A-2C47-465F-89A9-3E6CCA23E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6E8545-207B-4A04-A67E-4D527662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56CD5-46BB-4CD6-B7C3-49BC4372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58F517-15EB-441E-9B99-086CDBD2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57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593D6-5E72-46E0-8609-B3C4C56D5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95881E-EF6E-4C6E-8CD6-F7CBBA5F1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AD70B8-1E56-4147-AFE8-FBD915CB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7E416-C1E9-4A4A-9A21-4134EC34F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0FE17E-4CC4-4DF2-B03F-3315BD247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65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F105E-68CD-41F5-B29E-FC0663768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557284-CDAB-42CA-AAC7-890C775A3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283D1C-0B80-4BD9-82CC-18D70DF73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E823B-175F-401A-86DD-56AED80C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5BCB87-A096-46CE-A7AB-21626DDF9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8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060D0-0398-4E94-997D-486C5EABE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0BA8DE-A023-4784-9C24-5F54ADB47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70A725-9AC0-4328-BEE0-5C92B037A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EA8F1F-1920-4E2D-B7B4-658F1AB5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B2C335-96C2-46CC-85FD-26EBBC42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787420-5B93-4AB9-9297-31A56EB4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72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14DFC-AD82-4229-AF85-DCBA3B432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3E0A51-C50F-4BEB-8034-995ED134A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0AA962-E8E4-4F68-ADD3-32DF52E7E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9BBE84-B6A0-47B4-A765-72F94C192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02CF32B-66C2-48E5-9188-6811AECCFF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5099056-A368-4774-AA70-01EFB13B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4183AE-BD5F-484D-95B8-7B7A09348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88A38F-89E4-414A-A14C-179548B2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11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0130-E23E-4724-B665-F69E2170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7635F4-A027-4FCD-9181-C3CCB985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561664-BACC-4F60-B08E-D3DDA014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9980D5-CCF0-40A5-82DB-BC6AF9EC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8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4C9999-BFFF-4A0D-8575-A01A28B3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F26627-5AEC-4D47-9312-B1A2F0BC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C0FE30-CBC6-436F-A854-0A1A7CEF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4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0F589-F8E6-432C-BA95-17B75232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FF5BF9-2411-4297-969E-29D8F560F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DAE907-683B-4142-B763-01A0A5727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9FBC82-6FA8-4048-9714-C2A7D198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97645C-2013-4F74-948A-A86B79833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2A3E7B-0642-463A-ADA0-4B68A1C2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5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E66D8-C4B1-4A4A-ABF3-26E35DF4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0B9ABF-0BAF-4AD4-89E4-B360E942A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FBC927-3E00-44FF-9FE0-AAF7BE567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593BEE-C435-4B8E-B111-35C6BD47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2EEE82-6674-4CAA-A118-1343F2EA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E25D0C-A0E5-41A1-9904-42DD0CA76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18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A6F532-D7EC-48E9-A215-420941A9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381003-F90E-4316-9327-96176CCBE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7634AD-1675-4871-805B-2C8C819F4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4EA20-B24C-489F-912F-A3AF0FE7DA58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E3E45C-2BF3-4558-A99B-100B3D7E2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DDD1E6-343B-4BC6-BCA7-7A7CB5C37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48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C709E-0176-4B91-B92E-262C3D79E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7407" y="1392479"/>
            <a:ext cx="9144000" cy="3019727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rada</a:t>
            </a:r>
            <a:b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elektronického zdravotnictví</a:t>
            </a:r>
            <a:b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1A0D85-75DF-492D-9A64-BAB38C5F1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7411" y="4506768"/>
            <a:ext cx="9144000" cy="1114932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 Zeman</a:t>
            </a:r>
          </a:p>
          <a:p>
            <a:pPr algn="l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IT a elektronizace zdravotnictví</a:t>
            </a:r>
          </a:p>
          <a:p>
            <a:endParaRPr lang="cs-CZ" dirty="0"/>
          </a:p>
        </p:txBody>
      </p:sp>
      <p:pic>
        <p:nvPicPr>
          <p:cNvPr id="9" name="Obrázek 8" descr="Obsah obrázku kreslení&#10;&#10;Popis byl vytvořen automaticky">
            <a:extLst>
              <a:ext uri="{FF2B5EF4-FFF2-40B4-BE49-F238E27FC236}">
                <a16:creationId xmlns:a16="http://schemas.microsoft.com/office/drawing/2014/main" id="{27949A00-AD9D-4441-90AB-4567CE72D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" y="194263"/>
            <a:ext cx="5833872" cy="1207008"/>
          </a:xfrm>
          <a:prstGeom prst="rect">
            <a:avLst/>
          </a:prstGeom>
        </p:spPr>
      </p:pic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AD2D8C55-B784-490B-8A04-4C737D18D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8506" y="5787210"/>
            <a:ext cx="1989825" cy="646047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D4C66E20-93F2-4C5C-A613-6FBC079A4D27}"/>
              </a:ext>
            </a:extLst>
          </p:cNvPr>
          <p:cNvSpPr txBox="1">
            <a:spLocks/>
          </p:cNvSpPr>
          <p:nvPr/>
        </p:nvSpPr>
        <p:spPr>
          <a:xfrm>
            <a:off x="558511" y="5634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prosince 2021</a:t>
            </a:r>
          </a:p>
        </p:txBody>
      </p:sp>
    </p:spTree>
    <p:extLst>
      <p:ext uri="{BB962C8B-B14F-4D97-AF65-F5344CB8AC3E}">
        <p14:creationId xmlns:p14="http://schemas.microsoft.com/office/powerpoint/2010/main" val="109525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527034" y="293186"/>
            <a:ext cx="895892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 řízení digitalizace
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pic>
        <p:nvPicPr>
          <p:cNvPr id="7" name="Obrázek 6" descr="Obsah obrázku hodiny, kreslení&#10;&#10;Popis byl vytvořen automaticky">
            <a:extLst>
              <a:ext uri="{FF2B5EF4-FFF2-40B4-BE49-F238E27FC236}">
                <a16:creationId xmlns:a16="http://schemas.microsoft.com/office/drawing/2014/main" id="{C36422F5-AACC-4BFD-8864-0AFE9FD899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897" y="5824073"/>
            <a:ext cx="838586" cy="83858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9656D05-9CCD-4345-9978-EC67AC9B578D}"/>
              </a:ext>
            </a:extLst>
          </p:cNvPr>
          <p:cNvSpPr txBox="1"/>
          <p:nvPr/>
        </p:nvSpPr>
        <p:spPr>
          <a:xfrm>
            <a:off x="619125" y="1790700"/>
            <a:ext cx="1170589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buAutoNum type="arabicPeriod"/>
              <a:defRPr/>
            </a:pPr>
            <a:r>
              <a:rPr lang="cs-CZ" sz="2000" dirty="0">
                <a:solidFill>
                  <a:srgbClr val="002060"/>
                </a:solidFill>
              </a:rPr>
              <a:t>Jmenování politického náměstka ministra pro koordinaci rozvoje IT a eHealth 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(odbor ITEZ zůstává v kompetenci náměstka pro zdravotní péči)
Jmenování Rady pro elektronické zdravotnictví ministrem
Zřízení pozice náměstka ministra pro informatiku a vytvoření samostatné sekce pod jeho 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vedením s odpovídající kapacitou pro zajištění úkolů rozvoje eHealth a řízení NPO</a:t>
            </a:r>
            <a:r>
              <a:rPr lang="en-US" sz="2000" dirty="0">
                <a:solidFill>
                  <a:srgbClr val="002060"/>
                </a:solidFill>
              </a:rPr>
              <a:t>
</a:t>
            </a:r>
            <a:r>
              <a:rPr lang="cs-CZ" sz="2000" dirty="0">
                <a:solidFill>
                  <a:srgbClr val="002060"/>
                </a:solidFill>
              </a:rPr>
              <a:t>Vytvoření externích odborných kapacit v kompetenčním centru zřízeném v Ústavu zdravotnických 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informací a statistiky a využívání externích kapacit v dalších organizacích
Vytvoření samostatné organizace vyčleněním kompetenčního centra z ÚZIS v přímé působnosti náměstka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ministra pro řízení sekce informatiky</a:t>
            </a:r>
          </a:p>
          <a:p>
            <a:pPr lvl="0">
              <a:defRPr/>
            </a:pP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A1F0456-734C-48E9-BF10-6B61A98C4E91}"/>
              </a:ext>
            </a:extLst>
          </p:cNvPr>
          <p:cNvSpPr txBox="1"/>
          <p:nvPr/>
        </p:nvSpPr>
        <p:spPr>
          <a:xfrm>
            <a:off x="312190" y="6269833"/>
            <a:ext cx="182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Schváleno 10. října 2021
</a:t>
            </a:r>
          </a:p>
        </p:txBody>
      </p:sp>
    </p:spTree>
    <p:extLst>
      <p:ext uri="{BB962C8B-B14F-4D97-AF65-F5344CB8AC3E}">
        <p14:creationId xmlns:p14="http://schemas.microsoft.com/office/powerpoint/2010/main" val="4248972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2035249" y="315761"/>
            <a:ext cx="9142524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řízení</a:t>
            </a:r>
            <a:r>
              <a:rPr lang="en-GB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digitalizace zdravotnictví v ČR</a:t>
            </a:r>
            <a:r>
              <a:rPr lang="en-GB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59" name="Obdélník 58">
            <a:extLst>
              <a:ext uri="{FF2B5EF4-FFF2-40B4-BE49-F238E27FC236}">
                <a16:creationId xmlns:a16="http://schemas.microsoft.com/office/drawing/2014/main" id="{4CC61172-2555-F749-86C4-74D6D262D9A6}"/>
              </a:ext>
            </a:extLst>
          </p:cNvPr>
          <p:cNvSpPr/>
          <p:nvPr/>
        </p:nvSpPr>
        <p:spPr>
          <a:xfrm>
            <a:off x="8657816" y="1963182"/>
            <a:ext cx="2521379" cy="20882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Předsednictví: Ministerstvo zdravotnictví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1200" b="1" dirty="0">
              <a:solidFill>
                <a:srgbClr val="003D6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Zdravotní pojišťovny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Kraje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Vládní zmocněnec pro informační</a:t>
            </a:r>
            <a:b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technologie a digitalizaci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Pacientská rada
Rada poskytovatelů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0" name="Obdélník 59">
            <a:extLst>
              <a:ext uri="{FF2B5EF4-FFF2-40B4-BE49-F238E27FC236}">
                <a16:creationId xmlns:a16="http://schemas.microsoft.com/office/drawing/2014/main" id="{3E10987D-0AE7-1C44-943A-F35361D08794}"/>
              </a:ext>
            </a:extLst>
          </p:cNvPr>
          <p:cNvSpPr/>
          <p:nvPr/>
        </p:nvSpPr>
        <p:spPr>
          <a:xfrm>
            <a:off x="8657816" y="1597211"/>
            <a:ext cx="2880486" cy="36597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Vlastníci a klíčoví stakeholdeři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1" name="Obdélník 60">
            <a:extLst>
              <a:ext uri="{FF2B5EF4-FFF2-40B4-BE49-F238E27FC236}">
                <a16:creationId xmlns:a16="http://schemas.microsoft.com/office/drawing/2014/main" id="{F51FCA93-706E-C64A-8A56-660B1143AEF6}"/>
              </a:ext>
            </a:extLst>
          </p:cNvPr>
          <p:cNvSpPr/>
          <p:nvPr/>
        </p:nvSpPr>
        <p:spPr>
          <a:xfrm>
            <a:off x="8657814" y="5064563"/>
            <a:ext cx="2879194" cy="15980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Česká lékařská společnost JEP a další odborné společnosti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profesní komory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sdružení praktických lékařů
a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sociace nemocnic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další organizace poskytovatelů</a:t>
            </a:r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id="{1158295E-83CC-1D48-B764-CAA78D4D5D62}"/>
              </a:ext>
            </a:extLst>
          </p:cNvPr>
          <p:cNvSpPr/>
          <p:nvPr/>
        </p:nvSpPr>
        <p:spPr>
          <a:xfrm>
            <a:off x="8657814" y="4700053"/>
            <a:ext cx="2879194" cy="359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další stakeholdeři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3" name="Obdélník 62">
            <a:extLst>
              <a:ext uri="{FF2B5EF4-FFF2-40B4-BE49-F238E27FC236}">
                <a16:creationId xmlns:a16="http://schemas.microsoft.com/office/drawing/2014/main" id="{73C47F7F-2C21-CB47-9145-FF0FC960AF9E}"/>
              </a:ext>
            </a:extLst>
          </p:cNvPr>
          <p:cNvSpPr/>
          <p:nvPr/>
        </p:nvSpPr>
        <p:spPr>
          <a:xfrm>
            <a:off x="516235" y="1777190"/>
            <a:ext cx="2160240" cy="10186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Politická reprezentace (Poslanecká sněmovna a Senát, ministerstva)</a:t>
            </a:r>
            <a:endParaRPr kumimoji="0" lang="cs-CZ" sz="1200" b="0" i="0" u="none" strike="noStrike" kern="1200" cap="none" spc="0" normalizeH="0" baseline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4" name="Obdélník 63">
            <a:extLst>
              <a:ext uri="{FF2B5EF4-FFF2-40B4-BE49-F238E27FC236}">
                <a16:creationId xmlns:a16="http://schemas.microsoft.com/office/drawing/2014/main" id="{A4A5A85A-B2BB-0B4B-B9DE-FF52068A22A0}"/>
              </a:ext>
            </a:extLst>
          </p:cNvPr>
          <p:cNvSpPr/>
          <p:nvPr/>
        </p:nvSpPr>
        <p:spPr>
          <a:xfrm>
            <a:off x="516235" y="1501388"/>
            <a:ext cx="2160240" cy="2843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endParaRPr kumimoji="0" lang="cs-CZ" sz="1200" b="1" i="0" u="none" strike="noStrike" kern="1200" cap="none" spc="0" normalizeH="0" baseline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5" name="Obdélník 64">
            <a:extLst>
              <a:ext uri="{FF2B5EF4-FFF2-40B4-BE49-F238E27FC236}">
                <a16:creationId xmlns:a16="http://schemas.microsoft.com/office/drawing/2014/main" id="{CBF76921-924A-ED41-B977-A6A622E8A070}"/>
              </a:ext>
            </a:extLst>
          </p:cNvPr>
          <p:cNvSpPr/>
          <p:nvPr/>
        </p:nvSpPr>
        <p:spPr>
          <a:xfrm>
            <a:off x="4254538" y="4173768"/>
            <a:ext cx="1889403" cy="7494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kompetenční centrum elektronického zdravotnictví</a:t>
            </a:r>
            <a:endParaRPr lang="en-GB" sz="1400" b="1" dirty="0">
              <a:solidFill>
                <a:srgbClr val="003D6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6" name="Skupina 65">
            <a:extLst>
              <a:ext uri="{FF2B5EF4-FFF2-40B4-BE49-F238E27FC236}">
                <a16:creationId xmlns:a16="http://schemas.microsoft.com/office/drawing/2014/main" id="{687E7466-3F80-194F-B788-712D4EBC1EC3}"/>
              </a:ext>
            </a:extLst>
          </p:cNvPr>
          <p:cNvGrpSpPr/>
          <p:nvPr/>
        </p:nvGrpSpPr>
        <p:grpSpPr>
          <a:xfrm>
            <a:off x="1091491" y="3391171"/>
            <a:ext cx="1665024" cy="495754"/>
            <a:chOff x="646732" y="4993075"/>
            <a:chExt cx="1569214" cy="780377"/>
          </a:xfrm>
          <a:noFill/>
        </p:grpSpPr>
        <p:sp>
          <p:nvSpPr>
            <p:cNvPr id="67" name="Obdélník 66">
              <a:extLst>
                <a:ext uri="{FF2B5EF4-FFF2-40B4-BE49-F238E27FC236}">
                  <a16:creationId xmlns:a16="http://schemas.microsoft.com/office/drawing/2014/main" id="{8F38427C-9A76-EA4B-AA38-89513B7D4E1B}"/>
                </a:ext>
              </a:extLst>
            </p:cNvPr>
            <p:cNvSpPr/>
            <p:nvPr/>
          </p:nvSpPr>
          <p:spPr>
            <a:xfrm>
              <a:off x="648298" y="5157193"/>
              <a:ext cx="1566083" cy="616259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200" dirty="0">
                  <a:solidFill>
                    <a:srgbClr val="003D6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Ministerstvo vnitra
(</a:t>
              </a:r>
              <a:r>
                <a:rPr lang="cs-CZ" sz="1200" dirty="0" err="1">
                  <a:solidFill>
                    <a:srgbClr val="003D6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eGOV</a:t>
              </a:r>
              <a:r>
                <a:rPr lang="cs-CZ" sz="1200" dirty="0">
                  <a:solidFill>
                    <a:srgbClr val="003D6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kumimoji="0" lang="cs-CZ" sz="1200" b="0" i="0" u="none" strike="noStrike" kern="1200" cap="none" spc="0" normalizeH="0" baseline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68" name="Rovnoramenný trojúhelník 35">
              <a:extLst>
                <a:ext uri="{FF2B5EF4-FFF2-40B4-BE49-F238E27FC236}">
                  <a16:creationId xmlns:a16="http://schemas.microsoft.com/office/drawing/2014/main" id="{7F487400-B3B9-B744-8EBD-4B7A18927203}"/>
                </a:ext>
              </a:extLst>
            </p:cNvPr>
            <p:cNvSpPr/>
            <p:nvPr/>
          </p:nvSpPr>
          <p:spPr>
            <a:xfrm>
              <a:off x="646732" y="4993075"/>
              <a:ext cx="1567650" cy="164113"/>
            </a:xfrm>
            <a:prstGeom prst="triangl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69" name="Obdélník 68">
              <a:extLst>
                <a:ext uri="{FF2B5EF4-FFF2-40B4-BE49-F238E27FC236}">
                  <a16:creationId xmlns:a16="http://schemas.microsoft.com/office/drawing/2014/main" id="{E9C6F091-9A1F-CF41-9EBD-1ADF9C6DD221}"/>
                </a:ext>
              </a:extLst>
            </p:cNvPr>
            <p:cNvSpPr/>
            <p:nvPr/>
          </p:nvSpPr>
          <p:spPr>
            <a:xfrm>
              <a:off x="2170227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0" name="Obdélník 69">
              <a:extLst>
                <a:ext uri="{FF2B5EF4-FFF2-40B4-BE49-F238E27FC236}">
                  <a16:creationId xmlns:a16="http://schemas.microsoft.com/office/drawing/2014/main" id="{84DD11C2-0C3B-C243-9003-63A5014F0435}"/>
                </a:ext>
              </a:extLst>
            </p:cNvPr>
            <p:cNvSpPr/>
            <p:nvPr/>
          </p:nvSpPr>
          <p:spPr>
            <a:xfrm>
              <a:off x="646733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71" name="Obdélník 70">
            <a:extLst>
              <a:ext uri="{FF2B5EF4-FFF2-40B4-BE49-F238E27FC236}">
                <a16:creationId xmlns:a16="http://schemas.microsoft.com/office/drawing/2014/main" id="{2865AA78-C533-A548-83F1-0257C0FB0152}"/>
              </a:ext>
            </a:extLst>
          </p:cNvPr>
          <p:cNvSpPr/>
          <p:nvPr/>
        </p:nvSpPr>
        <p:spPr>
          <a:xfrm>
            <a:off x="8657814" y="1067756"/>
            <a:ext cx="2880485" cy="471609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Národní rada elektronického zdravotnictví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72" name="Pravoúhlá spojnice 71">
            <a:extLst>
              <a:ext uri="{FF2B5EF4-FFF2-40B4-BE49-F238E27FC236}">
                <a16:creationId xmlns:a16="http://schemas.microsoft.com/office/drawing/2014/main" id="{DD9C59D8-DC5C-B249-B07D-979DC5F0A4E7}"/>
              </a:ext>
            </a:extLst>
          </p:cNvPr>
          <p:cNvCxnSpPr>
            <a:cxnSpLocks/>
            <a:stCxn id="75" idx="0"/>
            <a:endCxn id="120" idx="2"/>
          </p:cNvCxnSpPr>
          <p:nvPr/>
        </p:nvCxnSpPr>
        <p:spPr>
          <a:xfrm rot="5400000" flipH="1" flipV="1">
            <a:off x="5056565" y="3395665"/>
            <a:ext cx="814613" cy="532853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bdélník 101">
            <a:extLst>
              <a:ext uri="{FF2B5EF4-FFF2-40B4-BE49-F238E27FC236}">
                <a16:creationId xmlns:a16="http://schemas.microsoft.com/office/drawing/2014/main" id="{AA8C77CB-25B9-1543-A6D2-7B0186D3E686}"/>
              </a:ext>
            </a:extLst>
          </p:cNvPr>
          <p:cNvSpPr/>
          <p:nvPr/>
        </p:nvSpPr>
        <p:spPr>
          <a:xfrm>
            <a:off x="8657813" y="4272987"/>
            <a:ext cx="2879194" cy="362411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Národní platforma</a:t>
            </a:r>
            <a:br>
              <a:rPr lang="cs-CZ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digitalizace zdravotnictví</a:t>
            </a:r>
            <a:endParaRPr kumimoji="0" lang="cs-CZ" sz="1200" b="1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74" name="Pravoúhlá spojnice 115">
            <a:extLst>
              <a:ext uri="{FF2B5EF4-FFF2-40B4-BE49-F238E27FC236}">
                <a16:creationId xmlns:a16="http://schemas.microsoft.com/office/drawing/2014/main" id="{EFFCF9D9-438D-C94A-9D27-D1E452AE4EAC}"/>
              </a:ext>
            </a:extLst>
          </p:cNvPr>
          <p:cNvCxnSpPr>
            <a:cxnSpLocks/>
            <a:stCxn id="73" idx="0"/>
            <a:endCxn id="59" idx="2"/>
          </p:cNvCxnSpPr>
          <p:nvPr/>
        </p:nvCxnSpPr>
        <p:spPr>
          <a:xfrm rot="16200000" flipV="1">
            <a:off x="9897197" y="4072774"/>
            <a:ext cx="221523" cy="178904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vnoramenný trojúhelník 18">
            <a:extLst>
              <a:ext uri="{FF2B5EF4-FFF2-40B4-BE49-F238E27FC236}">
                <a16:creationId xmlns:a16="http://schemas.microsoft.com/office/drawing/2014/main" id="{B9936191-04B1-5146-BD13-2DB3DAB96DA3}"/>
              </a:ext>
            </a:extLst>
          </p:cNvPr>
          <p:cNvSpPr/>
          <p:nvPr/>
        </p:nvSpPr>
        <p:spPr>
          <a:xfrm>
            <a:off x="4252743" y="4069397"/>
            <a:ext cx="1889404" cy="104369"/>
          </a:xfrm>
          <a:prstGeom prst="triangle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76" name="Skupina 33">
            <a:extLst>
              <a:ext uri="{FF2B5EF4-FFF2-40B4-BE49-F238E27FC236}">
                <a16:creationId xmlns:a16="http://schemas.microsoft.com/office/drawing/2014/main" id="{0BA52B23-2851-CE40-99DF-C64A79F2F7AA}"/>
              </a:ext>
            </a:extLst>
          </p:cNvPr>
          <p:cNvGrpSpPr/>
          <p:nvPr/>
        </p:nvGrpSpPr>
        <p:grpSpPr>
          <a:xfrm>
            <a:off x="1091491" y="3947206"/>
            <a:ext cx="1665024" cy="495752"/>
            <a:chOff x="646732" y="4993078"/>
            <a:chExt cx="1569214" cy="780374"/>
          </a:xfrm>
          <a:noFill/>
        </p:grpSpPr>
        <p:sp>
          <p:nvSpPr>
            <p:cNvPr id="77" name="Obdélník 34">
              <a:extLst>
                <a:ext uri="{FF2B5EF4-FFF2-40B4-BE49-F238E27FC236}">
                  <a16:creationId xmlns:a16="http://schemas.microsoft.com/office/drawing/2014/main" id="{E0EF913C-8BA8-664E-948C-0D8F1A0E670A}"/>
                </a:ext>
              </a:extLst>
            </p:cNvPr>
            <p:cNvSpPr/>
            <p:nvPr/>
          </p:nvSpPr>
          <p:spPr>
            <a:xfrm>
              <a:off x="648298" y="5157192"/>
              <a:ext cx="1566083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100" dirty="0">
                  <a:solidFill>
                    <a:srgbClr val="003D6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Ústav zdravotnických informací a statistiky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8" name="Rovnoramenný trojúhelník 35">
              <a:extLst>
                <a:ext uri="{FF2B5EF4-FFF2-40B4-BE49-F238E27FC236}">
                  <a16:creationId xmlns:a16="http://schemas.microsoft.com/office/drawing/2014/main" id="{EB11F337-D514-6D43-9526-E332B553B55B}"/>
                </a:ext>
              </a:extLst>
            </p:cNvPr>
            <p:cNvSpPr/>
            <p:nvPr/>
          </p:nvSpPr>
          <p:spPr>
            <a:xfrm>
              <a:off x="646732" y="4993078"/>
              <a:ext cx="1567649" cy="164114"/>
            </a:xfrm>
            <a:prstGeom prst="triangl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9" name="Obdélník 36">
              <a:extLst>
                <a:ext uri="{FF2B5EF4-FFF2-40B4-BE49-F238E27FC236}">
                  <a16:creationId xmlns:a16="http://schemas.microsoft.com/office/drawing/2014/main" id="{4396BBB1-C7E5-D544-AB45-01E6C13E6892}"/>
                </a:ext>
              </a:extLst>
            </p:cNvPr>
            <p:cNvSpPr/>
            <p:nvPr/>
          </p:nvSpPr>
          <p:spPr>
            <a:xfrm>
              <a:off x="2170227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0" name="Obdélník 37">
              <a:extLst>
                <a:ext uri="{FF2B5EF4-FFF2-40B4-BE49-F238E27FC236}">
                  <a16:creationId xmlns:a16="http://schemas.microsoft.com/office/drawing/2014/main" id="{2F48B2A4-7C64-9B45-8560-A9A41DD00186}"/>
                </a:ext>
              </a:extLst>
            </p:cNvPr>
            <p:cNvSpPr/>
            <p:nvPr/>
          </p:nvSpPr>
          <p:spPr>
            <a:xfrm>
              <a:off x="646733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81" name="Skupina 33">
            <a:extLst>
              <a:ext uri="{FF2B5EF4-FFF2-40B4-BE49-F238E27FC236}">
                <a16:creationId xmlns:a16="http://schemas.microsoft.com/office/drawing/2014/main" id="{99DBC91D-E478-4B44-A04E-DEE3129282CE}"/>
              </a:ext>
            </a:extLst>
          </p:cNvPr>
          <p:cNvGrpSpPr/>
          <p:nvPr/>
        </p:nvGrpSpPr>
        <p:grpSpPr>
          <a:xfrm>
            <a:off x="1091491" y="4503240"/>
            <a:ext cx="1665024" cy="495752"/>
            <a:chOff x="646732" y="4993078"/>
            <a:chExt cx="1569214" cy="780374"/>
          </a:xfrm>
          <a:noFill/>
        </p:grpSpPr>
        <p:sp>
          <p:nvSpPr>
            <p:cNvPr id="82" name="Obdélník 34">
              <a:extLst>
                <a:ext uri="{FF2B5EF4-FFF2-40B4-BE49-F238E27FC236}">
                  <a16:creationId xmlns:a16="http://schemas.microsoft.com/office/drawing/2014/main" id="{F6BD0A27-2F40-2944-A418-12E2359DF8A4}"/>
                </a:ext>
              </a:extLst>
            </p:cNvPr>
            <p:cNvSpPr/>
            <p:nvPr/>
          </p:nvSpPr>
          <p:spPr>
            <a:xfrm>
              <a:off x="648298" y="5157192"/>
              <a:ext cx="1566083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100" dirty="0">
                  <a:solidFill>
                    <a:srgbClr val="003D6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Státní ústav pro kontrolu léčiv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3" name="Rovnoramenný trojúhelník 35">
              <a:extLst>
                <a:ext uri="{FF2B5EF4-FFF2-40B4-BE49-F238E27FC236}">
                  <a16:creationId xmlns:a16="http://schemas.microsoft.com/office/drawing/2014/main" id="{66AC4DCC-105F-8241-80E0-2FA30BBC2EA7}"/>
                </a:ext>
              </a:extLst>
            </p:cNvPr>
            <p:cNvSpPr/>
            <p:nvPr/>
          </p:nvSpPr>
          <p:spPr>
            <a:xfrm>
              <a:off x="646732" y="4993078"/>
              <a:ext cx="1567649" cy="164114"/>
            </a:xfrm>
            <a:prstGeom prst="triangl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4" name="Obdélník 36">
              <a:extLst>
                <a:ext uri="{FF2B5EF4-FFF2-40B4-BE49-F238E27FC236}">
                  <a16:creationId xmlns:a16="http://schemas.microsoft.com/office/drawing/2014/main" id="{B77C58DF-C2A9-4F4E-B373-C24689E4A1FA}"/>
                </a:ext>
              </a:extLst>
            </p:cNvPr>
            <p:cNvSpPr/>
            <p:nvPr/>
          </p:nvSpPr>
          <p:spPr>
            <a:xfrm>
              <a:off x="2170227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5" name="Obdélník 37">
              <a:extLst>
                <a:ext uri="{FF2B5EF4-FFF2-40B4-BE49-F238E27FC236}">
                  <a16:creationId xmlns:a16="http://schemas.microsoft.com/office/drawing/2014/main" id="{9D59BEBC-00D1-4040-A493-7E4C9D5974A0}"/>
                </a:ext>
              </a:extLst>
            </p:cNvPr>
            <p:cNvSpPr/>
            <p:nvPr/>
          </p:nvSpPr>
          <p:spPr>
            <a:xfrm>
              <a:off x="646733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86" name="Skupina 33">
            <a:extLst>
              <a:ext uri="{FF2B5EF4-FFF2-40B4-BE49-F238E27FC236}">
                <a16:creationId xmlns:a16="http://schemas.microsoft.com/office/drawing/2014/main" id="{D39E71CA-20AD-374A-BB5A-57D8C72B9908}"/>
              </a:ext>
            </a:extLst>
          </p:cNvPr>
          <p:cNvGrpSpPr/>
          <p:nvPr/>
        </p:nvGrpSpPr>
        <p:grpSpPr>
          <a:xfrm>
            <a:off x="1025778" y="5059274"/>
            <a:ext cx="1803668" cy="495752"/>
            <a:chOff x="584801" y="4993078"/>
            <a:chExt cx="1699880" cy="780374"/>
          </a:xfrm>
          <a:noFill/>
        </p:grpSpPr>
        <p:sp>
          <p:nvSpPr>
            <p:cNvPr id="87" name="Obdélník 34">
              <a:extLst>
                <a:ext uri="{FF2B5EF4-FFF2-40B4-BE49-F238E27FC236}">
                  <a16:creationId xmlns:a16="http://schemas.microsoft.com/office/drawing/2014/main" id="{DD7601BD-DF8A-B24A-AC64-C76B991F8746}"/>
                </a:ext>
              </a:extLst>
            </p:cNvPr>
            <p:cNvSpPr/>
            <p:nvPr/>
          </p:nvSpPr>
          <p:spPr>
            <a:xfrm>
              <a:off x="584801" y="5157193"/>
              <a:ext cx="1699880" cy="616259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100" dirty="0">
                  <a:solidFill>
                    <a:srgbClr val="003D6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Institut postgraduálního vzdělávání ve zdravotnictví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8" name="Rovnoramenný trojúhelník 35">
              <a:extLst>
                <a:ext uri="{FF2B5EF4-FFF2-40B4-BE49-F238E27FC236}">
                  <a16:creationId xmlns:a16="http://schemas.microsoft.com/office/drawing/2014/main" id="{1645E6A5-3E9A-2147-B945-562772CAE75A}"/>
                </a:ext>
              </a:extLst>
            </p:cNvPr>
            <p:cNvSpPr/>
            <p:nvPr/>
          </p:nvSpPr>
          <p:spPr>
            <a:xfrm>
              <a:off x="646732" y="4993078"/>
              <a:ext cx="1567649" cy="164114"/>
            </a:xfrm>
            <a:prstGeom prst="triangl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9" name="Obdélník 36">
              <a:extLst>
                <a:ext uri="{FF2B5EF4-FFF2-40B4-BE49-F238E27FC236}">
                  <a16:creationId xmlns:a16="http://schemas.microsoft.com/office/drawing/2014/main" id="{68464487-ABE1-304A-BA7A-6A9595D2A033}"/>
                </a:ext>
              </a:extLst>
            </p:cNvPr>
            <p:cNvSpPr/>
            <p:nvPr/>
          </p:nvSpPr>
          <p:spPr>
            <a:xfrm>
              <a:off x="2170227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90" name="Obdélník 37">
              <a:extLst>
                <a:ext uri="{FF2B5EF4-FFF2-40B4-BE49-F238E27FC236}">
                  <a16:creationId xmlns:a16="http://schemas.microsoft.com/office/drawing/2014/main" id="{4E372984-DD3E-5047-8E68-D630751CDD5D}"/>
                </a:ext>
              </a:extLst>
            </p:cNvPr>
            <p:cNvSpPr/>
            <p:nvPr/>
          </p:nvSpPr>
          <p:spPr>
            <a:xfrm>
              <a:off x="646733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91" name="Skupina 33">
            <a:extLst>
              <a:ext uri="{FF2B5EF4-FFF2-40B4-BE49-F238E27FC236}">
                <a16:creationId xmlns:a16="http://schemas.microsoft.com/office/drawing/2014/main" id="{5537EBDF-DDFF-5945-AC3D-3240A37B717A}"/>
              </a:ext>
            </a:extLst>
          </p:cNvPr>
          <p:cNvGrpSpPr/>
          <p:nvPr/>
        </p:nvGrpSpPr>
        <p:grpSpPr>
          <a:xfrm>
            <a:off x="1091491" y="5615308"/>
            <a:ext cx="1665024" cy="495752"/>
            <a:chOff x="646732" y="4993081"/>
            <a:chExt cx="1569214" cy="780371"/>
          </a:xfrm>
          <a:noFill/>
        </p:grpSpPr>
        <p:sp>
          <p:nvSpPr>
            <p:cNvPr id="92" name="Obdélník 34">
              <a:extLst>
                <a:ext uri="{FF2B5EF4-FFF2-40B4-BE49-F238E27FC236}">
                  <a16:creationId xmlns:a16="http://schemas.microsoft.com/office/drawing/2014/main" id="{61BD3DDF-0660-B64F-89C1-2ADC8B1D1D34}"/>
                </a:ext>
              </a:extLst>
            </p:cNvPr>
            <p:cNvSpPr/>
            <p:nvPr/>
          </p:nvSpPr>
          <p:spPr>
            <a:xfrm>
              <a:off x="648298" y="5157192"/>
              <a:ext cx="1566083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100" dirty="0">
                  <a:solidFill>
                    <a:srgbClr val="003D6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Státní zdravotní ústav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93" name="Rovnoramenný trojúhelník 35">
              <a:extLst>
                <a:ext uri="{FF2B5EF4-FFF2-40B4-BE49-F238E27FC236}">
                  <a16:creationId xmlns:a16="http://schemas.microsoft.com/office/drawing/2014/main" id="{3311543F-FA95-7448-817F-4D4596F24556}"/>
                </a:ext>
              </a:extLst>
            </p:cNvPr>
            <p:cNvSpPr/>
            <p:nvPr/>
          </p:nvSpPr>
          <p:spPr>
            <a:xfrm>
              <a:off x="646732" y="4993081"/>
              <a:ext cx="1567648" cy="164115"/>
            </a:xfrm>
            <a:prstGeom prst="triangl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94" name="Obdélník 36">
              <a:extLst>
                <a:ext uri="{FF2B5EF4-FFF2-40B4-BE49-F238E27FC236}">
                  <a16:creationId xmlns:a16="http://schemas.microsoft.com/office/drawing/2014/main" id="{2C8AAB80-D72A-FB44-B588-E79077532888}"/>
                </a:ext>
              </a:extLst>
            </p:cNvPr>
            <p:cNvSpPr/>
            <p:nvPr/>
          </p:nvSpPr>
          <p:spPr>
            <a:xfrm>
              <a:off x="2170227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95" name="Obdélník 37">
              <a:extLst>
                <a:ext uri="{FF2B5EF4-FFF2-40B4-BE49-F238E27FC236}">
                  <a16:creationId xmlns:a16="http://schemas.microsoft.com/office/drawing/2014/main" id="{337519E1-64F6-8341-8F29-7525F3F2D3D6}"/>
                </a:ext>
              </a:extLst>
            </p:cNvPr>
            <p:cNvSpPr/>
            <p:nvPr/>
          </p:nvSpPr>
          <p:spPr>
            <a:xfrm>
              <a:off x="646733" y="5157192"/>
              <a:ext cx="45719" cy="616260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97" name="Obdélník 78">
            <a:extLst>
              <a:ext uri="{FF2B5EF4-FFF2-40B4-BE49-F238E27FC236}">
                <a16:creationId xmlns:a16="http://schemas.microsoft.com/office/drawing/2014/main" id="{3700C44B-9614-F645-88C7-732CDCB47E18}"/>
              </a:ext>
            </a:extLst>
          </p:cNvPr>
          <p:cNvSpPr/>
          <p:nvPr/>
        </p:nvSpPr>
        <p:spPr>
          <a:xfrm>
            <a:off x="4397823" y="5305544"/>
            <a:ext cx="1602832" cy="47079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technické/projektové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skupiny</a:t>
            </a:r>
            <a:endParaRPr kumimoji="0" lang="cs-CZ" sz="1200" b="0" i="0" u="none" strike="noStrike" kern="1200" cap="none" spc="0" normalizeH="0" baseline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98" name="Pravoúhlá spojnice 112">
            <a:extLst>
              <a:ext uri="{FF2B5EF4-FFF2-40B4-BE49-F238E27FC236}">
                <a16:creationId xmlns:a16="http://schemas.microsoft.com/office/drawing/2014/main" id="{0E002CE9-5725-1C44-9272-C75EE64CD5CF}"/>
              </a:ext>
            </a:extLst>
          </p:cNvPr>
          <p:cNvCxnSpPr>
            <a:cxnSpLocks/>
            <a:stCxn id="97" idx="0"/>
            <a:endCxn id="65" idx="2"/>
          </p:cNvCxnSpPr>
          <p:nvPr/>
        </p:nvCxnSpPr>
        <p:spPr>
          <a:xfrm rot="5400000" flipH="1" flipV="1">
            <a:off x="5008065" y="5114370"/>
            <a:ext cx="382349" cy="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ravoúhlá spojnice 46">
            <a:extLst>
              <a:ext uri="{FF2B5EF4-FFF2-40B4-BE49-F238E27FC236}">
                <a16:creationId xmlns:a16="http://schemas.microsoft.com/office/drawing/2014/main" id="{DD5D9F80-17F2-C540-85CD-979A403352E4}"/>
              </a:ext>
            </a:extLst>
          </p:cNvPr>
          <p:cNvCxnSpPr>
            <a:cxnSpLocks/>
            <a:stCxn id="69" idx="3"/>
          </p:cNvCxnSpPr>
          <p:nvPr/>
        </p:nvCxnSpPr>
        <p:spPr>
          <a:xfrm flipV="1">
            <a:off x="2756515" y="2143908"/>
            <a:ext cx="2440930" cy="1547270"/>
          </a:xfrm>
          <a:prstGeom prst="bentConnector3">
            <a:avLst>
              <a:gd name="adj1" fmla="val 50000"/>
            </a:avLst>
          </a:prstGeom>
          <a:ln w="12700"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ravoúhlá spojnice 46">
            <a:extLst>
              <a:ext uri="{FF2B5EF4-FFF2-40B4-BE49-F238E27FC236}">
                <a16:creationId xmlns:a16="http://schemas.microsoft.com/office/drawing/2014/main" id="{F377BCA5-0211-7144-8A45-0A042BD5C357}"/>
              </a:ext>
            </a:extLst>
          </p:cNvPr>
          <p:cNvCxnSpPr>
            <a:cxnSpLocks/>
            <a:stCxn id="79" idx="3"/>
          </p:cNvCxnSpPr>
          <p:nvPr/>
        </p:nvCxnSpPr>
        <p:spPr>
          <a:xfrm flipV="1">
            <a:off x="2756515" y="2143908"/>
            <a:ext cx="2440930" cy="2103303"/>
          </a:xfrm>
          <a:prstGeom prst="bentConnector3">
            <a:avLst>
              <a:gd name="adj1" fmla="val 50000"/>
            </a:avLst>
          </a:prstGeom>
          <a:ln w="12700"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ravoúhlá spojnice 46">
            <a:extLst>
              <a:ext uri="{FF2B5EF4-FFF2-40B4-BE49-F238E27FC236}">
                <a16:creationId xmlns:a16="http://schemas.microsoft.com/office/drawing/2014/main" id="{7733EA1D-E461-214F-9F32-4C8C01D19677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2756515" y="2143908"/>
            <a:ext cx="2440930" cy="2659337"/>
          </a:xfrm>
          <a:prstGeom prst="bentConnector3">
            <a:avLst>
              <a:gd name="adj1" fmla="val 50000"/>
            </a:avLst>
          </a:prstGeom>
          <a:ln w="12700"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ravoúhlá spojnice 46">
            <a:extLst>
              <a:ext uri="{FF2B5EF4-FFF2-40B4-BE49-F238E27FC236}">
                <a16:creationId xmlns:a16="http://schemas.microsoft.com/office/drawing/2014/main" id="{699C094E-4777-884B-93E4-58E3A2F74CF4}"/>
              </a:ext>
            </a:extLst>
          </p:cNvPr>
          <p:cNvCxnSpPr>
            <a:cxnSpLocks/>
            <a:stCxn id="89" idx="3"/>
          </p:cNvCxnSpPr>
          <p:nvPr/>
        </p:nvCxnSpPr>
        <p:spPr>
          <a:xfrm flipV="1">
            <a:off x="2756515" y="2143908"/>
            <a:ext cx="2440930" cy="3215371"/>
          </a:xfrm>
          <a:prstGeom prst="bentConnector3">
            <a:avLst>
              <a:gd name="adj1" fmla="val 50000"/>
            </a:avLst>
          </a:prstGeom>
          <a:ln w="12700"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ravoúhlá spojnice 46">
            <a:extLst>
              <a:ext uri="{FF2B5EF4-FFF2-40B4-BE49-F238E27FC236}">
                <a16:creationId xmlns:a16="http://schemas.microsoft.com/office/drawing/2014/main" id="{0BEB9022-0073-8648-A70A-9D59C91601D9}"/>
              </a:ext>
            </a:extLst>
          </p:cNvPr>
          <p:cNvCxnSpPr>
            <a:cxnSpLocks/>
            <a:stCxn id="94" idx="3"/>
          </p:cNvCxnSpPr>
          <p:nvPr/>
        </p:nvCxnSpPr>
        <p:spPr>
          <a:xfrm flipV="1">
            <a:off x="2756515" y="2143908"/>
            <a:ext cx="2440930" cy="3771404"/>
          </a:xfrm>
          <a:prstGeom prst="bentConnector3">
            <a:avLst>
              <a:gd name="adj1" fmla="val 50000"/>
            </a:avLst>
          </a:prstGeom>
          <a:ln w="12700"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bdélník 103">
            <a:extLst>
              <a:ext uri="{FF2B5EF4-FFF2-40B4-BE49-F238E27FC236}">
                <a16:creationId xmlns:a16="http://schemas.microsoft.com/office/drawing/2014/main" id="{C238D730-F3B7-394C-8F21-D4DAB2A31350}"/>
              </a:ext>
            </a:extLst>
          </p:cNvPr>
          <p:cNvSpPr/>
          <p:nvPr/>
        </p:nvSpPr>
        <p:spPr>
          <a:xfrm>
            <a:off x="11179195" y="1961721"/>
            <a:ext cx="360529" cy="12274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>
              <a:defRPr/>
            </a:pPr>
            <a:r>
              <a:rPr kumimoji="0" lang="cs-CZ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cs-CZ" sz="1100" dirty="0">
                <a:solidFill>
                  <a:prstClr val="black"/>
                </a:solidFill>
              </a:rPr>
              <a:t>Prioritizace &amp; Financování</a:t>
            </a:r>
            <a:endParaRPr kumimoji="0" lang="cs-CZ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bdélník 104">
            <a:extLst>
              <a:ext uri="{FF2B5EF4-FFF2-40B4-BE49-F238E27FC236}">
                <a16:creationId xmlns:a16="http://schemas.microsoft.com/office/drawing/2014/main" id="{3A96F6E6-F7FA-F542-B100-621BC1FD99DE}"/>
              </a:ext>
            </a:extLst>
          </p:cNvPr>
          <p:cNvSpPr/>
          <p:nvPr/>
        </p:nvSpPr>
        <p:spPr>
          <a:xfrm>
            <a:off x="11177773" y="3192779"/>
            <a:ext cx="360529" cy="858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>
              <a:defRPr/>
            </a:pPr>
            <a:r>
              <a:rPr lang="cs-CZ" sz="1100" dirty="0">
                <a:solidFill>
                  <a:prstClr val="black"/>
                </a:solidFill>
              </a:rPr>
              <a:t>Potřeby</a:t>
            </a:r>
            <a:endParaRPr kumimoji="0" lang="cs-CZ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Šipka: obousměrná vodorovná 53">
            <a:extLst>
              <a:ext uri="{FF2B5EF4-FFF2-40B4-BE49-F238E27FC236}">
                <a16:creationId xmlns:a16="http://schemas.microsoft.com/office/drawing/2014/main" id="{A975976F-7292-6B41-8B95-B29C1625F333}"/>
              </a:ext>
            </a:extLst>
          </p:cNvPr>
          <p:cNvSpPr/>
          <p:nvPr/>
        </p:nvSpPr>
        <p:spPr>
          <a:xfrm>
            <a:off x="7832624" y="1966302"/>
            <a:ext cx="673085" cy="389793"/>
          </a:xfrm>
          <a:prstGeom prst="leftRightArrow">
            <a:avLst/>
          </a:prstGeom>
          <a:solidFill>
            <a:schemeClr val="bg1"/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Šipka: obousměrná vodorovná 138">
            <a:extLst>
              <a:ext uri="{FF2B5EF4-FFF2-40B4-BE49-F238E27FC236}">
                <a16:creationId xmlns:a16="http://schemas.microsoft.com/office/drawing/2014/main" id="{50111298-C3A5-574B-B25D-557BDC5AB645}"/>
              </a:ext>
            </a:extLst>
          </p:cNvPr>
          <p:cNvSpPr/>
          <p:nvPr/>
        </p:nvSpPr>
        <p:spPr>
          <a:xfrm>
            <a:off x="6335357" y="1693787"/>
            <a:ext cx="1473918" cy="389793"/>
          </a:xfrm>
          <a:prstGeom prst="leftRightArrow">
            <a:avLst/>
          </a:prstGeom>
          <a:solidFill>
            <a:schemeClr val="bg1"/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Obdélník 119">
            <a:extLst>
              <a:ext uri="{FF2B5EF4-FFF2-40B4-BE49-F238E27FC236}">
                <a16:creationId xmlns:a16="http://schemas.microsoft.com/office/drawing/2014/main" id="{55936647-661E-4DE3-B54F-A38DC578DA59}"/>
              </a:ext>
            </a:extLst>
          </p:cNvPr>
          <p:cNvSpPr/>
          <p:nvPr/>
        </p:nvSpPr>
        <p:spPr>
          <a:xfrm>
            <a:off x="3651321" y="1088738"/>
            <a:ext cx="4157954" cy="21660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GB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2" name="Rovnoramenný trojúhelník 18">
            <a:extLst>
              <a:ext uri="{FF2B5EF4-FFF2-40B4-BE49-F238E27FC236}">
                <a16:creationId xmlns:a16="http://schemas.microsoft.com/office/drawing/2014/main" id="{20164D37-78B8-4E83-95F7-DD37B0507598}"/>
              </a:ext>
            </a:extLst>
          </p:cNvPr>
          <p:cNvSpPr/>
          <p:nvPr/>
        </p:nvSpPr>
        <p:spPr>
          <a:xfrm>
            <a:off x="3651321" y="1009848"/>
            <a:ext cx="4045869" cy="93264"/>
          </a:xfrm>
          <a:prstGeom prst="triangle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3" name="TextovéPole 122">
            <a:extLst>
              <a:ext uri="{FF2B5EF4-FFF2-40B4-BE49-F238E27FC236}">
                <a16:creationId xmlns:a16="http://schemas.microsoft.com/office/drawing/2014/main" id="{CBEA8B7E-AB5A-4892-978C-4B0C3D7CBB45}"/>
              </a:ext>
            </a:extLst>
          </p:cNvPr>
          <p:cNvSpPr txBox="1"/>
          <p:nvPr/>
        </p:nvSpPr>
        <p:spPr>
          <a:xfrm>
            <a:off x="4038299" y="1142071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</a:t>
            </a:r>
          </a:p>
        </p:txBody>
      </p:sp>
      <p:sp>
        <p:nvSpPr>
          <p:cNvPr id="124" name="Obdélník 123">
            <a:extLst>
              <a:ext uri="{FF2B5EF4-FFF2-40B4-BE49-F238E27FC236}">
                <a16:creationId xmlns:a16="http://schemas.microsoft.com/office/drawing/2014/main" id="{D5FBF179-5181-4634-AA75-7A5FCC0422D0}"/>
              </a:ext>
            </a:extLst>
          </p:cNvPr>
          <p:cNvSpPr/>
          <p:nvPr/>
        </p:nvSpPr>
        <p:spPr>
          <a:xfrm>
            <a:off x="5181539" y="1282860"/>
            <a:ext cx="1817278" cy="43962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Náměstek</a:t>
            </a:r>
            <a:r>
              <a:rPr lang="en-US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informatiku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6" name="Obdélník 125">
            <a:extLst>
              <a:ext uri="{FF2B5EF4-FFF2-40B4-BE49-F238E27FC236}">
                <a16:creationId xmlns:a16="http://schemas.microsoft.com/office/drawing/2014/main" id="{FAD07A7E-9A37-4D0D-BE25-0390662A0B84}"/>
              </a:ext>
            </a:extLst>
          </p:cNvPr>
          <p:cNvSpPr/>
          <p:nvPr/>
        </p:nvSpPr>
        <p:spPr>
          <a:xfrm>
            <a:off x="5245405" y="1988252"/>
            <a:ext cx="2167761" cy="47004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Národní centrum elektronického zdravotnictví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7" name="Obdélník 126">
            <a:extLst>
              <a:ext uri="{FF2B5EF4-FFF2-40B4-BE49-F238E27FC236}">
                <a16:creationId xmlns:a16="http://schemas.microsoft.com/office/drawing/2014/main" id="{D9EBC8E6-6B01-4CDE-83A8-B37FE0FF1EF0}"/>
              </a:ext>
            </a:extLst>
          </p:cNvPr>
          <p:cNvSpPr/>
          <p:nvPr/>
        </p:nvSpPr>
        <p:spPr>
          <a:xfrm>
            <a:off x="3904096" y="1981487"/>
            <a:ext cx="1041865" cy="36960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IKT a KB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129" name="Spojnice: pravoúhlá 128">
            <a:extLst>
              <a:ext uri="{FF2B5EF4-FFF2-40B4-BE49-F238E27FC236}">
                <a16:creationId xmlns:a16="http://schemas.microsoft.com/office/drawing/2014/main" id="{688A62AB-5E29-404E-920A-4E5C63F69420}"/>
              </a:ext>
            </a:extLst>
          </p:cNvPr>
          <p:cNvCxnSpPr>
            <a:cxnSpLocks/>
            <a:stCxn id="126" idx="0"/>
            <a:endCxn id="124" idx="2"/>
          </p:cNvCxnSpPr>
          <p:nvPr/>
        </p:nvCxnSpPr>
        <p:spPr>
          <a:xfrm rot="16200000" flipV="1">
            <a:off x="6076850" y="1735816"/>
            <a:ext cx="265765" cy="239108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pojnice: pravoúhlá 129">
            <a:extLst>
              <a:ext uri="{FF2B5EF4-FFF2-40B4-BE49-F238E27FC236}">
                <a16:creationId xmlns:a16="http://schemas.microsoft.com/office/drawing/2014/main" id="{63A59972-3387-4040-BDF6-9799BF0DF957}"/>
              </a:ext>
            </a:extLst>
          </p:cNvPr>
          <p:cNvCxnSpPr>
            <a:cxnSpLocks/>
            <a:stCxn id="127" idx="0"/>
            <a:endCxn id="124" idx="2"/>
          </p:cNvCxnSpPr>
          <p:nvPr/>
        </p:nvCxnSpPr>
        <p:spPr>
          <a:xfrm rot="5400000" flipH="1" flipV="1">
            <a:off x="5128103" y="1019413"/>
            <a:ext cx="259000" cy="1665149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Obdélník 115">
            <a:extLst>
              <a:ext uri="{FF2B5EF4-FFF2-40B4-BE49-F238E27FC236}">
                <a16:creationId xmlns:a16="http://schemas.microsoft.com/office/drawing/2014/main" id="{3DDA5F34-9821-EB4A-BB99-3ACFCAA6F5FE}"/>
              </a:ext>
            </a:extLst>
          </p:cNvPr>
          <p:cNvSpPr/>
          <p:nvPr/>
        </p:nvSpPr>
        <p:spPr>
          <a:xfrm>
            <a:off x="3665113" y="2531747"/>
            <a:ext cx="2167761" cy="7031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Řízení a strategické rozhodování
regulační, právní
řídící akty, standardy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4" name="Obdélník 133">
            <a:extLst>
              <a:ext uri="{FF2B5EF4-FFF2-40B4-BE49-F238E27FC236}">
                <a16:creationId xmlns:a16="http://schemas.microsoft.com/office/drawing/2014/main" id="{0DD3214F-78DD-480F-92C9-F28323F19981}"/>
              </a:ext>
            </a:extLst>
          </p:cNvPr>
          <p:cNvSpPr/>
          <p:nvPr/>
        </p:nvSpPr>
        <p:spPr>
          <a:xfrm>
            <a:off x="6273514" y="4180655"/>
            <a:ext cx="1889403" cy="7494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jiná</a:t>
            </a:r>
          </a:p>
          <a:p>
            <a:pPr algn="ctr"/>
            <a:r>
              <a:rPr lang="cs-CZ" sz="14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kompetenční centra</a:t>
            </a:r>
            <a:endParaRPr lang="en-GB" sz="1400" b="1" dirty="0">
              <a:solidFill>
                <a:srgbClr val="003D6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Rovnoramenný trojúhelník 18">
            <a:extLst>
              <a:ext uri="{FF2B5EF4-FFF2-40B4-BE49-F238E27FC236}">
                <a16:creationId xmlns:a16="http://schemas.microsoft.com/office/drawing/2014/main" id="{E427A3AE-D688-4A44-9464-E3FF29EA298F}"/>
              </a:ext>
            </a:extLst>
          </p:cNvPr>
          <p:cNvSpPr/>
          <p:nvPr/>
        </p:nvSpPr>
        <p:spPr>
          <a:xfrm>
            <a:off x="6273513" y="4076601"/>
            <a:ext cx="1889404" cy="92628"/>
          </a:xfrm>
          <a:prstGeom prst="triangle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136" name="Pravoúhlá spojnice 71">
            <a:extLst>
              <a:ext uri="{FF2B5EF4-FFF2-40B4-BE49-F238E27FC236}">
                <a16:creationId xmlns:a16="http://schemas.microsoft.com/office/drawing/2014/main" id="{2131CA8E-C500-4099-A879-7805AA65889F}"/>
              </a:ext>
            </a:extLst>
          </p:cNvPr>
          <p:cNvCxnSpPr>
            <a:cxnSpLocks/>
            <a:stCxn id="135" idx="0"/>
            <a:endCxn id="120" idx="2"/>
          </p:cNvCxnSpPr>
          <p:nvPr/>
        </p:nvCxnSpPr>
        <p:spPr>
          <a:xfrm rot="16200000" flipV="1">
            <a:off x="6063349" y="2921734"/>
            <a:ext cx="821817" cy="1487917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ovéPole 95">
            <a:extLst>
              <a:ext uri="{FF2B5EF4-FFF2-40B4-BE49-F238E27FC236}">
                <a16:creationId xmlns:a16="http://schemas.microsoft.com/office/drawing/2014/main" id="{4400ED47-8B23-4E97-8857-C1349E8BAA08}"/>
              </a:ext>
            </a:extLst>
          </p:cNvPr>
          <p:cNvSpPr txBox="1"/>
          <p:nvPr/>
        </p:nvSpPr>
        <p:spPr>
          <a:xfrm>
            <a:off x="312190" y="6269833"/>
            <a:ext cx="182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Schváleno 10. října 2021
</a:t>
            </a:r>
          </a:p>
        </p:txBody>
      </p:sp>
    </p:spTree>
    <p:extLst>
      <p:ext uri="{BB962C8B-B14F-4D97-AF65-F5344CB8AC3E}">
        <p14:creationId xmlns:p14="http://schemas.microsoft.com/office/powerpoint/2010/main" val="2211210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Plní koordinační roli při přípravě, implementaci a hodnocení úspěšnosti strategických rozvojových plánů a další specifické činnosti, jež často přesahují rámec jednotlivých odborností a působnosti subjektů zastoupených v Národní radě.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pravomoc vytvářet pracovní skupiny a týmy pro řešení odborných a organizačních záležitostí v jednotlivých oblastech. </a:t>
            </a:r>
          </a:p>
          <a:p>
            <a:pPr lvl="0">
              <a:buClr>
                <a:srgbClr val="C2CD23"/>
              </a:buClr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základě projednávaných dokumentů a předložených materiálů vypracovává podklady a přijímá usnesení k odborným otázkám digitalizace zdravotnictví.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srgbClr val="C2CD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Veškerá usnesení a jiné výstupy Národní rady jsou základním podkladem pro činnost představeného útvaru, v jehož gesci je digitalizace zdravotnictví.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Role a způsob práce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NReZ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08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vyjadřuje se 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aktuálním otázkám v oblasti digitalizace zdravotnictví včetně jeho financování 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plní další úkoly dle aktuálního zadání ministra,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vyhodnocuje předložené náměty a potřeby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členů Národní rady a v případě shody 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navrhuje upřednostňování těchto požadavků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průběžně hodnotí uložené úkoly a průběžně monitoruje pokrok v realizaci prioritních záměrů, 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připravuje Výroční zprávu o stavu elektronického zdravotnictví v ČR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schvaluje podklady pro účely strategického plánování a rozvoje elektronického zdravotnictví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včetně predikcí pro dohodovací řízení, HTA analýz a programových dokumentů,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identifikuje projekty, které by mohly být financovány z veřejných zdrojů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případně se spoluúčastí organizací zastoupených v Národní radě,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předkládá návrhy na projekty s účastí organizací zastoupených v Národní radě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projednává využití dostupných zdrojů,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podává podněty a připomínky ke strategickým dokumentům v oblasti výzkumu 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oblasti elektronického zdravotnictví,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řeší další úkoly požadované ministrem. 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Role a způsob práce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NReZ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678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5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Akční plán elektronického zdravotnictví v příštích letech</a:t>
            </a:r>
            <a:endParaRPr kumimoji="0" lang="cs-CZ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09"/>
            <a:ext cx="6407020" cy="2170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Cíle, kroky, opatření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4152316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digitalizace 2021+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rok 2022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C2CD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Dobudování infrastruktury elektronického zdravotnictví (IDRR)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Zásadní zvýšení úrovně kybernetické bezpečnosti v rezortu, s pomocí zdrojů z fondů EU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Plnění Národního zdravotního informačního portálu evidence </a:t>
            </a:r>
            <a:r>
              <a:rPr lang="cs-CZ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obsahem a řešením životních situací občana ve zdravotnictví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 podpory </a:t>
            </a:r>
            <a:r>
              <a:rPr lang="cs-CZ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telemedicínských</a:t>
            </a: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řešení ze strany financování EU fondy a programů zdravotních pojišťoven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funkční centrální služby elektronického zdravotnictví, bude vytvořen katalog služeb provázaný s portálem občana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457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digitalizace 2021+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roku 2024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C2CD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Všichni pacienti se budou moci elektronicky objednávat na běžná ambulantní vyšetření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Bude umožněn účelný rozvoj telemedicíny při maximálním zabezpečení komunikace a dat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implementovány datové standardy kompatibilní s mezinárodními doporučeními a normami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020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digitalizace 2021+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roku 2030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C2CD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Každý občan bude mít k dispozici sdílený elektronický zdravotní záznam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Lékaři budou mít významně sníženou administrativu díky propojení systémů a automatickému sběru dat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Digitalizace se stane hybnou silou při rozvoji konceptů integrované péče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89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4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elektronického zdravotnictví a Národní plán obnovy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527809"/>
            <a:ext cx="6407020" cy="2170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Příprava reformních projektů k financování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3451645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2" y="1166413"/>
            <a:ext cx="10171816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digitalizace zdravotnictví - financování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2" y="2120412"/>
            <a:ext cx="963726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reformy / projektové záměry evidujeme, podporujeme</a:t>
            </a:r>
          </a:p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chceme prosadit - priority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standardizace elektronického zdravotnictví a interoperability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kybernetické bezpečnosti v celém resortu zdravotnictví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centrální infrastruktury elektronického zdravotnictví a rozvoj digitálních služeb pro potřeby resortu a dalších služeb vyžadující jeho datový fond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telemedicíny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centrum elektronického zdravotnictví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3A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29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4888734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jednání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39750" y="1959935"/>
            <a:ext cx="101718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 a krátké představení členů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pl-PL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Současný stav, co bylo uděláno a co je třeba udělat</a:t>
            </a: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systému řízení elektronického zdravotnictví a úloha ministerstva, stakeholderů a rady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Akční plán elektronického zdravotnictví v příštích letech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elektronického zdravotnictví a Národní plán obnovy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a stanovení dalšího postupu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Diskuze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endParaRPr lang="cs-CZ" sz="2800" dirty="0">
              <a:solidFill>
                <a:srgbClr val="C2CD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37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2" y="1166413"/>
            <a:ext cx="10171816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dalších záměrů digitalizace zdravotnictví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18482" y="1820890"/>
            <a:ext cx="9637269" cy="4190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Projektové záměry s nižší finanční alokací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Portálové řešení elektronického zdravotnictví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Posílení hygienické služby – chytrá karanténa, IS KHS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Sdílený lékový záznam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Vzdělávací programy pro zvyšování kvality a efektivity využívání služeb elektronického zdravotnictví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technologické platformy registrů NZIS, modernizace vytěžování jejich obsahu a rozšíření jejich informační kapacity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využití zdravotních dat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Digitalizace a optimalizace systému zdravotní péče o pacienty se vzácnými chorobami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41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cs-CZ" sz="20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Česko, NPO, IROP2, OPZ+, EU4Health, TSI DG REFORM, HORIZON, …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projekty z programu Digitální Česko byly zařazeny do:</a:t>
            </a:r>
          </a:p>
          <a:p>
            <a:pPr marL="800100" lvl="1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plán obnovy</a:t>
            </a:r>
          </a:p>
          <a:p>
            <a:pPr marL="1257300" lvl="2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podpory Interoperability (zdravotnictví) – 1 000 Mil. Kč</a:t>
            </a:r>
          </a:p>
          <a:p>
            <a:pPr marL="1257300" lvl="2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kybernetické bezpečnosti na území Praha (zdravotnictví) – 990 Mil. Kč</a:t>
            </a:r>
          </a:p>
          <a:p>
            <a:pPr marL="1257300" lvl="2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ostatní (zdravotnictví) – viz  tabulka</a:t>
            </a:r>
          </a:p>
          <a:p>
            <a:pPr marL="800100" lvl="1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 2 (dosud v jednání)</a:t>
            </a:r>
          </a:p>
          <a:p>
            <a:pPr marL="1257300" lvl="2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kybernetické bezpečnosti mimo  Prahu – 2 000 Mil. Kč</a:t>
            </a:r>
          </a:p>
          <a:p>
            <a:pPr marL="1257300" lvl="2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podpory Interoperability (zdravotnictví) – 1 000 Mil. Kč</a:t>
            </a:r>
          </a:p>
          <a:p>
            <a:pPr marL="34290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zdroje</a:t>
            </a:r>
          </a:p>
          <a:p>
            <a:pPr marL="800100" lvl="1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OPZ+ (dosud v jednání)</a:t>
            </a:r>
          </a:p>
          <a:p>
            <a:pPr marL="1257300" lvl="2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gramotnost zdravotníků, interoperabilita, standardizaci vedení a sdílení elektronických zdravotních záznamů, mobilního elektronického zdravotnictví a telemedicíny, podporu koordinované spolupráce sítí klinických pracovišť pro implementaci řešení v oblasti digitálního zdravotnictví </a:t>
            </a:r>
          </a:p>
          <a:p>
            <a:pPr marL="800100" lvl="1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EU4Health, TSI DG REFORM, HORIZON, ….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Financování rozvoje elektronického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839443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503584" y="1166413"/>
            <a:ext cx="11251094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Financování rozvoje elektronického zdravotnictví v NPO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04209D3-DCFB-DA4E-A8AB-3B2B05F9E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704" y="1744081"/>
            <a:ext cx="10032079" cy="487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67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Interoperabilita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Podpora rozvoje digitální transformace ve zdravotnictví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0" y="4924697"/>
            <a:ext cx="7492137" cy="16680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Klíčový projekt elektronizace zdravotnictví</a:t>
            </a:r>
            <a:b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 Národním plánu obnovy</a:t>
            </a: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B9F0C02-612C-1A46-82D5-D786FD94E5EF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5a</a:t>
            </a:r>
          </a:p>
        </p:txBody>
      </p:sp>
    </p:spTree>
    <p:extLst>
      <p:ext uri="{BB962C8B-B14F-4D97-AF65-F5344CB8AC3E}">
        <p14:creationId xmlns:p14="http://schemas.microsoft.com/office/powerpoint/2010/main" val="4092694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digitalizace 2021+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roku 2024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C2CD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Všichni pacienti se budou moci elektronicky objednávat na běžná ambulantní vyšetření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Bude umožněn účelný rozvoj telemedicíny při maximálním zabezpečení komunikace a dat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prstClr val="black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Budou implementovány datové standardy kompatibilní s mezinárodními doporučeními a normami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38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2" y="1166413"/>
            <a:ext cx="10171816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standardizace elektronického zdravotnictví a interoperability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2" y="2120412"/>
            <a:ext cx="9637269" cy="4467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budeme postupovat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ustanovení standardů interoperability, a to včetně přeshraniční péče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promyšlenost způsobu jak toho dosáhnout se opírá o dlouhodobou přípravu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zapojení mezinárodních standardizačních organizací (HL7 </a:t>
            </a:r>
            <a:r>
              <a:rPr lang="cs-CZ" sz="2000" dirty="0" err="1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IHE International) – spolupráce byla zahájena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komplexní přístup: nejen návrh, ale také průběžná evaluace kvality standardu, systém ověřování implementace, zapojení uživatelů do návrhu standardů a edukace uživatelů standardů.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Víme co je potřeba, máme promyšleno jak toho dosáhnut a máme potřebné externí zdroje.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Jsme schopni procesy kontrolovat a reformu efektivně řídit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podporou Národní rady elektronického zdravotnictví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843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2" y="1166413"/>
            <a:ext cx="10171816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projektu, rozdělení na dvě části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18482" y="1820890"/>
            <a:ext cx="9637269" cy="494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Část první – Interoperabilita I. 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Přímé přidělení pro MZ, zajištění centrální služby státu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projektu je zejména funkční specifikace, ověření, implementace a testování </a:t>
            </a:r>
            <a:r>
              <a:rPr lang="en-US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standard</a:t>
            </a: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ů</a:t>
            </a:r>
            <a:r>
              <a:rPr lang="en-US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interoperability </a:t>
            </a: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evropském formátu elektronické výměny zdravotních záznamů – prioritně:  </a:t>
            </a:r>
            <a:r>
              <a:rPr lang="cs-CZ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 Pacientské souhrny; (b) Ambulantní zpráva; (c) Laboratorní objednávky a výsledky; (d) Zprávy a výsledky zobrazovacího komplementu; (e) Propouštěcí zprávy. Projekt dodá řadu podpůrných aktivit nezbytných pro realizaci této transformace v ČR.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Část druhá – Interoperabilita II. 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pro podávání žádostí pro poskytovatele zdravotních služeb (PZS)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PZS mohou  žádat o podporu  na realizaci rozhraní na výměnu vybraného typu zdravotnických záznamů včetně nákladů spojených s realizací informační infrastruktury (zavádění </a:t>
            </a:r>
            <a:r>
              <a:rPr lang="cs-CZ" dirty="0" err="1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eID</a:t>
            </a:r>
            <a:r>
              <a:rPr lang="cs-CZ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úložišť…) a nákladů na úpravu stávajících informačních systémů  obsahující zdrojová data.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C2CD23"/>
              </a:buClr>
              <a:buFont typeface="Arial" panose="020B0604020202020204" pitchFamily="34" charset="0"/>
              <a:buChar char="•"/>
            </a:pPr>
            <a:endParaRPr lang="cs-CZ" sz="1000" dirty="0">
              <a:solidFill>
                <a:srgbClr val="003A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491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6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a stanovení dalšího postupu</a:t>
            </a:r>
          </a:p>
          <a:p>
            <a:pPr lvl="0">
              <a:defRPr/>
            </a:pPr>
            <a:endParaRPr lang="cs-CZ" sz="6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09"/>
            <a:ext cx="6407020" cy="2170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kdo a kdy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3684578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C2CD2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 příště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C2CD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Příprava projektů zaměřených na elektronizaci zdravotnictví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Problematika elektronické zdravotnické dokumentace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dalšího setkání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a stanovení dalšího postupu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17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Diskuze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09"/>
            <a:ext cx="6407020" cy="2170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07</a:t>
            </a:r>
          </a:p>
        </p:txBody>
      </p:sp>
    </p:spTree>
    <p:extLst>
      <p:ext uri="{BB962C8B-B14F-4D97-AF65-F5344CB8AC3E}">
        <p14:creationId xmlns:p14="http://schemas.microsoft.com/office/powerpoint/2010/main" val="283961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09"/>
            <a:ext cx="6407020" cy="2170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Velmi stručné úvodní představení členů pracovní skupiny a jejich institucí, další účastníci jednání</a:t>
            </a: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2018451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C709E-0176-4B91-B92E-262C3D79E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7407" y="1600199"/>
            <a:ext cx="7152165" cy="1909763"/>
          </a:xfrm>
        </p:spPr>
        <p:txBody>
          <a:bodyPr/>
          <a:lstStyle/>
          <a:p>
            <a:pPr algn="l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1A0D85-75DF-492D-9A64-BAB38C5F1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7411" y="3602038"/>
            <a:ext cx="9144000" cy="2408618"/>
          </a:xfrm>
        </p:spPr>
        <p:txBody>
          <a:bodyPr>
            <a:normAutofit/>
          </a:bodyPr>
          <a:lstStyle/>
          <a:p>
            <a:pPr algn="l"/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9" name="Obrázek 8" descr="Obsah obrázku kreslení&#10;&#10;Popis byl vytvořen automaticky">
            <a:extLst>
              <a:ext uri="{FF2B5EF4-FFF2-40B4-BE49-F238E27FC236}">
                <a16:creationId xmlns:a16="http://schemas.microsoft.com/office/drawing/2014/main" id="{27949A00-AD9D-4441-90AB-4567CE72D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" y="194263"/>
            <a:ext cx="5833872" cy="1207008"/>
          </a:xfrm>
          <a:prstGeom prst="rect">
            <a:avLst/>
          </a:prstGeom>
        </p:spPr>
      </p:pic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AD2D8C55-B784-490B-8A04-4C737D18D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8506" y="5787210"/>
            <a:ext cx="1989825" cy="64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1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5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Současný stav, co bylo uděláno a co je třeba udělat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09"/>
            <a:ext cx="6407020" cy="2170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Koncepce, legislativa, infrastruktura, standardy, …</a:t>
            </a:r>
          </a:p>
          <a:p>
            <a:pPr marL="0" lvl="0" indent="0">
              <a:buNone/>
            </a:pPr>
            <a:endParaRPr lang="cs-CZ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1122139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C2CD2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Kompetence MZ jako ústředního orgánu státní správy</a:t>
            </a:r>
          </a:p>
          <a:p>
            <a:pPr lvl="0">
              <a:buClr>
                <a:srgbClr val="C2CD23"/>
              </a:buClr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dostupnosti, kvality a rozvoje zdravotních služeb 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Zdravotnická vědeckovýzkumná činnost 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Zdravotnické prostředky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zdravotní pojištěni a úhrady 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Zdravotnický informační systém 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Elektronizace zdravotnictví  </a:t>
            </a:r>
          </a:p>
          <a:p>
            <a:pPr marL="342900" lvl="0" indent="-342900">
              <a:buClr>
                <a:srgbClr val="C2CD23"/>
              </a:buClr>
              <a:buFont typeface="Arial" panose="020B0604020202020204" pitchFamily="34" charset="0"/>
              <a:buChar char="•"/>
              <a:defRPr/>
            </a:pPr>
            <a:endParaRPr lang="cs-CZ" sz="2000" b="1" dirty="0" err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Role MZ v </a:t>
            </a: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digitalizaci zdravotnictví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Grafický objekt 2" descr="Symbol zvednutého palce">
            <a:extLst>
              <a:ext uri="{FF2B5EF4-FFF2-40B4-BE49-F238E27FC236}">
                <a16:creationId xmlns:a16="http://schemas.microsoft.com/office/drawing/2014/main" id="{1CC1362B-A1AF-4A3B-8987-151B466A5C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7910" y="5610686"/>
            <a:ext cx="603717" cy="60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4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C2CD2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 bylo naší prioritou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C2CD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o elektronizaci zdravotnictví a centrální infrastruktura elektronického zdravotnictví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Zajištění kybernetické bezpečnosti v celém resortu zdravotnictví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>
              <a:buClr>
                <a:srgbClr val="C2CD23"/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a personální zajištění koordinace čerpání veřejných prostředků na digitalizaci zdravotnictví, včetně kybernetické bezpečnosti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Rozvoj standardizace elektronického zdravotnictví a interoperability zdravotních záznamů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Tx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Podpora telemedicíny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igitalizace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ministerstva 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digitalizace 2021+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6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C2CD2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Vybrané důsledky zákona o 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2CD2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eHealth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C2CD2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souvisejícího změnového zákona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C2CD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Právní opora pro centrální infrastrukturu elektronického zdravotnictví (IDRR, referenční registry)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Nové možnosti využití Národního kontaktního místa pro elektronické zdravotnictví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Právní opora standardizace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eHealth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CD2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 pro efektivnější podporu primárně elektronického vedení zdravotnické dokumentace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2F69529-43AD-474F-A9D5-554B853D6E5F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977107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Zákon o elektronizaci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150816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Governance</a:t>
            </a:r>
            <a:r>
              <a:rPr kumimoji="0" lang="cs-CZ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elektronického zdravotnictví a Rada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09"/>
            <a:ext cx="6407020" cy="2170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cs-CZ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systému řízení elektronického zdravotnictví a úloha ministerstva, stakeholderů a rady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007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Obdélník 149">
            <a:extLst>
              <a:ext uri="{FF2B5EF4-FFF2-40B4-BE49-F238E27FC236}">
                <a16:creationId xmlns:a16="http://schemas.microsoft.com/office/drawing/2014/main" id="{A7F8F140-1FF7-4E92-A92A-C965A3D827FA}"/>
              </a:ext>
            </a:extLst>
          </p:cNvPr>
          <p:cNvSpPr/>
          <p:nvPr/>
        </p:nvSpPr>
        <p:spPr>
          <a:xfrm>
            <a:off x="5288992" y="5262591"/>
            <a:ext cx="1818133" cy="5440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External</a:t>
            </a: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services</a:t>
            </a: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3D6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for eHealth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2746232" y="224623"/>
            <a:ext cx="895892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řízení</a:t>
            </a:r>
            <a:r>
              <a:rPr lang="en-GB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digitalizace zdravotnictví v ČR 
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85BAFDBE-F29A-AA4D-B55C-65BF87668628}"/>
              </a:ext>
            </a:extLst>
          </p:cNvPr>
          <p:cNvSpPr/>
          <p:nvPr/>
        </p:nvSpPr>
        <p:spPr>
          <a:xfrm>
            <a:off x="318595" y="1078663"/>
            <a:ext cx="4874714" cy="1962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GB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58BA706-758D-E74B-B2FC-068822319065}"/>
              </a:ext>
            </a:extLst>
          </p:cNvPr>
          <p:cNvSpPr/>
          <p:nvPr/>
        </p:nvSpPr>
        <p:spPr>
          <a:xfrm>
            <a:off x="1389300" y="1281545"/>
            <a:ext cx="1206515" cy="43962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Náměstek pro zdravotní péči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" name="Rovnoramenný trojúhelník 18">
            <a:extLst>
              <a:ext uri="{FF2B5EF4-FFF2-40B4-BE49-F238E27FC236}">
                <a16:creationId xmlns:a16="http://schemas.microsoft.com/office/drawing/2014/main" id="{8FFD98F5-99C3-0940-9D5C-38A7011353D1}"/>
              </a:ext>
            </a:extLst>
          </p:cNvPr>
          <p:cNvSpPr/>
          <p:nvPr/>
        </p:nvSpPr>
        <p:spPr>
          <a:xfrm>
            <a:off x="333417" y="999773"/>
            <a:ext cx="4859892" cy="78889"/>
          </a:xfrm>
          <a:prstGeom prst="triangle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D849C31-FB7E-42DB-8467-635E070ADD94}"/>
              </a:ext>
            </a:extLst>
          </p:cNvPr>
          <p:cNvSpPr txBox="1"/>
          <p:nvPr/>
        </p:nvSpPr>
        <p:spPr>
          <a:xfrm>
            <a:off x="312190" y="6269833"/>
            <a:ext cx="182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Schváleno 10. října 2021
</a:t>
            </a: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F03A7136-AA5F-4E2B-9319-C1916D596AAA}"/>
              </a:ext>
            </a:extLst>
          </p:cNvPr>
          <p:cNvSpPr txBox="1"/>
          <p:nvPr/>
        </p:nvSpPr>
        <p:spPr>
          <a:xfrm>
            <a:off x="398724" y="1084383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</a:t>
            </a:r>
          </a:p>
        </p:txBody>
      </p:sp>
      <p:sp>
        <p:nvSpPr>
          <p:cNvPr id="59" name="Obdélník 58">
            <a:extLst>
              <a:ext uri="{FF2B5EF4-FFF2-40B4-BE49-F238E27FC236}">
                <a16:creationId xmlns:a16="http://schemas.microsoft.com/office/drawing/2014/main" id="{73253F7A-A248-4018-8BA1-52E4FFFE56E0}"/>
              </a:ext>
            </a:extLst>
          </p:cNvPr>
          <p:cNvSpPr/>
          <p:nvPr/>
        </p:nvSpPr>
        <p:spPr>
          <a:xfrm>
            <a:off x="3284672" y="1281545"/>
            <a:ext cx="1527056" cy="43962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Náměstek pro IT
(politický &gt; sekční)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1" name="Obdélník 60">
            <a:extLst>
              <a:ext uri="{FF2B5EF4-FFF2-40B4-BE49-F238E27FC236}">
                <a16:creationId xmlns:a16="http://schemas.microsoft.com/office/drawing/2014/main" id="{1FC67EE4-A3A4-475B-B0C2-8B8475DED814}"/>
              </a:ext>
            </a:extLst>
          </p:cNvPr>
          <p:cNvSpPr/>
          <p:nvPr/>
        </p:nvSpPr>
        <p:spPr>
          <a:xfrm>
            <a:off x="634756" y="1839683"/>
            <a:ext cx="3340344" cy="11224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GB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id="{5E1F97E5-3C91-467F-AF19-C1A282FA311F}"/>
              </a:ext>
            </a:extLst>
          </p:cNvPr>
          <p:cNvSpPr/>
          <p:nvPr/>
        </p:nvSpPr>
        <p:spPr>
          <a:xfrm>
            <a:off x="1394475" y="1890371"/>
            <a:ext cx="1206515" cy="3314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Odbor IT a eHealth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3" name="Obdélník 62">
            <a:extLst>
              <a:ext uri="{FF2B5EF4-FFF2-40B4-BE49-F238E27FC236}">
                <a16:creationId xmlns:a16="http://schemas.microsoft.com/office/drawing/2014/main" id="{F0B2A94D-39F3-4100-8E53-5559229976B0}"/>
              </a:ext>
            </a:extLst>
          </p:cNvPr>
          <p:cNvSpPr/>
          <p:nvPr/>
        </p:nvSpPr>
        <p:spPr>
          <a:xfrm>
            <a:off x="799635" y="2467545"/>
            <a:ext cx="1041865" cy="36960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9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 IKT a KB</a:t>
            </a: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4" name="Obdélník 63">
            <a:extLst>
              <a:ext uri="{FF2B5EF4-FFF2-40B4-BE49-F238E27FC236}">
                <a16:creationId xmlns:a16="http://schemas.microsoft.com/office/drawing/2014/main" id="{59DFF801-C2C7-4A36-827C-F41852D13A62}"/>
              </a:ext>
            </a:extLst>
          </p:cNvPr>
          <p:cNvSpPr/>
          <p:nvPr/>
        </p:nvSpPr>
        <p:spPr>
          <a:xfrm>
            <a:off x="2019831" y="2467546"/>
            <a:ext cx="1752069" cy="36960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0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 Národního centra elektronického zdravotnictví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66" name="Spojnice: pravoúhlá 65">
            <a:extLst>
              <a:ext uri="{FF2B5EF4-FFF2-40B4-BE49-F238E27FC236}">
                <a16:creationId xmlns:a16="http://schemas.microsoft.com/office/drawing/2014/main" id="{4612E884-7DB1-49EB-953F-A26756512DA8}"/>
              </a:ext>
            </a:extLst>
          </p:cNvPr>
          <p:cNvCxnSpPr>
            <a:cxnSpLocks/>
            <a:stCxn id="62" idx="0"/>
            <a:endCxn id="12" idx="2"/>
          </p:cNvCxnSpPr>
          <p:nvPr/>
        </p:nvCxnSpPr>
        <p:spPr>
          <a:xfrm rot="16200000" flipV="1">
            <a:off x="1910547" y="1803184"/>
            <a:ext cx="169199" cy="5175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pojnice: pravoúhlá 69">
            <a:extLst>
              <a:ext uri="{FF2B5EF4-FFF2-40B4-BE49-F238E27FC236}">
                <a16:creationId xmlns:a16="http://schemas.microsoft.com/office/drawing/2014/main" id="{2630C69D-F209-4A71-9557-2F8A10F0B475}"/>
              </a:ext>
            </a:extLst>
          </p:cNvPr>
          <p:cNvCxnSpPr>
            <a:cxnSpLocks/>
            <a:stCxn id="63" idx="0"/>
            <a:endCxn id="62" idx="2"/>
          </p:cNvCxnSpPr>
          <p:nvPr/>
        </p:nvCxnSpPr>
        <p:spPr>
          <a:xfrm rot="5400000" flipH="1" flipV="1">
            <a:off x="1536293" y="2006106"/>
            <a:ext cx="245714" cy="677165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pojnice: pravoúhlá 72">
            <a:extLst>
              <a:ext uri="{FF2B5EF4-FFF2-40B4-BE49-F238E27FC236}">
                <a16:creationId xmlns:a16="http://schemas.microsoft.com/office/drawing/2014/main" id="{04CD10CC-C8AF-4BF3-8E1E-117588DD5977}"/>
              </a:ext>
            </a:extLst>
          </p:cNvPr>
          <p:cNvCxnSpPr>
            <a:cxnSpLocks/>
            <a:stCxn id="64" idx="0"/>
            <a:endCxn id="62" idx="2"/>
          </p:cNvCxnSpPr>
          <p:nvPr/>
        </p:nvCxnSpPr>
        <p:spPr>
          <a:xfrm rot="16200000" flipV="1">
            <a:off x="2323943" y="1895622"/>
            <a:ext cx="245715" cy="898133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pojnice: pravoúhlá 75">
            <a:extLst>
              <a:ext uri="{FF2B5EF4-FFF2-40B4-BE49-F238E27FC236}">
                <a16:creationId xmlns:a16="http://schemas.microsoft.com/office/drawing/2014/main" id="{B278F1A3-DF88-4B4A-BD6C-1A4F0B81BB02}"/>
              </a:ext>
            </a:extLst>
          </p:cNvPr>
          <p:cNvCxnSpPr>
            <a:cxnSpLocks/>
            <a:endCxn id="59" idx="2"/>
          </p:cNvCxnSpPr>
          <p:nvPr/>
        </p:nvCxnSpPr>
        <p:spPr>
          <a:xfrm flipV="1">
            <a:off x="2595814" y="1721172"/>
            <a:ext cx="1452386" cy="331460"/>
          </a:xfrm>
          <a:prstGeom prst="bentConnector2">
            <a:avLst/>
          </a:prstGeom>
          <a:ln w="127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ovéPole 78">
            <a:extLst>
              <a:ext uri="{FF2B5EF4-FFF2-40B4-BE49-F238E27FC236}">
                <a16:creationId xmlns:a16="http://schemas.microsoft.com/office/drawing/2014/main" id="{67B52C5D-1E21-4041-8511-C5B9FFFC2B6C}"/>
              </a:ext>
            </a:extLst>
          </p:cNvPr>
          <p:cNvSpPr txBox="1"/>
          <p:nvPr/>
        </p:nvSpPr>
        <p:spPr>
          <a:xfrm>
            <a:off x="3199070" y="2058334"/>
            <a:ext cx="613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Přesun</a:t>
            </a:r>
          </a:p>
        </p:txBody>
      </p:sp>
      <p:sp>
        <p:nvSpPr>
          <p:cNvPr id="82" name="Obdélník 81">
            <a:extLst>
              <a:ext uri="{FF2B5EF4-FFF2-40B4-BE49-F238E27FC236}">
                <a16:creationId xmlns:a16="http://schemas.microsoft.com/office/drawing/2014/main" id="{E646E412-6F5F-4C2B-96E5-BC1CBDB48B50}"/>
              </a:ext>
            </a:extLst>
          </p:cNvPr>
          <p:cNvSpPr/>
          <p:nvPr/>
        </p:nvSpPr>
        <p:spPr>
          <a:xfrm>
            <a:off x="341249" y="3463080"/>
            <a:ext cx="3392876" cy="11919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GB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3" name="Rovnoramenný trojúhelník 18">
            <a:extLst>
              <a:ext uri="{FF2B5EF4-FFF2-40B4-BE49-F238E27FC236}">
                <a16:creationId xmlns:a16="http://schemas.microsoft.com/office/drawing/2014/main" id="{28F3F570-9052-4434-BDBE-3D69A95FE39C}"/>
              </a:ext>
            </a:extLst>
          </p:cNvPr>
          <p:cNvSpPr/>
          <p:nvPr/>
        </p:nvSpPr>
        <p:spPr>
          <a:xfrm>
            <a:off x="375542" y="3417281"/>
            <a:ext cx="3244379" cy="55148"/>
          </a:xfrm>
          <a:prstGeom prst="triangle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6" name="TextovéPole 85">
            <a:extLst>
              <a:ext uri="{FF2B5EF4-FFF2-40B4-BE49-F238E27FC236}">
                <a16:creationId xmlns:a16="http://schemas.microsoft.com/office/drawing/2014/main" id="{321A5100-06C0-4783-85E3-025BFB5B453E}"/>
              </a:ext>
            </a:extLst>
          </p:cNvPr>
          <p:cNvSpPr txBox="1"/>
          <p:nvPr/>
        </p:nvSpPr>
        <p:spPr>
          <a:xfrm>
            <a:off x="471965" y="3528856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ÚZIS</a:t>
            </a:r>
          </a:p>
        </p:txBody>
      </p:sp>
      <p:sp>
        <p:nvSpPr>
          <p:cNvPr id="88" name="Obdélník 87">
            <a:extLst>
              <a:ext uri="{FF2B5EF4-FFF2-40B4-BE49-F238E27FC236}">
                <a16:creationId xmlns:a16="http://schemas.microsoft.com/office/drawing/2014/main" id="{C77447BB-EF8D-49D6-A88C-92F11DAA38EE}"/>
              </a:ext>
            </a:extLst>
          </p:cNvPr>
          <p:cNvSpPr/>
          <p:nvPr/>
        </p:nvSpPr>
        <p:spPr>
          <a:xfrm>
            <a:off x="1527034" y="4070332"/>
            <a:ext cx="1821360" cy="54267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Kompetenční centrum elektronického zdravotnictví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9" name="Obdélník 88">
            <a:extLst>
              <a:ext uri="{FF2B5EF4-FFF2-40B4-BE49-F238E27FC236}">
                <a16:creationId xmlns:a16="http://schemas.microsoft.com/office/drawing/2014/main" id="{13099BB7-205E-48D5-A662-37D22E0E7A0F}"/>
              </a:ext>
            </a:extLst>
          </p:cNvPr>
          <p:cNvSpPr/>
          <p:nvPr/>
        </p:nvSpPr>
        <p:spPr>
          <a:xfrm>
            <a:off x="398724" y="5097747"/>
            <a:ext cx="3335401" cy="7877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GB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0" name="Rovnoramenný trojúhelník 18">
            <a:extLst>
              <a:ext uri="{FF2B5EF4-FFF2-40B4-BE49-F238E27FC236}">
                <a16:creationId xmlns:a16="http://schemas.microsoft.com/office/drawing/2014/main" id="{0C9C4BFB-F64D-4D85-B552-6CE4BECD48D5}"/>
              </a:ext>
            </a:extLst>
          </p:cNvPr>
          <p:cNvSpPr/>
          <p:nvPr/>
        </p:nvSpPr>
        <p:spPr>
          <a:xfrm>
            <a:off x="413547" y="5056957"/>
            <a:ext cx="3320578" cy="45719"/>
          </a:xfrm>
          <a:prstGeom prst="triangle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D28D8656-714C-4865-9949-2FBB891A3241}"/>
              </a:ext>
            </a:extLst>
          </p:cNvPr>
          <p:cNvSpPr txBox="1"/>
          <p:nvPr/>
        </p:nvSpPr>
        <p:spPr>
          <a:xfrm>
            <a:off x="486809" y="5143993"/>
            <a:ext cx="30660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Externí organizace
Kompetenční centrum elektronického zdravotnictví
</a:t>
            </a:r>
            <a:endParaRPr lang="en-GB" sz="1400" b="1" dirty="0">
              <a:solidFill>
                <a:srgbClr val="003D6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Obdélník 93">
            <a:extLst>
              <a:ext uri="{FF2B5EF4-FFF2-40B4-BE49-F238E27FC236}">
                <a16:creationId xmlns:a16="http://schemas.microsoft.com/office/drawing/2014/main" id="{09483695-67DC-4964-A619-4845857A6D70}"/>
              </a:ext>
            </a:extLst>
          </p:cNvPr>
          <p:cNvSpPr/>
          <p:nvPr/>
        </p:nvSpPr>
        <p:spPr>
          <a:xfrm>
            <a:off x="531682" y="3892198"/>
            <a:ext cx="357419" cy="54267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5" name="Obdélník 94">
            <a:extLst>
              <a:ext uri="{FF2B5EF4-FFF2-40B4-BE49-F238E27FC236}">
                <a16:creationId xmlns:a16="http://schemas.microsoft.com/office/drawing/2014/main" id="{CAFBB53D-9536-4D24-A93C-7612F89582E1}"/>
              </a:ext>
            </a:extLst>
          </p:cNvPr>
          <p:cNvSpPr/>
          <p:nvPr/>
        </p:nvSpPr>
        <p:spPr>
          <a:xfrm>
            <a:off x="635475" y="3974489"/>
            <a:ext cx="357419" cy="54267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6" name="Obdélník 95">
            <a:extLst>
              <a:ext uri="{FF2B5EF4-FFF2-40B4-BE49-F238E27FC236}">
                <a16:creationId xmlns:a16="http://schemas.microsoft.com/office/drawing/2014/main" id="{F10224D6-8F9B-49E0-88E0-49890F275B83}"/>
              </a:ext>
            </a:extLst>
          </p:cNvPr>
          <p:cNvSpPr/>
          <p:nvPr/>
        </p:nvSpPr>
        <p:spPr>
          <a:xfrm>
            <a:off x="756709" y="4047164"/>
            <a:ext cx="563858" cy="54267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7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</a:t>
            </a:r>
            <a:endParaRPr kumimoji="0" lang="en-GB" sz="7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7" name="Šipka: dolů 96">
            <a:extLst>
              <a:ext uri="{FF2B5EF4-FFF2-40B4-BE49-F238E27FC236}">
                <a16:creationId xmlns:a16="http://schemas.microsoft.com/office/drawing/2014/main" id="{96671997-290A-4C74-BAA0-42A6E9CF4C6F}"/>
              </a:ext>
            </a:extLst>
          </p:cNvPr>
          <p:cNvSpPr/>
          <p:nvPr/>
        </p:nvSpPr>
        <p:spPr>
          <a:xfrm>
            <a:off x="1759452" y="4694626"/>
            <a:ext cx="463550" cy="318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TextovéPole 97">
            <a:extLst>
              <a:ext uri="{FF2B5EF4-FFF2-40B4-BE49-F238E27FC236}">
                <a16:creationId xmlns:a16="http://schemas.microsoft.com/office/drawing/2014/main" id="{1541CF87-559F-4847-8B63-944D314EF3C4}"/>
              </a:ext>
            </a:extLst>
          </p:cNvPr>
          <p:cNvSpPr txBox="1"/>
          <p:nvPr/>
        </p:nvSpPr>
        <p:spPr>
          <a:xfrm>
            <a:off x="2323991" y="4675659"/>
            <a:ext cx="613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Přesun</a:t>
            </a:r>
          </a:p>
        </p:txBody>
      </p:sp>
      <p:graphicFrame>
        <p:nvGraphicFramePr>
          <p:cNvPr id="100" name="Tabulka 39">
            <a:extLst>
              <a:ext uri="{FF2B5EF4-FFF2-40B4-BE49-F238E27FC236}">
                <a16:creationId xmlns:a16="http://schemas.microsoft.com/office/drawing/2014/main" id="{770DB40D-EFD7-436A-AA61-BCBC4E61F757}"/>
              </a:ext>
            </a:extLst>
          </p:cNvPr>
          <p:cNvGraphicFramePr>
            <a:graphicFrameLocks noGrp="1"/>
          </p:cNvGraphicFramePr>
          <p:nvPr/>
        </p:nvGraphicFramePr>
        <p:xfrm>
          <a:off x="8457877" y="1593832"/>
          <a:ext cx="3642374" cy="485648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3642374">
                  <a:extLst>
                    <a:ext uri="{9D8B030D-6E8A-4147-A177-3AD203B41FA5}">
                      <a16:colId xmlns:a16="http://schemas.microsoft.com/office/drawing/2014/main" val="4018801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200" noProof="0"/>
                        <a:t>Reformní investice / projekty Národního plánu obnovy v komponentě Digitální transformace (15 projektů)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28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Kybernetická bezpečnost poskytovatelů zdravotních služeb v Praze (1 000 mil. Kč)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49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noProof="0">
                          <a:solidFill>
                            <a:srgbClr val="002060"/>
                          </a:solidFill>
                        </a:rPr>
                        <a:t>Podpora rozvoje digitální transformace ve zdravotnictví – interoperabilita (990 mil. Kč)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507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Národní centrum elektronického zdravotnictví / kompetenční centra (120 mil. Kč)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78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Podpora projektů pro inovační technologie ve zdravotnictví – telemedicína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266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Portálové řešení elektronického zdravotnictví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24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Rozvoj rezortní infrastruktury elektronického zdravotnictví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28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Sdílený lékový záznam / rozšíření služby v oblasti správy souhlasů, evidence přístupů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148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Vývoj informačního systému hygienických služeb a hygienických registrů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453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Podpora digitálních služeb ve zdravotnictví a katalog služeb (160 mil. Kč)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591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noProof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479132"/>
                  </a:ext>
                </a:extLst>
              </a:tr>
            </a:tbl>
          </a:graphicData>
        </a:graphic>
      </p:graphicFrame>
      <p:cxnSp>
        <p:nvCxnSpPr>
          <p:cNvPr id="103" name="Spojnice: pravoúhlá 102">
            <a:extLst>
              <a:ext uri="{FF2B5EF4-FFF2-40B4-BE49-F238E27FC236}">
                <a16:creationId xmlns:a16="http://schemas.microsoft.com/office/drawing/2014/main" id="{6E25356F-16D4-47B2-A4BF-8C482DB47ECA}"/>
              </a:ext>
            </a:extLst>
          </p:cNvPr>
          <p:cNvCxnSpPr>
            <a:cxnSpLocks/>
            <a:stCxn id="89" idx="3"/>
          </p:cNvCxnSpPr>
          <p:nvPr/>
        </p:nvCxnSpPr>
        <p:spPr>
          <a:xfrm flipV="1">
            <a:off x="3734125" y="1707788"/>
            <a:ext cx="517270" cy="37838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pojnice: pravoúhlá 115">
            <a:extLst>
              <a:ext uri="{FF2B5EF4-FFF2-40B4-BE49-F238E27FC236}">
                <a16:creationId xmlns:a16="http://schemas.microsoft.com/office/drawing/2014/main" id="{0DACFB17-054E-493A-9DA7-471F6D10D6B6}"/>
              </a:ext>
            </a:extLst>
          </p:cNvPr>
          <p:cNvCxnSpPr>
            <a:cxnSpLocks/>
            <a:stCxn id="88" idx="0"/>
            <a:endCxn id="8" idx="2"/>
          </p:cNvCxnSpPr>
          <p:nvPr/>
        </p:nvCxnSpPr>
        <p:spPr>
          <a:xfrm rot="5400000" flipH="1" flipV="1">
            <a:off x="2082163" y="3396543"/>
            <a:ext cx="1029341" cy="3182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pojnice: pravoúhlá 123">
            <a:extLst>
              <a:ext uri="{FF2B5EF4-FFF2-40B4-BE49-F238E27FC236}">
                <a16:creationId xmlns:a16="http://schemas.microsoft.com/office/drawing/2014/main" id="{289CF650-FEDC-4057-A2FE-A9F1465A427D}"/>
              </a:ext>
            </a:extLst>
          </p:cNvPr>
          <p:cNvCxnSpPr>
            <a:cxnSpLocks/>
          </p:cNvCxnSpPr>
          <p:nvPr/>
        </p:nvCxnSpPr>
        <p:spPr>
          <a:xfrm rot="10800000">
            <a:off x="5153271" y="2857276"/>
            <a:ext cx="3304609" cy="698390"/>
          </a:xfrm>
          <a:prstGeom prst="bentConnector3">
            <a:avLst/>
          </a:prstGeom>
          <a:ln w="25400">
            <a:solidFill>
              <a:schemeClr val="accent2"/>
            </a:solidFill>
            <a:prstDash val="dashDot"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pojnice: pravoúhlá 125">
            <a:extLst>
              <a:ext uri="{FF2B5EF4-FFF2-40B4-BE49-F238E27FC236}">
                <a16:creationId xmlns:a16="http://schemas.microsoft.com/office/drawing/2014/main" id="{0F508818-1E06-4B1C-B51F-2A24618F81F3}"/>
              </a:ext>
            </a:extLst>
          </p:cNvPr>
          <p:cNvCxnSpPr>
            <a:cxnSpLocks/>
            <a:endCxn id="82" idx="3"/>
          </p:cNvCxnSpPr>
          <p:nvPr/>
        </p:nvCxnSpPr>
        <p:spPr>
          <a:xfrm rot="5400000">
            <a:off x="3715067" y="3085458"/>
            <a:ext cx="992648" cy="954532"/>
          </a:xfrm>
          <a:prstGeom prst="bentConnector2">
            <a:avLst/>
          </a:prstGeom>
          <a:ln w="25400">
            <a:solidFill>
              <a:schemeClr val="accent2"/>
            </a:solidFill>
            <a:prstDash val="dashDot"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bdélník 128">
            <a:extLst>
              <a:ext uri="{FF2B5EF4-FFF2-40B4-BE49-F238E27FC236}">
                <a16:creationId xmlns:a16="http://schemas.microsoft.com/office/drawing/2014/main" id="{7165EDD8-0BF6-4160-A15D-9F131EE53708}"/>
              </a:ext>
            </a:extLst>
          </p:cNvPr>
          <p:cNvSpPr/>
          <p:nvPr/>
        </p:nvSpPr>
        <p:spPr>
          <a:xfrm>
            <a:off x="5193309" y="5143993"/>
            <a:ext cx="1818133" cy="5440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b="1" dirty="0">
                <a:solidFill>
                  <a:srgbClr val="003D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Externí služby pro elektronické zdravotnictví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3D6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130" name="Spojnice: pravoúhlá 129">
            <a:extLst>
              <a:ext uri="{FF2B5EF4-FFF2-40B4-BE49-F238E27FC236}">
                <a16:creationId xmlns:a16="http://schemas.microsoft.com/office/drawing/2014/main" id="{92791D95-6004-4EC1-B592-8AE32A918F29}"/>
              </a:ext>
            </a:extLst>
          </p:cNvPr>
          <p:cNvCxnSpPr>
            <a:cxnSpLocks/>
            <a:endCxn id="129" idx="0"/>
          </p:cNvCxnSpPr>
          <p:nvPr/>
        </p:nvCxnSpPr>
        <p:spPr>
          <a:xfrm rot="16200000" flipH="1">
            <a:off x="4430907" y="3472523"/>
            <a:ext cx="2077593" cy="1265346"/>
          </a:xfrm>
          <a:prstGeom prst="bentConnector3">
            <a:avLst>
              <a:gd name="adj1" fmla="val 47708"/>
            </a:avLst>
          </a:prstGeom>
          <a:ln w="25400">
            <a:solidFill>
              <a:schemeClr val="accent2"/>
            </a:solidFill>
            <a:prstDash val="dashDot"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ovéPole 132">
            <a:extLst>
              <a:ext uri="{FF2B5EF4-FFF2-40B4-BE49-F238E27FC236}">
                <a16:creationId xmlns:a16="http://schemas.microsoft.com/office/drawing/2014/main" id="{EB46A0E5-1280-4569-9987-3F9E9F070447}"/>
              </a:ext>
            </a:extLst>
          </p:cNvPr>
          <p:cNvSpPr txBox="1"/>
          <p:nvPr/>
        </p:nvSpPr>
        <p:spPr>
          <a:xfrm>
            <a:off x="4325756" y="3401301"/>
            <a:ext cx="125085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200" dirty="0"/>
              <a:t>Zadávání zakázek</a:t>
            </a:r>
          </a:p>
        </p:txBody>
      </p:sp>
      <p:cxnSp>
        <p:nvCxnSpPr>
          <p:cNvPr id="134" name="Spojnice: pravoúhlá 133">
            <a:extLst>
              <a:ext uri="{FF2B5EF4-FFF2-40B4-BE49-F238E27FC236}">
                <a16:creationId xmlns:a16="http://schemas.microsoft.com/office/drawing/2014/main" id="{92BEEF4E-9ABC-4CCC-8564-2D35CDCB238B}"/>
              </a:ext>
            </a:extLst>
          </p:cNvPr>
          <p:cNvCxnSpPr>
            <a:cxnSpLocks/>
          </p:cNvCxnSpPr>
          <p:nvPr/>
        </p:nvCxnSpPr>
        <p:spPr>
          <a:xfrm rot="5400000">
            <a:off x="3325777" y="4519915"/>
            <a:ext cx="1639946" cy="794863"/>
          </a:xfrm>
          <a:prstGeom prst="bentConnector3">
            <a:avLst>
              <a:gd name="adj1" fmla="val 99950"/>
            </a:avLst>
          </a:prstGeom>
          <a:ln w="25400">
            <a:solidFill>
              <a:schemeClr val="accent2"/>
            </a:solidFill>
            <a:prstDash val="dashDot"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5" name="Tabulka 39">
            <a:extLst>
              <a:ext uri="{FF2B5EF4-FFF2-40B4-BE49-F238E27FC236}">
                <a16:creationId xmlns:a16="http://schemas.microsoft.com/office/drawing/2014/main" id="{B7E4FBBE-F63F-42DB-9BE8-9BE7EB2F2E18}"/>
              </a:ext>
            </a:extLst>
          </p:cNvPr>
          <p:cNvGraphicFramePr>
            <a:graphicFrameLocks noGrp="1"/>
          </p:cNvGraphicFramePr>
          <p:nvPr/>
        </p:nvGraphicFramePr>
        <p:xfrm>
          <a:off x="5756195" y="1593832"/>
          <a:ext cx="2390934" cy="118872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390934">
                  <a:extLst>
                    <a:ext uri="{9D8B030D-6E8A-4147-A177-3AD203B41FA5}">
                      <a16:colId xmlns:a16="http://schemas.microsoft.com/office/drawing/2014/main" val="4018801854"/>
                    </a:ext>
                  </a:extLst>
                </a:gridCol>
              </a:tblGrid>
              <a:tr h="39714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Technical Support Instrument </a:t>
                      </a:r>
                    </a:p>
                    <a:p>
                      <a:pPr algn="ctr"/>
                      <a:r>
                        <a:rPr lang="cs-CZ" sz="1200" dirty="0"/>
                        <a:t>(900 t. EUR)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283705"/>
                  </a:ext>
                </a:extLst>
              </a:tr>
              <a:tr h="2382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Program EU na podporu NPO
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493871"/>
                  </a:ext>
                </a:extLst>
              </a:tr>
              <a:tr h="238285">
                <a:tc>
                  <a:txBody>
                    <a:bodyPr/>
                    <a:lstStyle/>
                    <a:p>
                      <a:endParaRPr lang="cs-CZ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507358"/>
                  </a:ext>
                </a:extLst>
              </a:tr>
            </a:tbl>
          </a:graphicData>
        </a:graphic>
      </p:graphicFrame>
      <p:cxnSp>
        <p:nvCxnSpPr>
          <p:cNvPr id="146" name="Spojnice: pravoúhlá 145">
            <a:extLst>
              <a:ext uri="{FF2B5EF4-FFF2-40B4-BE49-F238E27FC236}">
                <a16:creationId xmlns:a16="http://schemas.microsoft.com/office/drawing/2014/main" id="{CC9DD28D-DAA1-42E4-809D-7BE440EEDFEA}"/>
              </a:ext>
            </a:extLst>
          </p:cNvPr>
          <p:cNvCxnSpPr>
            <a:cxnSpLocks/>
            <a:stCxn id="145" idx="1"/>
            <a:endCxn id="8" idx="3"/>
          </p:cNvCxnSpPr>
          <p:nvPr/>
        </p:nvCxnSpPr>
        <p:spPr>
          <a:xfrm rot="10800000">
            <a:off x="5193309" y="2059828"/>
            <a:ext cx="562886" cy="128365"/>
          </a:xfrm>
          <a:prstGeom prst="bentConnector3">
            <a:avLst/>
          </a:prstGeom>
          <a:ln w="25400">
            <a:solidFill>
              <a:schemeClr val="accent2"/>
            </a:solidFill>
            <a:prstDash val="dashDot"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491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NCEZ - šablona" id="{FCDEE49F-CB69-40D9-ACF8-0CC0D247E470}" vid="{BFCDD164-1B97-4A88-B176-FCCBA7BE4BE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2469</TotalTime>
  <Words>1743</Words>
  <Application>Microsoft Office PowerPoint</Application>
  <PresentationFormat>Širokoúhlá obrazovka</PresentationFormat>
  <Paragraphs>259</Paragraphs>
  <Slides>30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Motiv Office</vt:lpstr>
      <vt:lpstr>Národní rada  elektronického zdravotnictví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Zakončení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Zde umístíme hlavní název prezentace</dc:title>
  <dc:creator>Holub Jaromír Ing.</dc:creator>
  <cp:lastModifiedBy>Zeman Martin Ing.</cp:lastModifiedBy>
  <cp:revision>13</cp:revision>
  <cp:lastPrinted>2021-12-01T06:54:07Z</cp:lastPrinted>
  <dcterms:created xsi:type="dcterms:W3CDTF">2020-08-28T07:06:02Z</dcterms:created>
  <dcterms:modified xsi:type="dcterms:W3CDTF">2021-12-01T13:48:15Z</dcterms:modified>
</cp:coreProperties>
</file>