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8" r:id="rId6"/>
    <p:sldMasterId id="2147483691" r:id="rId7"/>
    <p:sldMasterId id="2147483708" r:id="rId8"/>
    <p:sldMasterId id="2147483727" r:id="rId9"/>
    <p:sldMasterId id="2147483740" r:id="rId10"/>
  </p:sldMasterIdLst>
  <p:notesMasterIdLst>
    <p:notesMasterId r:id="rId130"/>
  </p:notesMasterIdLst>
  <p:sldIdLst>
    <p:sldId id="2145707084" r:id="rId11"/>
    <p:sldId id="2145706951" r:id="rId12"/>
    <p:sldId id="257" r:id="rId13"/>
    <p:sldId id="2145707085" r:id="rId14"/>
    <p:sldId id="2145707104" r:id="rId15"/>
    <p:sldId id="2145707003" r:id="rId16"/>
    <p:sldId id="2145707170" r:id="rId17"/>
    <p:sldId id="2145707005" r:id="rId18"/>
    <p:sldId id="2145707233" r:id="rId19"/>
    <p:sldId id="2145707238" r:id="rId20"/>
    <p:sldId id="2145707243" r:id="rId21"/>
    <p:sldId id="2145707239" r:id="rId22"/>
    <p:sldId id="2145707244" r:id="rId23"/>
    <p:sldId id="2145707237" r:id="rId24"/>
    <p:sldId id="2145707245" r:id="rId25"/>
    <p:sldId id="2145707241" r:id="rId26"/>
    <p:sldId id="2145707171" r:id="rId27"/>
    <p:sldId id="2145707252" r:id="rId28"/>
    <p:sldId id="2145707249" r:id="rId29"/>
    <p:sldId id="2145707250" r:id="rId30"/>
    <p:sldId id="2145707160" r:id="rId31"/>
    <p:sldId id="2145707141" r:id="rId32"/>
    <p:sldId id="2145707254" r:id="rId33"/>
    <p:sldId id="2145707255" r:id="rId34"/>
    <p:sldId id="1161" r:id="rId35"/>
    <p:sldId id="1158" r:id="rId36"/>
    <p:sldId id="335" r:id="rId37"/>
    <p:sldId id="1183" r:id="rId38"/>
    <p:sldId id="1159" r:id="rId39"/>
    <p:sldId id="1147" r:id="rId40"/>
    <p:sldId id="1149" r:id="rId41"/>
    <p:sldId id="1150" r:id="rId42"/>
    <p:sldId id="1195" r:id="rId43"/>
    <p:sldId id="1170" r:id="rId44"/>
    <p:sldId id="2145707256" r:id="rId45"/>
    <p:sldId id="274" r:id="rId46"/>
    <p:sldId id="328" r:id="rId47"/>
    <p:sldId id="329" r:id="rId48"/>
    <p:sldId id="1184" r:id="rId49"/>
    <p:sldId id="263" r:id="rId50"/>
    <p:sldId id="1173" r:id="rId51"/>
    <p:sldId id="1163" r:id="rId52"/>
    <p:sldId id="1102" r:id="rId53"/>
    <p:sldId id="1175" r:id="rId54"/>
    <p:sldId id="1151" r:id="rId55"/>
    <p:sldId id="1152" r:id="rId56"/>
    <p:sldId id="1191" r:id="rId57"/>
    <p:sldId id="1153" r:id="rId58"/>
    <p:sldId id="1174" r:id="rId59"/>
    <p:sldId id="1164" r:id="rId60"/>
    <p:sldId id="1176" r:id="rId61"/>
    <p:sldId id="1154" r:id="rId62"/>
    <p:sldId id="1160" r:id="rId63"/>
    <p:sldId id="1155" r:id="rId64"/>
    <p:sldId id="1156" r:id="rId65"/>
    <p:sldId id="1179" r:id="rId66"/>
    <p:sldId id="1196" r:id="rId67"/>
    <p:sldId id="1148" r:id="rId68"/>
    <p:sldId id="1144" r:id="rId69"/>
    <p:sldId id="1137" r:id="rId70"/>
    <p:sldId id="1167" r:id="rId71"/>
    <p:sldId id="1168" r:id="rId72"/>
    <p:sldId id="1180" r:id="rId73"/>
    <p:sldId id="1181" r:id="rId74"/>
    <p:sldId id="1178" r:id="rId75"/>
    <p:sldId id="1192" r:id="rId76"/>
    <p:sldId id="1193" r:id="rId77"/>
    <p:sldId id="1194" r:id="rId78"/>
    <p:sldId id="1177" r:id="rId79"/>
    <p:sldId id="1139" r:id="rId80"/>
    <p:sldId id="1140" r:id="rId81"/>
    <p:sldId id="1141" r:id="rId82"/>
    <p:sldId id="1142" r:id="rId83"/>
    <p:sldId id="1143" r:id="rId84"/>
    <p:sldId id="1157" r:id="rId85"/>
    <p:sldId id="1133" r:id="rId86"/>
    <p:sldId id="2145707257" r:id="rId87"/>
    <p:sldId id="2145707161" r:id="rId88"/>
    <p:sldId id="2145707126" r:id="rId89"/>
    <p:sldId id="2145707169" r:id="rId90"/>
    <p:sldId id="2145707251" r:id="rId91"/>
    <p:sldId id="2145707163" r:id="rId92"/>
    <p:sldId id="2145707106" r:id="rId93"/>
    <p:sldId id="2145707167" r:id="rId94"/>
    <p:sldId id="2145707168" r:id="rId95"/>
    <p:sldId id="355" r:id="rId96"/>
    <p:sldId id="367" r:id="rId97"/>
    <p:sldId id="364" r:id="rId98"/>
    <p:sldId id="377" r:id="rId99"/>
    <p:sldId id="384" r:id="rId100"/>
    <p:sldId id="375" r:id="rId101"/>
    <p:sldId id="383" r:id="rId102"/>
    <p:sldId id="282" r:id="rId103"/>
    <p:sldId id="2145707164" r:id="rId104"/>
    <p:sldId id="2145707143" r:id="rId105"/>
    <p:sldId id="305" r:id="rId106"/>
    <p:sldId id="2145707253" r:id="rId107"/>
    <p:sldId id="264" r:id="rId108"/>
    <p:sldId id="258" r:id="rId109"/>
    <p:sldId id="306" r:id="rId110"/>
    <p:sldId id="259" r:id="rId111"/>
    <p:sldId id="260" r:id="rId112"/>
    <p:sldId id="261" r:id="rId113"/>
    <p:sldId id="312" r:id="rId114"/>
    <p:sldId id="262" r:id="rId115"/>
    <p:sldId id="307" r:id="rId116"/>
    <p:sldId id="267" r:id="rId117"/>
    <p:sldId id="308" r:id="rId118"/>
    <p:sldId id="268" r:id="rId119"/>
    <p:sldId id="311" r:id="rId120"/>
    <p:sldId id="310" r:id="rId121"/>
    <p:sldId id="266" r:id="rId122"/>
    <p:sldId id="2145707166" r:id="rId123"/>
    <p:sldId id="2145707145" r:id="rId124"/>
    <p:sldId id="2145707110" r:id="rId125"/>
    <p:sldId id="2145707089" r:id="rId126"/>
    <p:sldId id="2145707093" r:id="rId127"/>
    <p:sldId id="2145707146" r:id="rId128"/>
    <p:sldId id="2145707099" r:id="rId1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4F7C0A-9041-29B2-A632-6178022101EE}" name="Eliška Melicharová" initials="EM" userId="S::eliska.melicharova@deepview.cz::5ceeb510-f9a6-4daa-8269-1e70726a7470" providerId="AD"/>
  <p188:author id="{E2614A1F-C72D-CD95-ADA2-245572AB704E}" name="Petr Foltyn" initials="PF" userId="7f72c51738aec563" providerId="Windows Live"/>
  <p188:author id="{F21E7A50-7F4A-2E45-9759-73926DCDB6CF}" name="Řežábek Jan, Mgr." initials="ŘJM" userId="S::rezabekj@mzcr.cz::bd313979-6aa0-42e0-8102-6c05a0a9c8b7" providerId="AD"/>
  <p188:author id="{26E8EB71-3462-3777-F66C-03FBD5CE0DFF}" name="Simon Peterka" initials="SP" userId="S::peterkas@mzcr.cz::3b811a30-74f1-46d3-91e1-ab78751954cc" providerId="AD"/>
  <p188:author id="{990665B2-4C8D-C3A8-A0D3-D6A1A2FBF0D1}" name="Michal Myška" initials="MM" userId="S::michal.myska@deepview.cz::548913c2-ac91-44b0-8d6e-722c95b7cead" providerId="AD"/>
  <p188:author id="{8175F4BC-53C4-492B-DE3F-243CB624A3FF}" name="Elen Galstyan" initials="EG" userId="S::elen.galstyan@deepview.cz::7775cdde-75fe-4085-b97f-9c2e9706ca39" providerId="AD"/>
  <p188:author id="{B90E57E3-A4FB-09F5-E37B-A72F02023DA7}" name="Laisková Monika, Mgr." initials="LM" userId="S::mzulaiskovam@mznet.cz::34970638-3a4f-4a5a-802c-0292d50c91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lára Jiráková" initials="KJ" lastIdx="11" clrIdx="0">
    <p:extLst>
      <p:ext uri="{19B8F6BF-5375-455C-9EA6-DF929625EA0E}">
        <p15:presenceInfo xmlns:p15="http://schemas.microsoft.com/office/powerpoint/2012/main" userId="S-1-5-21-2911291989-1281936650-3888358911-170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8DC"/>
    <a:srgbClr val="3F7AA8"/>
    <a:srgbClr val="003A63"/>
    <a:srgbClr val="0C446B"/>
    <a:srgbClr val="093562"/>
    <a:srgbClr val="D2DAE7"/>
    <a:srgbClr val="44546A"/>
    <a:srgbClr val="FFE1E1"/>
    <a:srgbClr val="C00000"/>
    <a:srgbClr val="4C9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94658"/>
  </p:normalViewPr>
  <p:slideViewPr>
    <p:cSldViewPr snapToGrid="0">
      <p:cViewPr varScale="1">
        <p:scale>
          <a:sx n="85" d="100"/>
          <a:sy n="85" d="100"/>
        </p:scale>
        <p:origin x="669" y="65"/>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commentAuthors" Target="commentAuthors.xml"/><Relationship Id="rId136" Type="http://schemas.microsoft.com/office/2016/11/relationships/changesInfo" Target="changesInfos/changesInfo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presProps" Target="pres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man Martin, Ing." userId="3f77366f-4b04-41d9-ac18-4240180f5c8d" providerId="ADAL" clId="{B063033D-82FA-4710-871C-CBB19BD73D46}"/>
    <pc:docChg chg="custSel modSld">
      <pc:chgData name="Zeman Martin, Ing." userId="3f77366f-4b04-41d9-ac18-4240180f5c8d" providerId="ADAL" clId="{B063033D-82FA-4710-871C-CBB19BD73D46}" dt="2026-04-28T10:34:42.339" v="149" actId="20577"/>
      <pc:docMkLst>
        <pc:docMk/>
      </pc:docMkLst>
      <pc:sldChg chg="modSp mod">
        <pc:chgData name="Zeman Martin, Ing." userId="3f77366f-4b04-41d9-ac18-4240180f5c8d" providerId="ADAL" clId="{B063033D-82FA-4710-871C-CBB19BD73D46}" dt="2026-04-28T10:34:42.339" v="149" actId="20577"/>
        <pc:sldMkLst>
          <pc:docMk/>
          <pc:sldMk cId="1747696711" sldId="2145706951"/>
        </pc:sldMkLst>
        <pc:spChg chg="mod">
          <ac:chgData name="Zeman Martin, Ing." userId="3f77366f-4b04-41d9-ac18-4240180f5c8d" providerId="ADAL" clId="{B063033D-82FA-4710-871C-CBB19BD73D46}" dt="2026-04-28T10:34:42.339" v="149" actId="20577"/>
          <ac:spMkLst>
            <pc:docMk/>
            <pc:sldMk cId="1747696711" sldId="2145706951"/>
            <ac:spMk id="29" creationId="{694E369E-7244-16B6-9CB8-8BC645ACED3D}"/>
          </ac:spMkLst>
        </pc:spChg>
      </pc:sldChg>
      <pc:sldChg chg="modSp mod">
        <pc:chgData name="Zeman Martin, Ing." userId="3f77366f-4b04-41d9-ac18-4240180f5c8d" providerId="ADAL" clId="{B063033D-82FA-4710-871C-CBB19BD73D46}" dt="2026-04-28T10:33:38.795" v="96" actId="6549"/>
        <pc:sldMkLst>
          <pc:docMk/>
          <pc:sldMk cId="1136597497" sldId="2145707163"/>
        </pc:sldMkLst>
        <pc:spChg chg="mod">
          <ac:chgData name="Zeman Martin, Ing." userId="3f77366f-4b04-41d9-ac18-4240180f5c8d" providerId="ADAL" clId="{B063033D-82FA-4710-871C-CBB19BD73D46}" dt="2026-04-28T10:33:38.795" v="96" actId="6549"/>
          <ac:spMkLst>
            <pc:docMk/>
            <pc:sldMk cId="1136597497" sldId="2145707163"/>
            <ac:spMk id="18" creationId="{3AFF88DE-771E-476D-EB7F-C052D6A10133}"/>
          </ac:spMkLst>
        </pc:spChg>
      </pc:sldChg>
      <pc:sldChg chg="modSp mod">
        <pc:chgData name="Zeman Martin, Ing." userId="3f77366f-4b04-41d9-ac18-4240180f5c8d" providerId="ADAL" clId="{B063033D-82FA-4710-871C-CBB19BD73D46}" dt="2026-04-28T10:33:58.888" v="121" actId="313"/>
        <pc:sldMkLst>
          <pc:docMk/>
          <pc:sldMk cId="576445568" sldId="2145707169"/>
        </pc:sldMkLst>
        <pc:spChg chg="mod">
          <ac:chgData name="Zeman Martin, Ing." userId="3f77366f-4b04-41d9-ac18-4240180f5c8d" providerId="ADAL" clId="{B063033D-82FA-4710-871C-CBB19BD73D46}" dt="2026-04-28T10:33:58.888" v="121" actId="313"/>
          <ac:spMkLst>
            <pc:docMk/>
            <pc:sldMk cId="576445568" sldId="2145707169"/>
            <ac:spMk id="18" creationId="{EFFF7A12-E748-B350-DE50-D58BC5FE2877}"/>
          </ac:spMkLst>
        </pc:spChg>
      </pc:sldChg>
      <pc:sldChg chg="modSp mod">
        <pc:chgData name="Zeman Martin, Ing." userId="3f77366f-4b04-41d9-ac18-4240180f5c8d" providerId="ADAL" clId="{B063033D-82FA-4710-871C-CBB19BD73D46}" dt="2026-04-28T10:32:59.659" v="72" actId="313"/>
        <pc:sldMkLst>
          <pc:docMk/>
          <pc:sldMk cId="1637209009" sldId="2145707251"/>
        </pc:sldMkLst>
        <pc:spChg chg="mod">
          <ac:chgData name="Zeman Martin, Ing." userId="3f77366f-4b04-41d9-ac18-4240180f5c8d" providerId="ADAL" clId="{B063033D-82FA-4710-871C-CBB19BD73D46}" dt="2026-04-28T10:32:59.659" v="72" actId="313"/>
          <ac:spMkLst>
            <pc:docMk/>
            <pc:sldMk cId="1637209009" sldId="2145707251"/>
            <ac:spMk id="18" creationId="{5DBF54FD-23CF-388B-B71B-3D9A14A480A1}"/>
          </ac:spMkLst>
        </pc:spChg>
      </pc:sldChg>
    </pc:docChg>
  </pc:docChgLst>
  <pc:docChgLst>
    <pc:chgData name="Zeman Martin, Ing." userId="3f77366f-4b04-41d9-ac18-4240180f5c8d" providerId="ADAL" clId="{0AA9643C-B8CA-5C45-9C37-0DAEFE04E0D5}"/>
    <pc:docChg chg="modSld">
      <pc:chgData name="Zeman Martin, Ing." userId="3f77366f-4b04-41d9-ac18-4240180f5c8d" providerId="ADAL" clId="{0AA9643C-B8CA-5C45-9C37-0DAEFE04E0D5}" dt="2026-04-22T14:17:48.291" v="0" actId="18331"/>
      <pc:docMkLst>
        <pc:docMk/>
      </pc:docMkLst>
      <pc:sldChg chg="setBg">
        <pc:chgData name="Zeman Martin, Ing." userId="3f77366f-4b04-41d9-ac18-4240180f5c8d" providerId="ADAL" clId="{0AA9643C-B8CA-5C45-9C37-0DAEFE04E0D5}" dt="2026-04-22T14:17:48.291" v="0" actId="18331"/>
        <pc:sldMkLst>
          <pc:docMk/>
          <pc:sldMk cId="2638204437" sldId="257"/>
        </pc:sldMkLst>
      </pc:sldChg>
      <pc:sldChg chg="setBg">
        <pc:chgData name="Zeman Martin, Ing." userId="3f77366f-4b04-41d9-ac18-4240180f5c8d" providerId="ADAL" clId="{0AA9643C-B8CA-5C45-9C37-0DAEFE04E0D5}" dt="2026-04-22T14:17:48.291" v="0" actId="18331"/>
        <pc:sldMkLst>
          <pc:docMk/>
          <pc:sldMk cId="2147641877" sldId="2145707084"/>
        </pc:sldMkLst>
      </pc:sldChg>
      <pc:sldChg chg="setBg">
        <pc:chgData name="Zeman Martin, Ing." userId="3f77366f-4b04-41d9-ac18-4240180f5c8d" providerId="ADAL" clId="{0AA9643C-B8CA-5C45-9C37-0DAEFE04E0D5}" dt="2026-04-22T14:17:48.291" v="0" actId="18331"/>
        <pc:sldMkLst>
          <pc:docMk/>
          <pc:sldMk cId="3626545888" sldId="2145707089"/>
        </pc:sldMkLst>
      </pc:sldChg>
      <pc:sldChg chg="setBg">
        <pc:chgData name="Zeman Martin, Ing." userId="3f77366f-4b04-41d9-ac18-4240180f5c8d" providerId="ADAL" clId="{0AA9643C-B8CA-5C45-9C37-0DAEFE04E0D5}" dt="2026-04-22T14:17:48.291" v="0" actId="18331"/>
        <pc:sldMkLst>
          <pc:docMk/>
          <pc:sldMk cId="3626614696" sldId="2145707099"/>
        </pc:sldMkLst>
      </pc:sldChg>
      <pc:sldChg chg="setBg">
        <pc:chgData name="Zeman Martin, Ing." userId="3f77366f-4b04-41d9-ac18-4240180f5c8d" providerId="ADAL" clId="{0AA9643C-B8CA-5C45-9C37-0DAEFE04E0D5}" dt="2026-04-22T14:17:48.291" v="0" actId="18331"/>
        <pc:sldMkLst>
          <pc:docMk/>
          <pc:sldMk cId="1652311023" sldId="2145707104"/>
        </pc:sldMkLst>
      </pc:sldChg>
      <pc:sldChg chg="setBg">
        <pc:chgData name="Zeman Martin, Ing." userId="3f77366f-4b04-41d9-ac18-4240180f5c8d" providerId="ADAL" clId="{0AA9643C-B8CA-5C45-9C37-0DAEFE04E0D5}" dt="2026-04-22T14:17:48.291" v="0" actId="18331"/>
        <pc:sldMkLst>
          <pc:docMk/>
          <pc:sldMk cId="2613491153" sldId="2145707106"/>
        </pc:sldMkLst>
      </pc:sldChg>
      <pc:sldChg chg="setBg">
        <pc:chgData name="Zeman Martin, Ing." userId="3f77366f-4b04-41d9-ac18-4240180f5c8d" providerId="ADAL" clId="{0AA9643C-B8CA-5C45-9C37-0DAEFE04E0D5}" dt="2026-04-22T14:17:48.291" v="0" actId="18331"/>
        <pc:sldMkLst>
          <pc:docMk/>
          <pc:sldMk cId="993894980" sldId="2145707143"/>
        </pc:sldMkLst>
      </pc:sldChg>
      <pc:sldChg chg="setBg">
        <pc:chgData name="Zeman Martin, Ing." userId="3f77366f-4b04-41d9-ac18-4240180f5c8d" providerId="ADAL" clId="{0AA9643C-B8CA-5C45-9C37-0DAEFE04E0D5}" dt="2026-04-22T14:17:48.291" v="0" actId="18331"/>
        <pc:sldMkLst>
          <pc:docMk/>
          <pc:sldMk cId="1176033794" sldId="2145707146"/>
        </pc:sldMkLst>
      </pc:sldChg>
      <pc:sldChg chg="setBg">
        <pc:chgData name="Zeman Martin, Ing." userId="3f77366f-4b04-41d9-ac18-4240180f5c8d" providerId="ADAL" clId="{0AA9643C-B8CA-5C45-9C37-0DAEFE04E0D5}" dt="2026-04-22T14:17:48.291" v="0" actId="18331"/>
        <pc:sldMkLst>
          <pc:docMk/>
          <pc:sldMk cId="3135701131" sldId="21457072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5982901654978"/>
          <c:y val="5.8239467341786637E-2"/>
          <c:w val="0.45613738787858699"/>
          <c:h val="0.77200376204615151"/>
        </c:manualLayout>
      </c:layout>
      <c:pieChart>
        <c:varyColors val="1"/>
        <c:ser>
          <c:idx val="0"/>
          <c:order val="0"/>
          <c:tx>
            <c:strRef>
              <c:f>List1!$B$1</c:f>
              <c:strCache>
                <c:ptCount val="1"/>
                <c:pt idx="0">
                  <c:v>Sloupec1</c:v>
                </c:pt>
              </c:strCache>
            </c:strRef>
          </c:tx>
          <c:dPt>
            <c:idx val="0"/>
            <c:bubble3D val="0"/>
            <c:spPr>
              <a:solidFill>
                <a:srgbClr val="004D64"/>
              </a:solidFill>
              <a:ln w="19050">
                <a:solidFill>
                  <a:schemeClr val="lt1"/>
                </a:solidFill>
              </a:ln>
              <a:effectLst/>
            </c:spPr>
            <c:extLst>
              <c:ext xmlns:c16="http://schemas.microsoft.com/office/drawing/2014/chart" uri="{C3380CC4-5D6E-409C-BE32-E72D297353CC}">
                <c16:uniqueId val="{00000001-A7BA-42F6-BC42-01A08C7FF77B}"/>
              </c:ext>
            </c:extLst>
          </c:dPt>
          <c:dPt>
            <c:idx val="1"/>
            <c:bubble3D val="0"/>
            <c:spPr>
              <a:solidFill>
                <a:srgbClr val="5FB7E5"/>
              </a:solidFill>
              <a:ln w="19050">
                <a:solidFill>
                  <a:schemeClr val="bg2">
                    <a:alpha val="84000"/>
                  </a:schemeClr>
                </a:solidFill>
              </a:ln>
              <a:effectLst/>
            </c:spPr>
            <c:extLst>
              <c:ext xmlns:c16="http://schemas.microsoft.com/office/drawing/2014/chart" uri="{C3380CC4-5D6E-409C-BE32-E72D297353CC}">
                <c16:uniqueId val="{00000003-A7BA-42F6-BC42-01A08C7FF77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A7BA-42F6-BC42-01A08C7FF77B}"/>
              </c:ext>
            </c:extLst>
          </c:dPt>
          <c:dPt>
            <c:idx val="3"/>
            <c:bubble3D val="0"/>
            <c:spPr>
              <a:solidFill>
                <a:srgbClr val="B3A2C7"/>
              </a:solidFill>
              <a:ln w="19050">
                <a:solidFill>
                  <a:schemeClr val="lt1"/>
                </a:solidFill>
              </a:ln>
              <a:effectLst/>
            </c:spPr>
            <c:extLst>
              <c:ext xmlns:c16="http://schemas.microsoft.com/office/drawing/2014/chart" uri="{C3380CC4-5D6E-409C-BE32-E72D297353CC}">
                <c16:uniqueId val="{00000007-A7BA-42F6-BC42-01A08C7FF77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List1!$A$2:$A$4</c:f>
              <c:strCache>
                <c:ptCount val="3"/>
                <c:pt idx="0">
                  <c:v>Ne</c:v>
                </c:pt>
                <c:pt idx="1">
                  <c:v>Ano</c:v>
                </c:pt>
                <c:pt idx="2">
                  <c:v>Nevím</c:v>
                </c:pt>
              </c:strCache>
            </c:strRef>
          </c:cat>
          <c:val>
            <c:numRef>
              <c:f>List1!$B$2:$B$4</c:f>
              <c:numCache>
                <c:formatCode>0%</c:formatCode>
                <c:ptCount val="3"/>
                <c:pt idx="0">
                  <c:v>0.52376237623762378</c:v>
                </c:pt>
                <c:pt idx="1">
                  <c:v>0.34356435643564359</c:v>
                </c:pt>
                <c:pt idx="2">
                  <c:v>0.13267326732673268</c:v>
                </c:pt>
              </c:numCache>
            </c:numRef>
          </c:val>
          <c:extLst>
            <c:ext xmlns:c16="http://schemas.microsoft.com/office/drawing/2014/chart" uri="{C3380CC4-5D6E-409C-BE32-E72D297353CC}">
              <c16:uniqueId val="{00000008-A7BA-42F6-BC42-01A08C7FF77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C1FE6-D53F-A94D-ACC8-54E3134FD93A}"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cs-CZ"/>
        </a:p>
      </dgm:t>
    </dgm:pt>
    <dgm:pt modelId="{10DF91C2-93B3-1F41-A54E-F17B77BF7ADD}">
      <dgm:prSet/>
      <dgm:spPr/>
      <dgm:t>
        <a:bodyPr/>
        <a:lstStyle/>
        <a:p>
          <a:r>
            <a:rPr lang="cs-CZ" b="1" dirty="0"/>
            <a:t>Po přihlášení uživatel vidí přehled profilů jako vizuální kartičky, </a:t>
          </a:r>
        </a:p>
        <a:p>
          <a:r>
            <a:rPr lang="cs-CZ" dirty="0"/>
            <a:t>- jedna karta, jedna osoba. </a:t>
          </a:r>
        </a:p>
      </dgm:t>
    </dgm:pt>
    <dgm:pt modelId="{1C83CF25-9691-E943-94BC-F083B0DCEE0B}" type="parTrans" cxnId="{63A5D51A-5C81-CA42-83B4-D5D1CE1313C1}">
      <dgm:prSet/>
      <dgm:spPr/>
      <dgm:t>
        <a:bodyPr/>
        <a:lstStyle/>
        <a:p>
          <a:endParaRPr lang="cs-CZ"/>
        </a:p>
      </dgm:t>
    </dgm:pt>
    <dgm:pt modelId="{B4F34792-F052-144E-BC88-C1D70BF79843}" type="sibTrans" cxnId="{63A5D51A-5C81-CA42-83B4-D5D1CE1313C1}">
      <dgm:prSet/>
      <dgm:spPr/>
      <dgm:t>
        <a:bodyPr/>
        <a:lstStyle/>
        <a:p>
          <a:endParaRPr lang="cs-CZ"/>
        </a:p>
      </dgm:t>
    </dgm:pt>
    <dgm:pt modelId="{117646EE-71CE-854A-8D24-D7710A8D7FFB}">
      <dgm:prSet/>
      <dgm:spPr/>
      <dgm:t>
        <a:bodyPr/>
        <a:lstStyle/>
        <a:p>
          <a:r>
            <a:rPr lang="cs-CZ" dirty="0"/>
            <a:t>Zobrazení pomocí kartiček snižuje kognitivní zátěž – je to formát, který uživatelé znají z běžného života i z mobilních aplikací (platební služby v mobilu)</a:t>
          </a:r>
        </a:p>
      </dgm:t>
    </dgm:pt>
    <dgm:pt modelId="{D87F707D-8017-214E-906B-4FB0D1CB4DF6}" type="parTrans" cxnId="{FCC86394-0180-D649-BF72-7AAF3CB04DFC}">
      <dgm:prSet/>
      <dgm:spPr/>
      <dgm:t>
        <a:bodyPr/>
        <a:lstStyle/>
        <a:p>
          <a:endParaRPr lang="cs-CZ"/>
        </a:p>
      </dgm:t>
    </dgm:pt>
    <dgm:pt modelId="{8778E2CD-64BC-704C-94BE-95B54DE8FDB8}" type="sibTrans" cxnId="{FCC86394-0180-D649-BF72-7AAF3CB04DFC}">
      <dgm:prSet/>
      <dgm:spPr/>
      <dgm:t>
        <a:bodyPr/>
        <a:lstStyle/>
        <a:p>
          <a:endParaRPr lang="cs-CZ"/>
        </a:p>
      </dgm:t>
    </dgm:pt>
    <dgm:pt modelId="{BE685F50-0F8D-684F-B5D7-9D9F266C5251}">
      <dgm:prSet/>
      <dgm:spPr/>
      <dgm:t>
        <a:bodyPr/>
        <a:lstStyle/>
        <a:p>
          <a:r>
            <a:rPr lang="cs-CZ" b="1" dirty="0"/>
            <a:t>Na každé kartičce je QR kód pro přímé prokázání </a:t>
          </a:r>
          <a:r>
            <a:rPr lang="cs-CZ" dirty="0"/>
            <a:t>totožnosti u lékaře pomocí Resortního identifikátoru RID dle zákona 235/2021 Sb.. Pro jednoduché naskenování kódu je možné kód zvětšit kliknutím, nebo uložit podržením prstu</a:t>
          </a:r>
        </a:p>
      </dgm:t>
    </dgm:pt>
    <dgm:pt modelId="{311A648B-CD87-A44D-B950-8E49172BA4B0}" type="parTrans" cxnId="{F905C365-5217-EE4F-A5D0-58F5A4E096E5}">
      <dgm:prSet/>
      <dgm:spPr/>
      <dgm:t>
        <a:bodyPr/>
        <a:lstStyle/>
        <a:p>
          <a:endParaRPr lang="cs-CZ"/>
        </a:p>
      </dgm:t>
    </dgm:pt>
    <dgm:pt modelId="{A3FDD971-6B7F-574C-BF6A-F2064B4DCD81}" type="sibTrans" cxnId="{F905C365-5217-EE4F-A5D0-58F5A4E096E5}">
      <dgm:prSet/>
      <dgm:spPr/>
      <dgm:t>
        <a:bodyPr/>
        <a:lstStyle/>
        <a:p>
          <a:endParaRPr lang="cs-CZ"/>
        </a:p>
      </dgm:t>
    </dgm:pt>
    <dgm:pt modelId="{89ED9E8F-CEC8-7744-92DC-1852419D37F3}">
      <dgm:prSet/>
      <dgm:spPr/>
      <dgm:t>
        <a:bodyPr/>
        <a:lstStyle/>
        <a:p>
          <a:r>
            <a:rPr lang="cs-CZ" dirty="0"/>
            <a:t>V rámci aplikace je možné mezi osobami </a:t>
          </a:r>
          <a:r>
            <a:rPr lang="cs-CZ" b="1" dirty="0"/>
            <a:t>libovolně přepínat před komponentu v záhlaví aplikace</a:t>
          </a:r>
        </a:p>
      </dgm:t>
    </dgm:pt>
    <dgm:pt modelId="{D4962947-B90D-024A-A4C6-BDB1F868552E}" type="parTrans" cxnId="{CD210A74-4A9E-3846-94F6-4929CD881962}">
      <dgm:prSet/>
      <dgm:spPr/>
      <dgm:t>
        <a:bodyPr/>
        <a:lstStyle/>
        <a:p>
          <a:endParaRPr lang="cs-CZ"/>
        </a:p>
      </dgm:t>
    </dgm:pt>
    <dgm:pt modelId="{1A04EB08-C41A-384F-A657-63EB6459BFAB}" type="sibTrans" cxnId="{CD210A74-4A9E-3846-94F6-4929CD881962}">
      <dgm:prSet/>
      <dgm:spPr/>
      <dgm:t>
        <a:bodyPr/>
        <a:lstStyle/>
        <a:p>
          <a:endParaRPr lang="cs-CZ"/>
        </a:p>
      </dgm:t>
    </dgm:pt>
    <dgm:pt modelId="{7012A554-6A0B-9344-AFFD-62A1FD7128D1}" type="pres">
      <dgm:prSet presAssocID="{E4CC1FE6-D53F-A94D-ACC8-54E3134FD93A}" presName="linear" presStyleCnt="0">
        <dgm:presLayoutVars>
          <dgm:animLvl val="lvl"/>
          <dgm:resizeHandles val="exact"/>
        </dgm:presLayoutVars>
      </dgm:prSet>
      <dgm:spPr/>
    </dgm:pt>
    <dgm:pt modelId="{ED0D57B6-309E-644A-9B64-285A76002B62}" type="pres">
      <dgm:prSet presAssocID="{10DF91C2-93B3-1F41-A54E-F17B77BF7ADD}" presName="parentText" presStyleLbl="node1" presStyleIdx="0" presStyleCnt="4">
        <dgm:presLayoutVars>
          <dgm:chMax val="0"/>
          <dgm:bulletEnabled val="1"/>
        </dgm:presLayoutVars>
      </dgm:prSet>
      <dgm:spPr/>
    </dgm:pt>
    <dgm:pt modelId="{24E268B8-889D-ED4D-9881-67D505FC4A36}" type="pres">
      <dgm:prSet presAssocID="{B4F34792-F052-144E-BC88-C1D70BF79843}" presName="spacer" presStyleCnt="0"/>
      <dgm:spPr/>
    </dgm:pt>
    <dgm:pt modelId="{F8161E9C-4734-6347-9980-C0D73345C16A}" type="pres">
      <dgm:prSet presAssocID="{117646EE-71CE-854A-8D24-D7710A8D7FFB}" presName="parentText" presStyleLbl="node1" presStyleIdx="1" presStyleCnt="4">
        <dgm:presLayoutVars>
          <dgm:chMax val="0"/>
          <dgm:bulletEnabled val="1"/>
        </dgm:presLayoutVars>
      </dgm:prSet>
      <dgm:spPr/>
    </dgm:pt>
    <dgm:pt modelId="{8D7D8E50-8AAB-DD4C-AE31-3BBAC233579A}" type="pres">
      <dgm:prSet presAssocID="{8778E2CD-64BC-704C-94BE-95B54DE8FDB8}" presName="spacer" presStyleCnt="0"/>
      <dgm:spPr/>
    </dgm:pt>
    <dgm:pt modelId="{96755C70-0381-814B-94FA-94ABED4B318D}" type="pres">
      <dgm:prSet presAssocID="{BE685F50-0F8D-684F-B5D7-9D9F266C5251}" presName="parentText" presStyleLbl="node1" presStyleIdx="2" presStyleCnt="4">
        <dgm:presLayoutVars>
          <dgm:chMax val="0"/>
          <dgm:bulletEnabled val="1"/>
        </dgm:presLayoutVars>
      </dgm:prSet>
      <dgm:spPr/>
    </dgm:pt>
    <dgm:pt modelId="{243F6FE7-149A-D143-9FB4-B961A1A2758F}" type="pres">
      <dgm:prSet presAssocID="{A3FDD971-6B7F-574C-BF6A-F2064B4DCD81}" presName="spacer" presStyleCnt="0"/>
      <dgm:spPr/>
    </dgm:pt>
    <dgm:pt modelId="{6CAD8E39-948B-FD42-84F2-7F7FD9B4EAA9}" type="pres">
      <dgm:prSet presAssocID="{89ED9E8F-CEC8-7744-92DC-1852419D37F3}" presName="parentText" presStyleLbl="node1" presStyleIdx="3" presStyleCnt="4">
        <dgm:presLayoutVars>
          <dgm:chMax val="0"/>
          <dgm:bulletEnabled val="1"/>
        </dgm:presLayoutVars>
      </dgm:prSet>
      <dgm:spPr/>
    </dgm:pt>
  </dgm:ptLst>
  <dgm:cxnLst>
    <dgm:cxn modelId="{63A5D51A-5C81-CA42-83B4-D5D1CE1313C1}" srcId="{E4CC1FE6-D53F-A94D-ACC8-54E3134FD93A}" destId="{10DF91C2-93B3-1F41-A54E-F17B77BF7ADD}" srcOrd="0" destOrd="0" parTransId="{1C83CF25-9691-E943-94BC-F083B0DCEE0B}" sibTransId="{B4F34792-F052-144E-BC88-C1D70BF79843}"/>
    <dgm:cxn modelId="{5F4F812C-4480-D44E-B47B-B398B8CC9427}" type="presOf" srcId="{10DF91C2-93B3-1F41-A54E-F17B77BF7ADD}" destId="{ED0D57B6-309E-644A-9B64-285A76002B62}" srcOrd="0" destOrd="0" presId="urn:microsoft.com/office/officeart/2005/8/layout/vList2"/>
    <dgm:cxn modelId="{F905C365-5217-EE4F-A5D0-58F5A4E096E5}" srcId="{E4CC1FE6-D53F-A94D-ACC8-54E3134FD93A}" destId="{BE685F50-0F8D-684F-B5D7-9D9F266C5251}" srcOrd="2" destOrd="0" parTransId="{311A648B-CD87-A44D-B950-8E49172BA4B0}" sibTransId="{A3FDD971-6B7F-574C-BF6A-F2064B4DCD81}"/>
    <dgm:cxn modelId="{CD210A74-4A9E-3846-94F6-4929CD881962}" srcId="{E4CC1FE6-D53F-A94D-ACC8-54E3134FD93A}" destId="{89ED9E8F-CEC8-7744-92DC-1852419D37F3}" srcOrd="3" destOrd="0" parTransId="{D4962947-B90D-024A-A4C6-BDB1F868552E}" sibTransId="{1A04EB08-C41A-384F-A657-63EB6459BFAB}"/>
    <dgm:cxn modelId="{7C26E075-0D8D-2446-9BC3-BF7EF582C622}" type="presOf" srcId="{89ED9E8F-CEC8-7744-92DC-1852419D37F3}" destId="{6CAD8E39-948B-FD42-84F2-7F7FD9B4EAA9}" srcOrd="0" destOrd="0" presId="urn:microsoft.com/office/officeart/2005/8/layout/vList2"/>
    <dgm:cxn modelId="{FCC86394-0180-D649-BF72-7AAF3CB04DFC}" srcId="{E4CC1FE6-D53F-A94D-ACC8-54E3134FD93A}" destId="{117646EE-71CE-854A-8D24-D7710A8D7FFB}" srcOrd="1" destOrd="0" parTransId="{D87F707D-8017-214E-906B-4FB0D1CB4DF6}" sibTransId="{8778E2CD-64BC-704C-94BE-95B54DE8FDB8}"/>
    <dgm:cxn modelId="{27C414A6-C3E5-E64E-B705-4795EEA310F1}" type="presOf" srcId="{117646EE-71CE-854A-8D24-D7710A8D7FFB}" destId="{F8161E9C-4734-6347-9980-C0D73345C16A}" srcOrd="0" destOrd="0" presId="urn:microsoft.com/office/officeart/2005/8/layout/vList2"/>
    <dgm:cxn modelId="{EBFB9FD0-C532-DE44-9EE6-2A029DDA96A7}" type="presOf" srcId="{E4CC1FE6-D53F-A94D-ACC8-54E3134FD93A}" destId="{7012A554-6A0B-9344-AFFD-62A1FD7128D1}" srcOrd="0" destOrd="0" presId="urn:microsoft.com/office/officeart/2005/8/layout/vList2"/>
    <dgm:cxn modelId="{74BCB0E9-35AB-7349-B23F-4B2C64FE612B}" type="presOf" srcId="{BE685F50-0F8D-684F-B5D7-9D9F266C5251}" destId="{96755C70-0381-814B-94FA-94ABED4B318D}" srcOrd="0" destOrd="0" presId="urn:microsoft.com/office/officeart/2005/8/layout/vList2"/>
    <dgm:cxn modelId="{4BD17C51-86E9-E04B-B18C-4FA97C3EF994}" type="presParOf" srcId="{7012A554-6A0B-9344-AFFD-62A1FD7128D1}" destId="{ED0D57B6-309E-644A-9B64-285A76002B62}" srcOrd="0" destOrd="0" presId="urn:microsoft.com/office/officeart/2005/8/layout/vList2"/>
    <dgm:cxn modelId="{85465D74-5576-B643-883D-667D733D7C20}" type="presParOf" srcId="{7012A554-6A0B-9344-AFFD-62A1FD7128D1}" destId="{24E268B8-889D-ED4D-9881-67D505FC4A36}" srcOrd="1" destOrd="0" presId="urn:microsoft.com/office/officeart/2005/8/layout/vList2"/>
    <dgm:cxn modelId="{F2C21820-BC1E-8B4C-84C3-DD5ACAEA73A7}" type="presParOf" srcId="{7012A554-6A0B-9344-AFFD-62A1FD7128D1}" destId="{F8161E9C-4734-6347-9980-C0D73345C16A}" srcOrd="2" destOrd="0" presId="urn:microsoft.com/office/officeart/2005/8/layout/vList2"/>
    <dgm:cxn modelId="{F2053B49-283E-6248-8487-71DF4005893B}" type="presParOf" srcId="{7012A554-6A0B-9344-AFFD-62A1FD7128D1}" destId="{8D7D8E50-8AAB-DD4C-AE31-3BBAC233579A}" srcOrd="3" destOrd="0" presId="urn:microsoft.com/office/officeart/2005/8/layout/vList2"/>
    <dgm:cxn modelId="{786BD0B2-108A-2A45-B7DA-BC1886D78666}" type="presParOf" srcId="{7012A554-6A0B-9344-AFFD-62A1FD7128D1}" destId="{96755C70-0381-814B-94FA-94ABED4B318D}" srcOrd="4" destOrd="0" presId="urn:microsoft.com/office/officeart/2005/8/layout/vList2"/>
    <dgm:cxn modelId="{7F70AEE9-DC10-DB4A-955D-1C6BF4C87FF7}" type="presParOf" srcId="{7012A554-6A0B-9344-AFFD-62A1FD7128D1}" destId="{243F6FE7-149A-D143-9FB4-B961A1A2758F}" srcOrd="5" destOrd="0" presId="urn:microsoft.com/office/officeart/2005/8/layout/vList2"/>
    <dgm:cxn modelId="{464A659A-3670-B74F-9488-D51AE99F1E0F}" type="presParOf" srcId="{7012A554-6A0B-9344-AFFD-62A1FD7128D1}" destId="{6CAD8E39-948B-FD42-84F2-7F7FD9B4EAA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D57B6-309E-644A-9B64-285A76002B62}">
      <dsp:nvSpPr>
        <dsp:cNvPr id="0" name=""/>
        <dsp:cNvSpPr/>
      </dsp:nvSpPr>
      <dsp:spPr>
        <a:xfrm>
          <a:off x="0" y="68619"/>
          <a:ext cx="4897591" cy="130802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dirty="0"/>
            <a:t>Po přihlášení uživatel vidí přehled profilů jako vizuální kartičky, </a:t>
          </a:r>
        </a:p>
        <a:p>
          <a:pPr marL="0" lvl="0" indent="0" algn="l" defTabSz="666750">
            <a:lnSpc>
              <a:spcPct val="90000"/>
            </a:lnSpc>
            <a:spcBef>
              <a:spcPct val="0"/>
            </a:spcBef>
            <a:spcAft>
              <a:spcPct val="35000"/>
            </a:spcAft>
            <a:buNone/>
          </a:pPr>
          <a:r>
            <a:rPr lang="cs-CZ" sz="1500" kern="1200" dirty="0"/>
            <a:t>- jedna karta, jedna osoba. </a:t>
          </a:r>
        </a:p>
      </dsp:txBody>
      <dsp:txXfrm>
        <a:off x="63852" y="132471"/>
        <a:ext cx="4769887" cy="1180319"/>
      </dsp:txXfrm>
    </dsp:sp>
    <dsp:sp modelId="{F8161E9C-4734-6347-9980-C0D73345C16A}">
      <dsp:nvSpPr>
        <dsp:cNvPr id="0" name=""/>
        <dsp:cNvSpPr/>
      </dsp:nvSpPr>
      <dsp:spPr>
        <a:xfrm>
          <a:off x="0" y="1419843"/>
          <a:ext cx="4897591" cy="130802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dirty="0"/>
            <a:t>Zobrazení pomocí kartiček snižuje kognitivní zátěž – je to formát, který uživatelé znají z běžného života i z mobilních aplikací (platební služby v mobilu)</a:t>
          </a:r>
        </a:p>
      </dsp:txBody>
      <dsp:txXfrm>
        <a:off x="63852" y="1483695"/>
        <a:ext cx="4769887" cy="1180319"/>
      </dsp:txXfrm>
    </dsp:sp>
    <dsp:sp modelId="{96755C70-0381-814B-94FA-94ABED4B318D}">
      <dsp:nvSpPr>
        <dsp:cNvPr id="0" name=""/>
        <dsp:cNvSpPr/>
      </dsp:nvSpPr>
      <dsp:spPr>
        <a:xfrm>
          <a:off x="0" y="2771066"/>
          <a:ext cx="4897591" cy="130802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dirty="0"/>
            <a:t>Na každé kartičce je QR kód pro přímé prokázání </a:t>
          </a:r>
          <a:r>
            <a:rPr lang="cs-CZ" sz="1500" kern="1200" dirty="0"/>
            <a:t>totožnosti u lékaře pomocí Resortního identifikátoru RID dle zákona 235/2021 Sb.. Pro jednoduché naskenování kódu je možné kód zvětšit kliknutím, nebo uložit podržením prstu</a:t>
          </a:r>
        </a:p>
      </dsp:txBody>
      <dsp:txXfrm>
        <a:off x="63852" y="2834918"/>
        <a:ext cx="4769887" cy="1180319"/>
      </dsp:txXfrm>
    </dsp:sp>
    <dsp:sp modelId="{6CAD8E39-948B-FD42-84F2-7F7FD9B4EAA9}">
      <dsp:nvSpPr>
        <dsp:cNvPr id="0" name=""/>
        <dsp:cNvSpPr/>
      </dsp:nvSpPr>
      <dsp:spPr>
        <a:xfrm>
          <a:off x="0" y="4122289"/>
          <a:ext cx="4897591" cy="130802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dirty="0"/>
            <a:t>V rámci aplikace je možné mezi osobami </a:t>
          </a:r>
          <a:r>
            <a:rPr lang="cs-CZ" sz="1500" b="1" kern="1200" dirty="0"/>
            <a:t>libovolně přepínat před komponentu v záhlaví aplikace</a:t>
          </a:r>
        </a:p>
      </dsp:txBody>
      <dsp:txXfrm>
        <a:off x="63852" y="4186141"/>
        <a:ext cx="4769887" cy="11803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5EE49-23C6-4FA1-857D-D30BE7977634}" type="datetimeFigureOut">
              <a:rPr lang="cs-CZ" smtClean="0"/>
              <a:t>28.04.2026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D4EAD-15A1-4C9D-A3A3-35552D43444C}" type="slidenum">
              <a:rPr lang="cs-CZ" smtClean="0"/>
              <a:t>‹#›</a:t>
            </a:fld>
            <a:endParaRPr lang="cs-CZ"/>
          </a:p>
        </p:txBody>
      </p:sp>
    </p:spTree>
    <p:extLst>
      <p:ext uri="{BB962C8B-B14F-4D97-AF65-F5344CB8AC3E}">
        <p14:creationId xmlns:p14="http://schemas.microsoft.com/office/powerpoint/2010/main" val="56179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03F1-5455-A142-6626-9AD67C6B8FB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9BC70EE-31BE-66C8-FA37-0A896D1FDC9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8EB67FB-9CB1-86B0-DF84-34DD596F513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49BDE51E-3C26-758B-A85B-B6DE543D7785}"/>
              </a:ext>
            </a:extLst>
          </p:cNvPr>
          <p:cNvSpPr>
            <a:spLocks noGrp="1"/>
          </p:cNvSpPr>
          <p:nvPr>
            <p:ph type="sldNum" sz="quarter" idx="5"/>
          </p:nvPr>
        </p:nvSpPr>
        <p:spPr/>
        <p:txBody>
          <a:bodyPr/>
          <a:lstStyle/>
          <a:p>
            <a:fld id="{7D0A01CF-8D00-4F5A-A1A9-F4437055AFD5}" type="slidenum">
              <a:rPr lang="cs-CZ" smtClean="0"/>
              <a:t>1</a:t>
            </a:fld>
            <a:endParaRPr lang="cs-CZ"/>
          </a:p>
        </p:txBody>
      </p:sp>
    </p:spTree>
    <p:extLst>
      <p:ext uri="{BB962C8B-B14F-4D97-AF65-F5344CB8AC3E}">
        <p14:creationId xmlns:p14="http://schemas.microsoft.com/office/powerpoint/2010/main" val="344188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B4159-4693-22AD-0A00-EE23CF94D83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609D741-464C-5960-21B3-67F3D3D5ADC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DDA8CE6D-6B84-A69A-2747-11BC0A6E8875}"/>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F36D5A4-D43B-53AA-3D7C-0B67CFBFEA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AB5-6C58-694A-8F01-50A5423AF5D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0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0421-62E6-491D-4D70-0D58BB574BB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FB01C9D-D01D-61A2-CF4B-B7306FD9F61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104454F-2BCD-F27D-671F-DC3FBC8572BE}"/>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B01D2D31-1A8D-B431-FF5D-69EE7AFA7BF4}"/>
              </a:ext>
            </a:extLst>
          </p:cNvPr>
          <p:cNvSpPr>
            <a:spLocks noGrp="1"/>
          </p:cNvSpPr>
          <p:nvPr>
            <p:ph type="sldNum" sz="quarter" idx="5"/>
          </p:nvPr>
        </p:nvSpPr>
        <p:spPr/>
        <p:txBody>
          <a:bodyPr/>
          <a:lstStyle/>
          <a:p>
            <a:fld id="{04DD4EAD-15A1-4C9D-A3A3-35552D43444C}" type="slidenum">
              <a:rPr lang="cs-CZ" smtClean="0"/>
              <a:t>22</a:t>
            </a:fld>
            <a:endParaRPr lang="cs-CZ"/>
          </a:p>
        </p:txBody>
      </p:sp>
    </p:spTree>
    <p:extLst>
      <p:ext uri="{BB962C8B-B14F-4D97-AF65-F5344CB8AC3E}">
        <p14:creationId xmlns:p14="http://schemas.microsoft.com/office/powerpoint/2010/main" val="142317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8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Po </a:t>
            </a:r>
            <a:r>
              <a:rPr lang="en-US" err="1">
                <a:ea typeface="Calibri"/>
                <a:cs typeface="Calibri"/>
              </a:rPr>
              <a:t>tomto</a:t>
            </a:r>
            <a:r>
              <a:rPr lang="en-US">
                <a:ea typeface="Calibri"/>
                <a:cs typeface="Calibri"/>
              </a:rPr>
              <a:t> slide </a:t>
            </a:r>
            <a:r>
              <a:rPr lang="en-US" err="1">
                <a:ea typeface="Calibri"/>
                <a:cs typeface="Calibri"/>
              </a:rPr>
              <a:t>dat</a:t>
            </a:r>
            <a:r>
              <a:rPr lang="en-US">
                <a:ea typeface="Calibri"/>
                <a:cs typeface="Calibri"/>
              </a:rPr>
              <a:t> </a:t>
            </a:r>
            <a:r>
              <a:rPr lang="en-US" err="1">
                <a:ea typeface="Calibri"/>
                <a:cs typeface="Calibri"/>
              </a:rPr>
              <a:t>harmonogram</a:t>
            </a:r>
            <a:r>
              <a:rPr lang="en-US">
                <a:ea typeface="Calibri"/>
                <a:cs typeface="Calibri"/>
              </a:rPr>
              <a:t> a </a:t>
            </a:r>
            <a:r>
              <a:rPr lang="en-US" err="1">
                <a:ea typeface="Calibri"/>
                <a:cs typeface="Calibri"/>
              </a:rPr>
              <a:t>seznam</a:t>
            </a:r>
            <a:r>
              <a:rPr lang="en-US">
                <a:ea typeface="Calibri"/>
                <a:cs typeface="Calibri"/>
              </a:rPr>
              <a:t> </a:t>
            </a:r>
            <a:r>
              <a:rPr lang="en-US" err="1">
                <a:ea typeface="Calibri"/>
                <a:cs typeface="Calibri"/>
              </a:rPr>
              <a:t>výstupů</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4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A2923-2CDB-7B8A-5840-3F5BB9869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1B04B-4037-2FE8-DCF8-48E7CE4F9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55921-E750-0A88-119D-37F5328001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AB56F9-108D-348B-4CEC-5D95F76E0B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638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DCC2-B46E-CFBD-2D1B-AE570A234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60D25-04AF-20B8-FC0E-327D64191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A26C3-2E0B-E995-FC6E-40A31F55CD1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2D35D750-B4BE-B98C-CE3B-F048869D4F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6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05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53EC-61FC-E38D-4CC6-B28173A77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6487E-8EA6-E9EC-AC1A-8EF3AC89B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CD8B1-BA54-4371-750F-B3D21104F7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D3598D-68DA-08B7-B687-D94E0FCA74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01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92EC-C9E2-24AB-D0D2-7AEB14A58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43600-75BA-9818-6A4A-FB0CDF993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76F11-840B-F49C-33E4-634DA7748CC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E5DB8EF-637C-C065-1E81-F25C092463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31E4C-CAD5-8C1C-3A9A-2B8CFAAF4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7E7A0-A2E0-6605-8B44-B55A90364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7AE8F-0307-0F47-BEAB-602E3A6DB3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012F30-A124-B40B-C008-DFC3FA1ED5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13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735C-18EE-E290-7589-C986B9D1894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6D14286-6AE4-77DB-E493-09D3BD65ECD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BA6F8BE-6E9C-847F-6653-85435BC41A49}"/>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A5B8F233-FE3E-F9F1-AD97-0615B25D1A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40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Dopsat</a:t>
            </a:r>
            <a:r>
              <a:rPr lang="en-US">
                <a:ea typeface="Calibri"/>
                <a:cs typeface="Calibri"/>
              </a:rPr>
              <a:t> </a:t>
            </a:r>
            <a:r>
              <a:rPr lang="en-US" err="1">
                <a:ea typeface="Calibri"/>
                <a:cs typeface="Calibri"/>
              </a:rPr>
              <a:t>rešerše</a:t>
            </a:r>
            <a:r>
              <a:rPr lang="en-US">
                <a:ea typeface="Calibri"/>
                <a:cs typeface="Calibri"/>
              </a:rPr>
              <a:t> od </a:t>
            </a:r>
            <a:r>
              <a:rPr lang="en-US" err="1">
                <a:ea typeface="Calibri"/>
                <a:cs typeface="Calibri"/>
              </a:rPr>
              <a:t>Tomáše</a:t>
            </a:r>
            <a:r>
              <a:rPr lang="en-US">
                <a:ea typeface="Calibri"/>
                <a:cs typeface="Calibri"/>
              </a:rPr>
              <a:t> - z </a:t>
            </a:r>
            <a:r>
              <a:rPr lang="en-US" err="1">
                <a:ea typeface="Calibri"/>
                <a:cs typeface="Calibri"/>
              </a:rPr>
              <a:t>kolika</a:t>
            </a:r>
            <a:r>
              <a:rPr lang="en-US">
                <a:ea typeface="Calibri"/>
                <a:cs typeface="Calibri"/>
              </a:rPr>
              <a:t>... </a:t>
            </a:r>
            <a:r>
              <a:rPr lang="en-US" err="1">
                <a:ea typeface="Calibri"/>
                <a:cs typeface="Calibri"/>
              </a:rPr>
              <a:t>klíčová</a:t>
            </a:r>
            <a:r>
              <a:rPr lang="en-US">
                <a:ea typeface="Calibri"/>
                <a:cs typeface="Calibri"/>
              </a:rPr>
              <a:t> </a:t>
            </a:r>
            <a:r>
              <a:rPr lang="en-US" err="1">
                <a:ea typeface="Calibri"/>
                <a:cs typeface="Calibri"/>
              </a:rPr>
              <a:t>slova</a:t>
            </a:r>
            <a:r>
              <a:rPr lang="en-US">
                <a:ea typeface="Calibri"/>
                <a:cs typeface="Calibri"/>
              </a:rPr>
              <a:t>, </a:t>
            </a:r>
            <a:r>
              <a:rPr lang="en-US" err="1">
                <a:ea typeface="Calibri"/>
                <a:cs typeface="Calibri"/>
              </a:rPr>
              <a:t>výstupy</a:t>
            </a:r>
            <a:r>
              <a:rPr lang="en-US">
                <a:ea typeface="Calibri"/>
                <a:cs typeface="Calibri"/>
              </a:rPr>
              <a: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654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2E91-5D25-FF1C-90BA-71AB81514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2966F-FD05-D368-A43D-D9C5029E8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78CEA-9043-389C-82BB-8583D7C5E478}"/>
              </a:ext>
            </a:extLst>
          </p:cNvPr>
          <p:cNvSpPr>
            <a:spLocks noGrp="1"/>
          </p:cNvSpPr>
          <p:nvPr>
            <p:ph type="body" idx="1"/>
          </p:nvPr>
        </p:nvSpPr>
        <p:spPr/>
        <p:txBody>
          <a:bodyPr/>
          <a:lstStyle/>
          <a:p>
            <a:r>
              <a:rPr lang="en-US" err="1">
                <a:ea typeface="Calibri"/>
                <a:cs typeface="Calibri"/>
              </a:rPr>
              <a:t>Dopsat</a:t>
            </a:r>
            <a:r>
              <a:rPr lang="en-US">
                <a:ea typeface="Calibri"/>
                <a:cs typeface="Calibri"/>
              </a:rPr>
              <a:t> </a:t>
            </a:r>
            <a:r>
              <a:rPr lang="en-US" err="1">
                <a:ea typeface="Calibri"/>
                <a:cs typeface="Calibri"/>
              </a:rPr>
              <a:t>rešerše</a:t>
            </a:r>
            <a:r>
              <a:rPr lang="en-US">
                <a:ea typeface="Calibri"/>
                <a:cs typeface="Calibri"/>
              </a:rPr>
              <a:t> od </a:t>
            </a:r>
            <a:r>
              <a:rPr lang="en-US" err="1">
                <a:ea typeface="Calibri"/>
                <a:cs typeface="Calibri"/>
              </a:rPr>
              <a:t>Tomáše</a:t>
            </a:r>
            <a:r>
              <a:rPr lang="en-US">
                <a:ea typeface="Calibri"/>
                <a:cs typeface="Calibri"/>
              </a:rPr>
              <a:t> - z </a:t>
            </a:r>
            <a:r>
              <a:rPr lang="en-US" err="1">
                <a:ea typeface="Calibri"/>
                <a:cs typeface="Calibri"/>
              </a:rPr>
              <a:t>kolika</a:t>
            </a:r>
            <a:r>
              <a:rPr lang="en-US">
                <a:ea typeface="Calibri"/>
                <a:cs typeface="Calibri"/>
              </a:rPr>
              <a:t>... </a:t>
            </a:r>
            <a:r>
              <a:rPr lang="en-US" err="1">
                <a:ea typeface="Calibri"/>
                <a:cs typeface="Calibri"/>
              </a:rPr>
              <a:t>klíčová</a:t>
            </a:r>
            <a:r>
              <a:rPr lang="en-US">
                <a:ea typeface="Calibri"/>
                <a:cs typeface="Calibri"/>
              </a:rPr>
              <a:t> </a:t>
            </a:r>
            <a:r>
              <a:rPr lang="en-US" err="1">
                <a:ea typeface="Calibri"/>
                <a:cs typeface="Calibri"/>
              </a:rPr>
              <a:t>slova</a:t>
            </a:r>
            <a:r>
              <a:rPr lang="en-US">
                <a:ea typeface="Calibri"/>
                <a:cs typeface="Calibri"/>
              </a:rPr>
              <a:t>, </a:t>
            </a:r>
            <a:r>
              <a:rPr lang="en-US" err="1">
                <a:ea typeface="Calibri"/>
                <a:cs typeface="Calibri"/>
              </a:rPr>
              <a:t>výstupy</a:t>
            </a:r>
            <a:r>
              <a:rPr lang="en-US">
                <a:ea typeface="Calibri"/>
                <a:cs typeface="Calibri"/>
              </a:rPr>
              <a:t>... </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9BA0E636-CEE9-113E-160F-EFC539A2B0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70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29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B2D8-97E4-1F9C-1920-1C6B1561583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9C28DF5-FBF6-ED5A-7F85-5B0F7EA7D28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93EF9E5-C3AB-BE0E-39D7-392576AF3551}"/>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DD4D0E3A-F330-FB9D-7236-63FE7B22DA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0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4B10A-D531-84A2-99D3-A171A4DE1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BA241-0989-A785-21BD-D50F313CA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9A360-E013-8D0C-C555-E22AFA8DCC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4DE1DE-0A67-F254-90CC-36EF5C998E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699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536CD-470C-4902-831A-091186E033D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03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79</a:t>
            </a:fld>
            <a:endParaRPr lang="cs-CZ"/>
          </a:p>
        </p:txBody>
      </p:sp>
    </p:spTree>
    <p:extLst>
      <p:ext uri="{BB962C8B-B14F-4D97-AF65-F5344CB8AC3E}">
        <p14:creationId xmlns:p14="http://schemas.microsoft.com/office/powerpoint/2010/main" val="4102849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2CF58-BE27-1F27-D007-F68A697D749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59579A8-C510-E0AE-36DD-01C4ADF5301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3E3DCFE-C102-36DF-6BC8-830636731CFF}"/>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CCDA2BB-665B-E609-1152-E2690B75A3AE}"/>
              </a:ext>
            </a:extLst>
          </p:cNvPr>
          <p:cNvSpPr>
            <a:spLocks noGrp="1"/>
          </p:cNvSpPr>
          <p:nvPr>
            <p:ph type="sldNum" sz="quarter" idx="5"/>
          </p:nvPr>
        </p:nvSpPr>
        <p:spPr/>
        <p:txBody>
          <a:bodyPr/>
          <a:lstStyle/>
          <a:p>
            <a:fld id="{04DD4EAD-15A1-4C9D-A3A3-35552D43444C}" type="slidenum">
              <a:rPr lang="cs-CZ" smtClean="0"/>
              <a:t>95</a:t>
            </a:fld>
            <a:endParaRPr lang="cs-CZ"/>
          </a:p>
        </p:txBody>
      </p:sp>
    </p:spTree>
    <p:extLst>
      <p:ext uri="{BB962C8B-B14F-4D97-AF65-F5344CB8AC3E}">
        <p14:creationId xmlns:p14="http://schemas.microsoft.com/office/powerpoint/2010/main" val="74366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114</a:t>
            </a:fld>
            <a:endParaRPr lang="cs-CZ"/>
          </a:p>
        </p:txBody>
      </p:sp>
    </p:spTree>
    <p:extLst>
      <p:ext uri="{BB962C8B-B14F-4D97-AF65-F5344CB8AC3E}">
        <p14:creationId xmlns:p14="http://schemas.microsoft.com/office/powerpoint/2010/main" val="14401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9C98-9064-70F6-406D-799925AC1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6FD4B-8ACC-023B-BC50-FAFF18080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BCBB5-E2A3-FA46-3A6C-F4F8270CB6E3}"/>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45DFD3C-BC4D-E1F7-146F-7F7E4194C7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7381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D7B5-A6E3-8E3D-4CC0-A46FA9E9D79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9743652-7F2A-B8DA-016F-29DEDC06F16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9FCF734-4517-AF4E-8E90-11A53265CEA7}"/>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1173A337-8FE7-846C-7F87-AFC1D4B24382}"/>
              </a:ext>
            </a:extLst>
          </p:cNvPr>
          <p:cNvSpPr>
            <a:spLocks noGrp="1"/>
          </p:cNvSpPr>
          <p:nvPr>
            <p:ph type="sldNum" sz="quarter" idx="5"/>
          </p:nvPr>
        </p:nvSpPr>
        <p:spPr/>
        <p:txBody>
          <a:bodyPr/>
          <a:lstStyle/>
          <a:p>
            <a:fld id="{7D0A01CF-8D00-4F5A-A1A9-F4437055AFD5}" type="slidenum">
              <a:rPr lang="cs-CZ" smtClean="0"/>
              <a:t>119</a:t>
            </a:fld>
            <a:endParaRPr lang="cs-CZ"/>
          </a:p>
        </p:txBody>
      </p:sp>
    </p:spTree>
    <p:extLst>
      <p:ext uri="{BB962C8B-B14F-4D97-AF65-F5344CB8AC3E}">
        <p14:creationId xmlns:p14="http://schemas.microsoft.com/office/powerpoint/2010/main" val="308871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BD35-26CC-3F29-FC7B-6693C5B35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88014-47F8-C254-650E-CDBB754CE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7BD4D-C605-0249-4C14-49E85E6ABC98}"/>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0D820674-631E-B9B0-C009-DCF297DA3F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39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9692-557E-A542-89F5-3E63B8499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2491F-9C5A-12D4-C80A-C134961B9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B27D9-29B4-AD3A-FF26-CC9B880637EA}"/>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BAA40E6-341E-7CA3-617E-5647AA7C8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053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3456-5573-9E48-F599-095469E05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73A9F-6C80-EC84-103B-38627851C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0A999-29A9-04A4-14C0-A32AD35E57BA}"/>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E24F655A-6618-3F2E-1260-E0508441A5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55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F9ACD-76DF-9E40-AD3F-7560EB1ABA90}"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960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3BFD-5C7C-8C59-470C-636F2C25B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CEDCE-CCAD-4ACF-8B6C-2555556B8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40D81-3BFE-A97C-6840-141C61C8C425}"/>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532FB0F-5D23-0DC6-5871-8271B47D26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588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7C75-B775-8C75-BC83-5B13846EE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E85A9-1C63-70A2-8EF1-A5FFEAF3A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46187-B9B2-5D35-7DAF-180BCF894BE8}"/>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D6E61C1-1B90-5B36-B6F0-E5387D2D79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24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EF5F04-2CF6-4412-ABA4-6A9DEAB00DA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2849DFE-6405-426A-A942-D15DA2B41F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084A4C5-F0EE-4904-8D7F-70DD165E24AA}"/>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9E8296BD-7400-4136-A505-C295019AFE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88CAF-2758-4057-8842-CA8A5F8F46B6}"/>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34524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6F5D1-FF93-475B-A7FD-9DF1C89BC76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92C0996-5AFD-4404-A495-11E7E3D54D1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E50A80-F435-4393-924F-6D2C89D3CE4F}"/>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F3BA599E-CFFF-44EB-81EB-E32FF56374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10ADB4-F67A-4695-A2F0-747B0B9E258B}"/>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4379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BDDF303-CD96-42D0-B0FF-1EA2631BB37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348536A-2C47-465F-89A9-3E6CCA23EE2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86E8545-207B-4A04-A67E-4D527662391C}"/>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A1A56CD5-46BB-4CD6-B7C3-49BC4372B24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458F517-15EB-441E-9B99-086CDBD29E66}"/>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30157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í snímek bez EU">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B0EA1196-9961-0CE1-CDDC-BC0A0A831348}"/>
              </a:ext>
            </a:extLst>
          </p:cNvPr>
          <p:cNvSpPr/>
          <p:nvPr userDrawn="1"/>
        </p:nvSpPr>
        <p:spPr>
          <a:xfrm>
            <a:off x="8179177" y="1836751"/>
            <a:ext cx="4012822" cy="226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E1C24FCE-B5F4-1607-CE4C-7BB985D4D69C}"/>
              </a:ext>
            </a:extLst>
          </p:cNvPr>
          <p:cNvSpPr/>
          <p:nvPr userDrawn="1"/>
        </p:nvSpPr>
        <p:spPr>
          <a:xfrm>
            <a:off x="4008438" y="6139116"/>
            <a:ext cx="818356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ástupný symbol obrázku 18">
            <a:extLst>
              <a:ext uri="{FF2B5EF4-FFF2-40B4-BE49-F238E27FC236}">
                <a16:creationId xmlns:a16="http://schemas.microsoft.com/office/drawing/2014/main" id="{99B66AE2-A041-66B4-7E5D-3FA96F036370}"/>
              </a:ext>
            </a:extLst>
          </p:cNvPr>
          <p:cNvSpPr>
            <a:spLocks noGrp="1"/>
          </p:cNvSpPr>
          <p:nvPr>
            <p:ph type="pic" sz="quarter" idx="11"/>
          </p:nvPr>
        </p:nvSpPr>
        <p:spPr>
          <a:xfrm>
            <a:off x="0" y="1836751"/>
            <a:ext cx="7983110" cy="2266122"/>
          </a:xfrm>
        </p:spPr>
        <p:txBody>
          <a:bodyPr/>
          <a:lstStyle/>
          <a:p>
            <a:r>
              <a:rPr lang="cs-CZ"/>
              <a:t>Kliknutím na ikonu přidáte obrázek.</a:t>
            </a:r>
          </a:p>
        </p:txBody>
      </p:sp>
      <p:sp>
        <p:nvSpPr>
          <p:cNvPr id="18" name="Obdélník 17">
            <a:extLst>
              <a:ext uri="{FF2B5EF4-FFF2-40B4-BE49-F238E27FC236}">
                <a16:creationId xmlns:a16="http://schemas.microsoft.com/office/drawing/2014/main" id="{464757BA-A864-68A5-98E0-EE29537C5C23}"/>
              </a:ext>
            </a:extLst>
          </p:cNvPr>
          <p:cNvSpPr/>
          <p:nvPr userDrawn="1"/>
        </p:nvSpPr>
        <p:spPr>
          <a:xfrm>
            <a:off x="0" y="898082"/>
            <a:ext cx="4012822" cy="47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Zástupný text 8">
            <a:extLst>
              <a:ext uri="{FF2B5EF4-FFF2-40B4-BE49-F238E27FC236}">
                <a16:creationId xmlns:a16="http://schemas.microsoft.com/office/drawing/2014/main" id="{E376B32F-E5DE-DC67-38D4-9F6BC06AA3D5}"/>
              </a:ext>
            </a:extLst>
          </p:cNvPr>
          <p:cNvSpPr>
            <a:spLocks noGrp="1"/>
          </p:cNvSpPr>
          <p:nvPr>
            <p:ph type="body" sz="quarter" idx="12" hasCustomPrompt="1"/>
          </p:nvPr>
        </p:nvSpPr>
        <p:spPr>
          <a:xfrm>
            <a:off x="2652193" y="898082"/>
            <a:ext cx="1341659" cy="472912"/>
          </a:xfrm>
        </p:spPr>
        <p:txBody>
          <a:bodyPr lIns="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a:t>
            </a:r>
          </a:p>
        </p:txBody>
      </p:sp>
      <p:sp>
        <p:nvSpPr>
          <p:cNvPr id="21" name="Podnadpis 2">
            <a:extLst>
              <a:ext uri="{FF2B5EF4-FFF2-40B4-BE49-F238E27FC236}">
                <a16:creationId xmlns:a16="http://schemas.microsoft.com/office/drawing/2014/main" id="{F4C776B3-4CCE-A58A-F1D7-0A28E6CF083E}"/>
              </a:ext>
            </a:extLst>
          </p:cNvPr>
          <p:cNvSpPr>
            <a:spLocks noGrp="1"/>
          </p:cNvSpPr>
          <p:nvPr>
            <p:ph type="subTitle" idx="1"/>
          </p:nvPr>
        </p:nvSpPr>
        <p:spPr>
          <a:xfrm>
            <a:off x="4010400" y="5526157"/>
            <a:ext cx="7476890" cy="479685"/>
          </a:xfrm>
        </p:spPr>
        <p:txBody>
          <a:bodyPr lIns="0">
            <a:normAutofit/>
          </a:bodyPr>
          <a:lstStyle>
            <a:lvl1pPr marL="0" indent="0" algn="l">
              <a:buNone/>
              <a:defRPr sz="1800" b="1">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22" name="Nadpis 1">
            <a:extLst>
              <a:ext uri="{FF2B5EF4-FFF2-40B4-BE49-F238E27FC236}">
                <a16:creationId xmlns:a16="http://schemas.microsoft.com/office/drawing/2014/main" id="{EB6D2B52-8FDF-959F-1993-F3A38DC7CD5B}"/>
              </a:ext>
            </a:extLst>
          </p:cNvPr>
          <p:cNvSpPr>
            <a:spLocks noGrp="1"/>
          </p:cNvSpPr>
          <p:nvPr>
            <p:ph type="ctrTitle"/>
          </p:nvPr>
        </p:nvSpPr>
        <p:spPr>
          <a:xfrm>
            <a:off x="645298" y="4102873"/>
            <a:ext cx="11140867" cy="1290010"/>
          </a:xfrm>
        </p:spPr>
        <p:txBody>
          <a:bodyPr lIns="0" anchor="b">
            <a:normAutofit/>
          </a:bodyPr>
          <a:lstStyle>
            <a:lvl1pPr algn="l">
              <a:defRPr sz="3600" b="0" cap="all" baseline="0">
                <a:latin typeface="+mj-lt"/>
                <a:cs typeface="Arial" panose="020B0604020202020204" pitchFamily="34" charset="0"/>
              </a:defRPr>
            </a:lvl1pPr>
          </a:lstStyle>
          <a:p>
            <a:r>
              <a:rPr lang="cs-CZ"/>
              <a:t>Kliknutím lze upravit styl.</a:t>
            </a:r>
          </a:p>
        </p:txBody>
      </p:sp>
      <p:sp>
        <p:nvSpPr>
          <p:cNvPr id="2" name="TextovéPole 1">
            <a:extLst>
              <a:ext uri="{FF2B5EF4-FFF2-40B4-BE49-F238E27FC236}">
                <a16:creationId xmlns:a16="http://schemas.microsoft.com/office/drawing/2014/main" id="{A8206657-5283-91B4-9056-621C120F4230}"/>
              </a:ext>
            </a:extLst>
          </p:cNvPr>
          <p:cNvSpPr txBox="1"/>
          <p:nvPr userDrawn="1"/>
        </p:nvSpPr>
        <p:spPr>
          <a:xfrm>
            <a:off x="4008439" y="6314450"/>
            <a:ext cx="1696075" cy="369332"/>
          </a:xfrm>
          <a:prstGeom prst="rect">
            <a:avLst/>
          </a:prstGeom>
          <a:noFill/>
        </p:spPr>
        <p:txBody>
          <a:bodyPr wrap="square" lIns="180000" rtlCol="0" anchor="ctr">
            <a:spAutoFit/>
          </a:bodyPr>
          <a:lstStyle/>
          <a:p>
            <a:pPr algn="l"/>
            <a:r>
              <a:rPr lang="cs-CZ">
                <a:solidFill>
                  <a:schemeClr val="bg1"/>
                </a:solidFill>
                <a:latin typeface="Arial" panose="020B0604020202020204" pitchFamily="34" charset="0"/>
                <a:cs typeface="Arial" panose="020B0604020202020204" pitchFamily="34" charset="0"/>
              </a:rPr>
              <a:t>www.uzis.cz</a:t>
            </a:r>
          </a:p>
        </p:txBody>
      </p:sp>
      <p:pic>
        <p:nvPicPr>
          <p:cNvPr id="3" name="Grafický objekt 2">
            <a:extLst>
              <a:ext uri="{FF2B5EF4-FFF2-40B4-BE49-F238E27FC236}">
                <a16:creationId xmlns:a16="http://schemas.microsoft.com/office/drawing/2014/main" id="{60C2D746-B350-B3D1-B583-67495AA8EC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546" y="2374086"/>
            <a:ext cx="1808469" cy="1188784"/>
          </a:xfrm>
          <a:prstGeom prst="rect">
            <a:avLst/>
          </a:prstGeom>
        </p:spPr>
      </p:pic>
    </p:spTree>
    <p:extLst>
      <p:ext uri="{BB962C8B-B14F-4D97-AF65-F5344CB8AC3E}">
        <p14:creationId xmlns:p14="http://schemas.microsoft.com/office/powerpoint/2010/main" val="2403927064"/>
      </p:ext>
    </p:extLst>
  </p:cSld>
  <p:clrMapOvr>
    <a:masterClrMapping/>
  </p:clrMapOvr>
  <p:extLst>
    <p:ext uri="{DCECCB84-F9BA-43D5-87BE-67443E8EF086}">
      <p15:sldGuideLst xmlns:p15="http://schemas.microsoft.com/office/powerpoint/2012/main">
        <p15:guide id="1" orient="horz" pos="2160">
          <p15:clr>
            <a:srgbClr val="FBAE40"/>
          </p15:clr>
        </p15:guide>
        <p15:guide id="3" pos="25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Úvodní snímek pro dlouhé nadpisy s delším zápatí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0DFC75-CB5E-1EEA-D9B4-7EC06251795B}"/>
              </a:ext>
            </a:extLst>
          </p:cNvPr>
          <p:cNvSpPr>
            <a:spLocks noGrp="1"/>
          </p:cNvSpPr>
          <p:nvPr userDrawn="1">
            <p:ph type="ctrTitle"/>
          </p:nvPr>
        </p:nvSpPr>
        <p:spPr>
          <a:xfrm>
            <a:off x="645298" y="1836750"/>
            <a:ext cx="6796299" cy="2266122"/>
          </a:xfrm>
        </p:spPr>
        <p:txBody>
          <a:bodyPr lIns="0" tIns="0" rIns="0" anchor="t">
            <a:normAutofit/>
          </a:bodyPr>
          <a:lstStyle>
            <a:lvl1pPr algn="l">
              <a:defRPr sz="3600" b="0" cap="all" baseline="0">
                <a:latin typeface="+mj-lt"/>
                <a:cs typeface="Arial" panose="020B0604020202020204" pitchFamily="34" charset="0"/>
              </a:defRPr>
            </a:lvl1pPr>
          </a:lstStyle>
          <a:p>
            <a:r>
              <a:rPr lang="cs-CZ"/>
              <a:t>Kliknutím lze upravit styl.</a:t>
            </a:r>
          </a:p>
        </p:txBody>
      </p:sp>
      <p:sp>
        <p:nvSpPr>
          <p:cNvPr id="3" name="Podnadpis 2">
            <a:extLst>
              <a:ext uri="{FF2B5EF4-FFF2-40B4-BE49-F238E27FC236}">
                <a16:creationId xmlns:a16="http://schemas.microsoft.com/office/drawing/2014/main" id="{0F21DCDB-F1EB-1E1C-315D-D1C0C86AC8D5}"/>
              </a:ext>
            </a:extLst>
          </p:cNvPr>
          <p:cNvSpPr>
            <a:spLocks noGrp="1"/>
          </p:cNvSpPr>
          <p:nvPr userDrawn="1">
            <p:ph type="subTitle" idx="1"/>
          </p:nvPr>
        </p:nvSpPr>
        <p:spPr>
          <a:xfrm>
            <a:off x="4010400" y="5526157"/>
            <a:ext cx="7440419" cy="479685"/>
          </a:xfrm>
        </p:spPr>
        <p:txBody>
          <a:bodyPr lIns="0">
            <a:normAutofit/>
          </a:bodyPr>
          <a:lstStyle>
            <a:lvl1pPr marL="0" indent="0" algn="l">
              <a:buNone/>
              <a:defRPr sz="1800" b="1">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12" name="Obdélník 11">
            <a:extLst>
              <a:ext uri="{FF2B5EF4-FFF2-40B4-BE49-F238E27FC236}">
                <a16:creationId xmlns:a16="http://schemas.microsoft.com/office/drawing/2014/main" id="{465C2995-4096-1BF2-0903-15EDC1EDC11A}"/>
              </a:ext>
            </a:extLst>
          </p:cNvPr>
          <p:cNvSpPr/>
          <p:nvPr userDrawn="1"/>
        </p:nvSpPr>
        <p:spPr>
          <a:xfrm>
            <a:off x="8177370" y="1836751"/>
            <a:ext cx="4012822" cy="226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1C1BBF3A-0FFA-4C73-702B-0F8640E40029}"/>
              </a:ext>
            </a:extLst>
          </p:cNvPr>
          <p:cNvSpPr/>
          <p:nvPr userDrawn="1"/>
        </p:nvSpPr>
        <p:spPr>
          <a:xfrm>
            <a:off x="0" y="898082"/>
            <a:ext cx="4012822" cy="47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text 8">
            <a:extLst>
              <a:ext uri="{FF2B5EF4-FFF2-40B4-BE49-F238E27FC236}">
                <a16:creationId xmlns:a16="http://schemas.microsoft.com/office/drawing/2014/main" id="{A4CF060D-402A-3C18-EAD2-E58A46DE1C5B}"/>
              </a:ext>
            </a:extLst>
          </p:cNvPr>
          <p:cNvSpPr>
            <a:spLocks noGrp="1"/>
          </p:cNvSpPr>
          <p:nvPr>
            <p:ph type="body" sz="quarter" idx="13" hasCustomPrompt="1"/>
          </p:nvPr>
        </p:nvSpPr>
        <p:spPr>
          <a:xfrm>
            <a:off x="2652193" y="898082"/>
            <a:ext cx="1341659" cy="472912"/>
          </a:xfrm>
        </p:spPr>
        <p:txBody>
          <a:bodyPr lIns="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a:t>
            </a:r>
          </a:p>
        </p:txBody>
      </p:sp>
      <p:sp>
        <p:nvSpPr>
          <p:cNvPr id="16" name="Obdélník 15">
            <a:extLst>
              <a:ext uri="{FF2B5EF4-FFF2-40B4-BE49-F238E27FC236}">
                <a16:creationId xmlns:a16="http://schemas.microsoft.com/office/drawing/2014/main" id="{BA1B02D6-A85A-D348-E417-8F557EAE71A4}"/>
              </a:ext>
            </a:extLst>
          </p:cNvPr>
          <p:cNvSpPr/>
          <p:nvPr userDrawn="1"/>
        </p:nvSpPr>
        <p:spPr>
          <a:xfrm>
            <a:off x="4008438" y="6139116"/>
            <a:ext cx="818356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96A6C86E-36F8-90F4-57DC-BF054B7F522D}"/>
              </a:ext>
            </a:extLst>
          </p:cNvPr>
          <p:cNvSpPr txBox="1"/>
          <p:nvPr userDrawn="1"/>
        </p:nvSpPr>
        <p:spPr>
          <a:xfrm>
            <a:off x="4008439" y="6314450"/>
            <a:ext cx="1696075" cy="369332"/>
          </a:xfrm>
          <a:prstGeom prst="rect">
            <a:avLst/>
          </a:prstGeom>
          <a:noFill/>
        </p:spPr>
        <p:txBody>
          <a:bodyPr wrap="square" lIns="180000" rtlCol="0" anchor="ctr">
            <a:spAutoFit/>
          </a:bodyPr>
          <a:lstStyle/>
          <a:p>
            <a:pPr algn="l"/>
            <a:r>
              <a:rPr lang="cs-CZ">
                <a:solidFill>
                  <a:schemeClr val="bg1"/>
                </a:solidFill>
                <a:latin typeface="Arial" panose="020B0604020202020204" pitchFamily="34" charset="0"/>
                <a:cs typeface="Arial" panose="020B0604020202020204" pitchFamily="34" charset="0"/>
              </a:rPr>
              <a:t>www.uzis.cz</a:t>
            </a:r>
          </a:p>
        </p:txBody>
      </p:sp>
      <p:pic>
        <p:nvPicPr>
          <p:cNvPr id="4" name="Grafický objekt 3">
            <a:extLst>
              <a:ext uri="{FF2B5EF4-FFF2-40B4-BE49-F238E27FC236}">
                <a16:creationId xmlns:a16="http://schemas.microsoft.com/office/drawing/2014/main" id="{8DDFE30B-EC7B-D6B1-A86E-3AC1CB81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546" y="2374086"/>
            <a:ext cx="1808469" cy="1188784"/>
          </a:xfrm>
          <a:prstGeom prst="rect">
            <a:avLst/>
          </a:prstGeom>
        </p:spPr>
      </p:pic>
    </p:spTree>
    <p:extLst>
      <p:ext uri="{BB962C8B-B14F-4D97-AF65-F5344CB8AC3E}">
        <p14:creationId xmlns:p14="http://schemas.microsoft.com/office/powerpoint/2010/main" val="4174952548"/>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guide id="4" pos="3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dpis, 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731839" y="365126"/>
            <a:ext cx="10728323" cy="1260000"/>
          </a:xfrm>
        </p:spPr>
        <p:txBody>
          <a:bodyPr lIns="0">
            <a:normAutofit/>
          </a:bodyPr>
          <a:lstStyle>
            <a:lvl1pPr>
              <a:defRPr sz="2400">
                <a:latin typeface="+mj-lt"/>
              </a:defRPr>
            </a:lvl1pPr>
          </a:lstStyle>
          <a:p>
            <a:r>
              <a:rPr lang="cs-CZ"/>
              <a:t>Kliknutím lze upravit styl.</a:t>
            </a:r>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637" y="6294874"/>
            <a:ext cx="639692" cy="396000"/>
          </a:xfrm>
          <a:prstGeom prst="rect">
            <a:avLst/>
          </a:prstGeom>
        </p:spPr>
      </p:pic>
      <p:sp>
        <p:nvSpPr>
          <p:cNvPr id="4" name="Zástupný obsah 3">
            <a:extLst>
              <a:ext uri="{FF2B5EF4-FFF2-40B4-BE49-F238E27FC236}">
                <a16:creationId xmlns:a16="http://schemas.microsoft.com/office/drawing/2014/main" id="{40DDB638-C173-6D3F-FF1A-66447260C8A3}"/>
              </a:ext>
            </a:extLst>
          </p:cNvPr>
          <p:cNvSpPr>
            <a:spLocks noGrp="1"/>
          </p:cNvSpPr>
          <p:nvPr>
            <p:ph sz="quarter" idx="10"/>
          </p:nvPr>
        </p:nvSpPr>
        <p:spPr>
          <a:xfrm>
            <a:off x="731838" y="1664060"/>
            <a:ext cx="5364160" cy="4428000"/>
          </a:xfrm>
        </p:spPr>
        <p:txBody>
          <a:bodyPr/>
          <a:lstStyle>
            <a:lvl1pPr marL="228600" indent="-228600">
              <a:buClr>
                <a:schemeClr val="tx2"/>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6" name="Zástupný obsah 3">
            <a:extLst>
              <a:ext uri="{FF2B5EF4-FFF2-40B4-BE49-F238E27FC236}">
                <a16:creationId xmlns:a16="http://schemas.microsoft.com/office/drawing/2014/main" id="{8DC35049-3AA5-9643-A289-66951EBEC2D7}"/>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11" name="Obdélník 10">
            <a:extLst>
              <a:ext uri="{FF2B5EF4-FFF2-40B4-BE49-F238E27FC236}">
                <a16:creationId xmlns:a16="http://schemas.microsoft.com/office/drawing/2014/main" id="{17CF36DE-E5A0-4148-9D06-AE68A4EDD0A7}"/>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Grafický objekt 2">
            <a:extLst>
              <a:ext uri="{FF2B5EF4-FFF2-40B4-BE49-F238E27FC236}">
                <a16:creationId xmlns:a16="http://schemas.microsoft.com/office/drawing/2014/main" id="{15C055A8-9BFF-B4B4-1ADC-563185AE78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243365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adpis, 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731839" y="365126"/>
            <a:ext cx="10728323" cy="1260000"/>
          </a:xfrm>
        </p:spPr>
        <p:txBody>
          <a:bodyPr lIns="0">
            <a:normAutofit/>
          </a:bodyPr>
          <a:lstStyle>
            <a:lvl1pPr>
              <a:defRPr sz="2400">
                <a:latin typeface="+mj-lt"/>
              </a:defRPr>
            </a:lvl1pPr>
          </a:lstStyle>
          <a:p>
            <a:r>
              <a:rPr lang="cs-CZ"/>
              <a:t>Kliknutím lze upravit styl.</a:t>
            </a:r>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637" y="6294874"/>
            <a:ext cx="639692" cy="396000"/>
          </a:xfrm>
          <a:prstGeom prst="rect">
            <a:avLst/>
          </a:prstGeom>
        </p:spPr>
      </p:pic>
      <p:sp>
        <p:nvSpPr>
          <p:cNvPr id="11" name="Obdélník 10">
            <a:extLst>
              <a:ext uri="{FF2B5EF4-FFF2-40B4-BE49-F238E27FC236}">
                <a16:creationId xmlns:a16="http://schemas.microsoft.com/office/drawing/2014/main" id="{17CF36DE-E5A0-4148-9D06-AE68A4EDD0A7}"/>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F7C907C2-9865-F831-E11B-10851B62F54E}"/>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text 8">
            <a:extLst>
              <a:ext uri="{FF2B5EF4-FFF2-40B4-BE49-F238E27FC236}">
                <a16:creationId xmlns:a16="http://schemas.microsoft.com/office/drawing/2014/main" id="{EFFFA6D3-91F9-3F5B-5F1D-EB6A778A44D6}"/>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 www…</a:t>
            </a:r>
          </a:p>
        </p:txBody>
      </p:sp>
      <p:pic>
        <p:nvPicPr>
          <p:cNvPr id="8" name="Grafický objekt 7">
            <a:extLst>
              <a:ext uri="{FF2B5EF4-FFF2-40B4-BE49-F238E27FC236}">
                <a16:creationId xmlns:a16="http://schemas.microsoft.com/office/drawing/2014/main" id="{B1C34C3C-D97E-0713-0364-9C8BE2A054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3266" y="6306885"/>
            <a:ext cx="600434" cy="394691"/>
          </a:xfrm>
          <a:prstGeom prst="rect">
            <a:avLst/>
          </a:prstGeom>
        </p:spPr>
      </p:pic>
      <p:sp>
        <p:nvSpPr>
          <p:cNvPr id="9" name="Zástupný obsah 3">
            <a:extLst>
              <a:ext uri="{FF2B5EF4-FFF2-40B4-BE49-F238E27FC236}">
                <a16:creationId xmlns:a16="http://schemas.microsoft.com/office/drawing/2014/main" id="{F9AD94E3-BD92-35F1-AC57-93D6431F8DBF}"/>
              </a:ext>
            </a:extLst>
          </p:cNvPr>
          <p:cNvSpPr>
            <a:spLocks noGrp="1"/>
          </p:cNvSpPr>
          <p:nvPr>
            <p:ph sz="quarter" idx="10"/>
          </p:nvPr>
        </p:nvSpPr>
        <p:spPr>
          <a:xfrm>
            <a:off x="731838" y="1664060"/>
            <a:ext cx="5364160"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10" name="Zástupný obsah 3">
            <a:extLst>
              <a:ext uri="{FF2B5EF4-FFF2-40B4-BE49-F238E27FC236}">
                <a16:creationId xmlns:a16="http://schemas.microsoft.com/office/drawing/2014/main" id="{80067C72-7AE4-B8D6-D8BC-D50D617D3191}"/>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Tree>
    <p:extLst>
      <p:ext uri="{BB962C8B-B14F-4D97-AF65-F5344CB8AC3E}">
        <p14:creationId xmlns:p14="http://schemas.microsoft.com/office/powerpoint/2010/main" val="3686682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porovnání 2">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E8A2BDC4-6C43-7770-C039-87C8E274A15E}"/>
              </a:ext>
            </a:extLst>
          </p:cNvPr>
          <p:cNvSpPr/>
          <p:nvPr userDrawn="1"/>
        </p:nvSpPr>
        <p:spPr>
          <a:xfrm>
            <a:off x="0" y="475200"/>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Nadpis 1">
            <a:extLst>
              <a:ext uri="{FF2B5EF4-FFF2-40B4-BE49-F238E27FC236}">
                <a16:creationId xmlns:a16="http://schemas.microsoft.com/office/drawing/2014/main" id="{D437D701-B17C-4FB1-90EC-C1632B91EEEE}"/>
              </a:ext>
            </a:extLst>
          </p:cNvPr>
          <p:cNvSpPr>
            <a:spLocks noGrp="1"/>
          </p:cNvSpPr>
          <p:nvPr userDrawn="1">
            <p:ph type="title"/>
          </p:nvPr>
        </p:nvSpPr>
        <p:spPr>
          <a:xfrm>
            <a:off x="1620000" y="475199"/>
            <a:ext cx="9802034" cy="720000"/>
          </a:xfrm>
        </p:spPr>
        <p:txBody>
          <a:bodyPr lIns="0"/>
          <a:lstStyle>
            <a:lvl1pPr>
              <a:defRPr sz="2400"/>
            </a:lvl1pPr>
          </a:lstStyle>
          <a:p>
            <a:r>
              <a:rPr lang="cs-CZ"/>
              <a:t>Kliknutím lze upravit styl.</a:t>
            </a:r>
          </a:p>
        </p:txBody>
      </p:sp>
      <p:pic>
        <p:nvPicPr>
          <p:cNvPr id="3" name="Grafický objekt 2">
            <a:extLst>
              <a:ext uri="{FF2B5EF4-FFF2-40B4-BE49-F238E27FC236}">
                <a16:creationId xmlns:a16="http://schemas.microsoft.com/office/drawing/2014/main" id="{EE2CC4EA-C216-1AF1-8FA2-CF9A1AFABD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
        <p:nvSpPr>
          <p:cNvPr id="4" name="Zástupný obsah 3">
            <a:extLst>
              <a:ext uri="{FF2B5EF4-FFF2-40B4-BE49-F238E27FC236}">
                <a16:creationId xmlns:a16="http://schemas.microsoft.com/office/drawing/2014/main" id="{9DE62B0E-5983-12A5-0025-52FE202158CB}"/>
              </a:ext>
            </a:extLst>
          </p:cNvPr>
          <p:cNvSpPr>
            <a:spLocks noGrp="1"/>
          </p:cNvSpPr>
          <p:nvPr>
            <p:ph sz="quarter" idx="10"/>
          </p:nvPr>
        </p:nvSpPr>
        <p:spPr>
          <a:xfrm>
            <a:off x="731838" y="1664060"/>
            <a:ext cx="5364160"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5" name="Zástupný obsah 3">
            <a:extLst>
              <a:ext uri="{FF2B5EF4-FFF2-40B4-BE49-F238E27FC236}">
                <a16:creationId xmlns:a16="http://schemas.microsoft.com/office/drawing/2014/main" id="{5D8F0265-04DD-0A89-7253-9FFFCA701BA6}"/>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Tree>
    <p:extLst>
      <p:ext uri="{BB962C8B-B14F-4D97-AF65-F5344CB8AC3E}">
        <p14:creationId xmlns:p14="http://schemas.microsoft.com/office/powerpoint/2010/main" val="450908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dpis, obsah">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2F86E3AE-C4C5-CA9A-34B2-F60AC1774F12}"/>
              </a:ext>
            </a:extLst>
          </p:cNvPr>
          <p:cNvSpPr>
            <a:spLocks noGrp="1"/>
          </p:cNvSpPr>
          <p:nvPr>
            <p:ph sz="quarter" idx="10"/>
          </p:nvPr>
        </p:nvSpPr>
        <p:spPr>
          <a:xfrm>
            <a:off x="731838" y="1664058"/>
            <a:ext cx="10728325"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15" name="Obdélník 14">
            <a:extLst>
              <a:ext uri="{FF2B5EF4-FFF2-40B4-BE49-F238E27FC236}">
                <a16:creationId xmlns:a16="http://schemas.microsoft.com/office/drawing/2014/main" id="{203DDD2B-94B5-4D6B-B92F-71E4B2701400}"/>
              </a:ext>
            </a:extLst>
          </p:cNvPr>
          <p:cNvSpPr/>
          <p:nvPr userDrawn="1"/>
        </p:nvSpPr>
        <p:spPr>
          <a:xfrm>
            <a:off x="0" y="0"/>
            <a:ext cx="6096000" cy="237600"/>
          </a:xfrm>
          <a:prstGeom prst="rect">
            <a:avLst/>
          </a:prstGeom>
          <a:solidFill>
            <a:srgbClr val="2C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BA72D03A-0F35-4A68-824B-364CAA4CDC0F}"/>
              </a:ext>
            </a:extLst>
          </p:cNvPr>
          <p:cNvSpPr/>
          <p:nvPr userDrawn="1"/>
        </p:nvSpPr>
        <p:spPr>
          <a:xfrm>
            <a:off x="0"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CE39D634-FBD8-0067-14B8-7CF2FC0D70BF}"/>
              </a:ext>
            </a:extLst>
          </p:cNvPr>
          <p:cNvSpPr>
            <a:spLocks noGrp="1"/>
          </p:cNvSpPr>
          <p:nvPr>
            <p:ph type="title"/>
          </p:nvPr>
        </p:nvSpPr>
        <p:spPr>
          <a:xfrm>
            <a:off x="1620000" y="475199"/>
            <a:ext cx="9802034" cy="720000"/>
          </a:xfrm>
        </p:spPr>
        <p:txBody>
          <a:bodyPr lIns="0"/>
          <a:lstStyle>
            <a:lvl1pPr>
              <a:defRPr sz="2400"/>
            </a:lvl1pPr>
          </a:lstStyle>
          <a:p>
            <a:r>
              <a:rPr lang="cs-CZ"/>
              <a:t>Kliknutím lze upravit styl.</a:t>
            </a:r>
          </a:p>
        </p:txBody>
      </p:sp>
      <p:pic>
        <p:nvPicPr>
          <p:cNvPr id="5" name="Grafický objekt 4">
            <a:extLst>
              <a:ext uri="{FF2B5EF4-FFF2-40B4-BE49-F238E27FC236}">
                <a16:creationId xmlns:a16="http://schemas.microsoft.com/office/drawing/2014/main" id="{A1536B8C-AE16-1CDA-FCD0-971A3B206F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1080401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dpis,graf, text">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203DDD2B-94B5-4D6B-B92F-71E4B2701400}"/>
              </a:ext>
            </a:extLst>
          </p:cNvPr>
          <p:cNvSpPr/>
          <p:nvPr userDrawn="1"/>
        </p:nvSpPr>
        <p:spPr>
          <a:xfrm>
            <a:off x="0" y="-1"/>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BA72D03A-0F35-4A68-824B-364CAA4CDC0F}"/>
              </a:ext>
            </a:extLst>
          </p:cNvPr>
          <p:cNvSpPr/>
          <p:nvPr userDrawn="1"/>
        </p:nvSpPr>
        <p:spPr>
          <a:xfrm>
            <a:off x="0"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CE39D634-FBD8-0067-14B8-7CF2FC0D70BF}"/>
              </a:ext>
            </a:extLst>
          </p:cNvPr>
          <p:cNvSpPr>
            <a:spLocks noGrp="1"/>
          </p:cNvSpPr>
          <p:nvPr>
            <p:ph type="title"/>
          </p:nvPr>
        </p:nvSpPr>
        <p:spPr>
          <a:xfrm>
            <a:off x="1620000" y="475199"/>
            <a:ext cx="9802034" cy="720000"/>
          </a:xfrm>
        </p:spPr>
        <p:txBody>
          <a:bodyPr lIns="0"/>
          <a:lstStyle>
            <a:lvl1pPr>
              <a:defRPr sz="2400"/>
            </a:lvl1pPr>
          </a:lstStyle>
          <a:p>
            <a:r>
              <a:rPr lang="cs-CZ"/>
              <a:t>Kliknutím lze upravit styl.</a:t>
            </a:r>
          </a:p>
        </p:txBody>
      </p:sp>
      <p:sp>
        <p:nvSpPr>
          <p:cNvPr id="5" name="Zástupný objekt grafu 10">
            <a:extLst>
              <a:ext uri="{FF2B5EF4-FFF2-40B4-BE49-F238E27FC236}">
                <a16:creationId xmlns:a16="http://schemas.microsoft.com/office/drawing/2014/main" id="{7814EF98-A5EE-B564-2343-4835ACD0118A}"/>
              </a:ext>
            </a:extLst>
          </p:cNvPr>
          <p:cNvSpPr>
            <a:spLocks noGrp="1"/>
          </p:cNvSpPr>
          <p:nvPr>
            <p:ph type="chart" sz="quarter" idx="14"/>
          </p:nvPr>
        </p:nvSpPr>
        <p:spPr>
          <a:xfrm>
            <a:off x="730800" y="1663200"/>
            <a:ext cx="10728000" cy="3508730"/>
          </a:xfrm>
        </p:spPr>
        <p:txBody>
          <a:bodyPr/>
          <a:lstStyle/>
          <a:p>
            <a:r>
              <a:rPr lang="cs-CZ"/>
              <a:t>Kliknutím na ikonu přidáte graf.</a:t>
            </a:r>
          </a:p>
        </p:txBody>
      </p:sp>
      <p:sp>
        <p:nvSpPr>
          <p:cNvPr id="6" name="Zástupný text 14">
            <a:extLst>
              <a:ext uri="{FF2B5EF4-FFF2-40B4-BE49-F238E27FC236}">
                <a16:creationId xmlns:a16="http://schemas.microsoft.com/office/drawing/2014/main" id="{693A1838-2329-7980-800F-63A757B70A16}"/>
              </a:ext>
            </a:extLst>
          </p:cNvPr>
          <p:cNvSpPr>
            <a:spLocks noGrp="1"/>
          </p:cNvSpPr>
          <p:nvPr>
            <p:ph type="body" sz="quarter" idx="15"/>
          </p:nvPr>
        </p:nvSpPr>
        <p:spPr>
          <a:xfrm>
            <a:off x="730800" y="5277180"/>
            <a:ext cx="10728000" cy="813600"/>
          </a:xfrm>
          <a:ln w="19050">
            <a:solidFill>
              <a:schemeClr val="accent1"/>
            </a:solidFill>
          </a:ln>
        </p:spPr>
        <p:txBody>
          <a:bodyPr>
            <a:normAutofit/>
          </a:bodyPr>
          <a:lstStyle>
            <a:lvl1pPr marL="0" indent="0">
              <a:buNone/>
              <a:defRPr sz="1600"/>
            </a:lvl1pPr>
            <a:lvl2pPr marL="457200" indent="0">
              <a:buNone/>
              <a:defRPr/>
            </a:lvl2pPr>
          </a:lstStyle>
          <a:p>
            <a:pPr lvl="0"/>
            <a:r>
              <a:rPr lang="cs-CZ"/>
              <a:t>Po kliknutí můžete upravovat styly textu v předloze.</a:t>
            </a:r>
          </a:p>
        </p:txBody>
      </p:sp>
      <p:pic>
        <p:nvPicPr>
          <p:cNvPr id="4" name="Grafický objekt 3">
            <a:extLst>
              <a:ext uri="{FF2B5EF4-FFF2-40B4-BE49-F238E27FC236}">
                <a16:creationId xmlns:a16="http://schemas.microsoft.com/office/drawing/2014/main" id="{9CFCC656-2D8E-F1C5-616E-D828B8032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41115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lý nadpis, obsah">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obsah 3">
            <a:extLst>
              <a:ext uri="{FF2B5EF4-FFF2-40B4-BE49-F238E27FC236}">
                <a16:creationId xmlns:a16="http://schemas.microsoft.com/office/drawing/2014/main" id="{82077AF6-1444-E249-F2EF-ECEF553B6162}"/>
              </a:ext>
            </a:extLst>
          </p:cNvPr>
          <p:cNvSpPr>
            <a:spLocks noGrp="1"/>
          </p:cNvSpPr>
          <p:nvPr>
            <p:ph sz="quarter" idx="10"/>
          </p:nvPr>
        </p:nvSpPr>
        <p:spPr>
          <a:xfrm>
            <a:off x="731838" y="873024"/>
            <a:ext cx="10728325" cy="5122454"/>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0"/>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0"/>
            <a:ext cx="11460162" cy="720722"/>
          </a:xfrm>
        </p:spPr>
        <p:txBody>
          <a:bodyPr lIns="0">
            <a:normAutofit/>
          </a:bodyPr>
          <a:lstStyle>
            <a:lvl1pPr algn="l">
              <a:defRPr sz="2400">
                <a:solidFill>
                  <a:schemeClr val="bg1"/>
                </a:solidFill>
              </a:defRPr>
            </a:lvl1pPr>
          </a:lstStyle>
          <a:p>
            <a:r>
              <a:rPr lang="cs-CZ"/>
              <a:t>Kliknutím lze upravit styl.</a:t>
            </a:r>
          </a:p>
        </p:txBody>
      </p:sp>
      <p:sp>
        <p:nvSpPr>
          <p:cNvPr id="2" name="Obdélník 1">
            <a:extLst>
              <a:ext uri="{FF2B5EF4-FFF2-40B4-BE49-F238E27FC236}">
                <a16:creationId xmlns:a16="http://schemas.microsoft.com/office/drawing/2014/main" id="{ECE479D9-A951-26E0-C2EF-C43D3FCAC88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text 8">
            <a:extLst>
              <a:ext uri="{FF2B5EF4-FFF2-40B4-BE49-F238E27FC236}">
                <a16:creationId xmlns:a16="http://schemas.microsoft.com/office/drawing/2014/main" id="{BF4CF16D-F608-F5E0-D06B-61FE4F192709}"/>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 www…</a:t>
            </a:r>
          </a:p>
        </p:txBody>
      </p:sp>
      <p:pic>
        <p:nvPicPr>
          <p:cNvPr id="3" name="Grafický objekt 2">
            <a:extLst>
              <a:ext uri="{FF2B5EF4-FFF2-40B4-BE49-F238E27FC236}">
                <a16:creationId xmlns:a16="http://schemas.microsoft.com/office/drawing/2014/main" id="{5FCD939C-3623-5F3C-13A2-66237BC28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292387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593D6-5E72-46E0-8609-B3C4C56D54A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195881E-EF6E-4C6E-8CD6-F7CBBA5F1FE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AD70B8-1E56-4147-AFE8-FBD915CBDC99}"/>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E4D7E416-C1E9-4A4A-9A21-4134EC34F1F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0FE17E-4CC4-4DF2-B03F-3315BD2472D1}"/>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12465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lý nadpis, graf, text">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0"/>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0"/>
            <a:ext cx="11460162" cy="720722"/>
          </a:xfrm>
        </p:spPr>
        <p:txBody>
          <a:bodyPr lIns="0">
            <a:normAutofit/>
          </a:bodyPr>
          <a:lstStyle>
            <a:lvl1pPr algn="l">
              <a:defRPr sz="2400">
                <a:solidFill>
                  <a:schemeClr val="bg1"/>
                </a:solidFill>
              </a:defRPr>
            </a:lvl1pPr>
          </a:lstStyle>
          <a:p>
            <a:r>
              <a:rPr lang="cs-CZ"/>
              <a:t>Kliknutím lze upravit styl.</a:t>
            </a:r>
          </a:p>
        </p:txBody>
      </p:sp>
      <p:sp>
        <p:nvSpPr>
          <p:cNvPr id="2" name="Obdélník 1">
            <a:extLst>
              <a:ext uri="{FF2B5EF4-FFF2-40B4-BE49-F238E27FC236}">
                <a16:creationId xmlns:a16="http://schemas.microsoft.com/office/drawing/2014/main" id="{ECE479D9-A951-26E0-C2EF-C43D3FCAC88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text 8">
            <a:extLst>
              <a:ext uri="{FF2B5EF4-FFF2-40B4-BE49-F238E27FC236}">
                <a16:creationId xmlns:a16="http://schemas.microsoft.com/office/drawing/2014/main" id="{BF4CF16D-F608-F5E0-D06B-61FE4F192709}"/>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 www…</a:t>
            </a:r>
          </a:p>
        </p:txBody>
      </p:sp>
      <p:sp>
        <p:nvSpPr>
          <p:cNvPr id="11" name="Zástupný objekt grafu 10">
            <a:extLst>
              <a:ext uri="{FF2B5EF4-FFF2-40B4-BE49-F238E27FC236}">
                <a16:creationId xmlns:a16="http://schemas.microsoft.com/office/drawing/2014/main" id="{2CCDD7A5-4E4F-7E32-7926-F5BD6DE62066}"/>
              </a:ext>
            </a:extLst>
          </p:cNvPr>
          <p:cNvSpPr>
            <a:spLocks noGrp="1"/>
          </p:cNvSpPr>
          <p:nvPr>
            <p:ph type="chart" sz="quarter" idx="14"/>
          </p:nvPr>
        </p:nvSpPr>
        <p:spPr>
          <a:xfrm>
            <a:off x="730800" y="874800"/>
            <a:ext cx="10728000" cy="4149524"/>
          </a:xfrm>
        </p:spPr>
        <p:txBody>
          <a:bodyPr/>
          <a:lstStyle/>
          <a:p>
            <a:r>
              <a:rPr lang="cs-CZ"/>
              <a:t>Kliknutím na ikonu přidáte graf.</a:t>
            </a:r>
          </a:p>
        </p:txBody>
      </p:sp>
      <p:sp>
        <p:nvSpPr>
          <p:cNvPr id="15" name="Zástupný text 14">
            <a:extLst>
              <a:ext uri="{FF2B5EF4-FFF2-40B4-BE49-F238E27FC236}">
                <a16:creationId xmlns:a16="http://schemas.microsoft.com/office/drawing/2014/main" id="{E54CAFFC-D28A-B9D7-EF18-CE0F28879010}"/>
              </a:ext>
            </a:extLst>
          </p:cNvPr>
          <p:cNvSpPr>
            <a:spLocks noGrp="1"/>
          </p:cNvSpPr>
          <p:nvPr>
            <p:ph type="body" sz="quarter" idx="15"/>
          </p:nvPr>
        </p:nvSpPr>
        <p:spPr>
          <a:xfrm>
            <a:off x="730800" y="5186979"/>
            <a:ext cx="10728000" cy="813600"/>
          </a:xfrm>
          <a:ln w="19050">
            <a:solidFill>
              <a:schemeClr val="accent1"/>
            </a:solidFill>
          </a:ln>
        </p:spPr>
        <p:txBody>
          <a:bodyPr>
            <a:normAutofit/>
          </a:bodyPr>
          <a:lstStyle>
            <a:lvl1pPr marL="0" indent="0">
              <a:buNone/>
              <a:defRPr sz="1600"/>
            </a:lvl1pPr>
            <a:lvl2pPr marL="457200" indent="0">
              <a:buNone/>
              <a:defRPr/>
            </a:lvl2pPr>
          </a:lstStyle>
          <a:p>
            <a:pPr lvl="0"/>
            <a:r>
              <a:rPr lang="cs-CZ"/>
              <a:t>Po kliknutí můžete upravovat styly textu v předloze.</a:t>
            </a:r>
          </a:p>
        </p:txBody>
      </p:sp>
      <p:pic>
        <p:nvPicPr>
          <p:cNvPr id="3" name="Grafický objekt 2">
            <a:extLst>
              <a:ext uri="{FF2B5EF4-FFF2-40B4-BE49-F238E27FC236}">
                <a16:creationId xmlns:a16="http://schemas.microsoft.com/office/drawing/2014/main" id="{9D867981-40CA-42CE-4188-A647C9634E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191348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uze malý nadpis">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2"/>
            <a:ext cx="12192000" cy="728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7940"/>
            <a:ext cx="11460162" cy="720722"/>
          </a:xfrm>
        </p:spPr>
        <p:txBody>
          <a:bodyPr lIns="0">
            <a:normAutofit/>
          </a:bodyPr>
          <a:lstStyle>
            <a:lvl1pPr algn="l">
              <a:defRPr sz="2400">
                <a:solidFill>
                  <a:schemeClr val="bg1"/>
                </a:solidFill>
              </a:defRPr>
            </a:lvl1pPr>
          </a:lstStyle>
          <a:p>
            <a:r>
              <a:rPr lang="cs-CZ"/>
              <a:t>Kliknutím lze upravit styl.</a:t>
            </a:r>
          </a:p>
        </p:txBody>
      </p:sp>
      <p:sp>
        <p:nvSpPr>
          <p:cNvPr id="2" name="Obdélník 1">
            <a:extLst>
              <a:ext uri="{FF2B5EF4-FFF2-40B4-BE49-F238E27FC236}">
                <a16:creationId xmlns:a16="http://schemas.microsoft.com/office/drawing/2014/main" id="{15B4E1AD-5241-BB23-6D38-68E746B8E97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text 8">
            <a:extLst>
              <a:ext uri="{FF2B5EF4-FFF2-40B4-BE49-F238E27FC236}">
                <a16:creationId xmlns:a16="http://schemas.microsoft.com/office/drawing/2014/main" id="{87B68CB9-55B6-6A8B-4827-E00145D2E5F8}"/>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Datum, www…</a:t>
            </a:r>
          </a:p>
        </p:txBody>
      </p:sp>
      <p:pic>
        <p:nvPicPr>
          <p:cNvPr id="4" name="Grafický objekt 3">
            <a:extLst>
              <a:ext uri="{FF2B5EF4-FFF2-40B4-BE49-F238E27FC236}">
                <a16:creationId xmlns:a16="http://schemas.microsoft.com/office/drawing/2014/main" id="{4DE1F59A-6630-39F8-9EF9-04ED8200D0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374814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rázek, nadpis,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5178393" y="365125"/>
            <a:ext cx="6281770" cy="1591757"/>
          </a:xfrm>
        </p:spPr>
        <p:txBody>
          <a:bodyPr>
            <a:normAutofit/>
          </a:bodyPr>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B44F03E9-B7DD-0DB9-BE59-19B95CD65267}"/>
              </a:ext>
            </a:extLst>
          </p:cNvPr>
          <p:cNvSpPr>
            <a:spLocks noGrp="1"/>
          </p:cNvSpPr>
          <p:nvPr>
            <p:ph idx="1"/>
          </p:nvPr>
        </p:nvSpPr>
        <p:spPr>
          <a:xfrm>
            <a:off x="5178392" y="2127183"/>
            <a:ext cx="6281771" cy="3994216"/>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1"/>
            <a:ext cx="6096000" cy="365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Grafický objekt 8">
            <a:extLst>
              <a:ext uri="{FF2B5EF4-FFF2-40B4-BE49-F238E27FC236}">
                <a16:creationId xmlns:a16="http://schemas.microsoft.com/office/drawing/2014/main" id="{CBBC2331-8763-C5B2-68A1-85820DC30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838" y="6273700"/>
            <a:ext cx="2196000" cy="432000"/>
          </a:xfrm>
          <a:prstGeom prst="rect">
            <a:avLst/>
          </a:prstGeom>
        </p:spPr>
      </p:pic>
      <p:sp>
        <p:nvSpPr>
          <p:cNvPr id="10" name="Zástupný symbol obrázku 18">
            <a:extLst>
              <a:ext uri="{FF2B5EF4-FFF2-40B4-BE49-F238E27FC236}">
                <a16:creationId xmlns:a16="http://schemas.microsoft.com/office/drawing/2014/main" id="{64BA727E-C5B8-3E3B-6578-64D5C90C6903}"/>
              </a:ext>
            </a:extLst>
          </p:cNvPr>
          <p:cNvSpPr>
            <a:spLocks noGrp="1"/>
          </p:cNvSpPr>
          <p:nvPr>
            <p:ph type="pic" sz="quarter" idx="11"/>
          </p:nvPr>
        </p:nvSpPr>
        <p:spPr>
          <a:xfrm>
            <a:off x="375703" y="376239"/>
            <a:ext cx="4656087" cy="5753099"/>
          </a:xfrm>
        </p:spPr>
        <p:txBody>
          <a:bodyPr/>
          <a:lstStyle/>
          <a:p>
            <a:r>
              <a:rPr lang="cs-CZ"/>
              <a:t>Kliknutím na ikonu přidáte obrázek.</a:t>
            </a:r>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98669" y="6291700"/>
            <a:ext cx="639692" cy="396000"/>
          </a:xfrm>
          <a:prstGeom prst="rect">
            <a:avLst/>
          </a:prstGeom>
        </p:spPr>
      </p:pic>
      <p:sp>
        <p:nvSpPr>
          <p:cNvPr id="14" name="Obdélník 13">
            <a:extLst>
              <a:ext uri="{FF2B5EF4-FFF2-40B4-BE49-F238E27FC236}">
                <a16:creationId xmlns:a16="http://schemas.microsoft.com/office/drawing/2014/main" id="{14B0CAD1-A4B6-4EA1-A166-AA5F970FC7FC}"/>
              </a:ext>
            </a:extLst>
          </p:cNvPr>
          <p:cNvSpPr/>
          <p:nvPr userDrawn="1"/>
        </p:nvSpPr>
        <p:spPr>
          <a:xfrm>
            <a:off x="10376871"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Grafický objekt 3">
            <a:extLst>
              <a:ext uri="{FF2B5EF4-FFF2-40B4-BE49-F238E27FC236}">
                <a16:creationId xmlns:a16="http://schemas.microsoft.com/office/drawing/2014/main" id="{8BEB2427-9268-F411-451F-67ABE191E7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18298" y="6307200"/>
            <a:ext cx="600434" cy="394691"/>
          </a:xfrm>
          <a:prstGeom prst="rect">
            <a:avLst/>
          </a:prstGeom>
        </p:spPr>
      </p:pic>
    </p:spTree>
    <p:extLst>
      <p:ext uri="{BB962C8B-B14F-4D97-AF65-F5344CB8AC3E}">
        <p14:creationId xmlns:p14="http://schemas.microsoft.com/office/powerpoint/2010/main" val="1772739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ozdělovník">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8A8D0CC2-172E-43C5-9C85-8F6AE990459A}"/>
              </a:ext>
            </a:extLst>
          </p:cNvPr>
          <p:cNvSpPr/>
          <p:nvPr userDrawn="1"/>
        </p:nvSpPr>
        <p:spPr>
          <a:xfrm>
            <a:off x="8177370" y="2295939"/>
            <a:ext cx="4012822" cy="226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8464551" y="2779533"/>
            <a:ext cx="3438462" cy="1298934"/>
          </a:xfrm>
        </p:spPr>
        <p:txBody>
          <a:bodyPr>
            <a:normAutofit/>
          </a:bodyPr>
          <a:lstStyle>
            <a:lvl1pPr>
              <a:defRPr sz="2400">
                <a:solidFill>
                  <a:schemeClr val="bg1"/>
                </a:solidFill>
              </a:defRPr>
            </a:lvl1pPr>
          </a:lstStyle>
          <a:p>
            <a:r>
              <a:rPr lang="cs-CZ"/>
              <a:t>Kliknutím lze upravit styl.</a:t>
            </a:r>
          </a:p>
        </p:txBody>
      </p:sp>
      <p:sp>
        <p:nvSpPr>
          <p:cNvPr id="4" name="Obdélník 3">
            <a:extLst>
              <a:ext uri="{FF2B5EF4-FFF2-40B4-BE49-F238E27FC236}">
                <a16:creationId xmlns:a16="http://schemas.microsoft.com/office/drawing/2014/main" id="{EDE00BE3-D7A4-222E-EB1C-02362F658C8C}"/>
              </a:ext>
            </a:extLst>
          </p:cNvPr>
          <p:cNvSpPr/>
          <p:nvPr userDrawn="1"/>
        </p:nvSpPr>
        <p:spPr>
          <a:xfrm>
            <a:off x="0" y="6139116"/>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Grafický objekt 8">
            <a:extLst>
              <a:ext uri="{FF2B5EF4-FFF2-40B4-BE49-F238E27FC236}">
                <a16:creationId xmlns:a16="http://schemas.microsoft.com/office/drawing/2014/main" id="{C76A4F77-4ECB-84D8-129C-2720D24CF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799" y="891024"/>
            <a:ext cx="639692" cy="396000"/>
          </a:xfrm>
          <a:prstGeom prst="rect">
            <a:avLst/>
          </a:prstGeom>
        </p:spPr>
      </p:pic>
      <p:sp>
        <p:nvSpPr>
          <p:cNvPr id="11" name="Zástupný symbol obrázku 18">
            <a:extLst>
              <a:ext uri="{FF2B5EF4-FFF2-40B4-BE49-F238E27FC236}">
                <a16:creationId xmlns:a16="http://schemas.microsoft.com/office/drawing/2014/main" id="{3E21766A-FBBC-4C6E-85A2-C511EFF7D51D}"/>
              </a:ext>
            </a:extLst>
          </p:cNvPr>
          <p:cNvSpPr>
            <a:spLocks noGrp="1"/>
          </p:cNvSpPr>
          <p:nvPr>
            <p:ph type="pic" sz="quarter" idx="11"/>
          </p:nvPr>
        </p:nvSpPr>
        <p:spPr>
          <a:xfrm>
            <a:off x="0" y="2295939"/>
            <a:ext cx="7983110" cy="2266122"/>
          </a:xfrm>
        </p:spPr>
        <p:txBody>
          <a:bodyPr/>
          <a:lstStyle/>
          <a:p>
            <a:r>
              <a:rPr lang="cs-CZ"/>
              <a:t>Kliknutím na ikonu přidáte obrázek.</a:t>
            </a:r>
          </a:p>
        </p:txBody>
      </p:sp>
      <p:sp>
        <p:nvSpPr>
          <p:cNvPr id="15" name="Obdélník 14">
            <a:extLst>
              <a:ext uri="{FF2B5EF4-FFF2-40B4-BE49-F238E27FC236}">
                <a16:creationId xmlns:a16="http://schemas.microsoft.com/office/drawing/2014/main" id="{6E3075EE-18D4-417E-80DB-D5BF64468159}"/>
              </a:ext>
            </a:extLst>
          </p:cNvPr>
          <p:cNvSpPr/>
          <p:nvPr userDrawn="1"/>
        </p:nvSpPr>
        <p:spPr>
          <a:xfrm>
            <a:off x="0" y="-1"/>
            <a:ext cx="401463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C460BFFC-102B-41D0-BE0E-05968B89F6B9}"/>
              </a:ext>
            </a:extLst>
          </p:cNvPr>
          <p:cNvSpPr/>
          <p:nvPr userDrawn="1"/>
        </p:nvSpPr>
        <p:spPr>
          <a:xfrm>
            <a:off x="1645"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00F74BD2-D76A-7DEB-05F3-9CF402FFD6A8}"/>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68BA3A5B-1DF2-E847-D2B1-385A2E1BEF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302392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ozdělovník s textem">
    <p:spTree>
      <p:nvGrpSpPr>
        <p:cNvPr id="1" name=""/>
        <p:cNvGrpSpPr/>
        <p:nvPr/>
      </p:nvGrpSpPr>
      <p:grpSpPr>
        <a:xfrm>
          <a:off x="0" y="0"/>
          <a:ext cx="0" cy="0"/>
          <a:chOff x="0" y="0"/>
          <a:chExt cx="0" cy="0"/>
        </a:xfrm>
      </p:grpSpPr>
      <p:sp>
        <p:nvSpPr>
          <p:cNvPr id="12" name="Zástupný text 11">
            <a:extLst>
              <a:ext uri="{FF2B5EF4-FFF2-40B4-BE49-F238E27FC236}">
                <a16:creationId xmlns:a16="http://schemas.microsoft.com/office/drawing/2014/main" id="{AAA198B7-83B3-B629-FB4A-08F345D3D9E3}"/>
              </a:ext>
            </a:extLst>
          </p:cNvPr>
          <p:cNvSpPr>
            <a:spLocks noGrp="1"/>
          </p:cNvSpPr>
          <p:nvPr>
            <p:ph type="body" sz="quarter" idx="10"/>
          </p:nvPr>
        </p:nvSpPr>
        <p:spPr>
          <a:xfrm>
            <a:off x="644399" y="2297475"/>
            <a:ext cx="7338710" cy="2264586"/>
          </a:xfrm>
        </p:spPr>
        <p:txBody>
          <a:bodyPr wrap="square">
            <a:noAutofit/>
          </a:bodyPr>
          <a:lstStyle>
            <a:lvl1pPr marL="0" indent="0">
              <a:buNone/>
              <a:defRPr sz="3600" cap="all" baseline="0">
                <a:solidFill>
                  <a:schemeClr val="accent1"/>
                </a:solidFill>
              </a:defRPr>
            </a:lvl1pPr>
            <a:lvl2pPr marL="457200" indent="0">
              <a:buNone/>
              <a:defRPr/>
            </a:lvl2pPr>
          </a:lstStyle>
          <a:p>
            <a:pPr lvl="0"/>
            <a:r>
              <a:rPr lang="cs-CZ"/>
              <a:t>Po kliknutí můžete upravovat styly textu v předloze.</a:t>
            </a:r>
          </a:p>
        </p:txBody>
      </p:sp>
      <p:sp>
        <p:nvSpPr>
          <p:cNvPr id="8" name="Obdélník 7">
            <a:extLst>
              <a:ext uri="{FF2B5EF4-FFF2-40B4-BE49-F238E27FC236}">
                <a16:creationId xmlns:a16="http://schemas.microsoft.com/office/drawing/2014/main" id="{8A8D0CC2-172E-43C5-9C85-8F6AE990459A}"/>
              </a:ext>
            </a:extLst>
          </p:cNvPr>
          <p:cNvSpPr/>
          <p:nvPr userDrawn="1"/>
        </p:nvSpPr>
        <p:spPr>
          <a:xfrm>
            <a:off x="8177370" y="2295939"/>
            <a:ext cx="4012822" cy="226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8464551" y="2779533"/>
            <a:ext cx="3438462" cy="1298934"/>
          </a:xfrm>
        </p:spPr>
        <p:txBody>
          <a:bodyPr>
            <a:normAutofit/>
          </a:bodyPr>
          <a:lstStyle>
            <a:lvl1pPr>
              <a:defRPr sz="2400">
                <a:solidFill>
                  <a:schemeClr val="bg1"/>
                </a:solidFill>
              </a:defRPr>
            </a:lvl1pPr>
          </a:lstStyle>
          <a:p>
            <a:r>
              <a:rPr lang="cs-CZ"/>
              <a:t>Kliknutím lze upravit styl.</a:t>
            </a:r>
          </a:p>
        </p:txBody>
      </p:sp>
      <p:sp>
        <p:nvSpPr>
          <p:cNvPr id="4" name="Obdélník 3">
            <a:extLst>
              <a:ext uri="{FF2B5EF4-FFF2-40B4-BE49-F238E27FC236}">
                <a16:creationId xmlns:a16="http://schemas.microsoft.com/office/drawing/2014/main" id="{EDE00BE3-D7A4-222E-EB1C-02362F658C8C}"/>
              </a:ext>
            </a:extLst>
          </p:cNvPr>
          <p:cNvSpPr/>
          <p:nvPr userDrawn="1"/>
        </p:nvSpPr>
        <p:spPr>
          <a:xfrm>
            <a:off x="0" y="6139116"/>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Grafický objekt 8">
            <a:extLst>
              <a:ext uri="{FF2B5EF4-FFF2-40B4-BE49-F238E27FC236}">
                <a16:creationId xmlns:a16="http://schemas.microsoft.com/office/drawing/2014/main" id="{C76A4F77-4ECB-84D8-129C-2720D24CF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799" y="891024"/>
            <a:ext cx="639692" cy="396000"/>
          </a:xfrm>
          <a:prstGeom prst="rect">
            <a:avLst/>
          </a:prstGeom>
        </p:spPr>
      </p:pic>
      <p:sp>
        <p:nvSpPr>
          <p:cNvPr id="15" name="Obdélník 14">
            <a:extLst>
              <a:ext uri="{FF2B5EF4-FFF2-40B4-BE49-F238E27FC236}">
                <a16:creationId xmlns:a16="http://schemas.microsoft.com/office/drawing/2014/main" id="{6E3075EE-18D4-417E-80DB-D5BF64468159}"/>
              </a:ext>
            </a:extLst>
          </p:cNvPr>
          <p:cNvSpPr/>
          <p:nvPr userDrawn="1"/>
        </p:nvSpPr>
        <p:spPr>
          <a:xfrm>
            <a:off x="0" y="-1"/>
            <a:ext cx="401463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C460BFFC-102B-41D0-BE0E-05968B89F6B9}"/>
              </a:ext>
            </a:extLst>
          </p:cNvPr>
          <p:cNvSpPr/>
          <p:nvPr userDrawn="1"/>
        </p:nvSpPr>
        <p:spPr>
          <a:xfrm>
            <a:off x="1645"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00F74BD2-D76A-7DEB-05F3-9CF402FFD6A8}"/>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ED1BCC48-B37A-A06B-2CE2-8043E18995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2207766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0920DF6-24B2-4278-BD94-C81EE0F4F2CF}"/>
              </a:ext>
            </a:extLst>
          </p:cNvPr>
          <p:cNvSpPr/>
          <p:nvPr userDrawn="1"/>
        </p:nvSpPr>
        <p:spPr>
          <a:xfrm>
            <a:off x="0" y="0"/>
            <a:ext cx="12192000" cy="23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984884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ÚZIS">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2"/>
            <a:ext cx="12192000" cy="685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Grafický objekt 3">
            <a:extLst>
              <a:ext uri="{FF2B5EF4-FFF2-40B4-BE49-F238E27FC236}">
                <a16:creationId xmlns:a16="http://schemas.microsoft.com/office/drawing/2014/main" id="{7E295BD0-8E8C-6223-6019-681477D76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687" y="2962274"/>
            <a:ext cx="10334625" cy="933450"/>
          </a:xfrm>
          <a:prstGeom prst="rect">
            <a:avLst/>
          </a:prstGeom>
        </p:spPr>
      </p:pic>
    </p:spTree>
    <p:extLst>
      <p:ext uri="{BB962C8B-B14F-4D97-AF65-F5344CB8AC3E}">
        <p14:creationId xmlns:p14="http://schemas.microsoft.com/office/powerpoint/2010/main" val="2956767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ázdný modrý">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2"/>
            <a:ext cx="12192000" cy="685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Zástupný text 3">
            <a:extLst>
              <a:ext uri="{FF2B5EF4-FFF2-40B4-BE49-F238E27FC236}">
                <a16:creationId xmlns:a16="http://schemas.microsoft.com/office/drawing/2014/main" id="{CE800A2A-3E57-67A1-9FC5-281F4B15A28F}"/>
              </a:ext>
            </a:extLst>
          </p:cNvPr>
          <p:cNvSpPr>
            <a:spLocks noGrp="1"/>
          </p:cNvSpPr>
          <p:nvPr>
            <p:ph type="body" sz="quarter" idx="10"/>
          </p:nvPr>
        </p:nvSpPr>
        <p:spPr>
          <a:xfrm>
            <a:off x="2640059" y="2995034"/>
            <a:ext cx="6911881" cy="867930"/>
          </a:xfrm>
        </p:spPr>
        <p:txBody>
          <a:bodyPr>
            <a:spAutoFit/>
          </a:bodyPr>
          <a:lstStyle>
            <a:lvl1pPr marL="0" indent="0">
              <a:buNone/>
              <a:defRPr sz="2800">
                <a:solidFill>
                  <a:schemeClr val="bg1"/>
                </a:solidFill>
              </a:defRPr>
            </a:lvl1pPr>
            <a:lvl2pPr marL="457200" indent="0">
              <a:buNone/>
              <a:defRPr/>
            </a:lvl2pPr>
          </a:lstStyle>
          <a:p>
            <a:pPr lvl="0"/>
            <a:r>
              <a:rPr lang="cs-CZ"/>
              <a:t>Po kliknutí můžete upravovat styly textu v předloze.</a:t>
            </a:r>
          </a:p>
        </p:txBody>
      </p:sp>
    </p:spTree>
    <p:extLst>
      <p:ext uri="{BB962C8B-B14F-4D97-AF65-F5344CB8AC3E}">
        <p14:creationId xmlns:p14="http://schemas.microsoft.com/office/powerpoint/2010/main" val="1844828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8848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8179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F105E-68CD-41F5-B29E-FC066376876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2557284-CDAB-42CA-AAC7-890C775A3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F283D1C-0B80-4BD9-82CC-18D70DF73AD7}"/>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490E823B-175F-401A-86DD-56AED80CD90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5BCB87-A096-46CE-A7AB-21626DDF99FC}"/>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03584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9625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5052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738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9444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60670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04212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653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17183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77827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Úvodní snímek bez EU">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B0EA1196-9961-0CE1-CDDC-BC0A0A831348}"/>
              </a:ext>
            </a:extLst>
          </p:cNvPr>
          <p:cNvSpPr/>
          <p:nvPr userDrawn="1"/>
        </p:nvSpPr>
        <p:spPr>
          <a:xfrm>
            <a:off x="8179177" y="1836751"/>
            <a:ext cx="4012822" cy="226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E1C24FCE-B5F4-1607-CE4C-7BB985D4D69C}"/>
              </a:ext>
            </a:extLst>
          </p:cNvPr>
          <p:cNvSpPr/>
          <p:nvPr userDrawn="1"/>
        </p:nvSpPr>
        <p:spPr>
          <a:xfrm>
            <a:off x="4008438" y="6139116"/>
            <a:ext cx="818356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Zástupný symbol obrázku 18">
            <a:extLst>
              <a:ext uri="{FF2B5EF4-FFF2-40B4-BE49-F238E27FC236}">
                <a16:creationId xmlns:a16="http://schemas.microsoft.com/office/drawing/2014/main" id="{99B66AE2-A041-66B4-7E5D-3FA96F036370}"/>
              </a:ext>
            </a:extLst>
          </p:cNvPr>
          <p:cNvSpPr>
            <a:spLocks noGrp="1"/>
          </p:cNvSpPr>
          <p:nvPr>
            <p:ph type="pic" sz="quarter" idx="11"/>
          </p:nvPr>
        </p:nvSpPr>
        <p:spPr>
          <a:xfrm>
            <a:off x="0" y="1836751"/>
            <a:ext cx="7983110" cy="2266122"/>
          </a:xfrm>
        </p:spPr>
        <p:txBody>
          <a:bodyPr/>
          <a:lstStyle/>
          <a:p>
            <a:r>
              <a:rPr lang="cs-CZ"/>
              <a:t>Kliknutím na ikonu přidáte obrázek.</a:t>
            </a:r>
            <a:endParaRPr lang="cs-CZ" dirty="0"/>
          </a:p>
        </p:txBody>
      </p:sp>
      <p:sp>
        <p:nvSpPr>
          <p:cNvPr id="18" name="Obdélník 17">
            <a:extLst>
              <a:ext uri="{FF2B5EF4-FFF2-40B4-BE49-F238E27FC236}">
                <a16:creationId xmlns:a16="http://schemas.microsoft.com/office/drawing/2014/main" id="{464757BA-A864-68A5-98E0-EE29537C5C23}"/>
              </a:ext>
            </a:extLst>
          </p:cNvPr>
          <p:cNvSpPr/>
          <p:nvPr userDrawn="1"/>
        </p:nvSpPr>
        <p:spPr>
          <a:xfrm>
            <a:off x="0" y="898082"/>
            <a:ext cx="4012822" cy="47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Zástupný text 8">
            <a:extLst>
              <a:ext uri="{FF2B5EF4-FFF2-40B4-BE49-F238E27FC236}">
                <a16:creationId xmlns:a16="http://schemas.microsoft.com/office/drawing/2014/main" id="{E376B32F-E5DE-DC67-38D4-9F6BC06AA3D5}"/>
              </a:ext>
            </a:extLst>
          </p:cNvPr>
          <p:cNvSpPr>
            <a:spLocks noGrp="1"/>
          </p:cNvSpPr>
          <p:nvPr>
            <p:ph type="body" sz="quarter" idx="12" hasCustomPrompt="1"/>
          </p:nvPr>
        </p:nvSpPr>
        <p:spPr>
          <a:xfrm>
            <a:off x="2652193" y="898082"/>
            <a:ext cx="1341659" cy="472912"/>
          </a:xfrm>
        </p:spPr>
        <p:txBody>
          <a:bodyPr lIns="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a:t>
            </a:r>
          </a:p>
        </p:txBody>
      </p:sp>
      <p:sp>
        <p:nvSpPr>
          <p:cNvPr id="21" name="Podnadpis 2">
            <a:extLst>
              <a:ext uri="{FF2B5EF4-FFF2-40B4-BE49-F238E27FC236}">
                <a16:creationId xmlns:a16="http://schemas.microsoft.com/office/drawing/2014/main" id="{F4C776B3-4CCE-A58A-F1D7-0A28E6CF083E}"/>
              </a:ext>
            </a:extLst>
          </p:cNvPr>
          <p:cNvSpPr>
            <a:spLocks noGrp="1"/>
          </p:cNvSpPr>
          <p:nvPr>
            <p:ph type="subTitle" idx="1"/>
          </p:nvPr>
        </p:nvSpPr>
        <p:spPr>
          <a:xfrm>
            <a:off x="4010400" y="5526157"/>
            <a:ext cx="7476890" cy="479685"/>
          </a:xfrm>
        </p:spPr>
        <p:txBody>
          <a:bodyPr lIns="0">
            <a:normAutofit/>
          </a:bodyPr>
          <a:lstStyle>
            <a:lvl1pPr marL="0" indent="0" algn="l">
              <a:buNone/>
              <a:defRPr sz="1800" b="1">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
        <p:nvSpPr>
          <p:cNvPr id="22" name="Nadpis 1">
            <a:extLst>
              <a:ext uri="{FF2B5EF4-FFF2-40B4-BE49-F238E27FC236}">
                <a16:creationId xmlns:a16="http://schemas.microsoft.com/office/drawing/2014/main" id="{EB6D2B52-8FDF-959F-1993-F3A38DC7CD5B}"/>
              </a:ext>
            </a:extLst>
          </p:cNvPr>
          <p:cNvSpPr>
            <a:spLocks noGrp="1"/>
          </p:cNvSpPr>
          <p:nvPr>
            <p:ph type="ctrTitle"/>
          </p:nvPr>
        </p:nvSpPr>
        <p:spPr>
          <a:xfrm>
            <a:off x="645298" y="4102873"/>
            <a:ext cx="11140867" cy="1290010"/>
          </a:xfrm>
        </p:spPr>
        <p:txBody>
          <a:bodyPr lIns="0" anchor="b">
            <a:normAutofit/>
          </a:bodyPr>
          <a:lstStyle>
            <a:lvl1pPr algn="l">
              <a:defRPr sz="3600" b="0" cap="all" baseline="0">
                <a:latin typeface="+mj-lt"/>
                <a:cs typeface="Arial" panose="020B0604020202020204" pitchFamily="34" charset="0"/>
              </a:defRPr>
            </a:lvl1pPr>
          </a:lstStyle>
          <a:p>
            <a:r>
              <a:rPr lang="cs-CZ"/>
              <a:t>Kliknutím lze upravit styl.</a:t>
            </a:r>
            <a:endParaRPr lang="cs-CZ" dirty="0"/>
          </a:p>
        </p:txBody>
      </p:sp>
      <p:sp>
        <p:nvSpPr>
          <p:cNvPr id="2" name="TextovéPole 1">
            <a:extLst>
              <a:ext uri="{FF2B5EF4-FFF2-40B4-BE49-F238E27FC236}">
                <a16:creationId xmlns:a16="http://schemas.microsoft.com/office/drawing/2014/main" id="{A8206657-5283-91B4-9056-621C120F4230}"/>
              </a:ext>
            </a:extLst>
          </p:cNvPr>
          <p:cNvSpPr txBox="1"/>
          <p:nvPr userDrawn="1"/>
        </p:nvSpPr>
        <p:spPr>
          <a:xfrm>
            <a:off x="4008439" y="6314450"/>
            <a:ext cx="1696075" cy="369332"/>
          </a:xfrm>
          <a:prstGeom prst="rect">
            <a:avLst/>
          </a:prstGeom>
          <a:noFill/>
        </p:spPr>
        <p:txBody>
          <a:bodyPr wrap="square" lIns="180000" rtlCol="0" anchor="ctr">
            <a:spAutoFit/>
          </a:bodyPr>
          <a:lstStyle/>
          <a:p>
            <a:pPr algn="l"/>
            <a:r>
              <a:rPr lang="cs-CZ" dirty="0">
                <a:solidFill>
                  <a:schemeClr val="bg1"/>
                </a:solidFill>
                <a:latin typeface="Arial" panose="020B0604020202020204" pitchFamily="34" charset="0"/>
                <a:cs typeface="Arial" panose="020B0604020202020204" pitchFamily="34" charset="0"/>
              </a:rPr>
              <a:t>www.uzis.cz</a:t>
            </a:r>
          </a:p>
        </p:txBody>
      </p:sp>
      <p:pic>
        <p:nvPicPr>
          <p:cNvPr id="3" name="Grafický objekt 2">
            <a:extLst>
              <a:ext uri="{FF2B5EF4-FFF2-40B4-BE49-F238E27FC236}">
                <a16:creationId xmlns:a16="http://schemas.microsoft.com/office/drawing/2014/main" id="{60C2D746-B350-B3D1-B583-67495AA8EC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546" y="2374086"/>
            <a:ext cx="1808469" cy="1188784"/>
          </a:xfrm>
          <a:prstGeom prst="rect">
            <a:avLst/>
          </a:prstGeom>
        </p:spPr>
      </p:pic>
    </p:spTree>
    <p:extLst>
      <p:ext uri="{BB962C8B-B14F-4D97-AF65-F5344CB8AC3E}">
        <p14:creationId xmlns:p14="http://schemas.microsoft.com/office/powerpoint/2010/main" val="119349119"/>
      </p:ext>
    </p:extLst>
  </p:cSld>
  <p:clrMapOvr>
    <a:masterClrMapping/>
  </p:clrMapOvr>
  <p:extLst>
    <p:ext uri="{DCECCB84-F9BA-43D5-87BE-67443E8EF086}">
      <p15:sldGuideLst xmlns:p15="http://schemas.microsoft.com/office/powerpoint/2012/main">
        <p15:guide id="1" orient="horz" pos="2160">
          <p15:clr>
            <a:srgbClr val="FBAE40"/>
          </p15:clr>
        </p15:guide>
        <p15:guide id="3" pos="25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C060D0-0398-4E94-997D-486C5EABE02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80BA8DE-A023-4784-9C24-5F54ADB4787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E70A725-9AC0-4328-BEE0-5C92B037AED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CEA8F1F-1920-4E2D-B7B4-658F1AB568EA}"/>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6" name="Zástupný symbol pro zápatí 5">
            <a:extLst>
              <a:ext uri="{FF2B5EF4-FFF2-40B4-BE49-F238E27FC236}">
                <a16:creationId xmlns:a16="http://schemas.microsoft.com/office/drawing/2014/main" id="{72B2C335-96C2-46CC-85FD-26EBBC42344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C787420-5B93-4AB9-9297-31A56EB431DB}"/>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257728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Úvodní snímek pro dlouhé nadpisy s delším zápatí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0DFC75-CB5E-1EEA-D9B4-7EC06251795B}"/>
              </a:ext>
            </a:extLst>
          </p:cNvPr>
          <p:cNvSpPr>
            <a:spLocks noGrp="1"/>
          </p:cNvSpPr>
          <p:nvPr userDrawn="1">
            <p:ph type="ctrTitle"/>
          </p:nvPr>
        </p:nvSpPr>
        <p:spPr>
          <a:xfrm>
            <a:off x="645298" y="1836750"/>
            <a:ext cx="6796299" cy="2266122"/>
          </a:xfrm>
        </p:spPr>
        <p:txBody>
          <a:bodyPr lIns="0" tIns="0" rIns="0" anchor="t">
            <a:normAutofit/>
          </a:bodyPr>
          <a:lstStyle>
            <a:lvl1pPr algn="l">
              <a:defRPr sz="3600" b="0" cap="all" baseline="0">
                <a:latin typeface="+mj-lt"/>
                <a:cs typeface="Arial" panose="020B0604020202020204" pitchFamily="34" charset="0"/>
              </a:defRPr>
            </a:lvl1pPr>
          </a:lstStyle>
          <a:p>
            <a:r>
              <a:rPr lang="cs-CZ"/>
              <a:t>Kliknutím lze upravit styl.</a:t>
            </a:r>
            <a:endParaRPr lang="cs-CZ" dirty="0"/>
          </a:p>
        </p:txBody>
      </p:sp>
      <p:sp>
        <p:nvSpPr>
          <p:cNvPr id="3" name="Podnadpis 2">
            <a:extLst>
              <a:ext uri="{FF2B5EF4-FFF2-40B4-BE49-F238E27FC236}">
                <a16:creationId xmlns:a16="http://schemas.microsoft.com/office/drawing/2014/main" id="{0F21DCDB-F1EB-1E1C-315D-D1C0C86AC8D5}"/>
              </a:ext>
            </a:extLst>
          </p:cNvPr>
          <p:cNvSpPr>
            <a:spLocks noGrp="1"/>
          </p:cNvSpPr>
          <p:nvPr userDrawn="1">
            <p:ph type="subTitle" idx="1"/>
          </p:nvPr>
        </p:nvSpPr>
        <p:spPr>
          <a:xfrm>
            <a:off x="4010400" y="5526157"/>
            <a:ext cx="7440419" cy="479685"/>
          </a:xfrm>
        </p:spPr>
        <p:txBody>
          <a:bodyPr lIns="0">
            <a:normAutofit/>
          </a:bodyPr>
          <a:lstStyle>
            <a:lvl1pPr marL="0" indent="0" algn="l">
              <a:buNone/>
              <a:defRPr sz="1800" b="1">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
        <p:nvSpPr>
          <p:cNvPr id="12" name="Obdélník 11">
            <a:extLst>
              <a:ext uri="{FF2B5EF4-FFF2-40B4-BE49-F238E27FC236}">
                <a16:creationId xmlns:a16="http://schemas.microsoft.com/office/drawing/2014/main" id="{465C2995-4096-1BF2-0903-15EDC1EDC11A}"/>
              </a:ext>
            </a:extLst>
          </p:cNvPr>
          <p:cNvSpPr/>
          <p:nvPr userDrawn="1"/>
        </p:nvSpPr>
        <p:spPr>
          <a:xfrm>
            <a:off x="8177370" y="1836751"/>
            <a:ext cx="4012822" cy="2266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1C1BBF3A-0FFA-4C73-702B-0F8640E40029}"/>
              </a:ext>
            </a:extLst>
          </p:cNvPr>
          <p:cNvSpPr/>
          <p:nvPr userDrawn="1"/>
        </p:nvSpPr>
        <p:spPr>
          <a:xfrm>
            <a:off x="0" y="898082"/>
            <a:ext cx="4012822" cy="47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Zástupný text 8">
            <a:extLst>
              <a:ext uri="{FF2B5EF4-FFF2-40B4-BE49-F238E27FC236}">
                <a16:creationId xmlns:a16="http://schemas.microsoft.com/office/drawing/2014/main" id="{A4CF060D-402A-3C18-EAD2-E58A46DE1C5B}"/>
              </a:ext>
            </a:extLst>
          </p:cNvPr>
          <p:cNvSpPr>
            <a:spLocks noGrp="1"/>
          </p:cNvSpPr>
          <p:nvPr>
            <p:ph type="body" sz="quarter" idx="13" hasCustomPrompt="1"/>
          </p:nvPr>
        </p:nvSpPr>
        <p:spPr>
          <a:xfrm>
            <a:off x="2652193" y="898082"/>
            <a:ext cx="1341659" cy="472912"/>
          </a:xfrm>
        </p:spPr>
        <p:txBody>
          <a:bodyPr lIns="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a:t>
            </a:r>
          </a:p>
        </p:txBody>
      </p:sp>
      <p:sp>
        <p:nvSpPr>
          <p:cNvPr id="16" name="Obdélník 15">
            <a:extLst>
              <a:ext uri="{FF2B5EF4-FFF2-40B4-BE49-F238E27FC236}">
                <a16:creationId xmlns:a16="http://schemas.microsoft.com/office/drawing/2014/main" id="{BA1B02D6-A85A-D348-E417-8F557EAE71A4}"/>
              </a:ext>
            </a:extLst>
          </p:cNvPr>
          <p:cNvSpPr/>
          <p:nvPr userDrawn="1"/>
        </p:nvSpPr>
        <p:spPr>
          <a:xfrm>
            <a:off x="4008438" y="6139116"/>
            <a:ext cx="818356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TextovéPole 16">
            <a:extLst>
              <a:ext uri="{FF2B5EF4-FFF2-40B4-BE49-F238E27FC236}">
                <a16:creationId xmlns:a16="http://schemas.microsoft.com/office/drawing/2014/main" id="{96A6C86E-36F8-90F4-57DC-BF054B7F522D}"/>
              </a:ext>
            </a:extLst>
          </p:cNvPr>
          <p:cNvSpPr txBox="1"/>
          <p:nvPr userDrawn="1"/>
        </p:nvSpPr>
        <p:spPr>
          <a:xfrm>
            <a:off x="4008439" y="6314450"/>
            <a:ext cx="1696075" cy="369332"/>
          </a:xfrm>
          <a:prstGeom prst="rect">
            <a:avLst/>
          </a:prstGeom>
          <a:noFill/>
        </p:spPr>
        <p:txBody>
          <a:bodyPr wrap="square" lIns="180000" rtlCol="0" anchor="ctr">
            <a:spAutoFit/>
          </a:bodyPr>
          <a:lstStyle/>
          <a:p>
            <a:pPr algn="l"/>
            <a:r>
              <a:rPr lang="cs-CZ" dirty="0">
                <a:solidFill>
                  <a:schemeClr val="bg1"/>
                </a:solidFill>
                <a:latin typeface="Arial" panose="020B0604020202020204" pitchFamily="34" charset="0"/>
                <a:cs typeface="Arial" panose="020B0604020202020204" pitchFamily="34" charset="0"/>
              </a:rPr>
              <a:t>www.uzis.cz</a:t>
            </a:r>
          </a:p>
        </p:txBody>
      </p:sp>
      <p:pic>
        <p:nvPicPr>
          <p:cNvPr id="4" name="Grafický objekt 3">
            <a:extLst>
              <a:ext uri="{FF2B5EF4-FFF2-40B4-BE49-F238E27FC236}">
                <a16:creationId xmlns:a16="http://schemas.microsoft.com/office/drawing/2014/main" id="{8DDFE30B-EC7B-D6B1-A86E-3AC1CB81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546" y="2374086"/>
            <a:ext cx="1808469" cy="1188784"/>
          </a:xfrm>
          <a:prstGeom prst="rect">
            <a:avLst/>
          </a:prstGeom>
        </p:spPr>
      </p:pic>
    </p:spTree>
    <p:extLst>
      <p:ext uri="{BB962C8B-B14F-4D97-AF65-F5344CB8AC3E}">
        <p14:creationId xmlns:p14="http://schemas.microsoft.com/office/powerpoint/2010/main" val="578656004"/>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guide id="4" pos="3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731839" y="365126"/>
            <a:ext cx="10728323" cy="1260000"/>
          </a:xfrm>
        </p:spPr>
        <p:txBody>
          <a:bodyPr lIns="0">
            <a:normAutofit/>
          </a:bodyPr>
          <a:lstStyle>
            <a:lvl1pPr>
              <a:defRPr sz="2400">
                <a:latin typeface="+mj-lt"/>
              </a:defRPr>
            </a:lvl1pPr>
          </a:lstStyle>
          <a:p>
            <a:r>
              <a:rPr lang="cs-CZ"/>
              <a:t>Kliknutím lze upravit styl.</a:t>
            </a:r>
            <a:endParaRPr lang="cs-CZ" dirty="0"/>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637" y="6294874"/>
            <a:ext cx="639692" cy="396000"/>
          </a:xfrm>
          <a:prstGeom prst="rect">
            <a:avLst/>
          </a:prstGeom>
        </p:spPr>
      </p:pic>
      <p:sp>
        <p:nvSpPr>
          <p:cNvPr id="4" name="Zástupný obsah 3">
            <a:extLst>
              <a:ext uri="{FF2B5EF4-FFF2-40B4-BE49-F238E27FC236}">
                <a16:creationId xmlns:a16="http://schemas.microsoft.com/office/drawing/2014/main" id="{40DDB638-C173-6D3F-FF1A-66447260C8A3}"/>
              </a:ext>
            </a:extLst>
          </p:cNvPr>
          <p:cNvSpPr>
            <a:spLocks noGrp="1"/>
          </p:cNvSpPr>
          <p:nvPr>
            <p:ph sz="quarter" idx="10"/>
          </p:nvPr>
        </p:nvSpPr>
        <p:spPr>
          <a:xfrm>
            <a:off x="731838" y="1664060"/>
            <a:ext cx="5364160" cy="4428000"/>
          </a:xfrm>
        </p:spPr>
        <p:txBody>
          <a:bodyPr/>
          <a:lstStyle>
            <a:lvl1pPr marL="228600" indent="-228600">
              <a:buClr>
                <a:schemeClr val="tx2"/>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6" name="Zástupný obsah 3">
            <a:extLst>
              <a:ext uri="{FF2B5EF4-FFF2-40B4-BE49-F238E27FC236}">
                <a16:creationId xmlns:a16="http://schemas.microsoft.com/office/drawing/2014/main" id="{8DC35049-3AA5-9643-A289-66951EBEC2D7}"/>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11" name="Obdélník 10">
            <a:extLst>
              <a:ext uri="{FF2B5EF4-FFF2-40B4-BE49-F238E27FC236}">
                <a16:creationId xmlns:a16="http://schemas.microsoft.com/office/drawing/2014/main" id="{17CF36DE-E5A0-4148-9D06-AE68A4EDD0A7}"/>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3" name="Grafický objekt 2">
            <a:extLst>
              <a:ext uri="{FF2B5EF4-FFF2-40B4-BE49-F238E27FC236}">
                <a16:creationId xmlns:a16="http://schemas.microsoft.com/office/drawing/2014/main" id="{15C055A8-9BFF-B4B4-1ADC-563185AE78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2102412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Nadpis, 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731839" y="365126"/>
            <a:ext cx="10728323" cy="1260000"/>
          </a:xfrm>
        </p:spPr>
        <p:txBody>
          <a:bodyPr lIns="0">
            <a:normAutofit/>
          </a:bodyPr>
          <a:lstStyle>
            <a:lvl1pPr>
              <a:defRPr sz="2400">
                <a:latin typeface="+mj-lt"/>
              </a:defRPr>
            </a:lvl1pPr>
          </a:lstStyle>
          <a:p>
            <a:r>
              <a:rPr lang="cs-CZ"/>
              <a:t>Kliknutím lze upravit styl.</a:t>
            </a:r>
            <a:endParaRPr lang="cs-CZ" dirty="0"/>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3637" y="6294874"/>
            <a:ext cx="639692" cy="396000"/>
          </a:xfrm>
          <a:prstGeom prst="rect">
            <a:avLst/>
          </a:prstGeom>
        </p:spPr>
      </p:pic>
      <p:sp>
        <p:nvSpPr>
          <p:cNvPr id="11" name="Obdélník 10">
            <a:extLst>
              <a:ext uri="{FF2B5EF4-FFF2-40B4-BE49-F238E27FC236}">
                <a16:creationId xmlns:a16="http://schemas.microsoft.com/office/drawing/2014/main" id="{17CF36DE-E5A0-4148-9D06-AE68A4EDD0A7}"/>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Obdélník 2">
            <a:extLst>
              <a:ext uri="{FF2B5EF4-FFF2-40B4-BE49-F238E27FC236}">
                <a16:creationId xmlns:a16="http://schemas.microsoft.com/office/drawing/2014/main" id="{F7C907C2-9865-F831-E11B-10851B62F54E}"/>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text 8">
            <a:extLst>
              <a:ext uri="{FF2B5EF4-FFF2-40B4-BE49-F238E27FC236}">
                <a16:creationId xmlns:a16="http://schemas.microsoft.com/office/drawing/2014/main" id="{EFFFA6D3-91F9-3F5B-5F1D-EB6A778A44D6}"/>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 www…</a:t>
            </a:r>
          </a:p>
        </p:txBody>
      </p:sp>
      <p:pic>
        <p:nvPicPr>
          <p:cNvPr id="8" name="Grafický objekt 7">
            <a:extLst>
              <a:ext uri="{FF2B5EF4-FFF2-40B4-BE49-F238E27FC236}">
                <a16:creationId xmlns:a16="http://schemas.microsoft.com/office/drawing/2014/main" id="{B1C34C3C-D97E-0713-0364-9C8BE2A054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3266" y="6306885"/>
            <a:ext cx="600434" cy="394691"/>
          </a:xfrm>
          <a:prstGeom prst="rect">
            <a:avLst/>
          </a:prstGeom>
        </p:spPr>
      </p:pic>
      <p:sp>
        <p:nvSpPr>
          <p:cNvPr id="9" name="Zástupný obsah 3">
            <a:extLst>
              <a:ext uri="{FF2B5EF4-FFF2-40B4-BE49-F238E27FC236}">
                <a16:creationId xmlns:a16="http://schemas.microsoft.com/office/drawing/2014/main" id="{F9AD94E3-BD92-35F1-AC57-93D6431F8DBF}"/>
              </a:ext>
            </a:extLst>
          </p:cNvPr>
          <p:cNvSpPr>
            <a:spLocks noGrp="1"/>
          </p:cNvSpPr>
          <p:nvPr>
            <p:ph sz="quarter" idx="10"/>
          </p:nvPr>
        </p:nvSpPr>
        <p:spPr>
          <a:xfrm>
            <a:off x="731838" y="1664060"/>
            <a:ext cx="5364160"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10" name="Zástupný obsah 3">
            <a:extLst>
              <a:ext uri="{FF2B5EF4-FFF2-40B4-BE49-F238E27FC236}">
                <a16:creationId xmlns:a16="http://schemas.microsoft.com/office/drawing/2014/main" id="{80067C72-7AE4-B8D6-D8BC-D50D617D3191}"/>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Tree>
    <p:extLst>
      <p:ext uri="{BB962C8B-B14F-4D97-AF65-F5344CB8AC3E}">
        <p14:creationId xmlns:p14="http://schemas.microsoft.com/office/powerpoint/2010/main" val="2884980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adpis, porovnání 2">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0"/>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extLst>
              <a:ext uri="{FF2B5EF4-FFF2-40B4-BE49-F238E27FC236}">
                <a16:creationId xmlns:a16="http://schemas.microsoft.com/office/drawing/2014/main" id="{E8A2BDC4-6C43-7770-C039-87C8E274A15E}"/>
              </a:ext>
            </a:extLst>
          </p:cNvPr>
          <p:cNvSpPr/>
          <p:nvPr userDrawn="1"/>
        </p:nvSpPr>
        <p:spPr>
          <a:xfrm>
            <a:off x="0" y="475200"/>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Nadpis 1">
            <a:extLst>
              <a:ext uri="{FF2B5EF4-FFF2-40B4-BE49-F238E27FC236}">
                <a16:creationId xmlns:a16="http://schemas.microsoft.com/office/drawing/2014/main" id="{D437D701-B17C-4FB1-90EC-C1632B91EEEE}"/>
              </a:ext>
            </a:extLst>
          </p:cNvPr>
          <p:cNvSpPr>
            <a:spLocks noGrp="1"/>
          </p:cNvSpPr>
          <p:nvPr userDrawn="1">
            <p:ph type="title"/>
          </p:nvPr>
        </p:nvSpPr>
        <p:spPr>
          <a:xfrm>
            <a:off x="1620000" y="475199"/>
            <a:ext cx="9802034" cy="720000"/>
          </a:xfrm>
        </p:spPr>
        <p:txBody>
          <a:bodyPr lIns="0"/>
          <a:lstStyle>
            <a:lvl1pPr>
              <a:defRPr sz="2400"/>
            </a:lvl1pPr>
          </a:lstStyle>
          <a:p>
            <a:r>
              <a:rPr lang="cs-CZ"/>
              <a:t>Kliknutím lze upravit styl.</a:t>
            </a:r>
            <a:endParaRPr lang="cs-CZ" dirty="0"/>
          </a:p>
        </p:txBody>
      </p:sp>
      <p:pic>
        <p:nvPicPr>
          <p:cNvPr id="3" name="Grafický objekt 2">
            <a:extLst>
              <a:ext uri="{FF2B5EF4-FFF2-40B4-BE49-F238E27FC236}">
                <a16:creationId xmlns:a16="http://schemas.microsoft.com/office/drawing/2014/main" id="{EE2CC4EA-C216-1AF1-8FA2-CF9A1AFABD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
        <p:nvSpPr>
          <p:cNvPr id="4" name="Zástupný obsah 3">
            <a:extLst>
              <a:ext uri="{FF2B5EF4-FFF2-40B4-BE49-F238E27FC236}">
                <a16:creationId xmlns:a16="http://schemas.microsoft.com/office/drawing/2014/main" id="{9DE62B0E-5983-12A5-0025-52FE202158CB}"/>
              </a:ext>
            </a:extLst>
          </p:cNvPr>
          <p:cNvSpPr>
            <a:spLocks noGrp="1"/>
          </p:cNvSpPr>
          <p:nvPr>
            <p:ph sz="quarter" idx="10"/>
          </p:nvPr>
        </p:nvSpPr>
        <p:spPr>
          <a:xfrm>
            <a:off x="731838" y="1664060"/>
            <a:ext cx="5364160"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p:txBody>
      </p:sp>
      <p:sp>
        <p:nvSpPr>
          <p:cNvPr id="5" name="Zástupný obsah 3">
            <a:extLst>
              <a:ext uri="{FF2B5EF4-FFF2-40B4-BE49-F238E27FC236}">
                <a16:creationId xmlns:a16="http://schemas.microsoft.com/office/drawing/2014/main" id="{5D8F0265-04DD-0A89-7253-9FFFCA701BA6}"/>
              </a:ext>
            </a:extLst>
          </p:cNvPr>
          <p:cNvSpPr>
            <a:spLocks noGrp="1"/>
          </p:cNvSpPr>
          <p:nvPr>
            <p:ph sz="quarter" idx="11"/>
          </p:nvPr>
        </p:nvSpPr>
        <p:spPr>
          <a:xfrm>
            <a:off x="6096003" y="1660885"/>
            <a:ext cx="5364160" cy="4428000"/>
          </a:xfrm>
        </p:spPr>
        <p:txBody>
          <a:bodyPr/>
          <a:lstStyle>
            <a:lvl1pPr marL="228600" indent="-228600">
              <a:buClr>
                <a:schemeClr val="accent1"/>
              </a:buClr>
              <a:buFont typeface="Wingdings" panose="05000000000000000000" pitchFamily="2" charset="2"/>
              <a:buChar char="§"/>
              <a:defRPr lang="cs-CZ" sz="2400" b="0" i="0" kern="1200" dirty="0">
                <a:solidFill>
                  <a:schemeClr val="tx1"/>
                </a:solidFill>
                <a:latin typeface="+mn-lt"/>
                <a:ea typeface="+mn-ea"/>
                <a:cs typeface="+mn-cs"/>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Tree>
    <p:extLst>
      <p:ext uri="{BB962C8B-B14F-4D97-AF65-F5344CB8AC3E}">
        <p14:creationId xmlns:p14="http://schemas.microsoft.com/office/powerpoint/2010/main" val="666414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dpis, obsah">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2F86E3AE-C4C5-CA9A-34B2-F60AC1774F12}"/>
              </a:ext>
            </a:extLst>
          </p:cNvPr>
          <p:cNvSpPr>
            <a:spLocks noGrp="1"/>
          </p:cNvSpPr>
          <p:nvPr>
            <p:ph sz="quarter" idx="10"/>
          </p:nvPr>
        </p:nvSpPr>
        <p:spPr>
          <a:xfrm>
            <a:off x="731838" y="1664058"/>
            <a:ext cx="10728325" cy="4428000"/>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15" name="Obdélník 14">
            <a:extLst>
              <a:ext uri="{FF2B5EF4-FFF2-40B4-BE49-F238E27FC236}">
                <a16:creationId xmlns:a16="http://schemas.microsoft.com/office/drawing/2014/main" id="{203DDD2B-94B5-4D6B-B92F-71E4B2701400}"/>
              </a:ext>
            </a:extLst>
          </p:cNvPr>
          <p:cNvSpPr/>
          <p:nvPr userDrawn="1"/>
        </p:nvSpPr>
        <p:spPr>
          <a:xfrm>
            <a:off x="0" y="0"/>
            <a:ext cx="6096000" cy="237600"/>
          </a:xfrm>
          <a:prstGeom prst="rect">
            <a:avLst/>
          </a:prstGeom>
          <a:solidFill>
            <a:srgbClr val="2C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Obdélník 17">
            <a:extLst>
              <a:ext uri="{FF2B5EF4-FFF2-40B4-BE49-F238E27FC236}">
                <a16:creationId xmlns:a16="http://schemas.microsoft.com/office/drawing/2014/main" id="{BA72D03A-0F35-4A68-824B-364CAA4CDC0F}"/>
              </a:ext>
            </a:extLst>
          </p:cNvPr>
          <p:cNvSpPr/>
          <p:nvPr userDrawn="1"/>
        </p:nvSpPr>
        <p:spPr>
          <a:xfrm>
            <a:off x="0"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CE39D634-FBD8-0067-14B8-7CF2FC0D70BF}"/>
              </a:ext>
            </a:extLst>
          </p:cNvPr>
          <p:cNvSpPr>
            <a:spLocks noGrp="1"/>
          </p:cNvSpPr>
          <p:nvPr>
            <p:ph type="title"/>
          </p:nvPr>
        </p:nvSpPr>
        <p:spPr>
          <a:xfrm>
            <a:off x="1620000" y="475199"/>
            <a:ext cx="9802034" cy="720000"/>
          </a:xfrm>
        </p:spPr>
        <p:txBody>
          <a:bodyPr lIns="0"/>
          <a:lstStyle>
            <a:lvl1pPr>
              <a:defRPr sz="2400"/>
            </a:lvl1pPr>
          </a:lstStyle>
          <a:p>
            <a:r>
              <a:rPr lang="cs-CZ"/>
              <a:t>Kliknutím lze upravit styl.</a:t>
            </a:r>
            <a:endParaRPr lang="cs-CZ" dirty="0"/>
          </a:p>
        </p:txBody>
      </p:sp>
      <p:pic>
        <p:nvPicPr>
          <p:cNvPr id="5" name="Grafický objekt 4">
            <a:extLst>
              <a:ext uri="{FF2B5EF4-FFF2-40B4-BE49-F238E27FC236}">
                <a16:creationId xmlns:a16="http://schemas.microsoft.com/office/drawing/2014/main" id="{A1536B8C-AE16-1CDA-FCD0-971A3B206F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3270737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dpis,graf, text">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203DDD2B-94B5-4D6B-B92F-71E4B2701400}"/>
              </a:ext>
            </a:extLst>
          </p:cNvPr>
          <p:cNvSpPr/>
          <p:nvPr userDrawn="1"/>
        </p:nvSpPr>
        <p:spPr>
          <a:xfrm>
            <a:off x="0" y="-1"/>
            <a:ext cx="609600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Obdélník 17">
            <a:extLst>
              <a:ext uri="{FF2B5EF4-FFF2-40B4-BE49-F238E27FC236}">
                <a16:creationId xmlns:a16="http://schemas.microsoft.com/office/drawing/2014/main" id="{BA72D03A-0F35-4A68-824B-364CAA4CDC0F}"/>
              </a:ext>
            </a:extLst>
          </p:cNvPr>
          <p:cNvSpPr/>
          <p:nvPr userDrawn="1"/>
        </p:nvSpPr>
        <p:spPr>
          <a:xfrm>
            <a:off x="0"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CE39D634-FBD8-0067-14B8-7CF2FC0D70BF}"/>
              </a:ext>
            </a:extLst>
          </p:cNvPr>
          <p:cNvSpPr>
            <a:spLocks noGrp="1"/>
          </p:cNvSpPr>
          <p:nvPr>
            <p:ph type="title"/>
          </p:nvPr>
        </p:nvSpPr>
        <p:spPr>
          <a:xfrm>
            <a:off x="1620000" y="475199"/>
            <a:ext cx="9802034" cy="720000"/>
          </a:xfrm>
        </p:spPr>
        <p:txBody>
          <a:bodyPr lIns="0"/>
          <a:lstStyle>
            <a:lvl1pPr>
              <a:defRPr sz="2400"/>
            </a:lvl1pPr>
          </a:lstStyle>
          <a:p>
            <a:r>
              <a:rPr lang="cs-CZ"/>
              <a:t>Kliknutím lze upravit styl.</a:t>
            </a:r>
            <a:endParaRPr lang="cs-CZ" dirty="0"/>
          </a:p>
        </p:txBody>
      </p:sp>
      <p:sp>
        <p:nvSpPr>
          <p:cNvPr id="5" name="Zástupný objekt grafu 10">
            <a:extLst>
              <a:ext uri="{FF2B5EF4-FFF2-40B4-BE49-F238E27FC236}">
                <a16:creationId xmlns:a16="http://schemas.microsoft.com/office/drawing/2014/main" id="{7814EF98-A5EE-B564-2343-4835ACD0118A}"/>
              </a:ext>
            </a:extLst>
          </p:cNvPr>
          <p:cNvSpPr>
            <a:spLocks noGrp="1"/>
          </p:cNvSpPr>
          <p:nvPr>
            <p:ph type="chart" sz="quarter" idx="14"/>
          </p:nvPr>
        </p:nvSpPr>
        <p:spPr>
          <a:xfrm>
            <a:off x="730800" y="1663200"/>
            <a:ext cx="10728000" cy="3508730"/>
          </a:xfrm>
        </p:spPr>
        <p:txBody>
          <a:bodyPr/>
          <a:lstStyle/>
          <a:p>
            <a:r>
              <a:rPr lang="cs-CZ"/>
              <a:t>Kliknutím na ikonu přidáte graf.</a:t>
            </a:r>
          </a:p>
        </p:txBody>
      </p:sp>
      <p:sp>
        <p:nvSpPr>
          <p:cNvPr id="6" name="Zástupný text 14">
            <a:extLst>
              <a:ext uri="{FF2B5EF4-FFF2-40B4-BE49-F238E27FC236}">
                <a16:creationId xmlns:a16="http://schemas.microsoft.com/office/drawing/2014/main" id="{693A1838-2329-7980-800F-63A757B70A16}"/>
              </a:ext>
            </a:extLst>
          </p:cNvPr>
          <p:cNvSpPr>
            <a:spLocks noGrp="1"/>
          </p:cNvSpPr>
          <p:nvPr>
            <p:ph type="body" sz="quarter" idx="15"/>
          </p:nvPr>
        </p:nvSpPr>
        <p:spPr>
          <a:xfrm>
            <a:off x="730800" y="5277180"/>
            <a:ext cx="10728000" cy="813600"/>
          </a:xfrm>
          <a:ln w="19050">
            <a:solidFill>
              <a:schemeClr val="accent1"/>
            </a:solidFill>
          </a:ln>
        </p:spPr>
        <p:txBody>
          <a:bodyPr>
            <a:normAutofit/>
          </a:bodyPr>
          <a:lstStyle>
            <a:lvl1pPr marL="0" indent="0">
              <a:buNone/>
              <a:defRPr sz="1600"/>
            </a:lvl1pPr>
            <a:lvl2pPr marL="457200" indent="0">
              <a:buNone/>
              <a:defRPr/>
            </a:lvl2pPr>
          </a:lstStyle>
          <a:p>
            <a:pPr lvl="0"/>
            <a:r>
              <a:rPr lang="cs-CZ"/>
              <a:t>Po kliknutí můžete upravovat styly textu v předloze.</a:t>
            </a:r>
          </a:p>
        </p:txBody>
      </p:sp>
      <p:pic>
        <p:nvPicPr>
          <p:cNvPr id="4" name="Grafický objekt 3">
            <a:extLst>
              <a:ext uri="{FF2B5EF4-FFF2-40B4-BE49-F238E27FC236}">
                <a16:creationId xmlns:a16="http://schemas.microsoft.com/office/drawing/2014/main" id="{9CFCC656-2D8E-F1C5-616E-D828B8032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4163352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lý nadpis, obsah">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Zástupný obsah 3">
            <a:extLst>
              <a:ext uri="{FF2B5EF4-FFF2-40B4-BE49-F238E27FC236}">
                <a16:creationId xmlns:a16="http://schemas.microsoft.com/office/drawing/2014/main" id="{82077AF6-1444-E249-F2EF-ECEF553B6162}"/>
              </a:ext>
            </a:extLst>
          </p:cNvPr>
          <p:cNvSpPr>
            <a:spLocks noGrp="1"/>
          </p:cNvSpPr>
          <p:nvPr>
            <p:ph sz="quarter" idx="10"/>
          </p:nvPr>
        </p:nvSpPr>
        <p:spPr>
          <a:xfrm>
            <a:off x="731838" y="873024"/>
            <a:ext cx="10728325" cy="5122454"/>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0"/>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0"/>
            <a:ext cx="11460162" cy="720722"/>
          </a:xfrm>
        </p:spPr>
        <p:txBody>
          <a:bodyPr lIns="0">
            <a:normAutofit/>
          </a:bodyPr>
          <a:lstStyle>
            <a:lvl1pPr algn="l">
              <a:defRPr sz="2400">
                <a:solidFill>
                  <a:schemeClr val="bg1"/>
                </a:solidFill>
              </a:defRPr>
            </a:lvl1pPr>
          </a:lstStyle>
          <a:p>
            <a:r>
              <a:rPr lang="cs-CZ"/>
              <a:t>Kliknutím lze upravit styl.</a:t>
            </a:r>
            <a:endParaRPr lang="cs-CZ" dirty="0"/>
          </a:p>
        </p:txBody>
      </p:sp>
      <p:sp>
        <p:nvSpPr>
          <p:cNvPr id="2" name="Obdélník 1">
            <a:extLst>
              <a:ext uri="{FF2B5EF4-FFF2-40B4-BE49-F238E27FC236}">
                <a16:creationId xmlns:a16="http://schemas.microsoft.com/office/drawing/2014/main" id="{ECE479D9-A951-26E0-C2EF-C43D3FCAC88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text 8">
            <a:extLst>
              <a:ext uri="{FF2B5EF4-FFF2-40B4-BE49-F238E27FC236}">
                <a16:creationId xmlns:a16="http://schemas.microsoft.com/office/drawing/2014/main" id="{BF4CF16D-F608-F5E0-D06B-61FE4F192709}"/>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 www…</a:t>
            </a:r>
          </a:p>
        </p:txBody>
      </p:sp>
      <p:pic>
        <p:nvPicPr>
          <p:cNvPr id="3" name="Grafický objekt 2">
            <a:extLst>
              <a:ext uri="{FF2B5EF4-FFF2-40B4-BE49-F238E27FC236}">
                <a16:creationId xmlns:a16="http://schemas.microsoft.com/office/drawing/2014/main" id="{5FCD939C-3623-5F3C-13A2-66237BC28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3085160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lý nadpis, graf, text">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0"/>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0"/>
            <a:ext cx="11460162" cy="720722"/>
          </a:xfrm>
        </p:spPr>
        <p:txBody>
          <a:bodyPr lIns="0">
            <a:normAutofit/>
          </a:bodyPr>
          <a:lstStyle>
            <a:lvl1pPr algn="l">
              <a:defRPr sz="2400">
                <a:solidFill>
                  <a:schemeClr val="bg1"/>
                </a:solidFill>
              </a:defRPr>
            </a:lvl1pPr>
          </a:lstStyle>
          <a:p>
            <a:r>
              <a:rPr lang="cs-CZ"/>
              <a:t>Kliknutím lze upravit styl.</a:t>
            </a:r>
            <a:endParaRPr lang="cs-CZ" dirty="0"/>
          </a:p>
        </p:txBody>
      </p:sp>
      <p:sp>
        <p:nvSpPr>
          <p:cNvPr id="2" name="Obdélník 1">
            <a:extLst>
              <a:ext uri="{FF2B5EF4-FFF2-40B4-BE49-F238E27FC236}">
                <a16:creationId xmlns:a16="http://schemas.microsoft.com/office/drawing/2014/main" id="{ECE479D9-A951-26E0-C2EF-C43D3FCAC88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text 8">
            <a:extLst>
              <a:ext uri="{FF2B5EF4-FFF2-40B4-BE49-F238E27FC236}">
                <a16:creationId xmlns:a16="http://schemas.microsoft.com/office/drawing/2014/main" id="{BF4CF16D-F608-F5E0-D06B-61FE4F192709}"/>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 www…</a:t>
            </a:r>
          </a:p>
        </p:txBody>
      </p:sp>
      <p:sp>
        <p:nvSpPr>
          <p:cNvPr id="11" name="Zástupný objekt grafu 10">
            <a:extLst>
              <a:ext uri="{FF2B5EF4-FFF2-40B4-BE49-F238E27FC236}">
                <a16:creationId xmlns:a16="http://schemas.microsoft.com/office/drawing/2014/main" id="{2CCDD7A5-4E4F-7E32-7926-F5BD6DE62066}"/>
              </a:ext>
            </a:extLst>
          </p:cNvPr>
          <p:cNvSpPr>
            <a:spLocks noGrp="1"/>
          </p:cNvSpPr>
          <p:nvPr>
            <p:ph type="chart" sz="quarter" idx="14"/>
          </p:nvPr>
        </p:nvSpPr>
        <p:spPr>
          <a:xfrm>
            <a:off x="730800" y="874800"/>
            <a:ext cx="10728000" cy="4149524"/>
          </a:xfrm>
        </p:spPr>
        <p:txBody>
          <a:bodyPr/>
          <a:lstStyle/>
          <a:p>
            <a:r>
              <a:rPr lang="cs-CZ"/>
              <a:t>Kliknutím na ikonu přidáte graf.</a:t>
            </a:r>
            <a:endParaRPr lang="cs-CZ" dirty="0"/>
          </a:p>
        </p:txBody>
      </p:sp>
      <p:sp>
        <p:nvSpPr>
          <p:cNvPr id="15" name="Zástupný text 14">
            <a:extLst>
              <a:ext uri="{FF2B5EF4-FFF2-40B4-BE49-F238E27FC236}">
                <a16:creationId xmlns:a16="http://schemas.microsoft.com/office/drawing/2014/main" id="{E54CAFFC-D28A-B9D7-EF18-CE0F28879010}"/>
              </a:ext>
            </a:extLst>
          </p:cNvPr>
          <p:cNvSpPr>
            <a:spLocks noGrp="1"/>
          </p:cNvSpPr>
          <p:nvPr>
            <p:ph type="body" sz="quarter" idx="15"/>
          </p:nvPr>
        </p:nvSpPr>
        <p:spPr>
          <a:xfrm>
            <a:off x="730800" y="5186979"/>
            <a:ext cx="10728000" cy="813600"/>
          </a:xfrm>
          <a:ln w="19050">
            <a:solidFill>
              <a:schemeClr val="accent1"/>
            </a:solidFill>
          </a:ln>
        </p:spPr>
        <p:txBody>
          <a:bodyPr>
            <a:normAutofit/>
          </a:bodyPr>
          <a:lstStyle>
            <a:lvl1pPr marL="0" indent="0">
              <a:buNone/>
              <a:defRPr sz="1600"/>
            </a:lvl1pPr>
            <a:lvl2pPr marL="457200" indent="0">
              <a:buNone/>
              <a:defRPr/>
            </a:lvl2pPr>
          </a:lstStyle>
          <a:p>
            <a:pPr lvl="0"/>
            <a:r>
              <a:rPr lang="cs-CZ"/>
              <a:t>Po kliknutí můžete upravovat styly textu v předloze.</a:t>
            </a:r>
          </a:p>
        </p:txBody>
      </p:sp>
      <p:pic>
        <p:nvPicPr>
          <p:cNvPr id="3" name="Grafický objekt 2">
            <a:extLst>
              <a:ext uri="{FF2B5EF4-FFF2-40B4-BE49-F238E27FC236}">
                <a16:creationId xmlns:a16="http://schemas.microsoft.com/office/drawing/2014/main" id="{9D867981-40CA-42CE-4188-A647C9634E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2148073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uze malý nadpis">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E8A2BDC4-6C43-7770-C039-87C8E274A15E}"/>
              </a:ext>
            </a:extLst>
          </p:cNvPr>
          <p:cNvSpPr/>
          <p:nvPr userDrawn="1"/>
        </p:nvSpPr>
        <p:spPr>
          <a:xfrm>
            <a:off x="731838"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a:extLst>
              <a:ext uri="{FF2B5EF4-FFF2-40B4-BE49-F238E27FC236}">
                <a16:creationId xmlns:a16="http://schemas.microsoft.com/office/drawing/2014/main" id="{F46746F9-8916-4E3E-46F8-D3D688B1AC86}"/>
              </a:ext>
            </a:extLst>
          </p:cNvPr>
          <p:cNvSpPr/>
          <p:nvPr userDrawn="1"/>
        </p:nvSpPr>
        <p:spPr>
          <a:xfrm>
            <a:off x="0" y="-2"/>
            <a:ext cx="12192000" cy="728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Nadpis 1">
            <a:extLst>
              <a:ext uri="{FF2B5EF4-FFF2-40B4-BE49-F238E27FC236}">
                <a16:creationId xmlns:a16="http://schemas.microsoft.com/office/drawing/2014/main" id="{B845A84C-9B03-E5F5-E96F-C8A731070184}"/>
              </a:ext>
            </a:extLst>
          </p:cNvPr>
          <p:cNvSpPr>
            <a:spLocks noGrp="1"/>
          </p:cNvSpPr>
          <p:nvPr>
            <p:ph type="title"/>
          </p:nvPr>
        </p:nvSpPr>
        <p:spPr>
          <a:xfrm>
            <a:off x="731838" y="7940"/>
            <a:ext cx="11460162" cy="720722"/>
          </a:xfrm>
        </p:spPr>
        <p:txBody>
          <a:bodyPr lIns="0">
            <a:normAutofit/>
          </a:bodyPr>
          <a:lstStyle>
            <a:lvl1pPr algn="l">
              <a:defRPr sz="2400">
                <a:solidFill>
                  <a:schemeClr val="bg1"/>
                </a:solidFill>
              </a:defRPr>
            </a:lvl1pPr>
          </a:lstStyle>
          <a:p>
            <a:r>
              <a:rPr lang="cs-CZ"/>
              <a:t>Kliknutím lze upravit styl.</a:t>
            </a:r>
            <a:endParaRPr lang="cs-CZ" dirty="0"/>
          </a:p>
        </p:txBody>
      </p:sp>
      <p:sp>
        <p:nvSpPr>
          <p:cNvPr id="2" name="Obdélník 1">
            <a:extLst>
              <a:ext uri="{FF2B5EF4-FFF2-40B4-BE49-F238E27FC236}">
                <a16:creationId xmlns:a16="http://schemas.microsoft.com/office/drawing/2014/main" id="{15B4E1AD-5241-BB23-6D38-68E746B8E97B}"/>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Zástupný text 8">
            <a:extLst>
              <a:ext uri="{FF2B5EF4-FFF2-40B4-BE49-F238E27FC236}">
                <a16:creationId xmlns:a16="http://schemas.microsoft.com/office/drawing/2014/main" id="{87B68CB9-55B6-6A8B-4827-E00145D2E5F8}"/>
              </a:ext>
            </a:extLst>
          </p:cNvPr>
          <p:cNvSpPr>
            <a:spLocks noGrp="1"/>
          </p:cNvSpPr>
          <p:nvPr>
            <p:ph type="body" sz="quarter" idx="12" hasCustomPrompt="1"/>
          </p:nvPr>
        </p:nvSpPr>
        <p:spPr>
          <a:xfrm>
            <a:off x="8197517" y="6138000"/>
            <a:ext cx="3994484" cy="719999"/>
          </a:xfrm>
        </p:spPr>
        <p:txBody>
          <a:bodyPr lIns="180000" tIns="0" rIns="180000" bIns="0" anchor="ctr">
            <a:normAutofit/>
          </a:bodyPr>
          <a:lstStyle>
            <a:lvl1pPr marL="0" indent="0" algn="r">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dirty="0"/>
              <a:t>Datum, www…</a:t>
            </a:r>
          </a:p>
        </p:txBody>
      </p:sp>
      <p:pic>
        <p:nvPicPr>
          <p:cNvPr id="4" name="Grafický objekt 3">
            <a:extLst>
              <a:ext uri="{FF2B5EF4-FFF2-40B4-BE49-F238E27FC236}">
                <a16:creationId xmlns:a16="http://schemas.microsoft.com/office/drawing/2014/main" id="{4DE1F59A-6630-39F8-9EF9-04ED8200D0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66" y="6306885"/>
            <a:ext cx="600434" cy="394691"/>
          </a:xfrm>
          <a:prstGeom prst="rect">
            <a:avLst/>
          </a:prstGeom>
        </p:spPr>
      </p:pic>
    </p:spTree>
    <p:extLst>
      <p:ext uri="{BB962C8B-B14F-4D97-AF65-F5344CB8AC3E}">
        <p14:creationId xmlns:p14="http://schemas.microsoft.com/office/powerpoint/2010/main" val="2998980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brázek, nadpis,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5178393" y="365125"/>
            <a:ext cx="6281770" cy="1591757"/>
          </a:xfrm>
        </p:spPr>
        <p:txBody>
          <a:bodyPr>
            <a:normAutofit/>
          </a:bodyPr>
          <a:lstStyle>
            <a:lvl1pPr>
              <a:defRPr sz="2400"/>
            </a:lvl1pPr>
          </a:lstStyle>
          <a:p>
            <a:r>
              <a:rPr lang="cs-CZ"/>
              <a:t>Kliknutím lze upravit styl.</a:t>
            </a:r>
            <a:endParaRPr lang="cs-CZ" dirty="0"/>
          </a:p>
        </p:txBody>
      </p:sp>
      <p:sp>
        <p:nvSpPr>
          <p:cNvPr id="3" name="Zástupný obsah 2">
            <a:extLst>
              <a:ext uri="{FF2B5EF4-FFF2-40B4-BE49-F238E27FC236}">
                <a16:creationId xmlns:a16="http://schemas.microsoft.com/office/drawing/2014/main" id="{B44F03E9-B7DD-0DB9-BE59-19B95CD65267}"/>
              </a:ext>
            </a:extLst>
          </p:cNvPr>
          <p:cNvSpPr>
            <a:spLocks noGrp="1"/>
          </p:cNvSpPr>
          <p:nvPr>
            <p:ph idx="1"/>
          </p:nvPr>
        </p:nvSpPr>
        <p:spPr>
          <a:xfrm>
            <a:off x="5178392" y="2127183"/>
            <a:ext cx="6281771" cy="3994216"/>
          </a:xfrm>
        </p:spPr>
        <p:txBody>
          <a:bodyPr/>
          <a:lstStyle>
            <a:lvl1pPr marL="228600" indent="-228600">
              <a:buClr>
                <a:schemeClr val="accent1"/>
              </a:buClr>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Obdélník 6">
            <a:extLst>
              <a:ext uri="{FF2B5EF4-FFF2-40B4-BE49-F238E27FC236}">
                <a16:creationId xmlns:a16="http://schemas.microsoft.com/office/drawing/2014/main" id="{86EFECB8-37A1-1162-F90E-485C0D94B166}"/>
              </a:ext>
            </a:extLst>
          </p:cNvPr>
          <p:cNvSpPr/>
          <p:nvPr userDrawn="1"/>
        </p:nvSpPr>
        <p:spPr>
          <a:xfrm>
            <a:off x="0" y="-1"/>
            <a:ext cx="6096000" cy="365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9" name="Grafický objekt 8">
            <a:extLst>
              <a:ext uri="{FF2B5EF4-FFF2-40B4-BE49-F238E27FC236}">
                <a16:creationId xmlns:a16="http://schemas.microsoft.com/office/drawing/2014/main" id="{CBBC2331-8763-C5B2-68A1-85820DC30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838" y="6273700"/>
            <a:ext cx="2196000" cy="432000"/>
          </a:xfrm>
          <a:prstGeom prst="rect">
            <a:avLst/>
          </a:prstGeom>
        </p:spPr>
      </p:pic>
      <p:sp>
        <p:nvSpPr>
          <p:cNvPr id="10" name="Zástupný symbol obrázku 18">
            <a:extLst>
              <a:ext uri="{FF2B5EF4-FFF2-40B4-BE49-F238E27FC236}">
                <a16:creationId xmlns:a16="http://schemas.microsoft.com/office/drawing/2014/main" id="{64BA727E-C5B8-3E3B-6578-64D5C90C6903}"/>
              </a:ext>
            </a:extLst>
          </p:cNvPr>
          <p:cNvSpPr>
            <a:spLocks noGrp="1"/>
          </p:cNvSpPr>
          <p:nvPr>
            <p:ph type="pic" sz="quarter" idx="11"/>
          </p:nvPr>
        </p:nvSpPr>
        <p:spPr>
          <a:xfrm>
            <a:off x="375703" y="376239"/>
            <a:ext cx="4656087" cy="5753099"/>
          </a:xfrm>
        </p:spPr>
        <p:txBody>
          <a:bodyPr/>
          <a:lstStyle/>
          <a:p>
            <a:r>
              <a:rPr lang="cs-CZ"/>
              <a:t>Kliknutím na ikonu přidáte obrázek.</a:t>
            </a:r>
          </a:p>
        </p:txBody>
      </p:sp>
      <p:pic>
        <p:nvPicPr>
          <p:cNvPr id="12" name="Grafický objekt 11">
            <a:extLst>
              <a:ext uri="{FF2B5EF4-FFF2-40B4-BE49-F238E27FC236}">
                <a16:creationId xmlns:a16="http://schemas.microsoft.com/office/drawing/2014/main" id="{D42D85A1-CE0E-3796-3FB6-1A1B847697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98669" y="6291700"/>
            <a:ext cx="639692" cy="396000"/>
          </a:xfrm>
          <a:prstGeom prst="rect">
            <a:avLst/>
          </a:prstGeom>
        </p:spPr>
      </p:pic>
      <p:sp>
        <p:nvSpPr>
          <p:cNvPr id="14" name="Obdélník 13">
            <a:extLst>
              <a:ext uri="{FF2B5EF4-FFF2-40B4-BE49-F238E27FC236}">
                <a16:creationId xmlns:a16="http://schemas.microsoft.com/office/drawing/2014/main" id="{14B0CAD1-A4B6-4EA1-A166-AA5F970FC7FC}"/>
              </a:ext>
            </a:extLst>
          </p:cNvPr>
          <p:cNvSpPr/>
          <p:nvPr userDrawn="1"/>
        </p:nvSpPr>
        <p:spPr>
          <a:xfrm>
            <a:off x="10376871" y="6144231"/>
            <a:ext cx="1083291"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4" name="Grafický objekt 3">
            <a:extLst>
              <a:ext uri="{FF2B5EF4-FFF2-40B4-BE49-F238E27FC236}">
                <a16:creationId xmlns:a16="http://schemas.microsoft.com/office/drawing/2014/main" id="{8BEB2427-9268-F411-451F-67ABE191E7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18298" y="6307200"/>
            <a:ext cx="600434" cy="394691"/>
          </a:xfrm>
          <a:prstGeom prst="rect">
            <a:avLst/>
          </a:prstGeom>
        </p:spPr>
      </p:pic>
    </p:spTree>
    <p:extLst>
      <p:ext uri="{BB962C8B-B14F-4D97-AF65-F5344CB8AC3E}">
        <p14:creationId xmlns:p14="http://schemas.microsoft.com/office/powerpoint/2010/main" val="123983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D14DFC-AD82-4229-AF85-DCBA3B4328F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43E0A51-C50F-4BEB-8034-995ED134A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30AA962-E8E4-4F68-ADD3-32DF52E7EC7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F9BBE84-B6A0-47B4-A765-72F94C192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02CF32B-66C2-48E5-9188-6811AECCFF6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5099056-A368-4774-AA70-01EFB13BDEB5}"/>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8" name="Zástupný symbol pro zápatí 7">
            <a:extLst>
              <a:ext uri="{FF2B5EF4-FFF2-40B4-BE49-F238E27FC236}">
                <a16:creationId xmlns:a16="http://schemas.microsoft.com/office/drawing/2014/main" id="{2E4183AE-BD5F-484D-95B8-7B7A0934815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E88A38F-89E4-414A-A14C-179548B2ABAF}"/>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225115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zdělovník">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8A8D0CC2-172E-43C5-9C85-8F6AE990459A}"/>
              </a:ext>
            </a:extLst>
          </p:cNvPr>
          <p:cNvSpPr/>
          <p:nvPr userDrawn="1"/>
        </p:nvSpPr>
        <p:spPr>
          <a:xfrm>
            <a:off x="8177370" y="2295939"/>
            <a:ext cx="4012822" cy="226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8464551" y="2779533"/>
            <a:ext cx="3438462" cy="1298934"/>
          </a:xfrm>
        </p:spPr>
        <p:txBody>
          <a:bodyPr>
            <a:normAutofit/>
          </a:bodyPr>
          <a:lstStyle>
            <a:lvl1pPr>
              <a:defRPr sz="2400">
                <a:solidFill>
                  <a:schemeClr val="bg1"/>
                </a:solidFill>
              </a:defRPr>
            </a:lvl1pPr>
          </a:lstStyle>
          <a:p>
            <a:r>
              <a:rPr lang="cs-CZ"/>
              <a:t>Kliknutím lze upravit styl.</a:t>
            </a:r>
            <a:endParaRPr lang="cs-CZ" dirty="0"/>
          </a:p>
        </p:txBody>
      </p:sp>
      <p:sp>
        <p:nvSpPr>
          <p:cNvPr id="4" name="Obdélník 3">
            <a:extLst>
              <a:ext uri="{FF2B5EF4-FFF2-40B4-BE49-F238E27FC236}">
                <a16:creationId xmlns:a16="http://schemas.microsoft.com/office/drawing/2014/main" id="{EDE00BE3-D7A4-222E-EB1C-02362F658C8C}"/>
              </a:ext>
            </a:extLst>
          </p:cNvPr>
          <p:cNvSpPr/>
          <p:nvPr userDrawn="1"/>
        </p:nvSpPr>
        <p:spPr>
          <a:xfrm>
            <a:off x="0" y="6139116"/>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9" name="Grafický objekt 8">
            <a:extLst>
              <a:ext uri="{FF2B5EF4-FFF2-40B4-BE49-F238E27FC236}">
                <a16:creationId xmlns:a16="http://schemas.microsoft.com/office/drawing/2014/main" id="{C76A4F77-4ECB-84D8-129C-2720D24CF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799" y="891024"/>
            <a:ext cx="639692" cy="396000"/>
          </a:xfrm>
          <a:prstGeom prst="rect">
            <a:avLst/>
          </a:prstGeom>
        </p:spPr>
      </p:pic>
      <p:sp>
        <p:nvSpPr>
          <p:cNvPr id="11" name="Zástupný symbol obrázku 18">
            <a:extLst>
              <a:ext uri="{FF2B5EF4-FFF2-40B4-BE49-F238E27FC236}">
                <a16:creationId xmlns:a16="http://schemas.microsoft.com/office/drawing/2014/main" id="{3E21766A-FBBC-4C6E-85A2-C511EFF7D51D}"/>
              </a:ext>
            </a:extLst>
          </p:cNvPr>
          <p:cNvSpPr>
            <a:spLocks noGrp="1"/>
          </p:cNvSpPr>
          <p:nvPr>
            <p:ph type="pic" sz="quarter" idx="11"/>
          </p:nvPr>
        </p:nvSpPr>
        <p:spPr>
          <a:xfrm>
            <a:off x="0" y="2295939"/>
            <a:ext cx="7983110" cy="2266122"/>
          </a:xfrm>
        </p:spPr>
        <p:txBody>
          <a:bodyPr/>
          <a:lstStyle/>
          <a:p>
            <a:r>
              <a:rPr lang="cs-CZ"/>
              <a:t>Kliknutím na ikonu přidáte obrázek.</a:t>
            </a:r>
            <a:endParaRPr lang="cs-CZ" dirty="0"/>
          </a:p>
        </p:txBody>
      </p:sp>
      <p:sp>
        <p:nvSpPr>
          <p:cNvPr id="15" name="Obdélník 14">
            <a:extLst>
              <a:ext uri="{FF2B5EF4-FFF2-40B4-BE49-F238E27FC236}">
                <a16:creationId xmlns:a16="http://schemas.microsoft.com/office/drawing/2014/main" id="{6E3075EE-18D4-417E-80DB-D5BF64468159}"/>
              </a:ext>
            </a:extLst>
          </p:cNvPr>
          <p:cNvSpPr/>
          <p:nvPr userDrawn="1"/>
        </p:nvSpPr>
        <p:spPr>
          <a:xfrm>
            <a:off x="0" y="-1"/>
            <a:ext cx="401463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6">
            <a:extLst>
              <a:ext uri="{FF2B5EF4-FFF2-40B4-BE49-F238E27FC236}">
                <a16:creationId xmlns:a16="http://schemas.microsoft.com/office/drawing/2014/main" id="{C460BFFC-102B-41D0-BE0E-05968B89F6B9}"/>
              </a:ext>
            </a:extLst>
          </p:cNvPr>
          <p:cNvSpPr/>
          <p:nvPr userDrawn="1"/>
        </p:nvSpPr>
        <p:spPr>
          <a:xfrm>
            <a:off x="1645"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Obdélník 2">
            <a:extLst>
              <a:ext uri="{FF2B5EF4-FFF2-40B4-BE49-F238E27FC236}">
                <a16:creationId xmlns:a16="http://schemas.microsoft.com/office/drawing/2014/main" id="{00F74BD2-D76A-7DEB-05F3-9CF402FFD6A8}"/>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5" name="Grafický objekt 4">
            <a:extLst>
              <a:ext uri="{FF2B5EF4-FFF2-40B4-BE49-F238E27FC236}">
                <a16:creationId xmlns:a16="http://schemas.microsoft.com/office/drawing/2014/main" id="{68BA3A5B-1DF2-E847-D2B1-385A2E1BEF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1468050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ozdělovník s textem">
    <p:spTree>
      <p:nvGrpSpPr>
        <p:cNvPr id="1" name=""/>
        <p:cNvGrpSpPr/>
        <p:nvPr/>
      </p:nvGrpSpPr>
      <p:grpSpPr>
        <a:xfrm>
          <a:off x="0" y="0"/>
          <a:ext cx="0" cy="0"/>
          <a:chOff x="0" y="0"/>
          <a:chExt cx="0" cy="0"/>
        </a:xfrm>
      </p:grpSpPr>
      <p:sp>
        <p:nvSpPr>
          <p:cNvPr id="12" name="Zástupný text 11">
            <a:extLst>
              <a:ext uri="{FF2B5EF4-FFF2-40B4-BE49-F238E27FC236}">
                <a16:creationId xmlns:a16="http://schemas.microsoft.com/office/drawing/2014/main" id="{AAA198B7-83B3-B629-FB4A-08F345D3D9E3}"/>
              </a:ext>
            </a:extLst>
          </p:cNvPr>
          <p:cNvSpPr>
            <a:spLocks noGrp="1"/>
          </p:cNvSpPr>
          <p:nvPr>
            <p:ph type="body" sz="quarter" idx="10"/>
          </p:nvPr>
        </p:nvSpPr>
        <p:spPr>
          <a:xfrm>
            <a:off x="644399" y="2297475"/>
            <a:ext cx="7338710" cy="2264586"/>
          </a:xfrm>
        </p:spPr>
        <p:txBody>
          <a:bodyPr wrap="square">
            <a:noAutofit/>
          </a:bodyPr>
          <a:lstStyle>
            <a:lvl1pPr marL="0" indent="0">
              <a:buNone/>
              <a:defRPr sz="3600" cap="all" baseline="0">
                <a:solidFill>
                  <a:schemeClr val="accent1"/>
                </a:solidFill>
              </a:defRPr>
            </a:lvl1pPr>
            <a:lvl2pPr marL="457200" indent="0">
              <a:buNone/>
              <a:defRPr/>
            </a:lvl2pPr>
          </a:lstStyle>
          <a:p>
            <a:pPr lvl="0"/>
            <a:r>
              <a:rPr lang="cs-CZ"/>
              <a:t>Po kliknutí můžete upravovat styly textu v předloze.</a:t>
            </a:r>
          </a:p>
        </p:txBody>
      </p:sp>
      <p:sp>
        <p:nvSpPr>
          <p:cNvPr id="8" name="Obdélník 7">
            <a:extLst>
              <a:ext uri="{FF2B5EF4-FFF2-40B4-BE49-F238E27FC236}">
                <a16:creationId xmlns:a16="http://schemas.microsoft.com/office/drawing/2014/main" id="{8A8D0CC2-172E-43C5-9C85-8F6AE990459A}"/>
              </a:ext>
            </a:extLst>
          </p:cNvPr>
          <p:cNvSpPr/>
          <p:nvPr userDrawn="1"/>
        </p:nvSpPr>
        <p:spPr>
          <a:xfrm>
            <a:off x="8177370" y="2295939"/>
            <a:ext cx="4012822" cy="226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21DAF197-0F70-E0BF-5CA5-CDDA97864043}"/>
              </a:ext>
            </a:extLst>
          </p:cNvPr>
          <p:cNvSpPr>
            <a:spLocks noGrp="1"/>
          </p:cNvSpPr>
          <p:nvPr>
            <p:ph type="title"/>
          </p:nvPr>
        </p:nvSpPr>
        <p:spPr>
          <a:xfrm>
            <a:off x="8464551" y="2779533"/>
            <a:ext cx="3438462" cy="1298934"/>
          </a:xfrm>
        </p:spPr>
        <p:txBody>
          <a:bodyPr>
            <a:normAutofit/>
          </a:bodyPr>
          <a:lstStyle>
            <a:lvl1pPr>
              <a:defRPr sz="2400">
                <a:solidFill>
                  <a:schemeClr val="bg1"/>
                </a:solidFill>
              </a:defRPr>
            </a:lvl1pPr>
          </a:lstStyle>
          <a:p>
            <a:r>
              <a:rPr lang="cs-CZ"/>
              <a:t>Kliknutím lze upravit styl.</a:t>
            </a:r>
            <a:endParaRPr lang="cs-CZ" dirty="0"/>
          </a:p>
        </p:txBody>
      </p:sp>
      <p:sp>
        <p:nvSpPr>
          <p:cNvPr id="4" name="Obdélník 3">
            <a:extLst>
              <a:ext uri="{FF2B5EF4-FFF2-40B4-BE49-F238E27FC236}">
                <a16:creationId xmlns:a16="http://schemas.microsoft.com/office/drawing/2014/main" id="{EDE00BE3-D7A4-222E-EB1C-02362F658C8C}"/>
              </a:ext>
            </a:extLst>
          </p:cNvPr>
          <p:cNvSpPr/>
          <p:nvPr userDrawn="1"/>
        </p:nvSpPr>
        <p:spPr>
          <a:xfrm>
            <a:off x="0" y="6139116"/>
            <a:ext cx="12192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9" name="Grafický objekt 8">
            <a:extLst>
              <a:ext uri="{FF2B5EF4-FFF2-40B4-BE49-F238E27FC236}">
                <a16:creationId xmlns:a16="http://schemas.microsoft.com/office/drawing/2014/main" id="{C76A4F77-4ECB-84D8-129C-2720D24CF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799" y="891024"/>
            <a:ext cx="639692" cy="396000"/>
          </a:xfrm>
          <a:prstGeom prst="rect">
            <a:avLst/>
          </a:prstGeom>
        </p:spPr>
      </p:pic>
      <p:sp>
        <p:nvSpPr>
          <p:cNvPr id="15" name="Obdélník 14">
            <a:extLst>
              <a:ext uri="{FF2B5EF4-FFF2-40B4-BE49-F238E27FC236}">
                <a16:creationId xmlns:a16="http://schemas.microsoft.com/office/drawing/2014/main" id="{6E3075EE-18D4-417E-80DB-D5BF64468159}"/>
              </a:ext>
            </a:extLst>
          </p:cNvPr>
          <p:cNvSpPr/>
          <p:nvPr userDrawn="1"/>
        </p:nvSpPr>
        <p:spPr>
          <a:xfrm>
            <a:off x="0" y="-1"/>
            <a:ext cx="4014630" cy="23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6">
            <a:extLst>
              <a:ext uri="{FF2B5EF4-FFF2-40B4-BE49-F238E27FC236}">
                <a16:creationId xmlns:a16="http://schemas.microsoft.com/office/drawing/2014/main" id="{C460BFFC-102B-41D0-BE0E-05968B89F6B9}"/>
              </a:ext>
            </a:extLst>
          </p:cNvPr>
          <p:cNvSpPr/>
          <p:nvPr userDrawn="1"/>
        </p:nvSpPr>
        <p:spPr>
          <a:xfrm>
            <a:off x="1645" y="475199"/>
            <a:ext cx="108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Obdélník 2">
            <a:extLst>
              <a:ext uri="{FF2B5EF4-FFF2-40B4-BE49-F238E27FC236}">
                <a16:creationId xmlns:a16="http://schemas.microsoft.com/office/drawing/2014/main" id="{00F74BD2-D76A-7DEB-05F3-9CF402FFD6A8}"/>
              </a:ext>
            </a:extLst>
          </p:cNvPr>
          <p:cNvSpPr/>
          <p:nvPr userDrawn="1"/>
        </p:nvSpPr>
        <p:spPr>
          <a:xfrm>
            <a:off x="8197516" y="6144231"/>
            <a:ext cx="3994484"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5" name="Grafický objekt 4">
            <a:extLst>
              <a:ext uri="{FF2B5EF4-FFF2-40B4-BE49-F238E27FC236}">
                <a16:creationId xmlns:a16="http://schemas.microsoft.com/office/drawing/2014/main" id="{ED1BCC48-B37A-A06B-2CE2-8043E18995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9783" y="637853"/>
            <a:ext cx="600434" cy="394691"/>
          </a:xfrm>
          <a:prstGeom prst="rect">
            <a:avLst/>
          </a:prstGeom>
        </p:spPr>
      </p:pic>
    </p:spTree>
    <p:extLst>
      <p:ext uri="{BB962C8B-B14F-4D97-AF65-F5344CB8AC3E}">
        <p14:creationId xmlns:p14="http://schemas.microsoft.com/office/powerpoint/2010/main" val="3560070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0920DF6-24B2-4278-BD94-C81EE0F4F2CF}"/>
              </a:ext>
            </a:extLst>
          </p:cNvPr>
          <p:cNvSpPr/>
          <p:nvPr userDrawn="1"/>
        </p:nvSpPr>
        <p:spPr>
          <a:xfrm>
            <a:off x="0" y="0"/>
            <a:ext cx="12192000" cy="23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65345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ÚZIS">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2"/>
            <a:ext cx="12192000" cy="685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4" name="Grafický objekt 3">
            <a:extLst>
              <a:ext uri="{FF2B5EF4-FFF2-40B4-BE49-F238E27FC236}">
                <a16:creationId xmlns:a16="http://schemas.microsoft.com/office/drawing/2014/main" id="{7E295BD0-8E8C-6223-6019-681477D76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687" y="2962274"/>
            <a:ext cx="10334625" cy="933450"/>
          </a:xfrm>
          <a:prstGeom prst="rect">
            <a:avLst/>
          </a:prstGeom>
        </p:spPr>
      </p:pic>
    </p:spTree>
    <p:extLst>
      <p:ext uri="{BB962C8B-B14F-4D97-AF65-F5344CB8AC3E}">
        <p14:creationId xmlns:p14="http://schemas.microsoft.com/office/powerpoint/2010/main" val="2499044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ázdný modrý">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86EFECB8-37A1-1162-F90E-485C0D94B166}"/>
              </a:ext>
            </a:extLst>
          </p:cNvPr>
          <p:cNvSpPr/>
          <p:nvPr userDrawn="1"/>
        </p:nvSpPr>
        <p:spPr>
          <a:xfrm>
            <a:off x="0" y="-2"/>
            <a:ext cx="12192000" cy="685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Zástupný text 3">
            <a:extLst>
              <a:ext uri="{FF2B5EF4-FFF2-40B4-BE49-F238E27FC236}">
                <a16:creationId xmlns:a16="http://schemas.microsoft.com/office/drawing/2014/main" id="{CE800A2A-3E57-67A1-9FC5-281F4B15A28F}"/>
              </a:ext>
            </a:extLst>
          </p:cNvPr>
          <p:cNvSpPr>
            <a:spLocks noGrp="1"/>
          </p:cNvSpPr>
          <p:nvPr>
            <p:ph type="body" sz="quarter" idx="10"/>
          </p:nvPr>
        </p:nvSpPr>
        <p:spPr>
          <a:xfrm>
            <a:off x="2640059" y="2995034"/>
            <a:ext cx="6911881" cy="867930"/>
          </a:xfrm>
        </p:spPr>
        <p:txBody>
          <a:bodyPr>
            <a:spAutoFit/>
          </a:bodyPr>
          <a:lstStyle>
            <a:lvl1pPr marL="0" indent="0">
              <a:buNone/>
              <a:defRPr sz="2800">
                <a:solidFill>
                  <a:schemeClr val="bg1"/>
                </a:solidFill>
              </a:defRPr>
            </a:lvl1pPr>
            <a:lvl2pPr marL="457200" indent="0">
              <a:buNone/>
              <a:defRPr/>
            </a:lvl2pPr>
          </a:lstStyle>
          <a:p>
            <a:pPr lvl="0"/>
            <a:r>
              <a:rPr lang="cs-CZ"/>
              <a:t>Po kliknutí můžete upravovat styly textu v předloze.</a:t>
            </a:r>
          </a:p>
        </p:txBody>
      </p:sp>
    </p:spTree>
    <p:extLst>
      <p:ext uri="{BB962C8B-B14F-4D97-AF65-F5344CB8AC3E}">
        <p14:creationId xmlns:p14="http://schemas.microsoft.com/office/powerpoint/2010/main" val="3045710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bg1"/>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sp>
        <p:nvSpPr>
          <p:cNvPr id="12" name="Zástupný symbol pro datum 3">
            <a:extLst>
              <a:ext uri="{FF2B5EF4-FFF2-40B4-BE49-F238E27FC236}">
                <a16:creationId xmlns:a16="http://schemas.microsoft.com/office/drawing/2014/main" id="{2FB6C10B-B6E3-48F3-AD39-A4715782B21A}"/>
              </a:ext>
            </a:extLst>
          </p:cNvPr>
          <p:cNvSpPr>
            <a:spLocks noGrp="1"/>
          </p:cNvSpPr>
          <p:nvPr>
            <p:ph type="dt" sz="half" idx="10"/>
          </p:nvPr>
        </p:nvSpPr>
        <p:spPr>
          <a:xfrm>
            <a:off x="540000" y="6356350"/>
            <a:ext cx="2743200" cy="365125"/>
          </a:xfrm>
        </p:spPr>
        <p:txBody>
          <a:bodyPr/>
          <a:lstStyle/>
          <a:p>
            <a:fld id="{E0978870-A47A-4592-8D40-8375B8547AFE}" type="datetime1">
              <a:rPr lang="cs-CZ" smtClean="0"/>
              <a:t>28.04.2026</a:t>
            </a:fld>
            <a:endParaRPr lang="cs-CZ"/>
          </a:p>
        </p:txBody>
      </p:sp>
    </p:spTree>
    <p:extLst>
      <p:ext uri="{BB962C8B-B14F-4D97-AF65-F5344CB8AC3E}">
        <p14:creationId xmlns:p14="http://schemas.microsoft.com/office/powerpoint/2010/main" val="4069028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p:txBody>
          <a:bodyPr/>
          <a:lstStyle>
            <a:lvl1pPr>
              <a:defRPr sz="1200"/>
            </a:lvl1pPr>
            <a:lvl2pPr>
              <a:defRPr sz="1200"/>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p:txBody>
          <a:bodyPr/>
          <a:lstStyle/>
          <a:p>
            <a:fld id="{70C915E5-0306-47D2-A7B0-369748F5A635}" type="datetime1">
              <a:rPr lang="cs-CZ" smtClean="0"/>
              <a:t>28.04.2026</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pic>
        <p:nvPicPr>
          <p:cNvPr id="7" name="Grafický objekt 5">
            <a:extLst>
              <a:ext uri="{FF2B5EF4-FFF2-40B4-BE49-F238E27FC236}">
                <a16:creationId xmlns:a16="http://schemas.microsoft.com/office/drawing/2014/main" id="{FCCA85DE-0017-D12E-B52E-44E37C9B32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10" y="6417517"/>
            <a:ext cx="1553850" cy="242789"/>
          </a:xfrm>
          <a:prstGeom prst="rect">
            <a:avLst/>
          </a:prstGeom>
        </p:spPr>
      </p:pic>
    </p:spTree>
    <p:extLst>
      <p:ext uri="{BB962C8B-B14F-4D97-AF65-F5344CB8AC3E}">
        <p14:creationId xmlns:p14="http://schemas.microsoft.com/office/powerpoint/2010/main" val="417695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Úvodní snímek - alternativní">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440000" y="2133600"/>
            <a:ext cx="6781800" cy="1938010"/>
          </a:xfrm>
        </p:spPr>
        <p:txBody>
          <a:bodyPr anchor="b">
            <a:normAutofit/>
          </a:bodyPr>
          <a:lstStyle>
            <a:lvl1pPr algn="l">
              <a:defRPr sz="5400" cap="all" baseline="0">
                <a:solidFill>
                  <a:schemeClr val="bg1"/>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440000" y="4524572"/>
            <a:ext cx="6781800" cy="11223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cxnSp>
        <p:nvCxnSpPr>
          <p:cNvPr id="11" name="Přímá spojnice 10">
            <a:extLst>
              <a:ext uri="{FF2B5EF4-FFF2-40B4-BE49-F238E27FC236}">
                <a16:creationId xmlns:a16="http://schemas.microsoft.com/office/drawing/2014/main" id="{DAE306DB-7B8D-4505-BEF0-DBDF30BCE0FE}"/>
              </a:ext>
            </a:extLst>
          </p:cNvPr>
          <p:cNvCxnSpPr/>
          <p:nvPr/>
        </p:nvCxnSpPr>
        <p:spPr>
          <a:xfrm>
            <a:off x="540000" y="2178000"/>
            <a:ext cx="0" cy="468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Zástupný symbol pro datum 3">
            <a:extLst>
              <a:ext uri="{FF2B5EF4-FFF2-40B4-BE49-F238E27FC236}">
                <a16:creationId xmlns:a16="http://schemas.microsoft.com/office/drawing/2014/main" id="{2DE82629-535D-4AC7-8276-67F9FDFF53BE}"/>
              </a:ext>
            </a:extLst>
          </p:cNvPr>
          <p:cNvSpPr>
            <a:spLocks noGrp="1"/>
          </p:cNvSpPr>
          <p:nvPr>
            <p:ph type="dt" sz="half" idx="10"/>
          </p:nvPr>
        </p:nvSpPr>
        <p:spPr>
          <a:xfrm>
            <a:off x="1440000" y="6356350"/>
            <a:ext cx="2448000" cy="365125"/>
          </a:xfrm>
        </p:spPr>
        <p:txBody>
          <a:bodyPr/>
          <a:lstStyle/>
          <a:p>
            <a:fld id="{BDDCF8A8-0FD0-4FDA-B5A0-4A73CA00C0E0}" type="datetime1">
              <a:rPr lang="cs-CZ" smtClean="0"/>
              <a:t>28.04.2026</a:t>
            </a:fld>
            <a:endParaRPr lang="cs-CZ"/>
          </a:p>
        </p:txBody>
      </p:sp>
      <p:sp>
        <p:nvSpPr>
          <p:cNvPr id="13" name="Ovál 12">
            <a:extLst>
              <a:ext uri="{FF2B5EF4-FFF2-40B4-BE49-F238E27FC236}">
                <a16:creationId xmlns:a16="http://schemas.microsoft.com/office/drawing/2014/main" id="{E041EC10-1B1E-4A63-8C69-49256E99FF5E}"/>
              </a:ext>
            </a:extLst>
          </p:cNvPr>
          <p:cNvSpPr/>
          <p:nvPr/>
        </p:nvSpPr>
        <p:spPr>
          <a:xfrm>
            <a:off x="486000" y="207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56014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Úvodní snímek - světlý">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tx2"/>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CC481E0-32D8-4ABA-9C58-AF526B84E132}"/>
              </a:ext>
            </a:extLst>
          </p:cNvPr>
          <p:cNvSpPr>
            <a:spLocks noGrp="1"/>
          </p:cNvSpPr>
          <p:nvPr>
            <p:ph type="dt" sz="half" idx="10"/>
          </p:nvPr>
        </p:nvSpPr>
        <p:spPr/>
        <p:txBody>
          <a:bodyPr/>
          <a:lstStyle/>
          <a:p>
            <a:fld id="{EE83D70E-EF18-4DCD-9A8B-3327C4EEB7B2}" type="datetime1">
              <a:rPr lang="cs-CZ" smtClean="0"/>
              <a:t>28.04.2026</a:t>
            </a:fld>
            <a:endParaRPr lang="cs-CZ"/>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78127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a:xfrm>
            <a:off x="540000" y="365125"/>
            <a:ext cx="11088000" cy="1325563"/>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a:xfrm>
            <a:off x="1440000" y="1825625"/>
            <a:ext cx="10188000" cy="4351338"/>
          </a:xfrm>
        </p:spPr>
        <p:txBody>
          <a:bodyPr>
            <a:normAutofit/>
          </a:bodyPr>
          <a:lstStyle>
            <a:lvl1pPr>
              <a:defRPr sz="1200" b="1">
                <a:solidFill>
                  <a:schemeClr val="tx2"/>
                </a:solidFill>
              </a:defRPr>
            </a:lvl1pPr>
            <a:lvl2pPr>
              <a:defRPr sz="1200" b="1">
                <a:solidFill>
                  <a:schemeClr val="accent2"/>
                </a:solidFill>
              </a:defRPr>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a:xfrm>
            <a:off x="1440000" y="6356350"/>
            <a:ext cx="2448000" cy="365125"/>
          </a:xfrm>
        </p:spPr>
        <p:txBody>
          <a:bodyPr/>
          <a:lstStyle/>
          <a:p>
            <a:fld id="{67DD7422-41A7-4AE0-A0FA-E6BA09A6914F}" type="datetime1">
              <a:rPr lang="cs-CZ" smtClean="0"/>
              <a:t>28.04.2026</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40480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D60130-E23E-4724-B665-F69E2170B42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57635F4-A027-4FCD-9181-C3CCB98510FA}"/>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4" name="Zástupný symbol pro zápatí 3">
            <a:extLst>
              <a:ext uri="{FF2B5EF4-FFF2-40B4-BE49-F238E27FC236}">
                <a16:creationId xmlns:a16="http://schemas.microsoft.com/office/drawing/2014/main" id="{20561664-BACC-4F60-B08E-D3DDA014669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A9980D5-CCF0-40A5-82DB-BC6AF9EC51CA}"/>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925862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Záhlaví oddílu">
    <p:spTree>
      <p:nvGrpSpPr>
        <p:cNvPr id="1" name=""/>
        <p:cNvGrpSpPr/>
        <p:nvPr/>
      </p:nvGrpSpPr>
      <p:grpSpPr>
        <a:xfrm>
          <a:off x="0" y="0"/>
          <a:ext cx="0" cy="0"/>
          <a:chOff x="0" y="0"/>
          <a:chExt cx="0" cy="0"/>
        </a:xfrm>
      </p:grpSpPr>
      <p:sp>
        <p:nvSpPr>
          <p:cNvPr id="15" name="Zástupný symbol pro text 3">
            <a:extLst>
              <a:ext uri="{FF2B5EF4-FFF2-40B4-BE49-F238E27FC236}">
                <a16:creationId xmlns:a16="http://schemas.microsoft.com/office/drawing/2014/main" id="{012981AB-C35A-4ACC-BDFE-52838DE2A375}"/>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5EABBFDA-53BE-4D6B-AF47-28401BC56859}" type="datetime1">
              <a:rPr lang="cs-CZ" smtClean="0"/>
              <a:t>28.04.2026</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tx2"/>
                </a:solidFill>
              </a:defRPr>
            </a:lvl1pPr>
          </a:lstStyle>
          <a:p>
            <a:r>
              <a:rPr lang="cs-CZ"/>
              <a:t>Kliknutím lze upravit styl.</a:t>
            </a:r>
          </a:p>
        </p:txBody>
      </p:sp>
      <p:sp>
        <p:nvSpPr>
          <p:cNvPr id="3" name="TextovéPole 2">
            <a:extLst>
              <a:ext uri="{FF2B5EF4-FFF2-40B4-BE49-F238E27FC236}">
                <a16:creationId xmlns:a16="http://schemas.microsoft.com/office/drawing/2014/main" id="{661263F5-E828-4326-B729-5FD002FFDF3F}"/>
              </a:ext>
            </a:extLst>
          </p:cNvPr>
          <p:cNvSpPr txBox="1"/>
          <p:nvPr/>
        </p:nvSpPr>
        <p:spPr>
          <a:xfrm>
            <a:off x="1440000" y="907258"/>
            <a:ext cx="3560885" cy="11914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indent="0" algn="l">
              <a:buNone/>
            </a:pPr>
            <a:endParaRPr lang="cs-CZ" sz="1200" err="1">
              <a:solidFill>
                <a:schemeClr val="accent6"/>
              </a:solidFill>
            </a:endParaRPr>
          </a:p>
        </p:txBody>
      </p:sp>
    </p:spTree>
    <p:extLst>
      <p:ext uri="{BB962C8B-B14F-4D97-AF65-F5344CB8AC3E}">
        <p14:creationId xmlns:p14="http://schemas.microsoft.com/office/powerpoint/2010/main" val="4153864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Záhlaví oddílu - dar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1609E-89C8-470A-87E7-5C67CA99DC15}"/>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bg1"/>
                </a:solidFill>
              </a:defRPr>
            </a:lvl1pPr>
          </a:lstStyle>
          <a:p>
            <a:r>
              <a:rPr lang="cs-CZ"/>
              <a:t>Kliknutím lze upravit styl.</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1D653E75-A212-46F5-BA0C-D52628EF72D9}"/>
              </a:ext>
            </a:extLst>
          </p:cNvPr>
          <p:cNvSpPr>
            <a:spLocks noGrp="1"/>
          </p:cNvSpPr>
          <p:nvPr>
            <p:ph type="dt" sz="half" idx="10"/>
          </p:nvPr>
        </p:nvSpPr>
        <p:spPr>
          <a:xfrm>
            <a:off x="1440000" y="6356350"/>
            <a:ext cx="2448000" cy="365125"/>
          </a:xfrm>
        </p:spPr>
        <p:txBody>
          <a:bodyPr/>
          <a:lstStyle/>
          <a:p>
            <a:fld id="{D05C064C-D0DB-4220-A682-E06AEB2ED90E}" type="datetime1">
              <a:rPr lang="cs-CZ" smtClean="0"/>
              <a:t>28.04.2026</a:t>
            </a:fld>
            <a:endParaRPr lang="cs-CZ"/>
          </a:p>
        </p:txBody>
      </p:sp>
      <p:sp>
        <p:nvSpPr>
          <p:cNvPr id="10" name="Zástupný symbol pro text 2">
            <a:extLst>
              <a:ext uri="{FF2B5EF4-FFF2-40B4-BE49-F238E27FC236}">
                <a16:creationId xmlns:a16="http://schemas.microsoft.com/office/drawing/2014/main" id="{7CAAD2E9-F657-4170-B3EE-CBE29ACDEE60}"/>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1" name="Zástupný symbol pro text 3">
            <a:extLst>
              <a:ext uri="{FF2B5EF4-FFF2-40B4-BE49-F238E27FC236}">
                <a16:creationId xmlns:a16="http://schemas.microsoft.com/office/drawing/2014/main" id="{131ECD51-C78B-4103-A07B-C69404FC4BBA}"/>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Tree>
    <p:extLst>
      <p:ext uri="{BB962C8B-B14F-4D97-AF65-F5344CB8AC3E}">
        <p14:creationId xmlns:p14="http://schemas.microsoft.com/office/powerpoint/2010/main" val="3593215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Záhlaví oddílu - lehké">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FCC744D-5509-4D0F-A156-7FFE730CAB72}" type="datetime1">
              <a:rPr lang="cs-CZ" smtClean="0"/>
              <a:t>28.04.2026</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tx2"/>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078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Záhlaví oddílu - lehké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CA773C3-B0A8-4CD4-8E91-20000BAB9260}" type="datetime1">
              <a:rPr lang="cs-CZ" smtClean="0"/>
              <a:t>28.04.2026</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bg1"/>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12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74EB4-930B-4659-A1AC-678EEF38FBEB}"/>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8C8CC50B-DE1C-4582-8B20-0F0D8D397C01}"/>
              </a:ext>
            </a:extLst>
          </p:cNvPr>
          <p:cNvSpPr>
            <a:spLocks noGrp="1"/>
          </p:cNvSpPr>
          <p:nvPr>
            <p:ph sz="half" idx="1"/>
          </p:nvPr>
        </p:nvSpPr>
        <p:spPr>
          <a:xfrm>
            <a:off x="5640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EB0519C-F3D0-492D-80D6-D79E38AE50CE}"/>
              </a:ext>
            </a:extLst>
          </p:cNvPr>
          <p:cNvSpPr>
            <a:spLocks noGrp="1"/>
          </p:cNvSpPr>
          <p:nvPr>
            <p:ph sz="half" idx="2"/>
          </p:nvPr>
        </p:nvSpPr>
        <p:spPr>
          <a:xfrm>
            <a:off x="61722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6FBF04D-3867-400B-90D1-354F15E93BE8}"/>
              </a:ext>
            </a:extLst>
          </p:cNvPr>
          <p:cNvSpPr>
            <a:spLocks noGrp="1"/>
          </p:cNvSpPr>
          <p:nvPr>
            <p:ph type="dt" sz="half" idx="10"/>
          </p:nvPr>
        </p:nvSpPr>
        <p:spPr/>
        <p:txBody>
          <a:bodyPr/>
          <a:lstStyle/>
          <a:p>
            <a:fld id="{CD821345-085D-4D5A-862D-5F0109DCBBA1}" type="datetime1">
              <a:rPr lang="cs-CZ" smtClean="0"/>
              <a:t>28.04.2026</a:t>
            </a:fld>
            <a:endParaRPr lang="cs-CZ"/>
          </a:p>
        </p:txBody>
      </p:sp>
      <p:sp>
        <p:nvSpPr>
          <p:cNvPr id="6" name="Zástupný symbol pro zápatí 5">
            <a:extLst>
              <a:ext uri="{FF2B5EF4-FFF2-40B4-BE49-F238E27FC236}">
                <a16:creationId xmlns:a16="http://schemas.microsoft.com/office/drawing/2014/main" id="{693A92A6-8B74-4241-9980-B62362EC93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31359C2-5719-4D14-AD8B-9D215A806265}"/>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383166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E4146-6DBD-4C54-BE1F-0A1FF44EAE9B}"/>
              </a:ext>
            </a:extLst>
          </p:cNvPr>
          <p:cNvSpPr>
            <a:spLocks noGrp="1"/>
          </p:cNvSpPr>
          <p:nvPr>
            <p:ph type="title"/>
          </p:nvPr>
        </p:nvSpPr>
        <p:spPr>
          <a:xfrm>
            <a:off x="540000" y="365125"/>
            <a:ext cx="11088000" cy="1325563"/>
          </a:xfrm>
        </p:spPr>
        <p:txBody>
          <a:bodyPr anchor="t" anchorCtr="0"/>
          <a:lstStyle/>
          <a:p>
            <a:r>
              <a:rPr lang="cs-CZ"/>
              <a:t>Kliknutím lze upravit styl.</a:t>
            </a:r>
          </a:p>
        </p:txBody>
      </p:sp>
      <p:sp>
        <p:nvSpPr>
          <p:cNvPr id="3" name="Zástupný symbol pro text 2">
            <a:extLst>
              <a:ext uri="{FF2B5EF4-FFF2-40B4-BE49-F238E27FC236}">
                <a16:creationId xmlns:a16="http://schemas.microsoft.com/office/drawing/2014/main" id="{FBA98E4E-54D0-48C6-B2F1-BA3D84683CD8}"/>
              </a:ext>
            </a:extLst>
          </p:cNvPr>
          <p:cNvSpPr>
            <a:spLocks noGrp="1"/>
          </p:cNvSpPr>
          <p:nvPr>
            <p:ph type="body" idx="1"/>
          </p:nvPr>
        </p:nvSpPr>
        <p:spPr>
          <a:xfrm>
            <a:off x="540001" y="1681163"/>
            <a:ext cx="54576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BD51582-6A6A-48BB-9785-26CE847A1977}"/>
              </a:ext>
            </a:extLst>
          </p:cNvPr>
          <p:cNvSpPr>
            <a:spLocks noGrp="1"/>
          </p:cNvSpPr>
          <p:nvPr>
            <p:ph sz="half" idx="2"/>
          </p:nvPr>
        </p:nvSpPr>
        <p:spPr>
          <a:xfrm>
            <a:off x="540001" y="2505075"/>
            <a:ext cx="54576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E2CC9B-C57D-462A-BC80-2F544398054E}"/>
              </a:ext>
            </a:extLst>
          </p:cNvPr>
          <p:cNvSpPr>
            <a:spLocks noGrp="1"/>
          </p:cNvSpPr>
          <p:nvPr>
            <p:ph type="body" sz="quarter" idx="3"/>
          </p:nvPr>
        </p:nvSpPr>
        <p:spPr>
          <a:xfrm>
            <a:off x="6162051" y="1681163"/>
            <a:ext cx="54720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D11A0C71-A163-4C36-B50A-54C3C2F5ACDA}"/>
              </a:ext>
            </a:extLst>
          </p:cNvPr>
          <p:cNvSpPr>
            <a:spLocks noGrp="1"/>
          </p:cNvSpPr>
          <p:nvPr>
            <p:ph sz="quarter" idx="4"/>
          </p:nvPr>
        </p:nvSpPr>
        <p:spPr>
          <a:xfrm>
            <a:off x="6162051" y="2505075"/>
            <a:ext cx="54720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9901768-CBC0-4208-A1DF-807718EB1E1A}"/>
              </a:ext>
            </a:extLst>
          </p:cNvPr>
          <p:cNvSpPr>
            <a:spLocks noGrp="1"/>
          </p:cNvSpPr>
          <p:nvPr>
            <p:ph type="dt" sz="half" idx="10"/>
          </p:nvPr>
        </p:nvSpPr>
        <p:spPr/>
        <p:txBody>
          <a:bodyPr/>
          <a:lstStyle/>
          <a:p>
            <a:fld id="{B47823C9-A959-476C-9B2F-55FAFAE5B340}" type="datetime1">
              <a:rPr lang="cs-CZ" smtClean="0"/>
              <a:t>28.04.2026</a:t>
            </a:fld>
            <a:endParaRPr lang="cs-CZ"/>
          </a:p>
        </p:txBody>
      </p:sp>
      <p:sp>
        <p:nvSpPr>
          <p:cNvPr id="8" name="Zástupný symbol pro zápatí 7">
            <a:extLst>
              <a:ext uri="{FF2B5EF4-FFF2-40B4-BE49-F238E27FC236}">
                <a16:creationId xmlns:a16="http://schemas.microsoft.com/office/drawing/2014/main" id="{5740EA09-D7EA-4B90-8CD9-AC3D03D1C80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8815206-5A58-4ED5-8A23-A32EA1B4D442}"/>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515360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AB5F8-8729-4BE1-97E4-422B0D559C47}"/>
              </a:ext>
            </a:extLst>
          </p:cNvPr>
          <p:cNvSpPr>
            <a:spLocks noGrp="1"/>
          </p:cNvSpPr>
          <p:nvPr>
            <p:ph type="title"/>
          </p:nvPr>
        </p:nvSpPr>
        <p:spPr/>
        <p:txBody>
          <a:bodyPr anchor="t" anchorCtr="0"/>
          <a:lstStyle/>
          <a:p>
            <a:r>
              <a:rPr lang="cs-CZ"/>
              <a:t>Kliknutím lze upravit styl.</a:t>
            </a:r>
          </a:p>
        </p:txBody>
      </p:sp>
      <p:sp>
        <p:nvSpPr>
          <p:cNvPr id="3" name="Zástupný symbol pro datum 2">
            <a:extLst>
              <a:ext uri="{FF2B5EF4-FFF2-40B4-BE49-F238E27FC236}">
                <a16:creationId xmlns:a16="http://schemas.microsoft.com/office/drawing/2014/main" id="{D3721AC3-B66B-4698-9397-1456AD1D25D7}"/>
              </a:ext>
            </a:extLst>
          </p:cNvPr>
          <p:cNvSpPr>
            <a:spLocks noGrp="1"/>
          </p:cNvSpPr>
          <p:nvPr>
            <p:ph type="dt" sz="half" idx="10"/>
          </p:nvPr>
        </p:nvSpPr>
        <p:spPr/>
        <p:txBody>
          <a:bodyPr/>
          <a:lstStyle/>
          <a:p>
            <a:fld id="{738EA23D-3F25-4706-BC2C-7A1D11EC7DDC}" type="datetime1">
              <a:rPr lang="cs-CZ" smtClean="0"/>
              <a:t>28.04.2026</a:t>
            </a:fld>
            <a:endParaRPr lang="cs-CZ"/>
          </a:p>
        </p:txBody>
      </p:sp>
      <p:sp>
        <p:nvSpPr>
          <p:cNvPr id="4" name="Zástupný symbol pro zápatí 3">
            <a:extLst>
              <a:ext uri="{FF2B5EF4-FFF2-40B4-BE49-F238E27FC236}">
                <a16:creationId xmlns:a16="http://schemas.microsoft.com/office/drawing/2014/main" id="{C80A9ECA-FE5E-4990-B66A-D0CB4CB6302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57A63EB-1D91-43F4-8CD9-8238E2B1328B}"/>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288256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C2C2B7B-2FE7-4290-8165-7622993EF30C}"/>
              </a:ext>
            </a:extLst>
          </p:cNvPr>
          <p:cNvSpPr>
            <a:spLocks noGrp="1"/>
          </p:cNvSpPr>
          <p:nvPr>
            <p:ph type="dt" sz="half" idx="10"/>
          </p:nvPr>
        </p:nvSpPr>
        <p:spPr/>
        <p:txBody>
          <a:bodyPr/>
          <a:lstStyle/>
          <a:p>
            <a:fld id="{5E8633AF-57FB-4E6B-BA15-9BCF1D7AF9C4}" type="datetime1">
              <a:rPr lang="cs-CZ" smtClean="0"/>
              <a:t>28.04.2026</a:t>
            </a:fld>
            <a:endParaRPr lang="cs-CZ"/>
          </a:p>
        </p:txBody>
      </p:sp>
      <p:sp>
        <p:nvSpPr>
          <p:cNvPr id="3" name="Zástupný symbol pro zápatí 2">
            <a:extLst>
              <a:ext uri="{FF2B5EF4-FFF2-40B4-BE49-F238E27FC236}">
                <a16:creationId xmlns:a16="http://schemas.microsoft.com/office/drawing/2014/main" id="{FEC0C29F-0734-4571-A0E1-7589F11D4C5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70E9A72-8D85-40E8-B869-536A70370DB9}"/>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073131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E8F6B-B81C-4AA0-A32D-7D2E6D149D06}"/>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pro obsah 2">
            <a:extLst>
              <a:ext uri="{FF2B5EF4-FFF2-40B4-BE49-F238E27FC236}">
                <a16:creationId xmlns:a16="http://schemas.microsoft.com/office/drawing/2014/main" id="{8BBB02C8-CFEA-403C-A3E4-DE22C2495E1E}"/>
              </a:ext>
            </a:extLst>
          </p:cNvPr>
          <p:cNvSpPr>
            <a:spLocks noGrp="1"/>
          </p:cNvSpPr>
          <p:nvPr>
            <p:ph idx="1"/>
          </p:nvPr>
        </p:nvSpPr>
        <p:spPr>
          <a:xfrm>
            <a:off x="5183188" y="987425"/>
            <a:ext cx="6172200" cy="4873625"/>
          </a:xfrm>
        </p:spPr>
        <p:txBody>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8B17C5C3-972B-46A8-A627-406CF6F17A82}"/>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4EB287A4-1ACB-4427-AD43-87769345F47F}"/>
              </a:ext>
            </a:extLst>
          </p:cNvPr>
          <p:cNvSpPr>
            <a:spLocks noGrp="1"/>
          </p:cNvSpPr>
          <p:nvPr>
            <p:ph type="dt" sz="half" idx="10"/>
          </p:nvPr>
        </p:nvSpPr>
        <p:spPr/>
        <p:txBody>
          <a:bodyPr/>
          <a:lstStyle/>
          <a:p>
            <a:fld id="{B9272107-9719-4524-ADD3-C789B3553DB0}" type="datetime1">
              <a:rPr lang="cs-CZ" smtClean="0"/>
              <a:t>28.04.2026</a:t>
            </a:fld>
            <a:endParaRPr lang="cs-CZ"/>
          </a:p>
        </p:txBody>
      </p:sp>
      <p:sp>
        <p:nvSpPr>
          <p:cNvPr id="6" name="Zástupný symbol pro zápatí 5">
            <a:extLst>
              <a:ext uri="{FF2B5EF4-FFF2-40B4-BE49-F238E27FC236}">
                <a16:creationId xmlns:a16="http://schemas.microsoft.com/office/drawing/2014/main" id="{0FBF52B2-95DF-42E6-9E96-FA991F3BA3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48E9E43-E71A-40D9-A7F9-FF1E441F67BB}"/>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167170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6A91B6-403A-4667-B70F-D559CA68BB29}"/>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obrázku 2">
            <a:extLst>
              <a:ext uri="{FF2B5EF4-FFF2-40B4-BE49-F238E27FC236}">
                <a16:creationId xmlns:a16="http://schemas.microsoft.com/office/drawing/2014/main" id="{A77F637E-D650-46FA-8655-0B1C2BB30E45}"/>
              </a:ext>
            </a:extLst>
          </p:cNvPr>
          <p:cNvSpPr>
            <a:spLocks noGrp="1"/>
          </p:cNvSpPr>
          <p:nvPr>
            <p:ph type="pic" idx="1"/>
          </p:nvPr>
        </p:nvSpPr>
        <p:spPr>
          <a:xfrm>
            <a:off x="5183188" y="987425"/>
            <a:ext cx="6172200" cy="487362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symbol pro text 3">
            <a:extLst>
              <a:ext uri="{FF2B5EF4-FFF2-40B4-BE49-F238E27FC236}">
                <a16:creationId xmlns:a16="http://schemas.microsoft.com/office/drawing/2014/main" id="{07386C3E-63AE-4F5B-A1DD-2FF854EE0AC4}"/>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7B2AEF7-C0C9-4EF8-A3C1-F049304BFC30}"/>
              </a:ext>
            </a:extLst>
          </p:cNvPr>
          <p:cNvSpPr>
            <a:spLocks noGrp="1"/>
          </p:cNvSpPr>
          <p:nvPr>
            <p:ph type="dt" sz="half" idx="10"/>
          </p:nvPr>
        </p:nvSpPr>
        <p:spPr/>
        <p:txBody>
          <a:bodyPr/>
          <a:lstStyle/>
          <a:p>
            <a:fld id="{B88BBBB2-11EC-4CBD-ACF4-35E2F588A2BC}" type="datetime1">
              <a:rPr lang="cs-CZ" smtClean="0"/>
              <a:t>28.04.2026</a:t>
            </a:fld>
            <a:endParaRPr lang="cs-CZ"/>
          </a:p>
        </p:txBody>
      </p:sp>
      <p:sp>
        <p:nvSpPr>
          <p:cNvPr id="6" name="Zástupný symbol pro zápatí 5">
            <a:extLst>
              <a:ext uri="{FF2B5EF4-FFF2-40B4-BE49-F238E27FC236}">
                <a16:creationId xmlns:a16="http://schemas.microsoft.com/office/drawing/2014/main" id="{0CD46726-5A80-4D00-8EB0-10239B38D6E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3BFCE6-2657-4B99-A681-6B574AA49502}"/>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16197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24C9999-BFFF-4A0D-8575-A01A28B39210}"/>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3" name="Zástupný symbol pro zápatí 2">
            <a:extLst>
              <a:ext uri="{FF2B5EF4-FFF2-40B4-BE49-F238E27FC236}">
                <a16:creationId xmlns:a16="http://schemas.microsoft.com/office/drawing/2014/main" id="{68F26627-5AEC-4D47-9312-B1A2F0BC2F5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DC0FE30-CBC6-436F-A854-0A1A7CEF68A5}"/>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43546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3E440-DC97-4684-8E45-B4EE260AC778}"/>
              </a:ext>
            </a:extLst>
          </p:cNvPr>
          <p:cNvSpPr>
            <a:spLocks noGrp="1"/>
          </p:cNvSpPr>
          <p:nvPr>
            <p:ph type="title"/>
          </p:nvPr>
        </p:nvSpPr>
        <p:spPr/>
        <p:txBody>
          <a:bodyPr anchor="t" anchorCtr="0"/>
          <a:lstStyle/>
          <a:p>
            <a:r>
              <a:rPr lang="cs-CZ"/>
              <a:t>Kliknutím lze upravit styl.</a:t>
            </a:r>
          </a:p>
        </p:txBody>
      </p:sp>
      <p:sp>
        <p:nvSpPr>
          <p:cNvPr id="3" name="Zástupný symbol pro svislý text 2">
            <a:extLst>
              <a:ext uri="{FF2B5EF4-FFF2-40B4-BE49-F238E27FC236}">
                <a16:creationId xmlns:a16="http://schemas.microsoft.com/office/drawing/2014/main" id="{A0656774-9F6E-48FC-8C50-58ECB11FF58C}"/>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A9910-453A-44DA-93ED-896AC9072754}"/>
              </a:ext>
            </a:extLst>
          </p:cNvPr>
          <p:cNvSpPr>
            <a:spLocks noGrp="1"/>
          </p:cNvSpPr>
          <p:nvPr>
            <p:ph type="dt" sz="half" idx="10"/>
          </p:nvPr>
        </p:nvSpPr>
        <p:spPr/>
        <p:txBody>
          <a:bodyPr/>
          <a:lstStyle/>
          <a:p>
            <a:fld id="{15C638D5-682A-4B1C-914C-EE866AF55D8B}" type="datetime1">
              <a:rPr lang="cs-CZ" smtClean="0"/>
              <a:t>28.04.2026</a:t>
            </a:fld>
            <a:endParaRPr lang="cs-CZ"/>
          </a:p>
        </p:txBody>
      </p:sp>
      <p:sp>
        <p:nvSpPr>
          <p:cNvPr id="5" name="Zástupný symbol pro zápatí 4">
            <a:extLst>
              <a:ext uri="{FF2B5EF4-FFF2-40B4-BE49-F238E27FC236}">
                <a16:creationId xmlns:a16="http://schemas.microsoft.com/office/drawing/2014/main" id="{C0B4C088-9DC0-486C-A213-04BA61983B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7CF25BF-7957-4436-A525-1FAC04B990D1}"/>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7058222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4E89F07-09E6-4D81-8F30-F5EAFB25F38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0295EB6-5F8B-4F3E-BC2B-7E3CF269E9D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F68894-2C5E-468A-84E6-281F714C8684}"/>
              </a:ext>
            </a:extLst>
          </p:cNvPr>
          <p:cNvSpPr>
            <a:spLocks noGrp="1"/>
          </p:cNvSpPr>
          <p:nvPr>
            <p:ph type="dt" sz="half" idx="10"/>
          </p:nvPr>
        </p:nvSpPr>
        <p:spPr/>
        <p:txBody>
          <a:bodyPr/>
          <a:lstStyle/>
          <a:p>
            <a:fld id="{3BA7E363-E49B-4249-9BAA-8AF86AA15D10}" type="datetime1">
              <a:rPr lang="cs-CZ" smtClean="0"/>
              <a:t>28.04.2026</a:t>
            </a:fld>
            <a:endParaRPr lang="cs-CZ"/>
          </a:p>
        </p:txBody>
      </p:sp>
      <p:sp>
        <p:nvSpPr>
          <p:cNvPr id="5" name="Zástupný symbol pro zápatí 4">
            <a:extLst>
              <a:ext uri="{FF2B5EF4-FFF2-40B4-BE49-F238E27FC236}">
                <a16:creationId xmlns:a16="http://schemas.microsoft.com/office/drawing/2014/main" id="{7A7AAE9C-1F34-40B5-AF0B-34AE6AF3B6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545CB6-BA2E-4CCD-AE1F-C74A819A9E3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226825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Kontakt -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lvl1pPr>
              <a:defRPr>
                <a:solidFill>
                  <a:schemeClr val="accent6"/>
                </a:solidFill>
              </a:defRPr>
            </a:lvl1p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8D44B168-CC26-4307-89D5-41F6099CD98E}" type="datetime1">
              <a:rPr lang="cs-CZ" smtClean="0"/>
              <a:t>28.04.2026</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199344"/>
            <a:ext cx="5045467"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455898"/>
            <a:ext cx="9049884" cy="483637"/>
          </a:xfrm>
        </p:spPr>
        <p:txBody>
          <a:bodyPr wrap="square" anchor="b" anchorCtr="0">
            <a:normAutofit/>
          </a:bodyPr>
          <a:lstStyle>
            <a:lvl1pPr>
              <a:defRPr sz="1400" cap="none" baseline="0">
                <a:solidFill>
                  <a:schemeClr val="bg1"/>
                </a:solidFill>
              </a:defRPr>
            </a:lvl1pPr>
          </a:lstStyle>
          <a:p>
            <a:r>
              <a:rPr lang="cs-CZ"/>
              <a:t>Kliknutím lze upravit styl.</a:t>
            </a:r>
          </a:p>
        </p:txBody>
      </p:sp>
      <p:sp>
        <p:nvSpPr>
          <p:cNvPr id="18" name="Ovál 17">
            <a:extLst>
              <a:ext uri="{FF2B5EF4-FFF2-40B4-BE49-F238E27FC236}">
                <a16:creationId xmlns:a16="http://schemas.microsoft.com/office/drawing/2014/main" id="{A8FB8074-13C2-471C-88AE-1F53E2B52A2F}"/>
              </a:ext>
            </a:extLst>
          </p:cNvPr>
          <p:cNvSpPr/>
          <p:nvPr/>
        </p:nvSpPr>
        <p:spPr>
          <a:xfrm>
            <a:off x="486000" y="216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216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Zástupný symbol pro text 2">
            <a:extLst>
              <a:ext uri="{FF2B5EF4-FFF2-40B4-BE49-F238E27FC236}">
                <a16:creationId xmlns:a16="http://schemas.microsoft.com/office/drawing/2014/main" id="{5EAD6AF4-41A8-4E8C-A2F8-B813FF7EE0C4}"/>
              </a:ext>
            </a:extLst>
          </p:cNvPr>
          <p:cNvSpPr>
            <a:spLocks noGrp="1"/>
          </p:cNvSpPr>
          <p:nvPr>
            <p:ph type="body" idx="13"/>
          </p:nvPr>
        </p:nvSpPr>
        <p:spPr>
          <a:xfrm>
            <a:off x="6803049" y="3199344"/>
            <a:ext cx="3686835"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752866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39343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24882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81589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49623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17149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30071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0883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0F589-F8E6-432C-BA95-17B75232842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5FF5BF9-2411-4297-969E-29D8F560F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FDAE907-683B-4142-B763-01A0A572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39FBC82-6FA8-4048-9714-C2A7D198C37A}"/>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6" name="Zástupný symbol pro zápatí 5">
            <a:extLst>
              <a:ext uri="{FF2B5EF4-FFF2-40B4-BE49-F238E27FC236}">
                <a16:creationId xmlns:a16="http://schemas.microsoft.com/office/drawing/2014/main" id="{5C97645C-2013-4F74-948A-A86B79833A9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D2A3E7B-0642-463A-ADA0-4B68A1C2D0AA}"/>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485156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72051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836086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863544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50262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Vlastní rozložení">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765785A7-9666-939D-6938-636046E39653}"/>
              </a:ext>
            </a:extLst>
          </p:cNvPr>
          <p:cNvSpPr/>
          <p:nvPr userDrawn="1"/>
        </p:nvSpPr>
        <p:spPr>
          <a:xfrm>
            <a:off x="0" y="0"/>
            <a:ext cx="12192000" cy="6858000"/>
          </a:xfrm>
          <a:prstGeom prst="rect">
            <a:avLst/>
          </a:prstGeom>
          <a:gradFill flip="none" rotWithShape="1">
            <a:gsLst>
              <a:gs pos="0">
                <a:srgbClr val="00499A"/>
              </a:gs>
              <a:gs pos="100000">
                <a:srgbClr val="0086CD"/>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7" name="Obrázek 6" descr="Obsah obrázku černá, snímek obrazovky, černobílá&#10;&#10;Popis byl vytvořen automaticky">
            <a:extLst>
              <a:ext uri="{FF2B5EF4-FFF2-40B4-BE49-F238E27FC236}">
                <a16:creationId xmlns:a16="http://schemas.microsoft.com/office/drawing/2014/main" id="{5A926461-252B-81A5-7331-BF9C7F91FB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Obrázek 7" descr="Obsah obrázku text, Písmo, snímek obrazovky, Grafika&#10;&#10;Popis byl vytvořen automaticky">
            <a:extLst>
              <a:ext uri="{FF2B5EF4-FFF2-40B4-BE49-F238E27FC236}">
                <a16:creationId xmlns:a16="http://schemas.microsoft.com/office/drawing/2014/main" id="{41667CD9-CF50-3B62-1251-B170AE0FD0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18895" y="1219717"/>
            <a:ext cx="7354211" cy="1176675"/>
          </a:xfrm>
          <a:prstGeom prst="rect">
            <a:avLst/>
          </a:prstGeom>
        </p:spPr>
      </p:pic>
      <p:sp>
        <p:nvSpPr>
          <p:cNvPr id="10" name="Nadpis 1">
            <a:extLst>
              <a:ext uri="{FF2B5EF4-FFF2-40B4-BE49-F238E27FC236}">
                <a16:creationId xmlns:a16="http://schemas.microsoft.com/office/drawing/2014/main" id="{D33FFA64-8924-1F93-CDAB-FE0939227EBD}"/>
              </a:ext>
            </a:extLst>
          </p:cNvPr>
          <p:cNvSpPr>
            <a:spLocks noGrp="1"/>
          </p:cNvSpPr>
          <p:nvPr>
            <p:ph type="ctrTitle"/>
          </p:nvPr>
        </p:nvSpPr>
        <p:spPr>
          <a:xfrm>
            <a:off x="923638" y="2895745"/>
            <a:ext cx="10344727" cy="2387600"/>
          </a:xfrm>
        </p:spPr>
        <p:txBody>
          <a:bodyPr anchor="b"/>
          <a:lstStyle>
            <a:lvl1pPr algn="ctr">
              <a:defRPr sz="6000" b="1">
                <a:solidFill>
                  <a:schemeClr val="bg1"/>
                </a:solidFill>
              </a:defRPr>
            </a:lvl1pPr>
          </a:lstStyle>
          <a:p>
            <a:r>
              <a:rPr lang="cs-CZ"/>
              <a:t>Kliknutím lze upravit styl.</a:t>
            </a:r>
          </a:p>
        </p:txBody>
      </p:sp>
    </p:spTree>
    <p:extLst>
      <p:ext uri="{BB962C8B-B14F-4D97-AF65-F5344CB8AC3E}">
        <p14:creationId xmlns:p14="http://schemas.microsoft.com/office/powerpoint/2010/main" val="26626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5A3D8-3D9A-1F9D-0E7B-8E2E41B65F9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09B9C13-2050-C8E2-4C8D-9066B06C1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75A3859-78D3-9B4E-C057-6A33579EAE80}"/>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AEFC6399-6387-F21A-0A93-20DE7FFCB4A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DE39EC2-034F-A065-EFEB-644AE2B1B0D4}"/>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4190529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24B3E7-12A4-577A-01BB-A157FF76240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9C474D3-A906-EC38-78A3-E4383E268E1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3ED8158-4327-5C4A-F61E-824DEEF591B5}"/>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D82F83DB-7175-B85A-11A7-AEC7EF55E4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918D051-DC92-A245-F201-0399B974A4C7}"/>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432925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BC28F4-F8F2-A581-B4C2-3FA167F2FC2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4C7117C-A714-ED15-1C63-B2B4984D58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6D5DC25-0CF3-5580-64D9-46FC50320F00}"/>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83EA3AF2-E39D-9A89-5A09-4876CBCEA8B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ADFBF62-0FB4-2AC6-49A8-2051D679A8F0}"/>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19515984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93FEF-4B94-DB99-12A9-93E0B1D8F79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A800A29-86EF-CE24-351D-157658C7A0A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E835B30-DA54-B650-E596-E1E2E2ADC7E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0AE8F3F-78E9-F03A-FCFA-F3D3FEE17AAA}"/>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6" name="Zástupný symbol pro zápatí 5">
            <a:extLst>
              <a:ext uri="{FF2B5EF4-FFF2-40B4-BE49-F238E27FC236}">
                <a16:creationId xmlns:a16="http://schemas.microsoft.com/office/drawing/2014/main" id="{C88E4D98-8DE7-B529-77F6-AB29DBA16F0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B13AB31-CD6D-87CB-632C-62E6E3C11A22}"/>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756777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A3E583-95D9-300F-258E-D86B10710BE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C138700-EFDB-1030-619F-345947458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172CFB9-5E25-B924-FEDA-F13FC6E8FFF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7BD15B1-B952-2D4C-ECEC-5E023CFAA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E3E59D7-028C-CF40-9727-BF7D242517B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A8A1CDD-45F6-DC94-805D-1E103138EB22}"/>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8" name="Zástupný symbol pro zápatí 7">
            <a:extLst>
              <a:ext uri="{FF2B5EF4-FFF2-40B4-BE49-F238E27FC236}">
                <a16:creationId xmlns:a16="http://schemas.microsoft.com/office/drawing/2014/main" id="{EA61D3B0-546D-1C2B-63E4-B58BD00758E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AA872E3-1294-3C45-5340-E7884B4F9303}"/>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314194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6E66D8-C4B1-4A4A-ABF3-26E35DF4A82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50B9ABF-0BAF-4AD4-89E4-B360E942A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text 3">
            <a:extLst>
              <a:ext uri="{FF2B5EF4-FFF2-40B4-BE49-F238E27FC236}">
                <a16:creationId xmlns:a16="http://schemas.microsoft.com/office/drawing/2014/main" id="{E2FBC927-3E00-44FF-9FE0-AAF7BE567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A593BEE-C435-4B8E-B111-35C6BD47AEDF}"/>
              </a:ext>
            </a:extLst>
          </p:cNvPr>
          <p:cNvSpPr>
            <a:spLocks noGrp="1"/>
          </p:cNvSpPr>
          <p:nvPr>
            <p:ph type="dt" sz="half" idx="10"/>
          </p:nvPr>
        </p:nvSpPr>
        <p:spPr/>
        <p:txBody>
          <a:bodyPr/>
          <a:lstStyle/>
          <a:p>
            <a:fld id="{BCB4EA20-B24C-489F-912F-A3AF0FE7DA58}" type="datetimeFigureOut">
              <a:rPr lang="cs-CZ" smtClean="0"/>
              <a:t>28.04.2026</a:t>
            </a:fld>
            <a:endParaRPr lang="cs-CZ"/>
          </a:p>
        </p:txBody>
      </p:sp>
      <p:sp>
        <p:nvSpPr>
          <p:cNvPr id="6" name="Zástupný symbol pro zápatí 5">
            <a:extLst>
              <a:ext uri="{FF2B5EF4-FFF2-40B4-BE49-F238E27FC236}">
                <a16:creationId xmlns:a16="http://schemas.microsoft.com/office/drawing/2014/main" id="{792EEE82-6674-4CAA-A118-1343F2EA763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6E25D0C-A0E5-41A1-9904-42DD0CA76643}"/>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0631887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861EB9-0207-8AC7-D255-B33975FE5C8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BF39054-C5BD-ED51-D9DA-CB6B9989F537}"/>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4" name="Zástupný symbol pro zápatí 3">
            <a:extLst>
              <a:ext uri="{FF2B5EF4-FFF2-40B4-BE49-F238E27FC236}">
                <a16:creationId xmlns:a16="http://schemas.microsoft.com/office/drawing/2014/main" id="{24370708-123A-FFBE-57B1-FA4E35D59230}"/>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F54A8E4-3BF0-E971-208E-C3D8F8FC60E9}"/>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3377151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45C047C-B797-7CFB-C74C-F224F8DD61EE}"/>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3" name="Zástupný symbol pro zápatí 2">
            <a:extLst>
              <a:ext uri="{FF2B5EF4-FFF2-40B4-BE49-F238E27FC236}">
                <a16:creationId xmlns:a16="http://schemas.microsoft.com/office/drawing/2014/main" id="{81D69E33-622E-67A1-94A2-AC56CC594AF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299EC3F-3065-89A2-68AD-EDCE025588ED}"/>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2189907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5B9D6E-E216-FB3C-CF2F-6033C56FF87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3DE30D5-C0B4-D62E-1DDC-666ABA9B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C075D050-B50C-4A2A-E4C1-A3734D4F4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BADD571-733E-E7ED-6462-12EE25AE2FAF}"/>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6" name="Zástupný symbol pro zápatí 5">
            <a:extLst>
              <a:ext uri="{FF2B5EF4-FFF2-40B4-BE49-F238E27FC236}">
                <a16:creationId xmlns:a16="http://schemas.microsoft.com/office/drawing/2014/main" id="{4EC9FF44-723D-6FCF-28F8-DB0D37D26EC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0CC923F-B461-85F4-7786-A18E17945FAD}"/>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4165825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819A8-441F-3449-35B8-64146B89039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BF37967-79EB-FC6E-E019-46F858FF8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12ABD76-C81C-F7FE-E4F4-4A7D013E4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4BFACAB-1088-6CC8-FFCA-D8BF777BE514}"/>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6" name="Zástupný symbol pro zápatí 5">
            <a:extLst>
              <a:ext uri="{FF2B5EF4-FFF2-40B4-BE49-F238E27FC236}">
                <a16:creationId xmlns:a16="http://schemas.microsoft.com/office/drawing/2014/main" id="{03CACCF3-53DC-E755-2ED9-18E0D2F5B80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05CF3E9-A9C5-B059-3595-EC7710AF4B83}"/>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13780879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F9E0D3-0494-6212-0FA4-B23CCC2F377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6C32DF7-67B1-6F8C-D0F4-D903D068850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A37F50D-B743-6E5A-41D4-3F448A76D03E}"/>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73870B5E-3EAD-EB95-232B-604E58AEE57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6223D14-D99E-C787-A72F-1E49E4847C2B}"/>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1691759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D755E91-D3D4-F609-1333-733F41A7F42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FD92ECA-1C4E-FF25-9D51-862283CE5BA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82E9B73-A64C-0B44-11FB-6AB57219D5C7}"/>
              </a:ext>
            </a:extLst>
          </p:cNvPr>
          <p:cNvSpPr>
            <a:spLocks noGrp="1"/>
          </p:cNvSpPr>
          <p:nvPr>
            <p:ph type="dt" sz="half" idx="10"/>
          </p:nvPr>
        </p:nvSpPr>
        <p:spPr/>
        <p:txBody>
          <a:body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9096C748-A204-71FF-EFC4-EC19B9CA762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532299F-4A0C-8816-549F-9A6438F332B3}"/>
              </a:ext>
            </a:extLst>
          </p:cNvPr>
          <p:cNvSpPr>
            <a:spLocks noGrp="1"/>
          </p:cNvSpPr>
          <p:nvPr>
            <p:ph type="sldNum" sz="quarter" idx="12"/>
          </p:nvPr>
        </p:nvSpPr>
        <p:spPr/>
        <p:txBody>
          <a:bodyPr/>
          <a:lstStyle/>
          <a:p>
            <a:fld id="{4E84FCEF-129E-40FF-AB92-A8CBEAA8DBD7}" type="slidenum">
              <a:rPr lang="cs-CZ" smtClean="0"/>
              <a:t>‹#›</a:t>
            </a:fld>
            <a:endParaRPr lang="cs-CZ"/>
          </a:p>
        </p:txBody>
      </p:sp>
    </p:spTree>
    <p:extLst>
      <p:ext uri="{BB962C8B-B14F-4D97-AF65-F5344CB8AC3E}">
        <p14:creationId xmlns:p14="http://schemas.microsoft.com/office/powerpoint/2010/main" val="59084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AA6F532-D7EC-48E9-A215-420941A98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0381003-F90E-4316-9327-96176CCBE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67634AD-1675-4871-805B-2C8C819F4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4EA20-B24C-489F-912F-A3AF0FE7DA58}" type="datetimeFigureOut">
              <a:rPr lang="cs-CZ" smtClean="0"/>
              <a:t>28.04.2026</a:t>
            </a:fld>
            <a:endParaRPr lang="cs-CZ"/>
          </a:p>
        </p:txBody>
      </p:sp>
      <p:sp>
        <p:nvSpPr>
          <p:cNvPr id="5" name="Zástupný symbol pro zápatí 4">
            <a:extLst>
              <a:ext uri="{FF2B5EF4-FFF2-40B4-BE49-F238E27FC236}">
                <a16:creationId xmlns:a16="http://schemas.microsoft.com/office/drawing/2014/main" id="{4AE3E45C-2BF3-4558-A99B-100B3D7E2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BDDD1E6-343B-4BC6-BCA7-7A7CB5C37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13E3-C065-4953-B1FA-AC900549BB72}" type="slidenum">
              <a:rPr lang="cs-CZ" smtClean="0"/>
              <a:t>‹#›</a:t>
            </a:fld>
            <a:endParaRPr lang="cs-CZ"/>
          </a:p>
        </p:txBody>
      </p:sp>
    </p:spTree>
    <p:extLst>
      <p:ext uri="{BB962C8B-B14F-4D97-AF65-F5344CB8AC3E}">
        <p14:creationId xmlns:p14="http://schemas.microsoft.com/office/powerpoint/2010/main" val="218948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62889BC-EF59-49C6-5333-C71E0D6B3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5A368283-6357-58E9-66DB-349AC4528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0A190314-308A-BEB6-A115-0312B537B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E2421-3460-6A45-AE59-CB915AFC454F}" type="datetime1">
              <a:rPr lang="cs-CZ" smtClean="0"/>
              <a:t>28.04.2026</a:t>
            </a:fld>
            <a:endParaRPr lang="cs-CZ"/>
          </a:p>
        </p:txBody>
      </p:sp>
      <p:sp>
        <p:nvSpPr>
          <p:cNvPr id="5" name="Zástupný symbol pro zápatí 4">
            <a:extLst>
              <a:ext uri="{FF2B5EF4-FFF2-40B4-BE49-F238E27FC236}">
                <a16:creationId xmlns:a16="http://schemas.microsoft.com/office/drawing/2014/main" id="{E2B49EBC-7138-4E1F-C67E-E6233770A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00E08AD-49C4-D167-CC53-B843FC070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629FD-AEF2-1E44-B061-1A1663B65833}" type="slidenum">
              <a:rPr lang="cs-CZ" smtClean="0"/>
              <a:t>‹#›</a:t>
            </a:fld>
            <a:endParaRPr lang="cs-CZ"/>
          </a:p>
        </p:txBody>
      </p:sp>
    </p:spTree>
    <p:extLst>
      <p:ext uri="{BB962C8B-B14F-4D97-AF65-F5344CB8AC3E}">
        <p14:creationId xmlns:p14="http://schemas.microsoft.com/office/powerpoint/2010/main" val="3995324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p:txStyles>
    <p:titleStyle>
      <a:lvl1pPr algn="l" defTabSz="914400" rtl="0" eaLnBrk="1" latinLnBrk="0" hangingPunct="1">
        <a:lnSpc>
          <a:spcPct val="90000"/>
        </a:lnSpc>
        <a:spcBef>
          <a:spcPct val="0"/>
        </a:spcBef>
        <a:buNone/>
        <a:defRPr sz="3600" b="1" i="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anose="05000000000000000000" pitchFamily="2" charset="2"/>
        <a:buChar char="§"/>
        <a:defRPr sz="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861">
          <p15:clr>
            <a:srgbClr val="F26B43"/>
          </p15:clr>
        </p15:guide>
        <p15:guide id="5" pos="72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BCAD085-E8A6-8845-BD4E-CB4CCA059FC4}" type="datetimeFigureOut">
              <a:rPr lang="en-US" smtClean="0"/>
              <a:t>4/28/2026</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8749304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62889BC-EF59-49C6-5333-C71E0D6B3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5A368283-6357-58E9-66DB-349AC4528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0A190314-308A-BEB6-A115-0312B537B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E2421-3460-6A45-AE59-CB915AFC454F}" type="datetime1">
              <a:rPr lang="cs-CZ" smtClean="0"/>
              <a:t>28.04.2026</a:t>
            </a:fld>
            <a:endParaRPr lang="cs-CZ"/>
          </a:p>
        </p:txBody>
      </p:sp>
      <p:sp>
        <p:nvSpPr>
          <p:cNvPr id="5" name="Zástupný symbol pro zápatí 4">
            <a:extLst>
              <a:ext uri="{FF2B5EF4-FFF2-40B4-BE49-F238E27FC236}">
                <a16:creationId xmlns:a16="http://schemas.microsoft.com/office/drawing/2014/main" id="{E2B49EBC-7138-4E1F-C67E-E6233770A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00E08AD-49C4-D167-CC53-B843FC070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629FD-AEF2-1E44-B061-1A1663B65833}" type="slidenum">
              <a:rPr lang="cs-CZ" smtClean="0"/>
              <a:t>‹#›</a:t>
            </a:fld>
            <a:endParaRPr lang="cs-CZ"/>
          </a:p>
        </p:txBody>
      </p:sp>
    </p:spTree>
    <p:extLst>
      <p:ext uri="{BB962C8B-B14F-4D97-AF65-F5344CB8AC3E}">
        <p14:creationId xmlns:p14="http://schemas.microsoft.com/office/powerpoint/2010/main" val="62345636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sldNum="0" hdr="0" ftr="0"/>
  <p:txStyles>
    <p:titleStyle>
      <a:lvl1pPr algn="l" defTabSz="914400" rtl="0" eaLnBrk="1" latinLnBrk="0" hangingPunct="1">
        <a:lnSpc>
          <a:spcPct val="90000"/>
        </a:lnSpc>
        <a:spcBef>
          <a:spcPct val="0"/>
        </a:spcBef>
        <a:buNone/>
        <a:defRPr sz="3600" b="1" i="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anose="05000000000000000000" pitchFamily="2" charset="2"/>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anose="05000000000000000000" pitchFamily="2" charset="2"/>
        <a:buChar char="§"/>
        <a:defRPr sz="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861">
          <p15:clr>
            <a:srgbClr val="F26B43"/>
          </p15:clr>
        </p15:guide>
        <p15:guide id="5" pos="72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95B96A-D7E3-4CF8-B1D9-840C3B8C68E1}"/>
              </a:ext>
            </a:extLst>
          </p:cNvPr>
          <p:cNvSpPr>
            <a:spLocks noGrp="1"/>
          </p:cNvSpPr>
          <p:nvPr>
            <p:ph type="title"/>
          </p:nvPr>
        </p:nvSpPr>
        <p:spPr>
          <a:xfrm>
            <a:off x="540000" y="365125"/>
            <a:ext cx="11088000" cy="1325563"/>
          </a:xfrm>
          <a:prstGeom prst="rect">
            <a:avLst/>
          </a:prstGeom>
        </p:spPr>
        <p:txBody>
          <a:bodyPr vert="horz" lIns="91440" tIns="45720" rIns="91440" bIns="45720" rtlCol="0" anchor="t" anchorCtr="0">
            <a:normAutofit/>
          </a:bodyPr>
          <a:lstStyle/>
          <a:p>
            <a:r>
              <a:rPr lang="cs-CZ"/>
              <a:t>Kliknutím lze upravit styl.</a:t>
            </a:r>
          </a:p>
        </p:txBody>
      </p:sp>
      <p:sp>
        <p:nvSpPr>
          <p:cNvPr id="3" name="Zástupný symbol pro text 2">
            <a:extLst>
              <a:ext uri="{FF2B5EF4-FFF2-40B4-BE49-F238E27FC236}">
                <a16:creationId xmlns:a16="http://schemas.microsoft.com/office/drawing/2014/main" id="{7BC9ABF0-5B0E-4D77-83AE-3D563962C253}"/>
              </a:ext>
            </a:extLst>
          </p:cNvPr>
          <p:cNvSpPr>
            <a:spLocks noGrp="1"/>
          </p:cNvSpPr>
          <p:nvPr>
            <p:ph type="body" idx="1"/>
          </p:nvPr>
        </p:nvSpPr>
        <p:spPr>
          <a:xfrm>
            <a:off x="540000" y="1825625"/>
            <a:ext cx="110880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862D74E-66F3-476C-B342-8802B9A7D154}"/>
              </a:ext>
            </a:extLst>
          </p:cNvPr>
          <p:cNvSpPr>
            <a:spLocks noGrp="1"/>
          </p:cNvSpPr>
          <p:nvPr>
            <p:ph type="dt" sz="half" idx="2"/>
          </p:nvPr>
        </p:nvSpPr>
        <p:spPr>
          <a:xfrm>
            <a:off x="540000" y="6356350"/>
            <a:ext cx="2743200" cy="365125"/>
          </a:xfrm>
          <a:prstGeom prst="rect">
            <a:avLst/>
          </a:prstGeom>
        </p:spPr>
        <p:txBody>
          <a:bodyPr vert="horz" lIns="91440" tIns="45720" rIns="91440" bIns="45720" rtlCol="0" anchor="ctr"/>
          <a:lstStyle>
            <a:lvl1pPr algn="l">
              <a:defRPr sz="1200">
                <a:solidFill>
                  <a:schemeClr val="accent6"/>
                </a:solidFill>
                <a:latin typeface="Century Gothic" panose="020B0502020202020204" pitchFamily="34" charset="0"/>
              </a:defRPr>
            </a:lvl1pPr>
          </a:lstStyle>
          <a:p>
            <a:fld id="{5962840B-2F24-4CE0-A1A7-F65E269521DA}" type="datetime1">
              <a:rPr lang="cs-CZ" smtClean="0"/>
              <a:t>28.04.2026</a:t>
            </a:fld>
            <a:endParaRPr lang="cs-CZ"/>
          </a:p>
        </p:txBody>
      </p:sp>
      <p:sp>
        <p:nvSpPr>
          <p:cNvPr id="5" name="Zástupný symbol pro zápatí 4">
            <a:extLst>
              <a:ext uri="{FF2B5EF4-FFF2-40B4-BE49-F238E27FC236}">
                <a16:creationId xmlns:a16="http://schemas.microsoft.com/office/drawing/2014/main" id="{5D80CB15-B080-4DC9-9F3B-D20C1FE12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solidFill>
                <a:latin typeface="Century Gothic" panose="020B0502020202020204" pitchFamily="34" charset="0"/>
              </a:defRPr>
            </a:lvl1pPr>
          </a:lstStyle>
          <a:p>
            <a:endParaRPr lang="cs-CZ"/>
          </a:p>
        </p:txBody>
      </p:sp>
      <p:sp>
        <p:nvSpPr>
          <p:cNvPr id="6" name="Zástupný symbol pro číslo snímku 5">
            <a:extLst>
              <a:ext uri="{FF2B5EF4-FFF2-40B4-BE49-F238E27FC236}">
                <a16:creationId xmlns:a16="http://schemas.microsoft.com/office/drawing/2014/main" id="{A490F1C5-1D91-4DEC-9617-BC9CD44C3A90}"/>
              </a:ext>
            </a:extLst>
          </p:cNvPr>
          <p:cNvSpPr>
            <a:spLocks noGrp="1"/>
          </p:cNvSpPr>
          <p:nvPr>
            <p:ph type="sldNum" sz="quarter" idx="4"/>
          </p:nvPr>
        </p:nvSpPr>
        <p:spPr>
          <a:xfrm>
            <a:off x="9374900" y="6356350"/>
            <a:ext cx="2253100" cy="365125"/>
          </a:xfrm>
          <a:prstGeom prst="rect">
            <a:avLst/>
          </a:prstGeom>
        </p:spPr>
        <p:txBody>
          <a:bodyPr vert="horz" lIns="91440" tIns="45720" rIns="91440" bIns="45720" rtlCol="0" anchor="ctr"/>
          <a:lstStyle>
            <a:lvl1pPr algn="r">
              <a:defRPr sz="1200">
                <a:solidFill>
                  <a:schemeClr val="tx2"/>
                </a:solidFill>
                <a:latin typeface="Century Gothic" panose="020B0502020202020204" pitchFamily="34" charset="0"/>
              </a:defRPr>
            </a:lvl1pPr>
          </a:lstStyle>
          <a:p>
            <a:fld id="{890E54D3-D00C-4F51-80A7-9147D6EFBB5C}" type="slidenum">
              <a:rPr lang="cs-CZ" smtClean="0"/>
              <a:pPr/>
              <a:t>‹#›</a:t>
            </a:fld>
            <a:endParaRPr lang="cs-CZ"/>
          </a:p>
        </p:txBody>
      </p:sp>
    </p:spTree>
    <p:extLst>
      <p:ext uri="{BB962C8B-B14F-4D97-AF65-F5344CB8AC3E}">
        <p14:creationId xmlns:p14="http://schemas.microsoft.com/office/powerpoint/2010/main" val="12393165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hf hdr="0" ftr="0" dt="0"/>
  <p:txStyles>
    <p:title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BCAD085-E8A6-8845-BD4E-CB4CCA059FC4}" type="datetimeFigureOut">
              <a:rPr lang="en-US" smtClean="0"/>
              <a:t>4/28/2026</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3318234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D55ECB2-2ED2-D48B-ABD1-9E681B542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3901025-4BE6-03CE-8FEC-93CAE98A9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4CC2437-9982-B468-8EB7-5E06F2EB2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4DB22F-C5AF-45BC-B39D-34FEF8A07E59}" type="datetimeFigureOut">
              <a:rPr lang="cs-CZ" smtClean="0"/>
              <a:t>28.04.2026</a:t>
            </a:fld>
            <a:endParaRPr lang="cs-CZ"/>
          </a:p>
        </p:txBody>
      </p:sp>
      <p:sp>
        <p:nvSpPr>
          <p:cNvPr id="5" name="Zástupný symbol pro zápatí 4">
            <a:extLst>
              <a:ext uri="{FF2B5EF4-FFF2-40B4-BE49-F238E27FC236}">
                <a16:creationId xmlns:a16="http://schemas.microsoft.com/office/drawing/2014/main" id="{BD55C192-D95A-3B73-18DC-E0E9F6B3C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DF734C9C-F355-E3EA-900D-12A745E9F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4FCEF-129E-40FF-AB92-A8CBEAA8DBD7}" type="slidenum">
              <a:rPr lang="cs-CZ" smtClean="0"/>
              <a:t>‹#›</a:t>
            </a:fld>
            <a:endParaRPr lang="cs-CZ"/>
          </a:p>
        </p:txBody>
      </p:sp>
    </p:spTree>
    <p:extLst>
      <p:ext uri="{BB962C8B-B14F-4D97-AF65-F5344CB8AC3E}">
        <p14:creationId xmlns:p14="http://schemas.microsoft.com/office/powerpoint/2010/main" val="158029228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diagramQuickStyle" Target="../diagrams/quickStyle1.xml"/><Relationship Id="rId11" Type="http://schemas.openxmlformats.org/officeDocument/2006/relationships/image" Target="../media/image24.svg"/><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9.xml"/><Relationship Id="rId4" Type="http://schemas.openxmlformats.org/officeDocument/2006/relationships/image" Target="../media/image160.png"/></Relationships>
</file>

<file path=ppt/slides/_rels/slide1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9.xml"/></Relationships>
</file>

<file path=ppt/slides/_rels/slide10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9.xml"/></Relationships>
</file>

<file path=ppt/slides/_rels/slide10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3" Type="http://schemas.openxmlformats.org/officeDocument/2006/relationships/hyperlink" Target="mailto:podpora@ipvz.cz" TargetMode="External"/><Relationship Id="rId2" Type="http://schemas.openxmlformats.org/officeDocument/2006/relationships/hyperlink" Target="http://www.systemadministrace.cz/" TargetMode="External"/><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24.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24.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4.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1.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8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jpe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telemedicina.gov.cz/telemedicina/" TargetMode="Externa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5" Type="http://schemas.openxmlformats.org/officeDocument/2006/relationships/chart" Target="../charts/char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telemedicina.gov.cz/verejnost/" TargetMode="External"/><Relationship Id="rId7" Type="http://schemas.openxmlformats.org/officeDocument/2006/relationships/image" Target="../media/image59.png"/><Relationship Id="rId2" Type="http://schemas.openxmlformats.org/officeDocument/2006/relationships/hyperlink" Target="https://telemedicina.gov.cz/zdravotnici/" TargetMode="External"/><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65.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6.xml"/><Relationship Id="rId5" Type="http://schemas.openxmlformats.org/officeDocument/2006/relationships/image" Target="../media/image57.pn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hyperlink" Target="https://telemedic&#237;na.gov.cz/telemedicina" TargetMode="External"/><Relationship Id="rId2" Type="http://schemas.openxmlformats.org/officeDocument/2006/relationships/notesSlide" Target="../notesSlides/notesSlide21.xml"/><Relationship Id="rId1" Type="http://schemas.openxmlformats.org/officeDocument/2006/relationships/slideLayout" Target="../slideLayouts/slideLayout86.xml"/><Relationship Id="rId6" Type="http://schemas.openxmlformats.org/officeDocument/2006/relationships/image" Target="../media/image57.png"/><Relationship Id="rId5" Type="http://schemas.openxmlformats.org/officeDocument/2006/relationships/image" Target="../media/image55.jpe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6.xml"/><Relationship Id="rId5" Type="http://schemas.openxmlformats.org/officeDocument/2006/relationships/image" Target="../media/image57.pn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86.xml"/><Relationship Id="rId6" Type="http://schemas.openxmlformats.org/officeDocument/2006/relationships/image" Target="../media/image67.emf"/><Relationship Id="rId5" Type="http://schemas.openxmlformats.org/officeDocument/2006/relationships/image" Target="../media/image57.pn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svl.cz/svl-docs/doporucene-postupy/27/telemedicina-2020.pdf" TargetMode="External"/><Relationship Id="rId7" Type="http://schemas.openxmlformats.org/officeDocument/2006/relationships/image" Target="../media/image64.png"/><Relationship Id="rId2" Type="http://schemas.openxmlformats.org/officeDocument/2006/relationships/hyperlink" Target="https://www.svl.cz/svl/centrum-pro-spravu-doporucenych-postupu" TargetMode="External"/><Relationship Id="rId1" Type="http://schemas.openxmlformats.org/officeDocument/2006/relationships/slideLayout" Target="../slideLayouts/slideLayout86.xml"/><Relationship Id="rId6" Type="http://schemas.openxmlformats.org/officeDocument/2006/relationships/hyperlink" Target="https://kdp.uzis.cz/index.php?pg=kdp&amp;id=55" TargetMode="External"/><Relationship Id="rId5" Type="http://schemas.openxmlformats.org/officeDocument/2006/relationships/hyperlink" Target="https://kdp.uzis.cz/" TargetMode="External"/><Relationship Id="rId4" Type="http://schemas.openxmlformats.org/officeDocument/2006/relationships/hyperlink" Target="https://postupy-pece.psychiatrie.cz/images/pdf/DOPORUCENY_POSTUP_TELEMEDICINA.pdf" TargetMode="External"/><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nikez.mzcr.cz/guideline/345-distancni-medicina-horsiciho-se-srdecniho-" TargetMode="External"/><Relationship Id="rId1" Type="http://schemas.openxmlformats.org/officeDocument/2006/relationships/slideLayout" Target="../slideLayouts/slideLayout86.xml"/><Relationship Id="rId5" Type="http://schemas.openxmlformats.org/officeDocument/2006/relationships/image" Target="../media/image57.pn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86.xml"/><Relationship Id="rId6" Type="http://schemas.openxmlformats.org/officeDocument/2006/relationships/image" Target="../media/image68.png"/><Relationship Id="rId5" Type="http://schemas.openxmlformats.org/officeDocument/2006/relationships/image" Target="../media/image57.png"/><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7.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11" Type="http://schemas.openxmlformats.org/officeDocument/2006/relationships/hyperlink" Target="https://mzd.gov.cz/wp-content/uploads/2025/06/Vestnik_NIKEZ_01-2025.pdf" TargetMode="External"/><Relationship Id="rId5" Type="http://schemas.openxmlformats.org/officeDocument/2006/relationships/image" Target="../media/image59.png"/><Relationship Id="rId10"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5.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57.png"/><Relationship Id="rId7" Type="http://schemas.openxmlformats.org/officeDocument/2006/relationships/image" Target="../media/image78.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77.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55.jpeg"/><Relationship Id="rId7"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86.xml"/><Relationship Id="rId6" Type="http://schemas.openxmlformats.org/officeDocument/2006/relationships/image" Target="../media/image86.png"/><Relationship Id="rId5" Type="http://schemas.openxmlformats.org/officeDocument/2006/relationships/image" Target="../media/image59.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89.png"/><Relationship Id="rId5" Type="http://schemas.openxmlformats.org/officeDocument/2006/relationships/image" Target="../media/image5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90.png"/><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91.png"/><Relationship Id="rId5" Type="http://schemas.openxmlformats.org/officeDocument/2006/relationships/image" Target="../media/image59.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92.png"/><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93.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5" Type="http://schemas.openxmlformats.org/officeDocument/2006/relationships/image" Target="../media/image59.png"/><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58.png"/><Relationship Id="rId12" Type="http://schemas.openxmlformats.org/officeDocument/2006/relationships/image" Target="../media/image99.jpe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57.png"/><Relationship Id="rId11" Type="http://schemas.openxmlformats.org/officeDocument/2006/relationships/image" Target="../media/image98.png"/><Relationship Id="rId5" Type="http://schemas.openxmlformats.org/officeDocument/2006/relationships/image" Target="../media/image96.png"/><Relationship Id="rId10" Type="http://schemas.openxmlformats.org/officeDocument/2006/relationships/image" Target="../media/image97.jpeg"/><Relationship Id="rId4" Type="http://schemas.openxmlformats.org/officeDocument/2006/relationships/image" Target="../media/image95.jpeg"/><Relationship Id="rId9" Type="http://schemas.openxmlformats.org/officeDocument/2006/relationships/image" Target="../media/image69.png"/></Relationships>
</file>

<file path=ppt/slides/_rels/slide7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5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55.jpeg"/><Relationship Id="rId1" Type="http://schemas.openxmlformats.org/officeDocument/2006/relationships/slideLayout" Target="../slideLayouts/slideLayout86.xml"/><Relationship Id="rId6" Type="http://schemas.openxmlformats.org/officeDocument/2006/relationships/image" Target="../media/image69.png"/><Relationship Id="rId11" Type="http://schemas.openxmlformats.org/officeDocument/2006/relationships/image" Target="../media/image105.jpeg"/><Relationship Id="rId5" Type="http://schemas.openxmlformats.org/officeDocument/2006/relationships/image" Target="../media/image59.png"/><Relationship Id="rId10" Type="http://schemas.openxmlformats.org/officeDocument/2006/relationships/image" Target="../media/image104.jpeg"/><Relationship Id="rId4" Type="http://schemas.openxmlformats.org/officeDocument/2006/relationships/image" Target="../media/image58.png"/><Relationship Id="rId9" Type="http://schemas.openxmlformats.org/officeDocument/2006/relationships/image" Target="../media/image103.jpeg"/><Relationship Id="rId14" Type="http://schemas.openxmlformats.org/officeDocument/2006/relationships/image" Target="../media/image99.jpeg"/></Relationships>
</file>

<file path=ppt/slides/_rels/slide7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69.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59.png"/><Relationship Id="rId1" Type="http://schemas.openxmlformats.org/officeDocument/2006/relationships/slideLayout" Target="../slideLayouts/slideLayout86.xml"/><Relationship Id="rId6" Type="http://schemas.openxmlformats.org/officeDocument/2006/relationships/image" Target="../media/image105.jpeg"/><Relationship Id="rId11" Type="http://schemas.openxmlformats.org/officeDocument/2006/relationships/image" Target="../media/image114.jpeg"/><Relationship Id="rId5" Type="http://schemas.openxmlformats.org/officeDocument/2006/relationships/image" Target="../media/image109.jpeg"/><Relationship Id="rId10" Type="http://schemas.openxmlformats.org/officeDocument/2006/relationships/image" Target="../media/image113.jpeg"/><Relationship Id="rId4" Type="http://schemas.openxmlformats.org/officeDocument/2006/relationships/image" Target="../media/image108.jpeg"/><Relationship Id="rId9" Type="http://schemas.openxmlformats.org/officeDocument/2006/relationships/image" Target="../media/image112.jpeg"/><Relationship Id="rId14" Type="http://schemas.openxmlformats.org/officeDocument/2006/relationships/image" Target="../media/image117.jpeg"/></Relationships>
</file>

<file path=ppt/slides/_rels/slide76.xml.rels><?xml version="1.0" encoding="UTF-8" standalone="yes"?>
<Relationships xmlns="http://schemas.openxmlformats.org/package/2006/relationships"><Relationship Id="rId13" Type="http://schemas.openxmlformats.org/officeDocument/2006/relationships/image" Target="../media/image129.jpeg"/><Relationship Id="rId18" Type="http://schemas.openxmlformats.org/officeDocument/2006/relationships/image" Target="../media/image134.jpeg"/><Relationship Id="rId26" Type="http://schemas.openxmlformats.org/officeDocument/2006/relationships/image" Target="../media/image141.png"/><Relationship Id="rId39" Type="http://schemas.openxmlformats.org/officeDocument/2006/relationships/image" Target="../media/image94.png"/><Relationship Id="rId21" Type="http://schemas.openxmlformats.org/officeDocument/2006/relationships/image" Target="../media/image137.png"/><Relationship Id="rId34" Type="http://schemas.openxmlformats.org/officeDocument/2006/relationships/image" Target="../media/image149.jpeg"/><Relationship Id="rId7" Type="http://schemas.openxmlformats.org/officeDocument/2006/relationships/image" Target="../media/image123.jpeg"/><Relationship Id="rId2" Type="http://schemas.openxmlformats.org/officeDocument/2006/relationships/image" Target="../media/image118.jpeg"/><Relationship Id="rId16" Type="http://schemas.openxmlformats.org/officeDocument/2006/relationships/image" Target="../media/image132.jpeg"/><Relationship Id="rId20" Type="http://schemas.openxmlformats.org/officeDocument/2006/relationships/image" Target="../media/image136.jpeg"/><Relationship Id="rId29" Type="http://schemas.openxmlformats.org/officeDocument/2006/relationships/image" Target="../media/image144.jpeg"/><Relationship Id="rId41" Type="http://schemas.openxmlformats.org/officeDocument/2006/relationships/image" Target="../media/image154.png"/><Relationship Id="rId1" Type="http://schemas.openxmlformats.org/officeDocument/2006/relationships/slideLayout" Target="../slideLayouts/slideLayout86.xml"/><Relationship Id="rId6" Type="http://schemas.openxmlformats.org/officeDocument/2006/relationships/image" Target="../media/image122.png"/><Relationship Id="rId11" Type="http://schemas.openxmlformats.org/officeDocument/2006/relationships/image" Target="../media/image127.jpeg"/><Relationship Id="rId24" Type="http://schemas.openxmlformats.org/officeDocument/2006/relationships/image" Target="../media/image139.png"/><Relationship Id="rId32" Type="http://schemas.openxmlformats.org/officeDocument/2006/relationships/image" Target="../media/image147.jpeg"/><Relationship Id="rId37" Type="http://schemas.openxmlformats.org/officeDocument/2006/relationships/image" Target="../media/image152.png"/><Relationship Id="rId40" Type="http://schemas.openxmlformats.org/officeDocument/2006/relationships/image" Target="../media/image95.jpe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96.png"/><Relationship Id="rId28" Type="http://schemas.openxmlformats.org/officeDocument/2006/relationships/image" Target="../media/image143.jpeg"/><Relationship Id="rId36" Type="http://schemas.openxmlformats.org/officeDocument/2006/relationships/image" Target="../media/image151.png"/><Relationship Id="rId10" Type="http://schemas.openxmlformats.org/officeDocument/2006/relationships/image" Target="../media/image126.png"/><Relationship Id="rId19" Type="http://schemas.openxmlformats.org/officeDocument/2006/relationships/image" Target="../media/image135.jpeg"/><Relationship Id="rId31" Type="http://schemas.openxmlformats.org/officeDocument/2006/relationships/image" Target="../media/image146.jpe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png"/><Relationship Id="rId22" Type="http://schemas.openxmlformats.org/officeDocument/2006/relationships/image" Target="../media/image138.jpeg"/><Relationship Id="rId27" Type="http://schemas.openxmlformats.org/officeDocument/2006/relationships/image" Target="../media/image142.jpeg"/><Relationship Id="rId30" Type="http://schemas.openxmlformats.org/officeDocument/2006/relationships/image" Target="../media/image145.jpeg"/><Relationship Id="rId35" Type="http://schemas.openxmlformats.org/officeDocument/2006/relationships/image" Target="../media/image150.png"/><Relationship Id="rId8" Type="http://schemas.openxmlformats.org/officeDocument/2006/relationships/image" Target="../media/image124.jpeg"/><Relationship Id="rId3" Type="http://schemas.openxmlformats.org/officeDocument/2006/relationships/image" Target="../media/image119.jpeg"/><Relationship Id="rId12" Type="http://schemas.openxmlformats.org/officeDocument/2006/relationships/image" Target="../media/image128.jpeg"/><Relationship Id="rId17" Type="http://schemas.openxmlformats.org/officeDocument/2006/relationships/image" Target="../media/image133.jpeg"/><Relationship Id="rId25" Type="http://schemas.openxmlformats.org/officeDocument/2006/relationships/image" Target="../media/image140.png"/><Relationship Id="rId33" Type="http://schemas.openxmlformats.org/officeDocument/2006/relationships/image" Target="../media/image148.jpeg"/><Relationship Id="rId38" Type="http://schemas.openxmlformats.org/officeDocument/2006/relationships/image" Target="../media/image153.jpeg"/></Relationships>
</file>

<file path=ppt/slides/_rels/slide7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2" Type="http://schemas.openxmlformats.org/officeDocument/2006/relationships/hyperlink" Target="mailto:Vladimira.Tesitelova@uzis.cz" TargetMode="Externa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t="-9000" r="-1000" b="-9000"/>
          </a:stretch>
        </a:blipFill>
        <a:effectLst/>
      </p:bgPr>
    </p:bg>
    <p:spTree>
      <p:nvGrpSpPr>
        <p:cNvPr id="1" name="">
          <a:extLst>
            <a:ext uri="{FF2B5EF4-FFF2-40B4-BE49-F238E27FC236}">
              <a16:creationId xmlns:a16="http://schemas.microsoft.com/office/drawing/2014/main" id="{591E342E-0489-76B0-E348-961E80516500}"/>
            </a:ext>
          </a:extLst>
        </p:cNvPr>
        <p:cNvGrpSpPr/>
        <p:nvPr/>
      </p:nvGrpSpPr>
      <p:grpSpPr>
        <a:xfrm>
          <a:off x="0" y="0"/>
          <a:ext cx="0" cy="0"/>
          <a:chOff x="0" y="0"/>
          <a:chExt cx="0" cy="0"/>
        </a:xfrm>
      </p:grpSpPr>
      <p:pic>
        <p:nvPicPr>
          <p:cNvPr id="16" name="Obrázek 15">
            <a:extLst>
              <a:ext uri="{FF2B5EF4-FFF2-40B4-BE49-F238E27FC236}">
                <a16:creationId xmlns:a16="http://schemas.microsoft.com/office/drawing/2014/main" id="{90DAA693-EE77-5096-F168-D313265AD3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18" name="Obrázek 17">
            <a:extLst>
              <a:ext uri="{FF2B5EF4-FFF2-40B4-BE49-F238E27FC236}">
                <a16:creationId xmlns:a16="http://schemas.microsoft.com/office/drawing/2014/main" id="{DD3BEB0E-2047-FAD9-4C38-9D1F044AB6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
        <p:nvSpPr>
          <p:cNvPr id="8" name="Obdélník 7">
            <a:extLst>
              <a:ext uri="{FF2B5EF4-FFF2-40B4-BE49-F238E27FC236}">
                <a16:creationId xmlns:a16="http://schemas.microsoft.com/office/drawing/2014/main" id="{B3E49F36-6A89-E81F-6078-09996BBF570B}"/>
              </a:ext>
            </a:extLst>
          </p:cNvPr>
          <p:cNvSpPr/>
          <p:nvPr/>
        </p:nvSpPr>
        <p:spPr>
          <a:xfrm>
            <a:off x="838200" y="3997323"/>
            <a:ext cx="57150" cy="2124000"/>
          </a:xfrm>
          <a:prstGeom prst="rect">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 name="Nadpis 1">
            <a:extLst>
              <a:ext uri="{FF2B5EF4-FFF2-40B4-BE49-F238E27FC236}">
                <a16:creationId xmlns:a16="http://schemas.microsoft.com/office/drawing/2014/main" id="{0F525435-C697-9756-BC07-0B2A20FFFA08}"/>
              </a:ext>
            </a:extLst>
          </p:cNvPr>
          <p:cNvSpPr>
            <a:spLocks noGrp="1"/>
          </p:cNvSpPr>
          <p:nvPr>
            <p:ph type="ctrTitle"/>
          </p:nvPr>
        </p:nvSpPr>
        <p:spPr>
          <a:xfrm>
            <a:off x="1057275" y="3035300"/>
            <a:ext cx="8429625" cy="3003550"/>
          </a:xfrm>
        </p:spPr>
        <p:txBody>
          <a:bodyPr>
            <a:normAutofit/>
          </a:bodyPr>
          <a:lstStyle/>
          <a:p>
            <a:pPr algn="l">
              <a:spcBef>
                <a:spcPts val="600"/>
              </a:spcBef>
            </a:pPr>
            <a:r>
              <a:rPr lang="cs-CZ" sz="4000" b="1" dirty="0">
                <a:solidFill>
                  <a:schemeClr val="bg1"/>
                </a:solidFill>
                <a:latin typeface="Bahnschrift" panose="020B0502040204020203" pitchFamily="34" charset="0"/>
                <a:cs typeface="Arial" panose="020B0604020202020204" pitchFamily="34" charset="0"/>
              </a:rPr>
              <a:t>NÁRODNÍ RADA </a:t>
            </a:r>
            <a:br>
              <a:rPr lang="cs-CZ" sz="4000" b="1" dirty="0">
                <a:solidFill>
                  <a:schemeClr val="bg1"/>
                </a:solidFill>
                <a:latin typeface="Bahnschrift" panose="020B0502040204020203" pitchFamily="34" charset="0"/>
                <a:cs typeface="Arial" panose="020B0604020202020204" pitchFamily="34" charset="0"/>
              </a:rPr>
            </a:br>
            <a:r>
              <a:rPr lang="cs-CZ" sz="4000" b="1" dirty="0">
                <a:solidFill>
                  <a:schemeClr val="bg1"/>
                </a:solidFill>
                <a:latin typeface="Bahnschrift" panose="020B0502040204020203" pitchFamily="34" charset="0"/>
                <a:cs typeface="Arial" panose="020B0604020202020204" pitchFamily="34" charset="0"/>
              </a:rPr>
              <a:t>ELEKTRONICKÉHO ZDRAVOTNICTVÍ</a:t>
            </a:r>
            <a:br>
              <a:rPr lang="cs-CZ" sz="2800" b="0" dirty="0">
                <a:solidFill>
                  <a:schemeClr val="bg1"/>
                </a:solidFill>
                <a:effectLst/>
                <a:latin typeface="Bahnschrift" panose="020B0502040204020203" pitchFamily="34" charset="0"/>
                <a:cs typeface="Arial" panose="020B0604020202020204" pitchFamily="34" charset="0"/>
              </a:rPr>
            </a:br>
            <a:br>
              <a:rPr lang="cs-CZ" sz="700" b="0" dirty="0">
                <a:solidFill>
                  <a:schemeClr val="bg1"/>
                </a:solidFill>
                <a:effectLst/>
                <a:latin typeface="Bahnschrift" panose="020B0502040204020203" pitchFamily="34" charset="0"/>
                <a:cs typeface="Arial" panose="020B0604020202020204" pitchFamily="34" charset="0"/>
              </a:rPr>
            </a:br>
            <a:r>
              <a:rPr lang="cs-CZ" sz="2400" b="0" dirty="0">
                <a:solidFill>
                  <a:schemeClr val="bg1"/>
                </a:solidFill>
                <a:effectLst/>
                <a:latin typeface="Bahnschrift" panose="020B0502040204020203" pitchFamily="34" charset="0"/>
                <a:cs typeface="Arial" panose="020B0604020202020204" pitchFamily="34" charset="0"/>
              </a:rPr>
              <a:t>10</a:t>
            </a:r>
            <a:r>
              <a:rPr lang="cs-CZ" sz="2400" dirty="0">
                <a:solidFill>
                  <a:schemeClr val="bg1"/>
                </a:solidFill>
                <a:latin typeface="Bahnschrift" panose="020B0502040204020203" pitchFamily="34" charset="0"/>
                <a:cs typeface="Arial" panose="020B0604020202020204" pitchFamily="34" charset="0"/>
              </a:rPr>
              <a:t>.</a:t>
            </a:r>
            <a:r>
              <a:rPr lang="cs-CZ" sz="2400" b="0" dirty="0">
                <a:solidFill>
                  <a:schemeClr val="bg1"/>
                </a:solidFill>
                <a:effectLst/>
                <a:latin typeface="Bahnschrift" panose="020B0502040204020203" pitchFamily="34" charset="0"/>
                <a:cs typeface="Arial" panose="020B0604020202020204" pitchFamily="34" charset="0"/>
              </a:rPr>
              <a:t> JEDNÁNÍ</a:t>
            </a:r>
            <a:br>
              <a:rPr lang="cs-CZ" sz="2800" b="0" dirty="0">
                <a:solidFill>
                  <a:schemeClr val="bg1"/>
                </a:solidFill>
                <a:effectLst/>
                <a:latin typeface="Bahnschrift" panose="020B0502040204020203" pitchFamily="34" charset="0"/>
                <a:cs typeface="Arial" panose="020B0604020202020204" pitchFamily="34" charset="0"/>
              </a:rPr>
            </a:br>
            <a:br>
              <a:rPr lang="cs-CZ" sz="2800" b="0" dirty="0">
                <a:solidFill>
                  <a:schemeClr val="bg1"/>
                </a:solidFill>
                <a:effectLst/>
                <a:latin typeface="Bahnschrift" panose="020B0502040204020203" pitchFamily="34" charset="0"/>
                <a:cs typeface="Arial" panose="020B0604020202020204" pitchFamily="34" charset="0"/>
              </a:rPr>
            </a:br>
            <a:r>
              <a:rPr lang="cs-CZ" sz="2000" b="0" dirty="0">
                <a:solidFill>
                  <a:schemeClr val="bg1"/>
                </a:solidFill>
                <a:effectLst/>
                <a:latin typeface="Bahnschrift" panose="020B0502040204020203" pitchFamily="34" charset="0"/>
                <a:cs typeface="Arial" panose="020B0604020202020204" pitchFamily="34" charset="0"/>
              </a:rPr>
              <a:t>22. dubna 2026</a:t>
            </a:r>
            <a:endParaRPr lang="cs-CZ" sz="4000" dirty="0">
              <a:solidFill>
                <a:schemeClr val="bg1"/>
              </a:solidFill>
              <a:latin typeface="Bahnschrift" panose="020B0502040204020203" pitchFamily="34" charset="0"/>
              <a:cs typeface="Arial" panose="020B0604020202020204" pitchFamily="34" charset="0"/>
            </a:endParaRPr>
          </a:p>
        </p:txBody>
      </p:sp>
      <p:sp>
        <p:nvSpPr>
          <p:cNvPr id="5" name="Obdélník 4">
            <a:extLst>
              <a:ext uri="{FF2B5EF4-FFF2-40B4-BE49-F238E27FC236}">
                <a16:creationId xmlns:a16="http://schemas.microsoft.com/office/drawing/2014/main" id="{1B1E931F-45FF-523E-833F-D069A722B4E8}"/>
              </a:ext>
            </a:extLst>
          </p:cNvPr>
          <p:cNvSpPr/>
          <p:nvPr/>
        </p:nvSpPr>
        <p:spPr>
          <a:xfrm>
            <a:off x="838200" y="3525251"/>
            <a:ext cx="57150" cy="2797175"/>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47641877"/>
      </p:ext>
    </p:extLst>
  </p:cSld>
  <p:clrMapOvr>
    <a:masterClrMapping/>
  </p:clrMapOvr>
  <mc:AlternateContent xmlns:mc="http://schemas.openxmlformats.org/markup-compatibility/2006" xmlns:p14="http://schemas.microsoft.com/office/powerpoint/2010/main">
    <mc:Choice Requires="p14">
      <p:transition spd="slow" p14:dur="2000" advTm="8109"/>
    </mc:Choice>
    <mc:Fallback xmlns="">
      <p:transition spd="slow" advTm="81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8220E-39FB-E9C6-6766-918025E23DFE}"/>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2005C2EE-7DEA-125B-C3EF-3D07A46448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7" name="Skupina 6">
            <a:extLst>
              <a:ext uri="{FF2B5EF4-FFF2-40B4-BE49-F238E27FC236}">
                <a16:creationId xmlns:a16="http://schemas.microsoft.com/office/drawing/2014/main" id="{FE964B26-1F30-AC65-4F74-E5C7D0D3BD1E}"/>
              </a:ext>
            </a:extLst>
          </p:cNvPr>
          <p:cNvGrpSpPr/>
          <p:nvPr/>
        </p:nvGrpSpPr>
        <p:grpSpPr>
          <a:xfrm>
            <a:off x="280251" y="761737"/>
            <a:ext cx="11820968" cy="45719"/>
            <a:chOff x="0" y="0"/>
            <a:chExt cx="5716278" cy="72000"/>
          </a:xfrm>
        </p:grpSpPr>
        <p:sp>
          <p:nvSpPr>
            <p:cNvPr id="8" name="Obdélník 7">
              <a:extLst>
                <a:ext uri="{FF2B5EF4-FFF2-40B4-BE49-F238E27FC236}">
                  <a16:creationId xmlns:a16="http://schemas.microsoft.com/office/drawing/2014/main" id="{9EB6F10F-D78F-223B-EC0A-0679ECE27F5C}"/>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BF11A277-3654-CF0C-EB67-72ED856104B6}"/>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ABB2CBC8-A73D-B154-DD9E-920821EF49D1}"/>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538DA8D4-21FB-F48B-09F5-A34BCABA46B6}"/>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3" name="Nadpis 1">
            <a:extLst>
              <a:ext uri="{FF2B5EF4-FFF2-40B4-BE49-F238E27FC236}">
                <a16:creationId xmlns:a16="http://schemas.microsoft.com/office/drawing/2014/main" id="{D4465183-5DE7-5C69-B46B-8AC5C1850986}"/>
              </a:ext>
            </a:extLst>
          </p:cNvPr>
          <p:cNvSpPr txBox="1">
            <a:spLocks/>
          </p:cNvSpPr>
          <p:nvPr/>
        </p:nvSpPr>
        <p:spPr>
          <a:xfrm>
            <a:off x="2088291" y="239876"/>
            <a:ext cx="7599753" cy="4593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800" b="1" i="0" u="none" strike="noStrike" kern="1200" cap="none" spc="0" normalizeH="0" baseline="0" noProof="0" dirty="0">
                <a:ln>
                  <a:noFill/>
                </a:ln>
                <a:solidFill>
                  <a:srgbClr val="003A63"/>
                </a:solidFill>
                <a:effectLst/>
                <a:uLnTx/>
                <a:uFillTx/>
                <a:latin typeface="Arial" panose="020B0604020202020204" pitchFamily="34" charset="0"/>
                <a:ea typeface="+mj-ea"/>
                <a:cs typeface="Arial" panose="020B0604020202020204" pitchFamily="34" charset="0"/>
              </a:rPr>
              <a:t>Mobilní aplikace „3“ EZKarta 2.0 (04/2026)</a:t>
            </a:r>
            <a:endParaRPr kumimoji="0" lang="cs-CZ" sz="3600" b="1" i="0" u="none" strike="noStrike" kern="1200" cap="none" spc="0" normalizeH="0" baseline="0" noProof="0" dirty="0">
              <a:ln>
                <a:noFill/>
              </a:ln>
              <a:solidFill>
                <a:srgbClr val="003A63"/>
              </a:solidFill>
              <a:effectLst/>
              <a:uLnTx/>
              <a:uFillTx/>
              <a:latin typeface="Arial" panose="020B0604020202020204" pitchFamily="34" charset="0"/>
              <a:ea typeface="+mj-ea"/>
              <a:cs typeface="Arial" panose="020B0604020202020204" pitchFamily="34" charset="0"/>
            </a:endParaRPr>
          </a:p>
        </p:txBody>
      </p:sp>
      <p:pic>
        <p:nvPicPr>
          <p:cNvPr id="30" name="Obrázek 29">
            <a:extLst>
              <a:ext uri="{FF2B5EF4-FFF2-40B4-BE49-F238E27FC236}">
                <a16:creationId xmlns:a16="http://schemas.microsoft.com/office/drawing/2014/main" id="{9A155525-A6B5-A130-0A77-9011DB48D7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483" y="1144182"/>
            <a:ext cx="2530890" cy="54989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78" name="Diagram 77">
            <a:extLst>
              <a:ext uri="{FF2B5EF4-FFF2-40B4-BE49-F238E27FC236}">
                <a16:creationId xmlns:a16="http://schemas.microsoft.com/office/drawing/2014/main" id="{BDF75E2E-4922-10CE-742E-689B9E5B2AA2}"/>
              </a:ext>
            </a:extLst>
          </p:cNvPr>
          <p:cNvGraphicFramePr/>
          <p:nvPr/>
        </p:nvGraphicFramePr>
        <p:xfrm>
          <a:off x="6730408" y="1119191"/>
          <a:ext cx="4897591" cy="5498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0" name="Obrázek 79">
            <a:extLst>
              <a:ext uri="{FF2B5EF4-FFF2-40B4-BE49-F238E27FC236}">
                <a16:creationId xmlns:a16="http://schemas.microsoft.com/office/drawing/2014/main" id="{FCF337A2-E1BB-4816-EFDC-23FF51BD0B2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16083" y="1152210"/>
            <a:ext cx="2530890" cy="54989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82" name="Přímá spojovací šipka 81">
            <a:extLst>
              <a:ext uri="{FF2B5EF4-FFF2-40B4-BE49-F238E27FC236}">
                <a16:creationId xmlns:a16="http://schemas.microsoft.com/office/drawing/2014/main" id="{6456D21A-B64F-1489-F5A9-BABD1A57D378}"/>
              </a:ext>
            </a:extLst>
          </p:cNvPr>
          <p:cNvCxnSpPr/>
          <p:nvPr/>
        </p:nvCxnSpPr>
        <p:spPr>
          <a:xfrm flipH="1">
            <a:off x="5820032" y="1754659"/>
            <a:ext cx="741406" cy="1674341"/>
          </a:xfrm>
          <a:prstGeom prst="straightConnector1">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4" name="Přímá spojovací šipka 83">
            <a:extLst>
              <a:ext uri="{FF2B5EF4-FFF2-40B4-BE49-F238E27FC236}">
                <a16:creationId xmlns:a16="http://schemas.microsoft.com/office/drawing/2014/main" id="{1C5AE3E5-2D9D-EDDF-698A-C5BF3034F5F6}"/>
              </a:ext>
            </a:extLst>
          </p:cNvPr>
          <p:cNvCxnSpPr/>
          <p:nvPr/>
        </p:nvCxnSpPr>
        <p:spPr>
          <a:xfrm flipH="1" flipV="1">
            <a:off x="5795319" y="4164227"/>
            <a:ext cx="729049" cy="1742303"/>
          </a:xfrm>
          <a:prstGeom prst="straightConnector1">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85" name="Grafický objekt 84">
            <a:extLst>
              <a:ext uri="{FF2B5EF4-FFF2-40B4-BE49-F238E27FC236}">
                <a16:creationId xmlns:a16="http://schemas.microsoft.com/office/drawing/2014/main" id="{34ADE024-A321-2C8C-702D-2FCB309E86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8724" y="401324"/>
            <a:ext cx="1553850" cy="242789"/>
          </a:xfrm>
          <a:prstGeom prst="rect">
            <a:avLst/>
          </a:prstGeom>
        </p:spPr>
      </p:pic>
    </p:spTree>
    <p:extLst>
      <p:ext uri="{BB962C8B-B14F-4D97-AF65-F5344CB8AC3E}">
        <p14:creationId xmlns:p14="http://schemas.microsoft.com/office/powerpoint/2010/main" val="3776491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3F4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7" name="TextBox 6"/>
          <p:cNvSpPr txBox="1"/>
          <p:nvPr/>
        </p:nvSpPr>
        <p:spPr>
          <a:xfrm>
            <a:off x="609601" y="975360"/>
            <a:ext cx="5649303" cy="666786"/>
          </a:xfrm>
          <a:prstGeom prst="rect">
            <a:avLst/>
          </a:prstGeom>
          <a:noFill/>
        </p:spPr>
        <p:txBody>
          <a:bodyPr wrap="none">
            <a:spAutoFit/>
          </a:bodyPr>
          <a:lstStyle/>
          <a:p>
            <a:pPr defTabSz="609585">
              <a:defRPr sz="2800" b="1">
                <a:solidFill>
                  <a:srgbClr val="0054A6"/>
                </a:solidFill>
              </a:defRPr>
            </a:pPr>
            <a:r>
              <a:rPr sz="3733" b="1">
                <a:solidFill>
                  <a:srgbClr val="0054A6"/>
                </a:solidFill>
                <a:latin typeface="Calibri"/>
              </a:rPr>
              <a:t>Klíčové funkce pro školence</a:t>
            </a:r>
          </a:p>
        </p:txBody>
      </p:sp>
      <p:sp>
        <p:nvSpPr>
          <p:cNvPr id="8" name="Rounded Rectangle 7"/>
          <p:cNvSpPr/>
          <p:nvPr/>
        </p:nvSpPr>
        <p:spPr>
          <a:xfrm>
            <a:off x="609600" y="2194560"/>
            <a:ext cx="2682240" cy="2194560"/>
          </a:xfrm>
          <a:prstGeom prst="roundRect">
            <a:avLst/>
          </a:prstGeom>
          <a:solidFill>
            <a:srgbClr val="FFFFFF"/>
          </a:solidFill>
          <a:ln w="12700">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9" name="TextBox 8"/>
          <p:cNvSpPr txBox="1"/>
          <p:nvPr/>
        </p:nvSpPr>
        <p:spPr>
          <a:xfrm>
            <a:off x="1653202" y="2377441"/>
            <a:ext cx="595035" cy="584775"/>
          </a:xfrm>
          <a:prstGeom prst="rect">
            <a:avLst/>
          </a:prstGeom>
          <a:noFill/>
        </p:spPr>
        <p:txBody>
          <a:bodyPr wrap="none">
            <a:spAutoFit/>
          </a:bodyPr>
          <a:lstStyle/>
          <a:p>
            <a:pPr algn="ctr" defTabSz="609585">
              <a:defRPr sz="2400"/>
            </a:pPr>
            <a:r>
              <a:rPr sz="3200">
                <a:solidFill>
                  <a:prstClr val="black"/>
                </a:solidFill>
                <a:latin typeface="Calibri"/>
              </a:rPr>
              <a:t>📝</a:t>
            </a:r>
          </a:p>
        </p:txBody>
      </p:sp>
      <p:sp>
        <p:nvSpPr>
          <p:cNvPr id="10" name="TextBox 9"/>
          <p:cNvSpPr txBox="1"/>
          <p:nvPr/>
        </p:nvSpPr>
        <p:spPr>
          <a:xfrm>
            <a:off x="1082533" y="2865120"/>
            <a:ext cx="1736373" cy="318100"/>
          </a:xfrm>
          <a:prstGeom prst="rect">
            <a:avLst/>
          </a:prstGeom>
          <a:noFill/>
        </p:spPr>
        <p:txBody>
          <a:bodyPr wrap="none">
            <a:spAutoFit/>
          </a:bodyPr>
          <a:lstStyle/>
          <a:p>
            <a:pPr algn="ctr" defTabSz="609585">
              <a:defRPr sz="1100" b="1">
                <a:solidFill>
                  <a:srgbClr val="374151"/>
                </a:solidFill>
              </a:defRPr>
            </a:pPr>
            <a:r>
              <a:rPr sz="1467" b="1">
                <a:solidFill>
                  <a:srgbClr val="374151"/>
                </a:solidFill>
                <a:latin typeface="Calibri"/>
              </a:rPr>
              <a:t>Elektronické žádosti</a:t>
            </a:r>
          </a:p>
        </p:txBody>
      </p:sp>
      <p:sp>
        <p:nvSpPr>
          <p:cNvPr id="11" name="TextBox 10"/>
          <p:cNvSpPr txBox="1"/>
          <p:nvPr/>
        </p:nvSpPr>
        <p:spPr>
          <a:xfrm>
            <a:off x="731520" y="3230881"/>
            <a:ext cx="2438400" cy="461665"/>
          </a:xfrm>
          <a:prstGeom prst="rect">
            <a:avLst/>
          </a:prstGeom>
          <a:noFill/>
        </p:spPr>
        <p:txBody>
          <a:bodyPr wrap="square">
            <a:spAutoFit/>
          </a:bodyPr>
          <a:lstStyle/>
          <a:p>
            <a:pPr algn="ctr" defTabSz="609585">
              <a:defRPr sz="900">
                <a:solidFill>
                  <a:srgbClr val="6B7280"/>
                </a:solidFill>
              </a:defRPr>
            </a:pPr>
            <a:r>
              <a:rPr sz="1200">
                <a:solidFill>
                  <a:srgbClr val="6B7280"/>
                </a:solidFill>
                <a:latin typeface="Calibri"/>
              </a:rPr>
              <a:t>Podávání přihlášek ke zkouškám kompletně online</a:t>
            </a:r>
          </a:p>
        </p:txBody>
      </p:sp>
      <p:sp>
        <p:nvSpPr>
          <p:cNvPr id="12" name="Rounded Rectangle 11"/>
          <p:cNvSpPr/>
          <p:nvPr/>
        </p:nvSpPr>
        <p:spPr>
          <a:xfrm>
            <a:off x="3499104" y="2194560"/>
            <a:ext cx="2682240" cy="2194560"/>
          </a:xfrm>
          <a:prstGeom prst="roundRect">
            <a:avLst/>
          </a:prstGeom>
          <a:solidFill>
            <a:srgbClr val="FFFFFF"/>
          </a:solidFill>
          <a:ln w="12700">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3" name="TextBox 12"/>
          <p:cNvSpPr txBox="1"/>
          <p:nvPr/>
        </p:nvSpPr>
        <p:spPr>
          <a:xfrm>
            <a:off x="4542706" y="2377441"/>
            <a:ext cx="595035" cy="584775"/>
          </a:xfrm>
          <a:prstGeom prst="rect">
            <a:avLst/>
          </a:prstGeom>
          <a:noFill/>
        </p:spPr>
        <p:txBody>
          <a:bodyPr wrap="none">
            <a:spAutoFit/>
          </a:bodyPr>
          <a:lstStyle/>
          <a:p>
            <a:pPr algn="ctr" defTabSz="609585">
              <a:defRPr sz="2400"/>
            </a:pPr>
            <a:r>
              <a:rPr sz="3200">
                <a:solidFill>
                  <a:prstClr val="black"/>
                </a:solidFill>
                <a:latin typeface="Calibri"/>
              </a:rPr>
              <a:t>📱</a:t>
            </a:r>
          </a:p>
        </p:txBody>
      </p:sp>
      <p:sp>
        <p:nvSpPr>
          <p:cNvPr id="14" name="TextBox 13"/>
          <p:cNvSpPr txBox="1"/>
          <p:nvPr/>
        </p:nvSpPr>
        <p:spPr>
          <a:xfrm>
            <a:off x="4485800" y="2865120"/>
            <a:ext cx="708848" cy="318100"/>
          </a:xfrm>
          <a:prstGeom prst="rect">
            <a:avLst/>
          </a:prstGeom>
          <a:noFill/>
        </p:spPr>
        <p:txBody>
          <a:bodyPr wrap="none">
            <a:spAutoFit/>
          </a:bodyPr>
          <a:lstStyle/>
          <a:p>
            <a:pPr algn="ctr" defTabSz="609585">
              <a:defRPr sz="1100" b="1">
                <a:solidFill>
                  <a:srgbClr val="374151"/>
                </a:solidFill>
              </a:defRPr>
            </a:pPr>
            <a:r>
              <a:rPr sz="1467" b="1">
                <a:solidFill>
                  <a:srgbClr val="374151"/>
                </a:solidFill>
                <a:latin typeface="Calibri"/>
              </a:rPr>
              <a:t>eIndex</a:t>
            </a:r>
          </a:p>
        </p:txBody>
      </p:sp>
      <p:sp>
        <p:nvSpPr>
          <p:cNvPr id="15" name="TextBox 14"/>
          <p:cNvSpPr txBox="1"/>
          <p:nvPr/>
        </p:nvSpPr>
        <p:spPr>
          <a:xfrm>
            <a:off x="3621024" y="3230881"/>
            <a:ext cx="2438400" cy="461665"/>
          </a:xfrm>
          <a:prstGeom prst="rect">
            <a:avLst/>
          </a:prstGeom>
          <a:noFill/>
        </p:spPr>
        <p:txBody>
          <a:bodyPr wrap="square">
            <a:spAutoFit/>
          </a:bodyPr>
          <a:lstStyle/>
          <a:p>
            <a:pPr algn="ctr" defTabSz="609585">
              <a:defRPr sz="900">
                <a:solidFill>
                  <a:srgbClr val="6B7280"/>
                </a:solidFill>
              </a:defRPr>
            </a:pPr>
            <a:r>
              <a:rPr sz="1200">
                <a:solidFill>
                  <a:srgbClr val="6B7280"/>
                </a:solidFill>
                <a:latin typeface="Calibri"/>
              </a:rPr>
              <a:t>Digitální průkaz odbornosti s potvrzováním praxe</a:t>
            </a:r>
          </a:p>
        </p:txBody>
      </p:sp>
      <p:sp>
        <p:nvSpPr>
          <p:cNvPr id="16" name="Rounded Rectangle 15"/>
          <p:cNvSpPr/>
          <p:nvPr/>
        </p:nvSpPr>
        <p:spPr>
          <a:xfrm>
            <a:off x="6388608" y="2194560"/>
            <a:ext cx="2682240" cy="2194560"/>
          </a:xfrm>
          <a:prstGeom prst="roundRect">
            <a:avLst/>
          </a:prstGeom>
          <a:solidFill>
            <a:srgbClr val="FFFFFF"/>
          </a:solidFill>
          <a:ln w="12700">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7" name="TextBox 16"/>
          <p:cNvSpPr txBox="1"/>
          <p:nvPr/>
        </p:nvSpPr>
        <p:spPr>
          <a:xfrm>
            <a:off x="7432210" y="2377441"/>
            <a:ext cx="595035" cy="584775"/>
          </a:xfrm>
          <a:prstGeom prst="rect">
            <a:avLst/>
          </a:prstGeom>
          <a:noFill/>
        </p:spPr>
        <p:txBody>
          <a:bodyPr wrap="none">
            <a:spAutoFit/>
          </a:bodyPr>
          <a:lstStyle/>
          <a:p>
            <a:pPr algn="ctr" defTabSz="609585">
              <a:defRPr sz="2400"/>
            </a:pPr>
            <a:r>
              <a:rPr sz="3200">
                <a:solidFill>
                  <a:prstClr val="black"/>
                </a:solidFill>
                <a:latin typeface="Calibri"/>
              </a:rPr>
              <a:t>⚡</a:t>
            </a:r>
          </a:p>
        </p:txBody>
      </p:sp>
      <p:sp>
        <p:nvSpPr>
          <p:cNvPr id="18" name="TextBox 17"/>
          <p:cNvSpPr txBox="1"/>
          <p:nvPr/>
        </p:nvSpPr>
        <p:spPr>
          <a:xfrm>
            <a:off x="7101191" y="2865120"/>
            <a:ext cx="1257074" cy="318100"/>
          </a:xfrm>
          <a:prstGeom prst="rect">
            <a:avLst/>
          </a:prstGeom>
          <a:noFill/>
        </p:spPr>
        <p:txBody>
          <a:bodyPr wrap="none">
            <a:spAutoFit/>
          </a:bodyPr>
          <a:lstStyle/>
          <a:p>
            <a:pPr algn="ctr" defTabSz="609585">
              <a:defRPr sz="1100" b="1">
                <a:solidFill>
                  <a:srgbClr val="374151"/>
                </a:solidFill>
              </a:defRPr>
            </a:pPr>
            <a:r>
              <a:rPr sz="1467" b="1">
                <a:solidFill>
                  <a:srgbClr val="374151"/>
                </a:solidFill>
                <a:latin typeface="Calibri"/>
              </a:rPr>
              <a:t>Automatizace</a:t>
            </a:r>
          </a:p>
        </p:txBody>
      </p:sp>
      <p:sp>
        <p:nvSpPr>
          <p:cNvPr id="19" name="TextBox 18"/>
          <p:cNvSpPr txBox="1"/>
          <p:nvPr/>
        </p:nvSpPr>
        <p:spPr>
          <a:xfrm>
            <a:off x="6510528" y="3230881"/>
            <a:ext cx="2438400" cy="461665"/>
          </a:xfrm>
          <a:prstGeom prst="rect">
            <a:avLst/>
          </a:prstGeom>
          <a:noFill/>
        </p:spPr>
        <p:txBody>
          <a:bodyPr wrap="square">
            <a:spAutoFit/>
          </a:bodyPr>
          <a:lstStyle/>
          <a:p>
            <a:pPr algn="ctr" defTabSz="609585">
              <a:defRPr sz="900">
                <a:solidFill>
                  <a:srgbClr val="6B7280"/>
                </a:solidFill>
              </a:defRPr>
            </a:pPr>
            <a:r>
              <a:rPr sz="1200">
                <a:solidFill>
                  <a:srgbClr val="6B7280"/>
                </a:solidFill>
                <a:latin typeface="Calibri"/>
              </a:rPr>
              <a:t>Předvyplněné údaje z národních registrů</a:t>
            </a:r>
          </a:p>
        </p:txBody>
      </p:sp>
      <p:sp>
        <p:nvSpPr>
          <p:cNvPr id="20" name="Rounded Rectangle 19"/>
          <p:cNvSpPr/>
          <p:nvPr/>
        </p:nvSpPr>
        <p:spPr>
          <a:xfrm>
            <a:off x="9278112" y="2194560"/>
            <a:ext cx="2682240" cy="2194560"/>
          </a:xfrm>
          <a:prstGeom prst="roundRect">
            <a:avLst/>
          </a:prstGeom>
          <a:solidFill>
            <a:srgbClr val="FFFFFF"/>
          </a:solidFill>
          <a:ln w="12700">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1" name="TextBox 20"/>
          <p:cNvSpPr txBox="1"/>
          <p:nvPr/>
        </p:nvSpPr>
        <p:spPr>
          <a:xfrm>
            <a:off x="10321714" y="2377441"/>
            <a:ext cx="595035" cy="584775"/>
          </a:xfrm>
          <a:prstGeom prst="rect">
            <a:avLst/>
          </a:prstGeom>
          <a:noFill/>
        </p:spPr>
        <p:txBody>
          <a:bodyPr wrap="none">
            <a:spAutoFit/>
          </a:bodyPr>
          <a:lstStyle/>
          <a:p>
            <a:pPr algn="ctr" defTabSz="609585">
              <a:defRPr sz="2400"/>
            </a:pPr>
            <a:r>
              <a:rPr sz="3200">
                <a:solidFill>
                  <a:prstClr val="black"/>
                </a:solidFill>
                <a:latin typeface="Calibri"/>
              </a:rPr>
              <a:t>📊</a:t>
            </a:r>
          </a:p>
        </p:txBody>
      </p:sp>
      <p:sp>
        <p:nvSpPr>
          <p:cNvPr id="22" name="TextBox 21"/>
          <p:cNvSpPr txBox="1"/>
          <p:nvPr/>
        </p:nvSpPr>
        <p:spPr>
          <a:xfrm>
            <a:off x="9800739" y="2865120"/>
            <a:ext cx="1636987" cy="318100"/>
          </a:xfrm>
          <a:prstGeom prst="rect">
            <a:avLst/>
          </a:prstGeom>
          <a:noFill/>
        </p:spPr>
        <p:txBody>
          <a:bodyPr wrap="none">
            <a:spAutoFit/>
          </a:bodyPr>
          <a:lstStyle/>
          <a:p>
            <a:pPr algn="ctr" defTabSz="609585">
              <a:defRPr sz="1100" b="1">
                <a:solidFill>
                  <a:srgbClr val="374151"/>
                </a:solidFill>
              </a:defRPr>
            </a:pPr>
            <a:r>
              <a:rPr sz="1467" b="1">
                <a:solidFill>
                  <a:srgbClr val="374151"/>
                </a:solidFill>
                <a:latin typeface="Calibri"/>
              </a:rPr>
              <a:t>Kompletní přehled</a:t>
            </a:r>
          </a:p>
        </p:txBody>
      </p:sp>
      <p:sp>
        <p:nvSpPr>
          <p:cNvPr id="23" name="TextBox 22"/>
          <p:cNvSpPr txBox="1"/>
          <p:nvPr/>
        </p:nvSpPr>
        <p:spPr>
          <a:xfrm>
            <a:off x="9400032" y="3230881"/>
            <a:ext cx="2438400" cy="461665"/>
          </a:xfrm>
          <a:prstGeom prst="rect">
            <a:avLst/>
          </a:prstGeom>
          <a:noFill/>
        </p:spPr>
        <p:txBody>
          <a:bodyPr wrap="square">
            <a:spAutoFit/>
          </a:bodyPr>
          <a:lstStyle/>
          <a:p>
            <a:pPr algn="ctr" defTabSz="609585">
              <a:defRPr sz="900">
                <a:solidFill>
                  <a:srgbClr val="6B7280"/>
                </a:solidFill>
              </a:defRPr>
            </a:pPr>
            <a:r>
              <a:rPr sz="1200">
                <a:solidFill>
                  <a:srgbClr val="6B7280"/>
                </a:solidFill>
                <a:latin typeface="Calibri"/>
              </a:rPr>
              <a:t>Veškerá historie vzdělávání na jednom místě</a:t>
            </a:r>
          </a:p>
        </p:txBody>
      </p:sp>
      <p:sp>
        <p:nvSpPr>
          <p:cNvPr id="24" name="TextBox 23"/>
          <p:cNvSpPr txBox="1"/>
          <p:nvPr/>
        </p:nvSpPr>
        <p:spPr>
          <a:xfrm>
            <a:off x="609600" y="4876800"/>
            <a:ext cx="10972800" cy="379656"/>
          </a:xfrm>
          <a:prstGeom prst="rect">
            <a:avLst/>
          </a:prstGeom>
          <a:noFill/>
        </p:spPr>
        <p:txBody>
          <a:bodyPr wrap="square">
            <a:spAutoFit/>
          </a:bodyPr>
          <a:lstStyle/>
          <a:p>
            <a:pPr algn="ctr" defTabSz="609585">
              <a:defRPr sz="1400">
                <a:solidFill>
                  <a:srgbClr val="059669"/>
                </a:solidFill>
              </a:defRPr>
            </a:pPr>
            <a:r>
              <a:rPr sz="1867">
                <a:solidFill>
                  <a:srgbClr val="059669"/>
                </a:solidFill>
                <a:latin typeface="Calibri"/>
              </a:rPr>
              <a:t>✅ Méně papírů  ✅ Rychlejší vyřízení  ✅ Aktuální informace  ✅ Notifikace</a:t>
            </a:r>
          </a:p>
        </p:txBody>
      </p:sp>
      <p:sp>
        <p:nvSpPr>
          <p:cNvPr id="25" name="TextBox 24"/>
          <p:cNvSpPr txBox="1"/>
          <p:nvPr/>
        </p:nvSpPr>
        <p:spPr>
          <a:xfrm>
            <a:off x="4089682" y="6522721"/>
            <a:ext cx="4012637" cy="276999"/>
          </a:xfrm>
          <a:prstGeom prst="rect">
            <a:avLst/>
          </a:prstGeom>
          <a:noFill/>
        </p:spPr>
        <p:txBody>
          <a:bodyPr wrap="none">
            <a:spAutoFit/>
          </a:bodyPr>
          <a:lstStyle/>
          <a:p>
            <a:pPr algn="ctr" defTabSz="609585">
              <a:defRPr sz="900">
                <a:solidFill>
                  <a:srgbClr val="6B7280"/>
                </a:solidFill>
              </a:defRPr>
            </a:pPr>
            <a:r>
              <a:rPr sz="1200">
                <a:solidFill>
                  <a:srgbClr val="6B7280"/>
                </a:solidFill>
                <a:latin typeface="Calibri"/>
              </a:rPr>
              <a:t>systemadministrace.cz  |  podpora@ipvz.cz  |  Infolinka: 1221</a:t>
            </a:r>
          </a:p>
        </p:txBody>
      </p:sp>
      <p:sp>
        <p:nvSpPr>
          <p:cNvPr id="5" name="Rectangle 2">
            <a:extLst>
              <a:ext uri="{FF2B5EF4-FFF2-40B4-BE49-F238E27FC236}">
                <a16:creationId xmlns:a16="http://schemas.microsoft.com/office/drawing/2014/main" id="{EFD70CC8-EA06-71FB-6717-C0DA18B9E1C1}"/>
              </a:ext>
            </a:extLst>
          </p:cNvPr>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7" name="TextBox 4">
            <a:extLst>
              <a:ext uri="{FF2B5EF4-FFF2-40B4-BE49-F238E27FC236}">
                <a16:creationId xmlns:a16="http://schemas.microsoft.com/office/drawing/2014/main" id="{159D6F30-B963-CC79-8FDF-5A7A08510DC9}"/>
              </a:ext>
            </a:extLst>
          </p:cNvPr>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dirty="0" err="1">
                <a:solidFill>
                  <a:srgbClr val="FFFFFF"/>
                </a:solidFill>
                <a:latin typeface="Calibri"/>
              </a:rPr>
              <a:t>Systém</a:t>
            </a:r>
            <a:r>
              <a:rPr sz="1733" b="1" dirty="0">
                <a:solidFill>
                  <a:srgbClr val="FFFFFF"/>
                </a:solidFill>
                <a:latin typeface="Calibri"/>
              </a:rPr>
              <a:t> </a:t>
            </a:r>
            <a:r>
              <a:rPr sz="1733" b="1" dirty="0" err="1">
                <a:solidFill>
                  <a:srgbClr val="FFFFFF"/>
                </a:solidFill>
                <a:latin typeface="Calibri"/>
              </a:rPr>
              <a:t>Administrace</a:t>
            </a:r>
            <a:endParaRPr sz="1733" b="1" dirty="0">
              <a:solidFill>
                <a:srgbClr val="FFFFFF"/>
              </a:solidFill>
              <a:latin typeface="Calibri"/>
            </a:endParaRPr>
          </a:p>
        </p:txBody>
      </p:sp>
      <p:sp>
        <p:nvSpPr>
          <p:cNvPr id="28" name="TextBox 5">
            <a:extLst>
              <a:ext uri="{FF2B5EF4-FFF2-40B4-BE49-F238E27FC236}">
                <a16:creationId xmlns:a16="http://schemas.microsoft.com/office/drawing/2014/main" id="{C46517C8-768A-F89D-EA27-326690B350C1}"/>
              </a:ext>
            </a:extLst>
          </p:cNvPr>
          <p:cNvSpPr txBox="1"/>
          <p:nvPr/>
        </p:nvSpPr>
        <p:spPr>
          <a:xfrm>
            <a:off x="9030282" y="170689"/>
            <a:ext cx="2795958" cy="276999"/>
          </a:xfrm>
          <a:prstGeom prst="rect">
            <a:avLst/>
          </a:prstGeom>
          <a:noFill/>
        </p:spPr>
        <p:txBody>
          <a:bodyPr wrap="none">
            <a:spAutoFit/>
          </a:bodyPr>
          <a:lstStyle/>
          <a:p>
            <a:pPr algn="r" defTabSz="609585">
              <a:defRPr sz="900">
                <a:solidFill>
                  <a:srgbClr val="BFDBFE"/>
                </a:solidFill>
              </a:defRPr>
            </a:pPr>
            <a:r>
              <a:rPr sz="1200" dirty="0" err="1">
                <a:solidFill>
                  <a:srgbClr val="BFDBFE"/>
                </a:solidFill>
                <a:latin typeface="Calibri"/>
              </a:rPr>
              <a:t>Národní</a:t>
            </a:r>
            <a:r>
              <a:rPr sz="1200" dirty="0">
                <a:solidFill>
                  <a:srgbClr val="BFDBFE"/>
                </a:solidFill>
                <a:latin typeface="Calibri"/>
              </a:rPr>
              <a:t> rada </a:t>
            </a:r>
            <a:r>
              <a:rPr sz="1200" dirty="0" err="1">
                <a:solidFill>
                  <a:srgbClr val="BFDBFE"/>
                </a:solidFill>
                <a:latin typeface="Calibri"/>
              </a:rPr>
              <a:t>elektronického</a:t>
            </a:r>
            <a:r>
              <a:rPr sz="1200" dirty="0">
                <a:solidFill>
                  <a:srgbClr val="BFDBFE"/>
                </a:solidFill>
                <a:latin typeface="Calibri"/>
              </a:rPr>
              <a:t> </a:t>
            </a:r>
            <a:r>
              <a:rPr sz="1200" dirty="0" err="1">
                <a:solidFill>
                  <a:srgbClr val="BFDBFE"/>
                </a:solidFill>
                <a:latin typeface="Calibri"/>
              </a:rPr>
              <a:t>zdravotnictví</a:t>
            </a:r>
            <a:endParaRPr sz="1200" dirty="0">
              <a:solidFill>
                <a:srgbClr val="BFDBFE"/>
              </a:solidFill>
              <a:latin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609600" y="877825"/>
            <a:ext cx="3445174"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Strategický kontext</a:t>
            </a:r>
          </a:p>
        </p:txBody>
      </p:sp>
      <p:sp>
        <p:nvSpPr>
          <p:cNvPr id="8" name="TextBox 7"/>
          <p:cNvSpPr txBox="1"/>
          <p:nvPr/>
        </p:nvSpPr>
        <p:spPr>
          <a:xfrm>
            <a:off x="609600" y="1463040"/>
            <a:ext cx="4838184" cy="338554"/>
          </a:xfrm>
          <a:prstGeom prst="rect">
            <a:avLst/>
          </a:prstGeom>
          <a:noFill/>
        </p:spPr>
        <p:txBody>
          <a:bodyPr wrap="none">
            <a:spAutoFit/>
          </a:bodyPr>
          <a:lstStyle/>
          <a:p>
            <a:pPr defTabSz="609585">
              <a:defRPr sz="1200">
                <a:solidFill>
                  <a:srgbClr val="475569"/>
                </a:solidFill>
              </a:defRPr>
            </a:pPr>
            <a:r>
              <a:rPr sz="1600">
                <a:solidFill>
                  <a:srgbClr val="475569"/>
                </a:solidFill>
                <a:latin typeface="Calibri"/>
              </a:rPr>
              <a:t>Zasazení do ekosystému elektronického zdravotnictví ČR</a:t>
            </a:r>
          </a:p>
        </p:txBody>
      </p:sp>
      <p:sp>
        <p:nvSpPr>
          <p:cNvPr id="9" name="Rounded Rectangle 8"/>
          <p:cNvSpPr/>
          <p:nvPr/>
        </p:nvSpPr>
        <p:spPr>
          <a:xfrm>
            <a:off x="487680" y="1950720"/>
            <a:ext cx="5425440" cy="420624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Rectangle 9"/>
          <p:cNvSpPr/>
          <p:nvPr/>
        </p:nvSpPr>
        <p:spPr>
          <a:xfrm>
            <a:off x="512064" y="2048256"/>
            <a:ext cx="73152" cy="4011168"/>
          </a:xfrm>
          <a:prstGeom prst="rect">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1" name="TextBox 10"/>
          <p:cNvSpPr txBox="1"/>
          <p:nvPr/>
        </p:nvSpPr>
        <p:spPr>
          <a:xfrm>
            <a:off x="755905" y="2097025"/>
            <a:ext cx="3102131"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Národní strategie EZ 2025–2035</a:t>
            </a:r>
          </a:p>
        </p:txBody>
      </p:sp>
      <p:sp>
        <p:nvSpPr>
          <p:cNvPr id="12" name="TextBox 11"/>
          <p:cNvSpPr txBox="1"/>
          <p:nvPr/>
        </p:nvSpPr>
        <p:spPr>
          <a:xfrm>
            <a:off x="755904" y="2499360"/>
            <a:ext cx="4998720" cy="1912896"/>
          </a:xfrm>
          <a:prstGeom prst="rect">
            <a:avLst/>
          </a:prstGeom>
          <a:noFill/>
        </p:spPr>
        <p:txBody>
          <a:bodyPr wrap="square">
            <a:spAutoFit/>
          </a:bodyPr>
          <a:lstStyle/>
          <a:p>
            <a:pPr defTabSz="609585">
              <a:spcAft>
                <a:spcPts val="533"/>
              </a:spcAft>
              <a:defRPr sz="1000">
                <a:solidFill>
                  <a:srgbClr val="475569"/>
                </a:solidFill>
              </a:defRPr>
            </a:pPr>
            <a:r>
              <a:rPr lang="cs-CZ" sz="1333" noProof="1">
                <a:solidFill>
                  <a:srgbClr val="475569"/>
                </a:solidFill>
                <a:latin typeface="Calibri"/>
              </a:rPr>
              <a:t>✓  Digitalizace vzdělávání zdravotníků</a:t>
            </a:r>
          </a:p>
          <a:p>
            <a:pPr defTabSz="609585">
              <a:spcAft>
                <a:spcPts val="533"/>
              </a:spcAft>
              <a:defRPr sz="1000">
                <a:solidFill>
                  <a:srgbClr val="475569"/>
                </a:solidFill>
              </a:defRPr>
            </a:pPr>
            <a:r>
              <a:rPr lang="cs-CZ" sz="1333" noProof="1">
                <a:solidFill>
                  <a:srgbClr val="475569"/>
                </a:solidFill>
                <a:latin typeface="Calibri"/>
              </a:rPr>
              <a:t>✓  Interoperabilita se službami eGovernmentu</a:t>
            </a:r>
          </a:p>
          <a:p>
            <a:pPr defTabSz="609585">
              <a:spcAft>
                <a:spcPts val="533"/>
              </a:spcAft>
              <a:defRPr sz="1000">
                <a:solidFill>
                  <a:srgbClr val="475569"/>
                </a:solidFill>
              </a:defRPr>
            </a:pPr>
            <a:r>
              <a:rPr lang="cs-CZ" sz="1333" noProof="1">
                <a:solidFill>
                  <a:srgbClr val="475569"/>
                </a:solidFill>
                <a:latin typeface="Calibri"/>
              </a:rPr>
              <a:t>✓  Napojení na centrální služby EZ </a:t>
            </a:r>
          </a:p>
          <a:p>
            <a:pPr defTabSz="609585">
              <a:spcAft>
                <a:spcPts val="533"/>
              </a:spcAft>
              <a:defRPr sz="1000">
                <a:solidFill>
                  <a:srgbClr val="475569"/>
                </a:solidFill>
              </a:defRPr>
            </a:pPr>
            <a:r>
              <a:rPr lang="cs-CZ" sz="1333" noProof="1">
                <a:solidFill>
                  <a:srgbClr val="475569"/>
                </a:solidFill>
                <a:latin typeface="Calibri"/>
              </a:rPr>
              <a:t>✓  Podpora EHDS – kvalifikovaní zdravotníci</a:t>
            </a:r>
          </a:p>
          <a:p>
            <a:pPr defTabSz="609585">
              <a:spcAft>
                <a:spcPts val="533"/>
              </a:spcAft>
              <a:defRPr sz="1000">
                <a:solidFill>
                  <a:srgbClr val="475569"/>
                </a:solidFill>
              </a:defRPr>
            </a:pPr>
            <a:r>
              <a:rPr lang="cs-CZ" sz="1333" noProof="1">
                <a:solidFill>
                  <a:srgbClr val="475569"/>
                </a:solidFill>
                <a:latin typeface="Calibri"/>
              </a:rPr>
              <a:t>✓  Identita občana (NIA) jako primární autentizace</a:t>
            </a:r>
          </a:p>
          <a:p>
            <a:pPr defTabSz="609585">
              <a:spcAft>
                <a:spcPts val="533"/>
              </a:spcAft>
              <a:defRPr sz="1000">
                <a:solidFill>
                  <a:srgbClr val="475569"/>
                </a:solidFill>
              </a:defRPr>
            </a:pPr>
            <a:r>
              <a:rPr lang="cs-CZ" sz="1333" noProof="1">
                <a:solidFill>
                  <a:srgbClr val="475569"/>
                </a:solidFill>
                <a:latin typeface="Calibri"/>
              </a:rPr>
              <a:t>✓  Vazba na kmenové registry MZ ČR</a:t>
            </a:r>
          </a:p>
          <a:p>
            <a:pPr defTabSz="609585">
              <a:spcAft>
                <a:spcPts val="533"/>
              </a:spcAft>
              <a:defRPr sz="1000">
                <a:solidFill>
                  <a:srgbClr val="475569"/>
                </a:solidFill>
              </a:defRPr>
            </a:pPr>
            <a:r>
              <a:rPr lang="cs-CZ" sz="1333" noProof="1">
                <a:solidFill>
                  <a:srgbClr val="475569"/>
                </a:solidFill>
                <a:latin typeface="Calibri"/>
              </a:rPr>
              <a:t>✓  Soulad s výzvami IROP 78/79/80 a NPO 22</a:t>
            </a:r>
          </a:p>
        </p:txBody>
      </p:sp>
      <p:sp>
        <p:nvSpPr>
          <p:cNvPr id="13" name="Rounded Rectangle 12"/>
          <p:cNvSpPr/>
          <p:nvPr/>
        </p:nvSpPr>
        <p:spPr>
          <a:xfrm>
            <a:off x="6278880" y="1950720"/>
            <a:ext cx="5425440" cy="4206240"/>
          </a:xfrm>
          <a:prstGeom prst="roundRect">
            <a:avLst/>
          </a:prstGeom>
          <a:gradFill>
            <a:gsLst>
              <a:gs pos="0">
                <a:srgbClr val="1D4ED8"/>
              </a:gs>
              <a:gs pos="100000">
                <a:srgbClr val="2563EB"/>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4" name="TextBox 13"/>
          <p:cNvSpPr txBox="1"/>
          <p:nvPr/>
        </p:nvSpPr>
        <p:spPr>
          <a:xfrm>
            <a:off x="6583681" y="2170176"/>
            <a:ext cx="2121093" cy="379656"/>
          </a:xfrm>
          <a:prstGeom prst="rect">
            <a:avLst/>
          </a:prstGeom>
          <a:noFill/>
        </p:spPr>
        <p:txBody>
          <a:bodyPr wrap="none">
            <a:spAutoFit/>
          </a:bodyPr>
          <a:lstStyle/>
          <a:p>
            <a:pPr defTabSz="609585">
              <a:defRPr sz="1400" b="1">
                <a:solidFill>
                  <a:srgbClr val="FFFFFF"/>
                </a:solidFill>
              </a:defRPr>
            </a:pPr>
            <a:r>
              <a:rPr sz="1867" b="1">
                <a:solidFill>
                  <a:srgbClr val="FFFFFF"/>
                </a:solidFill>
                <a:latin typeface="Calibri"/>
              </a:rPr>
              <a:t>Uživatelské skupiny</a:t>
            </a:r>
          </a:p>
        </p:txBody>
      </p:sp>
      <p:sp>
        <p:nvSpPr>
          <p:cNvPr id="15" name="TextBox 14"/>
          <p:cNvSpPr txBox="1"/>
          <p:nvPr/>
        </p:nvSpPr>
        <p:spPr>
          <a:xfrm>
            <a:off x="6583680" y="2682240"/>
            <a:ext cx="4754880" cy="1887696"/>
          </a:xfrm>
          <a:prstGeom prst="rect">
            <a:avLst/>
          </a:prstGeom>
          <a:noFill/>
        </p:spPr>
        <p:txBody>
          <a:bodyPr wrap="square">
            <a:spAutoFit/>
          </a:bodyPr>
          <a:lstStyle/>
          <a:p>
            <a:pPr defTabSz="609585">
              <a:spcAft>
                <a:spcPts val="1067"/>
              </a:spcAft>
              <a:defRPr sz="1200">
                <a:solidFill>
                  <a:srgbClr val="FFFFFF"/>
                </a:solidFill>
              </a:defRPr>
            </a:pPr>
            <a:r>
              <a:rPr sz="1600">
                <a:solidFill>
                  <a:srgbClr val="FFFFFF"/>
                </a:solidFill>
                <a:latin typeface="Calibri"/>
              </a:rPr>
              <a:t>1.  Školenci – účastníci vzdělávání</a:t>
            </a:r>
          </a:p>
          <a:p>
            <a:pPr defTabSz="609585">
              <a:spcAft>
                <a:spcPts val="1067"/>
              </a:spcAft>
              <a:defRPr sz="1200">
                <a:solidFill>
                  <a:srgbClr val="FFFFFF"/>
                </a:solidFill>
              </a:defRPr>
            </a:pPr>
            <a:r>
              <a:rPr sz="1600">
                <a:solidFill>
                  <a:srgbClr val="FFFFFF"/>
                </a:solidFill>
                <a:latin typeface="Calibri"/>
              </a:rPr>
              <a:t>2.  Školitelé – vedoucí praktické přípravy</a:t>
            </a:r>
          </a:p>
          <a:p>
            <a:pPr defTabSz="609585">
              <a:spcAft>
                <a:spcPts val="1067"/>
              </a:spcAft>
              <a:defRPr sz="1200">
                <a:solidFill>
                  <a:srgbClr val="FFFFFF"/>
                </a:solidFill>
              </a:defRPr>
            </a:pPr>
            <a:r>
              <a:rPr sz="1600">
                <a:solidFill>
                  <a:srgbClr val="FFFFFF"/>
                </a:solidFill>
                <a:latin typeface="Calibri"/>
              </a:rPr>
              <a:t>3.  Akreditovaná zařízení – zdravotnická pracoviště</a:t>
            </a:r>
          </a:p>
          <a:p>
            <a:pPr defTabSz="609585">
              <a:spcAft>
                <a:spcPts val="1067"/>
              </a:spcAft>
              <a:defRPr sz="1200">
                <a:solidFill>
                  <a:srgbClr val="FFFFFF"/>
                </a:solidFill>
              </a:defRPr>
            </a:pPr>
            <a:r>
              <a:rPr sz="1600">
                <a:solidFill>
                  <a:srgbClr val="FFFFFF"/>
                </a:solidFill>
                <a:latin typeface="Calibri"/>
              </a:rPr>
              <a:t>4.  Pověřené organizace – IPVZ, NCO NZO a další</a:t>
            </a:r>
          </a:p>
          <a:p>
            <a:pPr defTabSz="609585">
              <a:spcAft>
                <a:spcPts val="1067"/>
              </a:spcAft>
              <a:defRPr sz="1200">
                <a:solidFill>
                  <a:srgbClr val="FFFFFF"/>
                </a:solidFill>
              </a:defRPr>
            </a:pPr>
            <a:r>
              <a:rPr sz="1600">
                <a:solidFill>
                  <a:srgbClr val="FFFFFF"/>
                </a:solidFill>
                <a:latin typeface="Calibri"/>
              </a:rPr>
              <a:t>5.  Ministerstvo zdravotnictví – správce systému</a:t>
            </a:r>
          </a:p>
        </p:txBody>
      </p:sp>
      <p:sp>
        <p:nvSpPr>
          <p:cNvPr id="16" name="Rectangle 15"/>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7" name="TextBox 16"/>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609601" y="877825"/>
            <a:ext cx="4281941"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Klíčové milníky projektu</a:t>
            </a:r>
          </a:p>
        </p:txBody>
      </p:sp>
      <p:sp>
        <p:nvSpPr>
          <p:cNvPr id="8" name="Rectangle 7"/>
          <p:cNvSpPr/>
          <p:nvPr/>
        </p:nvSpPr>
        <p:spPr>
          <a:xfrm>
            <a:off x="1889760" y="1950720"/>
            <a:ext cx="48768" cy="426720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9" name="Oval 8"/>
          <p:cNvSpPr/>
          <p:nvPr/>
        </p:nvSpPr>
        <p:spPr>
          <a:xfrm>
            <a:off x="1731264" y="1975104"/>
            <a:ext cx="365760" cy="365760"/>
          </a:xfrm>
          <a:prstGeom prst="ellipse">
            <a:avLst/>
          </a:prstGeom>
          <a:solidFill>
            <a:srgbClr val="94A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TextBox 9"/>
          <p:cNvSpPr txBox="1"/>
          <p:nvPr/>
        </p:nvSpPr>
        <p:spPr>
          <a:xfrm>
            <a:off x="941882" y="1889760"/>
            <a:ext cx="704039" cy="400110"/>
          </a:xfrm>
          <a:prstGeom prst="rect">
            <a:avLst/>
          </a:prstGeom>
          <a:noFill/>
        </p:spPr>
        <p:txBody>
          <a:bodyPr wrap="none">
            <a:spAutoFit/>
          </a:bodyPr>
          <a:lstStyle/>
          <a:p>
            <a:pPr algn="r" defTabSz="609585">
              <a:defRPr sz="1500" b="1">
                <a:solidFill>
                  <a:srgbClr val="1E293B"/>
                </a:solidFill>
              </a:defRPr>
            </a:pPr>
            <a:r>
              <a:rPr sz="2000" b="1">
                <a:solidFill>
                  <a:srgbClr val="1E293B"/>
                </a:solidFill>
                <a:latin typeface="Calibri"/>
              </a:rPr>
              <a:t>2023</a:t>
            </a:r>
          </a:p>
        </p:txBody>
      </p:sp>
      <p:sp>
        <p:nvSpPr>
          <p:cNvPr id="11" name="Rounded Rectangle 10"/>
          <p:cNvSpPr/>
          <p:nvPr/>
        </p:nvSpPr>
        <p:spPr>
          <a:xfrm>
            <a:off x="2316480" y="1889760"/>
            <a:ext cx="9387840" cy="950976"/>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2" name="Rectangle 11"/>
          <p:cNvSpPr/>
          <p:nvPr/>
        </p:nvSpPr>
        <p:spPr>
          <a:xfrm>
            <a:off x="2340864" y="1938528"/>
            <a:ext cx="73152" cy="853440"/>
          </a:xfrm>
          <a:prstGeom prst="rect">
            <a:avLst/>
          </a:prstGeom>
          <a:solidFill>
            <a:srgbClr val="94A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3" name="TextBox 12"/>
          <p:cNvSpPr txBox="1"/>
          <p:nvPr/>
        </p:nvSpPr>
        <p:spPr>
          <a:xfrm>
            <a:off x="2560321" y="1987297"/>
            <a:ext cx="1624163"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Zahájení vývoje</a:t>
            </a:r>
          </a:p>
        </p:txBody>
      </p:sp>
      <p:sp>
        <p:nvSpPr>
          <p:cNvPr id="14" name="TextBox 13"/>
          <p:cNvSpPr txBox="1"/>
          <p:nvPr/>
        </p:nvSpPr>
        <p:spPr>
          <a:xfrm>
            <a:off x="2560320" y="2353056"/>
            <a:ext cx="8900160" cy="297454"/>
          </a:xfrm>
          <a:prstGeom prst="rect">
            <a:avLst/>
          </a:prstGeom>
          <a:noFill/>
        </p:spPr>
        <p:txBody>
          <a:bodyPr wrap="square">
            <a:spAutoFit/>
          </a:bodyPr>
          <a:lstStyle/>
          <a:p>
            <a:pPr defTabSz="609585">
              <a:defRPr sz="1000">
                <a:solidFill>
                  <a:srgbClr val="475569"/>
                </a:solidFill>
              </a:defRPr>
            </a:pPr>
            <a:r>
              <a:rPr lang="cs-CZ" sz="1333" noProof="1">
                <a:solidFill>
                  <a:srgbClr val="475569"/>
                </a:solidFill>
                <a:latin typeface="Calibri"/>
              </a:rPr>
              <a:t>Procesní a datová analýza, návrh architektury, specifikace požadavků, legislativa</a:t>
            </a:r>
          </a:p>
        </p:txBody>
      </p:sp>
      <p:sp>
        <p:nvSpPr>
          <p:cNvPr id="15" name="Oval 14"/>
          <p:cNvSpPr/>
          <p:nvPr/>
        </p:nvSpPr>
        <p:spPr>
          <a:xfrm>
            <a:off x="1731264" y="3048000"/>
            <a:ext cx="365760" cy="365760"/>
          </a:xfrm>
          <a:prstGeom prst="ellipse">
            <a:avLst/>
          </a:prstGeom>
          <a:solidFill>
            <a:srgbClr val="94A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6" name="TextBox 15"/>
          <p:cNvSpPr txBox="1"/>
          <p:nvPr/>
        </p:nvSpPr>
        <p:spPr>
          <a:xfrm>
            <a:off x="941882" y="2962656"/>
            <a:ext cx="704039" cy="400110"/>
          </a:xfrm>
          <a:prstGeom prst="rect">
            <a:avLst/>
          </a:prstGeom>
          <a:noFill/>
        </p:spPr>
        <p:txBody>
          <a:bodyPr wrap="none">
            <a:spAutoFit/>
          </a:bodyPr>
          <a:lstStyle/>
          <a:p>
            <a:pPr algn="r" defTabSz="609585">
              <a:defRPr sz="1500" b="1">
                <a:solidFill>
                  <a:srgbClr val="1E293B"/>
                </a:solidFill>
              </a:defRPr>
            </a:pPr>
            <a:r>
              <a:rPr sz="2000" b="1">
                <a:solidFill>
                  <a:srgbClr val="1E293B"/>
                </a:solidFill>
                <a:latin typeface="Calibri"/>
              </a:rPr>
              <a:t>2024</a:t>
            </a:r>
          </a:p>
        </p:txBody>
      </p:sp>
      <p:sp>
        <p:nvSpPr>
          <p:cNvPr id="17" name="Rounded Rectangle 16"/>
          <p:cNvSpPr/>
          <p:nvPr/>
        </p:nvSpPr>
        <p:spPr>
          <a:xfrm>
            <a:off x="2316480" y="2962656"/>
            <a:ext cx="9387840" cy="950976"/>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8" name="Rectangle 17"/>
          <p:cNvSpPr/>
          <p:nvPr/>
        </p:nvSpPr>
        <p:spPr>
          <a:xfrm>
            <a:off x="2340864" y="3011424"/>
            <a:ext cx="73152" cy="853440"/>
          </a:xfrm>
          <a:prstGeom prst="rect">
            <a:avLst/>
          </a:prstGeom>
          <a:solidFill>
            <a:srgbClr val="94A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9" name="TextBox 18"/>
          <p:cNvSpPr txBox="1"/>
          <p:nvPr/>
        </p:nvSpPr>
        <p:spPr>
          <a:xfrm>
            <a:off x="2560320" y="3060193"/>
            <a:ext cx="4758034" cy="359009"/>
          </a:xfrm>
          <a:prstGeom prst="rect">
            <a:avLst/>
          </a:prstGeom>
          <a:noFill/>
        </p:spPr>
        <p:txBody>
          <a:bodyPr wrap="none">
            <a:spAutoFit/>
          </a:bodyPr>
          <a:lstStyle/>
          <a:p>
            <a:pPr defTabSz="609585">
              <a:defRPr sz="1300" b="1">
                <a:solidFill>
                  <a:srgbClr val="1E293B"/>
                </a:solidFill>
              </a:defRPr>
            </a:pPr>
            <a:r>
              <a:rPr lang="cs-CZ" sz="1733" b="1" dirty="0">
                <a:solidFill>
                  <a:srgbClr val="1E293B"/>
                </a:solidFill>
                <a:latin typeface="Calibri"/>
              </a:rPr>
              <a:t>Příprava zadávací dokumentace + Veřejná zakázka</a:t>
            </a:r>
            <a:endParaRPr sz="1733" b="1" dirty="0">
              <a:solidFill>
                <a:srgbClr val="1E293B"/>
              </a:solidFill>
              <a:latin typeface="Calibri"/>
            </a:endParaRPr>
          </a:p>
        </p:txBody>
      </p:sp>
      <p:sp>
        <p:nvSpPr>
          <p:cNvPr id="20" name="TextBox 19"/>
          <p:cNvSpPr txBox="1"/>
          <p:nvPr/>
        </p:nvSpPr>
        <p:spPr>
          <a:xfrm>
            <a:off x="2560320" y="3425952"/>
            <a:ext cx="8900160" cy="297454"/>
          </a:xfrm>
          <a:prstGeom prst="rect">
            <a:avLst/>
          </a:prstGeom>
          <a:noFill/>
        </p:spPr>
        <p:txBody>
          <a:bodyPr wrap="square">
            <a:spAutoFit/>
          </a:bodyPr>
          <a:lstStyle/>
          <a:p>
            <a:pPr defTabSz="609585">
              <a:defRPr sz="1000">
                <a:solidFill>
                  <a:srgbClr val="475569"/>
                </a:solidFill>
              </a:defRPr>
            </a:pPr>
            <a:r>
              <a:rPr lang="cs-CZ" sz="1333" dirty="0">
                <a:solidFill>
                  <a:srgbClr val="475569"/>
                </a:solidFill>
                <a:latin typeface="Calibri"/>
              </a:rPr>
              <a:t>VŘ 8/2024 – 1/2025</a:t>
            </a:r>
            <a:endParaRPr sz="1333" dirty="0">
              <a:solidFill>
                <a:srgbClr val="475569"/>
              </a:solidFill>
              <a:latin typeface="Calibri"/>
            </a:endParaRPr>
          </a:p>
        </p:txBody>
      </p:sp>
      <p:sp>
        <p:nvSpPr>
          <p:cNvPr id="21" name="Oval 20"/>
          <p:cNvSpPr/>
          <p:nvPr/>
        </p:nvSpPr>
        <p:spPr>
          <a:xfrm>
            <a:off x="1731264" y="4120896"/>
            <a:ext cx="365760" cy="365760"/>
          </a:xfrm>
          <a:prstGeom prst="ellipse">
            <a:avLst/>
          </a:prstGeom>
          <a:solidFill>
            <a:srgbClr val="D977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2" name="TextBox 21"/>
          <p:cNvSpPr txBox="1"/>
          <p:nvPr/>
        </p:nvSpPr>
        <p:spPr>
          <a:xfrm>
            <a:off x="941882" y="4035552"/>
            <a:ext cx="704039" cy="400110"/>
          </a:xfrm>
          <a:prstGeom prst="rect">
            <a:avLst/>
          </a:prstGeom>
          <a:noFill/>
        </p:spPr>
        <p:txBody>
          <a:bodyPr wrap="none">
            <a:spAutoFit/>
          </a:bodyPr>
          <a:lstStyle/>
          <a:p>
            <a:pPr algn="r" defTabSz="609585">
              <a:defRPr sz="1500" b="1">
                <a:solidFill>
                  <a:srgbClr val="1E293B"/>
                </a:solidFill>
              </a:defRPr>
            </a:pPr>
            <a:r>
              <a:rPr sz="2000" b="1">
                <a:solidFill>
                  <a:srgbClr val="1E293B"/>
                </a:solidFill>
                <a:latin typeface="Calibri"/>
              </a:rPr>
              <a:t>2025</a:t>
            </a:r>
          </a:p>
        </p:txBody>
      </p:sp>
      <p:sp>
        <p:nvSpPr>
          <p:cNvPr id="23" name="Rounded Rectangle 22"/>
          <p:cNvSpPr/>
          <p:nvPr/>
        </p:nvSpPr>
        <p:spPr>
          <a:xfrm>
            <a:off x="2316480" y="4035552"/>
            <a:ext cx="9387840" cy="950976"/>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4" name="Rectangle 23"/>
          <p:cNvSpPr/>
          <p:nvPr/>
        </p:nvSpPr>
        <p:spPr>
          <a:xfrm>
            <a:off x="2340864" y="4084320"/>
            <a:ext cx="73152" cy="853440"/>
          </a:xfrm>
          <a:prstGeom prst="rect">
            <a:avLst/>
          </a:prstGeom>
          <a:solidFill>
            <a:srgbClr val="D977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5" name="TextBox 24"/>
          <p:cNvSpPr txBox="1"/>
          <p:nvPr/>
        </p:nvSpPr>
        <p:spPr>
          <a:xfrm>
            <a:off x="2560320" y="4133089"/>
            <a:ext cx="2569934" cy="359009"/>
          </a:xfrm>
          <a:prstGeom prst="rect">
            <a:avLst/>
          </a:prstGeom>
          <a:noFill/>
        </p:spPr>
        <p:txBody>
          <a:bodyPr wrap="none">
            <a:spAutoFit/>
          </a:bodyPr>
          <a:lstStyle/>
          <a:p>
            <a:pPr defTabSz="609585">
              <a:defRPr sz="1300" b="1">
                <a:solidFill>
                  <a:srgbClr val="1E293B"/>
                </a:solidFill>
              </a:defRPr>
            </a:pPr>
            <a:r>
              <a:rPr lang="cs-CZ" sz="1733" b="1" dirty="0">
                <a:solidFill>
                  <a:srgbClr val="1E293B"/>
                </a:solidFill>
                <a:latin typeface="Calibri"/>
              </a:rPr>
              <a:t>Vývoj systému a testování</a:t>
            </a:r>
            <a:endParaRPr sz="1733" b="1" dirty="0">
              <a:solidFill>
                <a:srgbClr val="1E293B"/>
              </a:solidFill>
              <a:latin typeface="Calibri"/>
            </a:endParaRPr>
          </a:p>
        </p:txBody>
      </p:sp>
      <p:sp>
        <p:nvSpPr>
          <p:cNvPr id="26" name="TextBox 25"/>
          <p:cNvSpPr txBox="1"/>
          <p:nvPr/>
        </p:nvSpPr>
        <p:spPr>
          <a:xfrm>
            <a:off x="2560320" y="4498849"/>
            <a:ext cx="8900160" cy="297454"/>
          </a:xfrm>
          <a:prstGeom prst="rect">
            <a:avLst/>
          </a:prstGeom>
          <a:noFill/>
        </p:spPr>
        <p:txBody>
          <a:bodyPr wrap="square">
            <a:spAutoFit/>
          </a:bodyPr>
          <a:lstStyle/>
          <a:p>
            <a:pPr defTabSz="609585">
              <a:defRPr sz="1000">
                <a:solidFill>
                  <a:srgbClr val="475569"/>
                </a:solidFill>
              </a:defRPr>
            </a:pPr>
            <a:r>
              <a:rPr lang="cs-CZ" sz="1333" noProof="1">
                <a:solidFill>
                  <a:srgbClr val="475569"/>
                </a:solidFill>
                <a:latin typeface="Calibri"/>
              </a:rPr>
              <a:t>Vývoj systému od 4/2025. Migrace dat z EZP, uživatelská testování s klíčovými uživateli, manuály, dokončení integrací</a:t>
            </a:r>
          </a:p>
        </p:txBody>
      </p:sp>
      <p:sp>
        <p:nvSpPr>
          <p:cNvPr id="27" name="Oval 26"/>
          <p:cNvSpPr/>
          <p:nvPr/>
        </p:nvSpPr>
        <p:spPr>
          <a:xfrm>
            <a:off x="1731264" y="5193792"/>
            <a:ext cx="365760" cy="365760"/>
          </a:xfrm>
          <a:prstGeom prst="ellipse">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8" name="TextBox 27"/>
          <p:cNvSpPr txBox="1"/>
          <p:nvPr/>
        </p:nvSpPr>
        <p:spPr>
          <a:xfrm>
            <a:off x="701432" y="5108448"/>
            <a:ext cx="944489" cy="400110"/>
          </a:xfrm>
          <a:prstGeom prst="rect">
            <a:avLst/>
          </a:prstGeom>
          <a:noFill/>
        </p:spPr>
        <p:txBody>
          <a:bodyPr wrap="none">
            <a:spAutoFit/>
          </a:bodyPr>
          <a:lstStyle/>
          <a:p>
            <a:pPr algn="r" defTabSz="609585">
              <a:defRPr sz="1500" b="1">
                <a:solidFill>
                  <a:srgbClr val="1E293B"/>
                </a:solidFill>
              </a:defRPr>
            </a:pPr>
            <a:r>
              <a:rPr sz="2000" b="1">
                <a:solidFill>
                  <a:srgbClr val="1E293B"/>
                </a:solidFill>
                <a:latin typeface="Calibri"/>
              </a:rPr>
              <a:t>1/2026</a:t>
            </a:r>
          </a:p>
        </p:txBody>
      </p:sp>
      <p:sp>
        <p:nvSpPr>
          <p:cNvPr id="29" name="Rounded Rectangle 28"/>
          <p:cNvSpPr/>
          <p:nvPr/>
        </p:nvSpPr>
        <p:spPr>
          <a:xfrm>
            <a:off x="2316480" y="5108448"/>
            <a:ext cx="9387840" cy="950976"/>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0" name="Rectangle 29"/>
          <p:cNvSpPr/>
          <p:nvPr/>
        </p:nvSpPr>
        <p:spPr>
          <a:xfrm>
            <a:off x="2340864" y="5157216"/>
            <a:ext cx="73152" cy="853440"/>
          </a:xfrm>
          <a:prstGeom prst="rect">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1" name="TextBox 30"/>
          <p:cNvSpPr txBox="1"/>
          <p:nvPr/>
        </p:nvSpPr>
        <p:spPr>
          <a:xfrm>
            <a:off x="2560320" y="5205985"/>
            <a:ext cx="1356462"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Ostrý provoz</a:t>
            </a:r>
          </a:p>
        </p:txBody>
      </p:sp>
      <p:sp>
        <p:nvSpPr>
          <p:cNvPr id="32" name="TextBox 31"/>
          <p:cNvSpPr txBox="1"/>
          <p:nvPr/>
        </p:nvSpPr>
        <p:spPr>
          <a:xfrm>
            <a:off x="2560320" y="5571744"/>
            <a:ext cx="8900160" cy="297454"/>
          </a:xfrm>
          <a:prstGeom prst="rect">
            <a:avLst/>
          </a:prstGeom>
          <a:noFill/>
        </p:spPr>
        <p:txBody>
          <a:bodyPr wrap="square">
            <a:spAutoFit/>
          </a:bodyPr>
          <a:lstStyle/>
          <a:p>
            <a:pPr defTabSz="609585">
              <a:defRPr sz="1000">
                <a:solidFill>
                  <a:srgbClr val="475569"/>
                </a:solidFill>
              </a:defRPr>
            </a:pPr>
            <a:r>
              <a:rPr lang="cs-CZ" sz="1333" noProof="1">
                <a:solidFill>
                  <a:srgbClr val="475569"/>
                </a:solidFill>
                <a:latin typeface="Calibri"/>
              </a:rPr>
              <a:t>Plné spuštění pro všechny uživatele, </a:t>
            </a:r>
            <a:r>
              <a:rPr lang="cs-CZ" sz="1333" b="1" noProof="1">
                <a:solidFill>
                  <a:srgbClr val="FF0000"/>
                </a:solidFill>
                <a:latin typeface="Calibri"/>
              </a:rPr>
              <a:t>optimalizace provozu systému od 1/2026 – 5/2026</a:t>
            </a:r>
          </a:p>
        </p:txBody>
      </p:sp>
      <p:sp>
        <p:nvSpPr>
          <p:cNvPr id="33" name="Rounded Rectangle 32"/>
          <p:cNvSpPr/>
          <p:nvPr/>
        </p:nvSpPr>
        <p:spPr>
          <a:xfrm>
            <a:off x="8290560" y="6096000"/>
            <a:ext cx="3413760" cy="341376"/>
          </a:xfrm>
          <a:prstGeom prst="roundRect">
            <a:avLst/>
          </a:prstGeom>
          <a:solidFill>
            <a:srgbClr val="D1FA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4" name="TextBox 33"/>
          <p:cNvSpPr txBox="1"/>
          <p:nvPr/>
        </p:nvSpPr>
        <p:spPr>
          <a:xfrm>
            <a:off x="8961740" y="6120384"/>
            <a:ext cx="2071400" cy="297454"/>
          </a:xfrm>
          <a:prstGeom prst="rect">
            <a:avLst/>
          </a:prstGeom>
          <a:noFill/>
        </p:spPr>
        <p:txBody>
          <a:bodyPr wrap="none">
            <a:spAutoFit/>
          </a:bodyPr>
          <a:lstStyle/>
          <a:p>
            <a:pPr algn="ctr" defTabSz="609585">
              <a:defRPr sz="1000" b="1">
                <a:solidFill>
                  <a:srgbClr val="059669"/>
                </a:solidFill>
              </a:defRPr>
            </a:pPr>
            <a:r>
              <a:rPr sz="1333" b="1">
                <a:solidFill>
                  <a:srgbClr val="059669"/>
                </a:solidFill>
                <a:latin typeface="Calibri"/>
              </a:rPr>
              <a:t>● AKTUÁLNĚ: Ostrý provoz</a:t>
            </a:r>
          </a:p>
        </p:txBody>
      </p:sp>
      <p:sp>
        <p:nvSpPr>
          <p:cNvPr id="35" name="Rectangle 34"/>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6" name="TextBox 35"/>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365761" y="908305"/>
            <a:ext cx="2916183" cy="584775"/>
          </a:xfrm>
          <a:prstGeom prst="rect">
            <a:avLst/>
          </a:prstGeom>
          <a:noFill/>
        </p:spPr>
        <p:txBody>
          <a:bodyPr wrap="none">
            <a:spAutoFit/>
          </a:bodyPr>
          <a:lstStyle/>
          <a:p>
            <a:pPr defTabSz="609585">
              <a:defRPr sz="2400" b="1">
                <a:solidFill>
                  <a:srgbClr val="1E293B"/>
                </a:solidFill>
              </a:defRPr>
            </a:pPr>
            <a:r>
              <a:rPr sz="3200" b="1" dirty="0" err="1">
                <a:solidFill>
                  <a:srgbClr val="1E293B"/>
                </a:solidFill>
                <a:latin typeface="Calibri"/>
              </a:rPr>
              <a:t>Systém</a:t>
            </a:r>
            <a:r>
              <a:rPr sz="3200" b="1" dirty="0">
                <a:solidFill>
                  <a:srgbClr val="1E293B"/>
                </a:solidFill>
                <a:latin typeface="Calibri"/>
              </a:rPr>
              <a:t> v </a:t>
            </a:r>
            <a:r>
              <a:rPr sz="3200" b="1" dirty="0" err="1">
                <a:solidFill>
                  <a:srgbClr val="1E293B"/>
                </a:solidFill>
                <a:latin typeface="Calibri"/>
              </a:rPr>
              <a:t>číslech</a:t>
            </a:r>
            <a:endParaRPr sz="3200" b="1" dirty="0">
              <a:solidFill>
                <a:srgbClr val="1E293B"/>
              </a:solidFill>
              <a:latin typeface="Calibri"/>
            </a:endParaRPr>
          </a:p>
        </p:txBody>
      </p:sp>
      <p:sp>
        <p:nvSpPr>
          <p:cNvPr id="29" name="Rectangle 28"/>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0" name="TextBox 29"/>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pic>
        <p:nvPicPr>
          <p:cNvPr id="38" name="Obrázek 37">
            <a:extLst>
              <a:ext uri="{FF2B5EF4-FFF2-40B4-BE49-F238E27FC236}">
                <a16:creationId xmlns:a16="http://schemas.microsoft.com/office/drawing/2014/main" id="{74E1C42B-4561-C306-3B61-69A07E5B7221}"/>
              </a:ext>
            </a:extLst>
          </p:cNvPr>
          <p:cNvPicPr>
            <a:picLocks noChangeAspect="1"/>
          </p:cNvPicPr>
          <p:nvPr/>
        </p:nvPicPr>
        <p:blipFill>
          <a:blip r:embed="rId2"/>
          <a:stretch>
            <a:fillRect/>
          </a:stretch>
        </p:blipFill>
        <p:spPr>
          <a:xfrm>
            <a:off x="3376507" y="961136"/>
            <a:ext cx="8449733" cy="5283200"/>
          </a:xfrm>
          <a:prstGeom prst="rect">
            <a:avLst/>
          </a:prstGeom>
        </p:spPr>
      </p:pic>
      <p:pic>
        <p:nvPicPr>
          <p:cNvPr id="36" name="Obrázek 35">
            <a:extLst>
              <a:ext uri="{FF2B5EF4-FFF2-40B4-BE49-F238E27FC236}">
                <a16:creationId xmlns:a16="http://schemas.microsoft.com/office/drawing/2014/main" id="{078CFE50-70B4-32E6-0ED3-F134E7AA483F}"/>
              </a:ext>
            </a:extLst>
          </p:cNvPr>
          <p:cNvPicPr>
            <a:picLocks noChangeAspect="1"/>
          </p:cNvPicPr>
          <p:nvPr/>
        </p:nvPicPr>
        <p:blipFill>
          <a:blip r:embed="rId3"/>
          <a:stretch>
            <a:fillRect/>
          </a:stretch>
        </p:blipFill>
        <p:spPr>
          <a:xfrm>
            <a:off x="205968" y="1465997"/>
            <a:ext cx="5318304" cy="1780577"/>
          </a:xfrm>
          <a:prstGeom prst="rect">
            <a:avLst/>
          </a:prstGeom>
        </p:spPr>
      </p:pic>
      <p:pic>
        <p:nvPicPr>
          <p:cNvPr id="40" name="Obrázek 39">
            <a:extLst>
              <a:ext uri="{FF2B5EF4-FFF2-40B4-BE49-F238E27FC236}">
                <a16:creationId xmlns:a16="http://schemas.microsoft.com/office/drawing/2014/main" id="{38F5BDB5-51E2-3A62-64E5-8E69B92208C9}"/>
              </a:ext>
            </a:extLst>
          </p:cNvPr>
          <p:cNvPicPr>
            <a:picLocks noChangeAspect="1"/>
          </p:cNvPicPr>
          <p:nvPr/>
        </p:nvPicPr>
        <p:blipFill>
          <a:blip r:embed="rId4"/>
          <a:stretch>
            <a:fillRect/>
          </a:stretch>
        </p:blipFill>
        <p:spPr>
          <a:xfrm>
            <a:off x="609600" y="3993242"/>
            <a:ext cx="4693920" cy="2194199"/>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6959-595F-9FD5-6D58-28139FD5B3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0907D8-E261-5A7F-E53C-98A4CD988BE8}"/>
              </a:ext>
            </a:extLst>
          </p:cNvPr>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a:extLst>
              <a:ext uri="{FF2B5EF4-FFF2-40B4-BE49-F238E27FC236}">
                <a16:creationId xmlns:a16="http://schemas.microsoft.com/office/drawing/2014/main" id="{DBB46DB9-017E-82C5-7801-0254F45D8F20}"/>
              </a:ext>
            </a:extLst>
          </p:cNvPr>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a:extLst>
              <a:ext uri="{FF2B5EF4-FFF2-40B4-BE49-F238E27FC236}">
                <a16:creationId xmlns:a16="http://schemas.microsoft.com/office/drawing/2014/main" id="{D6386480-56BD-D754-A672-8E4B321AB0D6}"/>
              </a:ext>
            </a:extLst>
          </p:cNvPr>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a:extLst>
              <a:ext uri="{FF2B5EF4-FFF2-40B4-BE49-F238E27FC236}">
                <a16:creationId xmlns:a16="http://schemas.microsoft.com/office/drawing/2014/main" id="{2713A0DD-ED1D-E708-8E53-9FA346D7EA23}"/>
              </a:ext>
            </a:extLst>
          </p:cNvPr>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a:extLst>
              <a:ext uri="{FF2B5EF4-FFF2-40B4-BE49-F238E27FC236}">
                <a16:creationId xmlns:a16="http://schemas.microsoft.com/office/drawing/2014/main" id="{83FDAA14-F9E6-AB66-0C2C-F1EEB0F16B72}"/>
              </a:ext>
            </a:extLst>
          </p:cNvPr>
          <p:cNvSpPr txBox="1"/>
          <p:nvPr/>
        </p:nvSpPr>
        <p:spPr>
          <a:xfrm>
            <a:off x="609601" y="877825"/>
            <a:ext cx="2916183"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Systém v číslech</a:t>
            </a:r>
          </a:p>
        </p:txBody>
      </p:sp>
      <p:sp>
        <p:nvSpPr>
          <p:cNvPr id="29" name="Rectangle 28">
            <a:extLst>
              <a:ext uri="{FF2B5EF4-FFF2-40B4-BE49-F238E27FC236}">
                <a16:creationId xmlns:a16="http://schemas.microsoft.com/office/drawing/2014/main" id="{D20A4EBC-7D61-EA8F-B354-366CC5C51A52}"/>
              </a:ext>
            </a:extLst>
          </p:cNvPr>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0" name="TextBox 29">
            <a:extLst>
              <a:ext uri="{FF2B5EF4-FFF2-40B4-BE49-F238E27FC236}">
                <a16:creationId xmlns:a16="http://schemas.microsoft.com/office/drawing/2014/main" id="{89617EED-7473-C5D7-842A-0A0DFDAA5FC5}"/>
              </a:ext>
            </a:extLst>
          </p:cNvPr>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pic>
        <p:nvPicPr>
          <p:cNvPr id="32" name="Obrázek 31">
            <a:extLst>
              <a:ext uri="{FF2B5EF4-FFF2-40B4-BE49-F238E27FC236}">
                <a16:creationId xmlns:a16="http://schemas.microsoft.com/office/drawing/2014/main" id="{8AF56AD8-0C36-5923-79D6-56CEF1D44A7B}"/>
              </a:ext>
            </a:extLst>
          </p:cNvPr>
          <p:cNvPicPr>
            <a:picLocks noChangeAspect="1"/>
          </p:cNvPicPr>
          <p:nvPr/>
        </p:nvPicPr>
        <p:blipFill>
          <a:blip r:embed="rId2"/>
          <a:stretch>
            <a:fillRect/>
          </a:stretch>
        </p:blipFill>
        <p:spPr>
          <a:xfrm>
            <a:off x="172279" y="1785021"/>
            <a:ext cx="6082748" cy="4098473"/>
          </a:xfrm>
          <a:prstGeom prst="rect">
            <a:avLst/>
          </a:prstGeom>
        </p:spPr>
      </p:pic>
      <p:pic>
        <p:nvPicPr>
          <p:cNvPr id="34" name="Obrázek 33">
            <a:extLst>
              <a:ext uri="{FF2B5EF4-FFF2-40B4-BE49-F238E27FC236}">
                <a16:creationId xmlns:a16="http://schemas.microsoft.com/office/drawing/2014/main" id="{FCCAD23D-B175-54AE-82AE-617E0E749343}"/>
              </a:ext>
            </a:extLst>
          </p:cNvPr>
          <p:cNvPicPr>
            <a:picLocks noChangeAspect="1"/>
          </p:cNvPicPr>
          <p:nvPr/>
        </p:nvPicPr>
        <p:blipFill>
          <a:blip r:embed="rId3"/>
          <a:stretch>
            <a:fillRect/>
          </a:stretch>
        </p:blipFill>
        <p:spPr>
          <a:xfrm>
            <a:off x="6255027" y="1858070"/>
            <a:ext cx="5764695" cy="3990073"/>
          </a:xfrm>
          <a:prstGeom prst="rect">
            <a:avLst/>
          </a:prstGeom>
        </p:spPr>
      </p:pic>
    </p:spTree>
    <p:extLst>
      <p:ext uri="{BB962C8B-B14F-4D97-AF65-F5344CB8AC3E}">
        <p14:creationId xmlns:p14="http://schemas.microsoft.com/office/powerpoint/2010/main" val="11559114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609601" y="877825"/>
            <a:ext cx="4265911"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Architektura a integrace</a:t>
            </a:r>
          </a:p>
        </p:txBody>
      </p:sp>
      <p:sp>
        <p:nvSpPr>
          <p:cNvPr id="8" name="TextBox 7"/>
          <p:cNvSpPr txBox="1"/>
          <p:nvPr/>
        </p:nvSpPr>
        <p:spPr>
          <a:xfrm>
            <a:off x="609600" y="1463040"/>
            <a:ext cx="4921540" cy="338554"/>
          </a:xfrm>
          <a:prstGeom prst="rect">
            <a:avLst/>
          </a:prstGeom>
          <a:noFill/>
        </p:spPr>
        <p:txBody>
          <a:bodyPr wrap="none">
            <a:spAutoFit/>
          </a:bodyPr>
          <a:lstStyle/>
          <a:p>
            <a:pPr defTabSz="609585">
              <a:defRPr sz="1200">
                <a:solidFill>
                  <a:srgbClr val="475569"/>
                </a:solidFill>
              </a:defRPr>
            </a:pPr>
            <a:r>
              <a:rPr sz="1600">
                <a:solidFill>
                  <a:srgbClr val="475569"/>
                </a:solidFill>
                <a:latin typeface="Calibri"/>
              </a:rPr>
              <a:t>Napojení na centrální služby elektronického zdravotnictví</a:t>
            </a:r>
          </a:p>
        </p:txBody>
      </p:sp>
      <p:sp>
        <p:nvSpPr>
          <p:cNvPr id="9" name="Rounded Rectangle 8"/>
          <p:cNvSpPr/>
          <p:nvPr/>
        </p:nvSpPr>
        <p:spPr>
          <a:xfrm>
            <a:off x="3779520" y="1889760"/>
            <a:ext cx="4632960" cy="1280160"/>
          </a:xfrm>
          <a:prstGeom prst="round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TextBox 9"/>
          <p:cNvSpPr txBox="1"/>
          <p:nvPr/>
        </p:nvSpPr>
        <p:spPr>
          <a:xfrm>
            <a:off x="4672374" y="2011681"/>
            <a:ext cx="2847253" cy="461665"/>
          </a:xfrm>
          <a:prstGeom prst="rect">
            <a:avLst/>
          </a:prstGeom>
          <a:noFill/>
        </p:spPr>
        <p:txBody>
          <a:bodyPr wrap="none">
            <a:spAutoFit/>
          </a:bodyPr>
          <a:lstStyle/>
          <a:p>
            <a:pPr algn="ctr" defTabSz="609585">
              <a:defRPr sz="1800" b="1">
                <a:solidFill>
                  <a:srgbClr val="FFFFFF"/>
                </a:solidFill>
              </a:defRPr>
            </a:pPr>
            <a:r>
              <a:rPr sz="2400" b="1">
                <a:solidFill>
                  <a:srgbClr val="FFFFFF"/>
                </a:solidFill>
                <a:latin typeface="Calibri"/>
              </a:rPr>
              <a:t>Systém Administrace</a:t>
            </a:r>
          </a:p>
        </p:txBody>
      </p:sp>
      <p:sp>
        <p:nvSpPr>
          <p:cNvPr id="11" name="TextBox 10"/>
          <p:cNvSpPr txBox="1"/>
          <p:nvPr/>
        </p:nvSpPr>
        <p:spPr>
          <a:xfrm>
            <a:off x="5199762" y="2560320"/>
            <a:ext cx="1792477" cy="297454"/>
          </a:xfrm>
          <a:prstGeom prst="rect">
            <a:avLst/>
          </a:prstGeom>
          <a:noFill/>
        </p:spPr>
        <p:txBody>
          <a:bodyPr wrap="none">
            <a:spAutoFit/>
          </a:bodyPr>
          <a:lstStyle/>
          <a:p>
            <a:pPr algn="ctr" defTabSz="609585">
              <a:defRPr sz="1000">
                <a:solidFill>
                  <a:srgbClr val="BFDBFE"/>
                </a:solidFill>
              </a:defRPr>
            </a:pPr>
            <a:r>
              <a:rPr sz="1333">
                <a:solidFill>
                  <a:srgbClr val="BFDBFE"/>
                </a:solidFill>
                <a:latin typeface="Calibri"/>
              </a:rPr>
              <a:t>sysa.mzd.gov.cz  |  ISVS</a:t>
            </a:r>
          </a:p>
        </p:txBody>
      </p:sp>
      <p:sp>
        <p:nvSpPr>
          <p:cNvPr id="12" name="Rounded Rectangle 11"/>
          <p:cNvSpPr/>
          <p:nvPr/>
        </p:nvSpPr>
        <p:spPr>
          <a:xfrm>
            <a:off x="365760" y="3535680"/>
            <a:ext cx="3535680" cy="670560"/>
          </a:xfrm>
          <a:prstGeom prst="roundRect">
            <a:avLst/>
          </a:prstGeom>
          <a:solidFill>
            <a:srgbClr val="FFFFFF"/>
          </a:solidFill>
          <a:ln w="19050">
            <a:solidFill>
              <a:srgbClr val="2563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3" name="TextBox 12"/>
          <p:cNvSpPr txBox="1"/>
          <p:nvPr/>
        </p:nvSpPr>
        <p:spPr>
          <a:xfrm>
            <a:off x="1119541" y="3681984"/>
            <a:ext cx="2028119" cy="297454"/>
          </a:xfrm>
          <a:prstGeom prst="rect">
            <a:avLst/>
          </a:prstGeom>
          <a:noFill/>
        </p:spPr>
        <p:txBody>
          <a:bodyPr wrap="none">
            <a:spAutoFit/>
          </a:bodyPr>
          <a:lstStyle/>
          <a:p>
            <a:pPr algn="ctr" defTabSz="609585">
              <a:defRPr sz="1000" b="1">
                <a:solidFill>
                  <a:srgbClr val="1E293B"/>
                </a:solidFill>
              </a:defRPr>
            </a:pPr>
            <a:r>
              <a:rPr sz="1333" b="1">
                <a:solidFill>
                  <a:srgbClr val="1E293B"/>
                </a:solidFill>
                <a:latin typeface="Calibri"/>
              </a:rPr>
              <a:t>Identita občana (NIA/DIA)</a:t>
            </a:r>
          </a:p>
        </p:txBody>
      </p:sp>
      <p:sp>
        <p:nvSpPr>
          <p:cNvPr id="14" name="Right Arrow 13"/>
          <p:cNvSpPr/>
          <p:nvPr/>
        </p:nvSpPr>
        <p:spPr>
          <a:xfrm>
            <a:off x="4084320" y="3718560"/>
            <a:ext cx="548640" cy="304800"/>
          </a:xfrm>
          <a:prstGeom prst="rightArrow">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5" name="Rounded Rectangle 14"/>
          <p:cNvSpPr/>
          <p:nvPr/>
        </p:nvSpPr>
        <p:spPr>
          <a:xfrm>
            <a:off x="365760" y="4389120"/>
            <a:ext cx="3535680" cy="670560"/>
          </a:xfrm>
          <a:prstGeom prst="roundRect">
            <a:avLst/>
          </a:prstGeom>
          <a:solidFill>
            <a:srgbClr val="FFFFFF"/>
          </a:solidFill>
          <a:ln w="19050">
            <a:solidFill>
              <a:srgbClr val="2299D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6" name="TextBox 15"/>
          <p:cNvSpPr txBox="1"/>
          <p:nvPr/>
        </p:nvSpPr>
        <p:spPr>
          <a:xfrm>
            <a:off x="1287054" y="4535424"/>
            <a:ext cx="1693092" cy="297454"/>
          </a:xfrm>
          <a:prstGeom prst="rect">
            <a:avLst/>
          </a:prstGeom>
          <a:noFill/>
        </p:spPr>
        <p:txBody>
          <a:bodyPr wrap="none">
            <a:spAutoFit/>
          </a:bodyPr>
          <a:lstStyle/>
          <a:p>
            <a:pPr algn="ctr" defTabSz="609585">
              <a:defRPr sz="1000" b="1">
                <a:solidFill>
                  <a:srgbClr val="1E293B"/>
                </a:solidFill>
              </a:defRPr>
            </a:pPr>
            <a:r>
              <a:rPr sz="1333" b="1">
                <a:solidFill>
                  <a:srgbClr val="1E293B"/>
                </a:solidFill>
                <a:latin typeface="Calibri"/>
              </a:rPr>
              <a:t>Kmenové registry MZ</a:t>
            </a:r>
          </a:p>
        </p:txBody>
      </p:sp>
      <p:sp>
        <p:nvSpPr>
          <p:cNvPr id="17" name="Right Arrow 16"/>
          <p:cNvSpPr/>
          <p:nvPr/>
        </p:nvSpPr>
        <p:spPr>
          <a:xfrm>
            <a:off x="4084320" y="4572000"/>
            <a:ext cx="548640" cy="304800"/>
          </a:xfrm>
          <a:prstGeom prst="rightArrow">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8" name="Rounded Rectangle 17"/>
          <p:cNvSpPr/>
          <p:nvPr/>
        </p:nvSpPr>
        <p:spPr>
          <a:xfrm>
            <a:off x="365760" y="5242560"/>
            <a:ext cx="3535680" cy="670560"/>
          </a:xfrm>
          <a:prstGeom prst="roundRect">
            <a:avLst/>
          </a:prstGeom>
          <a:solidFill>
            <a:srgbClr val="FFFFFF"/>
          </a:solidFill>
          <a:ln w="19050">
            <a:solidFill>
              <a:srgbClr val="0596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9" name="TextBox 18"/>
          <p:cNvSpPr txBox="1"/>
          <p:nvPr/>
        </p:nvSpPr>
        <p:spPr>
          <a:xfrm>
            <a:off x="1493040" y="5388864"/>
            <a:ext cx="1281120" cy="297454"/>
          </a:xfrm>
          <a:prstGeom prst="rect">
            <a:avLst/>
          </a:prstGeom>
          <a:noFill/>
        </p:spPr>
        <p:txBody>
          <a:bodyPr wrap="none">
            <a:spAutoFit/>
          </a:bodyPr>
          <a:lstStyle/>
          <a:p>
            <a:pPr algn="ctr" defTabSz="609585">
              <a:defRPr sz="1000" b="1">
                <a:solidFill>
                  <a:srgbClr val="1E293B"/>
                </a:solidFill>
              </a:defRPr>
            </a:pPr>
            <a:r>
              <a:rPr sz="1333" b="1">
                <a:solidFill>
                  <a:srgbClr val="1E293B"/>
                </a:solidFill>
                <a:latin typeface="Calibri"/>
              </a:rPr>
              <a:t>NR-ZP / NR-PZS</a:t>
            </a:r>
          </a:p>
        </p:txBody>
      </p:sp>
      <p:sp>
        <p:nvSpPr>
          <p:cNvPr id="20" name="Right Arrow 19"/>
          <p:cNvSpPr/>
          <p:nvPr/>
        </p:nvSpPr>
        <p:spPr>
          <a:xfrm>
            <a:off x="4084320" y="5425440"/>
            <a:ext cx="548640" cy="304800"/>
          </a:xfrm>
          <a:prstGeom prst="rightArrow">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1" name="Rounded Rectangle 20"/>
          <p:cNvSpPr/>
          <p:nvPr/>
        </p:nvSpPr>
        <p:spPr>
          <a:xfrm>
            <a:off x="8290560" y="3535680"/>
            <a:ext cx="3535680" cy="670560"/>
          </a:xfrm>
          <a:prstGeom prst="roundRect">
            <a:avLst/>
          </a:prstGeom>
          <a:solidFill>
            <a:srgbClr val="FFFFFF"/>
          </a:solidFill>
          <a:ln w="19050">
            <a:solidFill>
              <a:srgbClr val="2563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2" name="TextBox 21"/>
          <p:cNvSpPr txBox="1"/>
          <p:nvPr/>
        </p:nvSpPr>
        <p:spPr>
          <a:xfrm>
            <a:off x="9814584" y="3681984"/>
            <a:ext cx="487634" cy="297454"/>
          </a:xfrm>
          <a:prstGeom prst="rect">
            <a:avLst/>
          </a:prstGeom>
          <a:noFill/>
        </p:spPr>
        <p:txBody>
          <a:bodyPr wrap="none">
            <a:spAutoFit/>
          </a:bodyPr>
          <a:lstStyle/>
          <a:p>
            <a:pPr algn="ctr" defTabSz="609585">
              <a:defRPr sz="1000" b="1">
                <a:solidFill>
                  <a:srgbClr val="1E293B"/>
                </a:solidFill>
              </a:defRPr>
            </a:pPr>
            <a:r>
              <a:rPr lang="cs-CZ" sz="1333" b="1" dirty="0">
                <a:solidFill>
                  <a:srgbClr val="1E293B"/>
                </a:solidFill>
                <a:latin typeface="Calibri"/>
              </a:rPr>
              <a:t>ISZR</a:t>
            </a:r>
            <a:endParaRPr sz="1333" b="1" dirty="0">
              <a:solidFill>
                <a:srgbClr val="1E293B"/>
              </a:solidFill>
              <a:latin typeface="Calibri"/>
            </a:endParaRPr>
          </a:p>
        </p:txBody>
      </p:sp>
      <p:sp>
        <p:nvSpPr>
          <p:cNvPr id="23" name="Left Arrow 22"/>
          <p:cNvSpPr/>
          <p:nvPr/>
        </p:nvSpPr>
        <p:spPr>
          <a:xfrm>
            <a:off x="7559040" y="3718560"/>
            <a:ext cx="548640" cy="304800"/>
          </a:xfrm>
          <a:prstGeom prst="leftArrow">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4" name="Rounded Rectangle 23"/>
          <p:cNvSpPr/>
          <p:nvPr/>
        </p:nvSpPr>
        <p:spPr>
          <a:xfrm>
            <a:off x="8290560" y="4389120"/>
            <a:ext cx="3535680" cy="670560"/>
          </a:xfrm>
          <a:prstGeom prst="roundRect">
            <a:avLst/>
          </a:prstGeom>
          <a:solidFill>
            <a:srgbClr val="FFFFFF"/>
          </a:solidFill>
          <a:ln w="19050">
            <a:solidFill>
              <a:srgbClr val="2299D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5" name="TextBox 24"/>
          <p:cNvSpPr txBox="1"/>
          <p:nvPr/>
        </p:nvSpPr>
        <p:spPr>
          <a:xfrm>
            <a:off x="9215060" y="4535424"/>
            <a:ext cx="1686680" cy="297454"/>
          </a:xfrm>
          <a:prstGeom prst="rect">
            <a:avLst/>
          </a:prstGeom>
          <a:noFill/>
        </p:spPr>
        <p:txBody>
          <a:bodyPr wrap="none">
            <a:spAutoFit/>
          </a:bodyPr>
          <a:lstStyle/>
          <a:p>
            <a:pPr algn="ctr" defTabSz="609585">
              <a:defRPr sz="1000" b="1">
                <a:solidFill>
                  <a:srgbClr val="1E293B"/>
                </a:solidFill>
              </a:defRPr>
            </a:pPr>
            <a:r>
              <a:rPr sz="1333" b="1">
                <a:solidFill>
                  <a:srgbClr val="1E293B"/>
                </a:solidFill>
                <a:latin typeface="Calibri"/>
              </a:rPr>
              <a:t>KSEZ / Katalog služeb</a:t>
            </a:r>
          </a:p>
        </p:txBody>
      </p:sp>
      <p:sp>
        <p:nvSpPr>
          <p:cNvPr id="26" name="Left Arrow 25"/>
          <p:cNvSpPr/>
          <p:nvPr/>
        </p:nvSpPr>
        <p:spPr>
          <a:xfrm>
            <a:off x="7559040" y="4572000"/>
            <a:ext cx="548640" cy="304800"/>
          </a:xfrm>
          <a:prstGeom prst="leftArrow">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7" name="Rounded Rectangle 26"/>
          <p:cNvSpPr/>
          <p:nvPr/>
        </p:nvSpPr>
        <p:spPr>
          <a:xfrm>
            <a:off x="8290560" y="5242560"/>
            <a:ext cx="3535680" cy="670560"/>
          </a:xfrm>
          <a:prstGeom prst="roundRect">
            <a:avLst/>
          </a:prstGeom>
          <a:solidFill>
            <a:srgbClr val="FFFFFF"/>
          </a:solidFill>
          <a:ln w="19050">
            <a:solidFill>
              <a:srgbClr val="05966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8" name="TextBox 27"/>
          <p:cNvSpPr txBox="1"/>
          <p:nvPr/>
        </p:nvSpPr>
        <p:spPr>
          <a:xfrm>
            <a:off x="9784928" y="5388864"/>
            <a:ext cx="546945" cy="297454"/>
          </a:xfrm>
          <a:prstGeom prst="rect">
            <a:avLst/>
          </a:prstGeom>
          <a:noFill/>
        </p:spPr>
        <p:txBody>
          <a:bodyPr wrap="none">
            <a:spAutoFit/>
          </a:bodyPr>
          <a:lstStyle/>
          <a:p>
            <a:pPr algn="ctr" defTabSz="609585">
              <a:defRPr sz="1000" b="1">
                <a:solidFill>
                  <a:srgbClr val="1E293B"/>
                </a:solidFill>
              </a:defRPr>
            </a:pPr>
            <a:r>
              <a:rPr lang="cs-CZ" sz="1333" b="1" dirty="0">
                <a:solidFill>
                  <a:srgbClr val="1E293B"/>
                </a:solidFill>
                <a:latin typeface="Calibri"/>
              </a:rPr>
              <a:t>ARES</a:t>
            </a:r>
            <a:endParaRPr sz="1333" b="1" dirty="0">
              <a:solidFill>
                <a:srgbClr val="1E293B"/>
              </a:solidFill>
              <a:latin typeface="Calibri"/>
            </a:endParaRPr>
          </a:p>
        </p:txBody>
      </p:sp>
      <p:sp>
        <p:nvSpPr>
          <p:cNvPr id="29" name="Left Arrow 28"/>
          <p:cNvSpPr/>
          <p:nvPr/>
        </p:nvSpPr>
        <p:spPr>
          <a:xfrm>
            <a:off x="7559040" y="5425440"/>
            <a:ext cx="548640" cy="304800"/>
          </a:xfrm>
          <a:prstGeom prst="leftArrow">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0" name="Rectangle 29"/>
          <p:cNvSpPr/>
          <p:nvPr/>
        </p:nvSpPr>
        <p:spPr>
          <a:xfrm>
            <a:off x="4693920" y="3169920"/>
            <a:ext cx="36576" cy="36576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1" name="Rectangle 30"/>
          <p:cNvSpPr/>
          <p:nvPr/>
        </p:nvSpPr>
        <p:spPr>
          <a:xfrm>
            <a:off x="7461504" y="3169920"/>
            <a:ext cx="36576" cy="36576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2" name="Rectangle 31"/>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3" name="TextBox 32"/>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0FDD-0B9C-9B38-A95F-CFA544B4A311}"/>
            </a:ext>
          </a:extLst>
        </p:cNvPr>
        <p:cNvGrpSpPr/>
        <p:nvPr/>
      </p:nvGrpSpPr>
      <p:grpSpPr>
        <a:xfrm>
          <a:off x="0" y="0"/>
          <a:ext cx="0" cy="0"/>
          <a:chOff x="0" y="0"/>
          <a:chExt cx="0" cy="0"/>
        </a:xfrm>
      </p:grpSpPr>
      <p:pic>
        <p:nvPicPr>
          <p:cNvPr id="22" name="Obrázek 21" descr="Obsah obrázku text, Webová stránka, Webové stránky, software&#10;&#10;Obsah generovaný pomocí AI může být nesprávný.">
            <a:extLst>
              <a:ext uri="{FF2B5EF4-FFF2-40B4-BE49-F238E27FC236}">
                <a16:creationId xmlns:a16="http://schemas.microsoft.com/office/drawing/2014/main" id="{13BBDB71-EF9F-6BB1-9381-C3B1739BDBA9}"/>
              </a:ext>
            </a:extLst>
          </p:cNvPr>
          <p:cNvPicPr>
            <a:picLocks noChangeAspect="1"/>
          </p:cNvPicPr>
          <p:nvPr/>
        </p:nvPicPr>
        <p:blipFill>
          <a:blip r:embed="rId2"/>
          <a:stretch>
            <a:fillRect/>
          </a:stretch>
        </p:blipFill>
        <p:spPr>
          <a:xfrm>
            <a:off x="-1" y="501461"/>
            <a:ext cx="12182615" cy="5850572"/>
          </a:xfrm>
          <a:prstGeom prst="rect">
            <a:avLst/>
          </a:prstGeom>
        </p:spPr>
      </p:pic>
    </p:spTree>
    <p:extLst>
      <p:ext uri="{BB962C8B-B14F-4D97-AF65-F5344CB8AC3E}">
        <p14:creationId xmlns:p14="http://schemas.microsoft.com/office/powerpoint/2010/main" val="2716231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Webové stránky, Webová stránka&#10;&#10;Obsah generovaný pomocí AI může být nesprávný.">
            <a:extLst>
              <a:ext uri="{FF2B5EF4-FFF2-40B4-BE49-F238E27FC236}">
                <a16:creationId xmlns:a16="http://schemas.microsoft.com/office/drawing/2014/main" id="{3DA3EA99-E00A-B90D-DE7B-ACEE681B45E0}"/>
              </a:ext>
            </a:extLst>
          </p:cNvPr>
          <p:cNvPicPr>
            <a:picLocks noChangeAspect="1"/>
          </p:cNvPicPr>
          <p:nvPr/>
        </p:nvPicPr>
        <p:blipFill>
          <a:blip r:embed="rId2"/>
          <a:stretch>
            <a:fillRect/>
          </a:stretch>
        </p:blipFill>
        <p:spPr>
          <a:xfrm>
            <a:off x="8440" y="-1"/>
            <a:ext cx="12183560" cy="6862753"/>
          </a:xfrm>
          <a:prstGeom prst="rect">
            <a:avLst/>
          </a:prstGeom>
        </p:spPr>
      </p:pic>
    </p:spTree>
    <p:extLst>
      <p:ext uri="{BB962C8B-B14F-4D97-AF65-F5344CB8AC3E}">
        <p14:creationId xmlns:p14="http://schemas.microsoft.com/office/powerpoint/2010/main" val="21623147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DB32-244C-4D6B-6682-2AB2FFB09705}"/>
            </a:ext>
          </a:extLst>
        </p:cNvPr>
        <p:cNvGrpSpPr/>
        <p:nvPr/>
      </p:nvGrpSpPr>
      <p:grpSpPr>
        <a:xfrm>
          <a:off x="0" y="0"/>
          <a:ext cx="0" cy="0"/>
          <a:chOff x="0" y="0"/>
          <a:chExt cx="0" cy="0"/>
        </a:xfrm>
      </p:grpSpPr>
      <p:pic>
        <p:nvPicPr>
          <p:cNvPr id="3" name="Obrázek 2" descr="Obsah obrázku text, Webové stránky, Webová stránka, software&#10;&#10;Obsah generovaný pomocí AI může být nesprávný.">
            <a:extLst>
              <a:ext uri="{FF2B5EF4-FFF2-40B4-BE49-F238E27FC236}">
                <a16:creationId xmlns:a16="http://schemas.microsoft.com/office/drawing/2014/main" id="{078B8C34-2A19-1260-A70E-4C424F51F971}"/>
              </a:ext>
            </a:extLst>
          </p:cNvPr>
          <p:cNvPicPr>
            <a:picLocks noChangeAspect="1"/>
          </p:cNvPicPr>
          <p:nvPr/>
        </p:nvPicPr>
        <p:blipFill>
          <a:blip r:embed="rId2"/>
          <a:stretch>
            <a:fillRect/>
          </a:stretch>
        </p:blipFill>
        <p:spPr>
          <a:xfrm>
            <a:off x="904049" y="0"/>
            <a:ext cx="10363200" cy="6844328"/>
          </a:xfrm>
          <a:prstGeom prst="rect">
            <a:avLst/>
          </a:prstGeom>
        </p:spPr>
      </p:pic>
    </p:spTree>
    <p:extLst>
      <p:ext uri="{BB962C8B-B14F-4D97-AF65-F5344CB8AC3E}">
        <p14:creationId xmlns:p14="http://schemas.microsoft.com/office/powerpoint/2010/main" val="3003232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6058-88E8-0B93-AD66-0B6E668A79A9}"/>
            </a:ext>
          </a:extLst>
        </p:cNvPr>
        <p:cNvGrpSpPr/>
        <p:nvPr/>
      </p:nvGrpSpPr>
      <p:grpSpPr>
        <a:xfrm>
          <a:off x="0" y="0"/>
          <a:ext cx="0" cy="0"/>
          <a:chOff x="0" y="0"/>
          <a:chExt cx="0" cy="0"/>
        </a:xfrm>
      </p:grpSpPr>
      <p:pic>
        <p:nvPicPr>
          <p:cNvPr id="4" name="Obrázek 3" descr="Obsah obrázku text, software, Webová stránka, Počítačová ikona&#10;&#10;Obsah generovaný pomocí AI může být nesprávný.">
            <a:extLst>
              <a:ext uri="{FF2B5EF4-FFF2-40B4-BE49-F238E27FC236}">
                <a16:creationId xmlns:a16="http://schemas.microsoft.com/office/drawing/2014/main" id="{961EEE9E-E7B0-74A7-24BE-0A647DA02D7E}"/>
              </a:ext>
            </a:extLst>
          </p:cNvPr>
          <p:cNvPicPr>
            <a:picLocks noChangeAspect="1"/>
          </p:cNvPicPr>
          <p:nvPr/>
        </p:nvPicPr>
        <p:blipFill>
          <a:blip r:embed="rId2"/>
          <a:stretch>
            <a:fillRect/>
          </a:stretch>
        </p:blipFill>
        <p:spPr>
          <a:xfrm>
            <a:off x="1173296" y="0"/>
            <a:ext cx="9845409" cy="6858000"/>
          </a:xfrm>
          <a:prstGeom prst="rect">
            <a:avLst/>
          </a:prstGeom>
        </p:spPr>
      </p:pic>
    </p:spTree>
    <p:extLst>
      <p:ext uri="{BB962C8B-B14F-4D97-AF65-F5344CB8AC3E}">
        <p14:creationId xmlns:p14="http://schemas.microsoft.com/office/powerpoint/2010/main" val="302230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956F7-76ED-B1CA-6BD9-EF1A4B81EA8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6965CFB-498B-CAC6-B785-4007EFD21382}"/>
              </a:ext>
            </a:extLst>
          </p:cNvPr>
          <p:cNvSpPr>
            <a:spLocks noGrp="1"/>
          </p:cNvSpPr>
          <p:nvPr>
            <p:ph type="title"/>
          </p:nvPr>
        </p:nvSpPr>
        <p:spPr>
          <a:xfrm>
            <a:off x="2150074" y="245201"/>
            <a:ext cx="9490281" cy="566811"/>
          </a:xfrm>
        </p:spPr>
        <p:txBody>
          <a:bodyPr>
            <a:normAutofit/>
          </a:bodyPr>
          <a:lstStyle/>
          <a:p>
            <a:pPr lvl="0">
              <a:defRPr/>
            </a:pPr>
            <a:r>
              <a:rPr lang="cs-CZ" sz="3200" dirty="0">
                <a:solidFill>
                  <a:srgbClr val="003A63"/>
                </a:solidFill>
                <a:latin typeface="Calibri" panose="020F0502020204030204" pitchFamily="34" charset="0"/>
                <a:cs typeface="Calibri" panose="020F0502020204030204" pitchFamily="34" charset="0"/>
              </a:rPr>
              <a:t>Funkcionality EZ Karty 2.0</a:t>
            </a:r>
          </a:p>
        </p:txBody>
      </p:sp>
      <p:grpSp>
        <p:nvGrpSpPr>
          <p:cNvPr id="7" name="Skupina 6">
            <a:extLst>
              <a:ext uri="{FF2B5EF4-FFF2-40B4-BE49-F238E27FC236}">
                <a16:creationId xmlns:a16="http://schemas.microsoft.com/office/drawing/2014/main" id="{818E9397-FE25-F99F-12B6-2F4825F7A5B0}"/>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0E162E35-B051-0281-E2C8-8A15E8B0338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BFD72427-033D-1F18-430B-6A045CFE469A}"/>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B81E46AD-DCA1-31E1-98D1-A72B15BCA1D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7E6CD2F9-7CD2-5D26-0C2F-B7BF14DD0FFC}"/>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pic>
        <p:nvPicPr>
          <p:cNvPr id="26" name="Grafický objekt 25">
            <a:extLst>
              <a:ext uri="{FF2B5EF4-FFF2-40B4-BE49-F238E27FC236}">
                <a16:creationId xmlns:a16="http://schemas.microsoft.com/office/drawing/2014/main" id="{40F6F07F-ECA4-5E55-C5D7-B3FF88D50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724" y="401324"/>
            <a:ext cx="1553850" cy="242789"/>
          </a:xfrm>
          <a:prstGeom prst="rect">
            <a:avLst/>
          </a:prstGeom>
        </p:spPr>
      </p:pic>
      <p:grpSp>
        <p:nvGrpSpPr>
          <p:cNvPr id="27" name="Skupina 26">
            <a:extLst>
              <a:ext uri="{FF2B5EF4-FFF2-40B4-BE49-F238E27FC236}">
                <a16:creationId xmlns:a16="http://schemas.microsoft.com/office/drawing/2014/main" id="{02551E7D-8829-A0FD-C6F4-A77A9EF73A1C}"/>
              </a:ext>
            </a:extLst>
          </p:cNvPr>
          <p:cNvGrpSpPr/>
          <p:nvPr/>
        </p:nvGrpSpPr>
        <p:grpSpPr>
          <a:xfrm>
            <a:off x="4445000" y="4089400"/>
            <a:ext cx="3302000" cy="2032000"/>
            <a:chOff x="4445000" y="4089400"/>
            <a:chExt cx="3302000" cy="2032000"/>
          </a:xfrm>
          <a:effectLst>
            <a:outerShdw blurRad="50800" dist="38100" dir="5400000" algn="t" rotWithShape="0">
              <a:prstClr val="black">
                <a:alpha val="40000"/>
              </a:prstClr>
            </a:outerShdw>
          </a:effectLst>
        </p:grpSpPr>
        <p:sp>
          <p:nvSpPr>
            <p:cNvPr id="28" name="Zaoblený obdélník 27">
              <a:extLst>
                <a:ext uri="{FF2B5EF4-FFF2-40B4-BE49-F238E27FC236}">
                  <a16:creationId xmlns:a16="http://schemas.microsoft.com/office/drawing/2014/main" id="{3DC8F505-0839-BE48-AA01-D3C25E6D2D68}"/>
                </a:ext>
              </a:extLst>
            </p:cNvPr>
            <p:cNvSpPr/>
            <p:nvPr/>
          </p:nvSpPr>
          <p:spPr>
            <a:xfrm>
              <a:off x="4445000" y="4089400"/>
              <a:ext cx="3302000" cy="2032000"/>
            </a:xfrm>
            <a:prstGeom prst="roundRect">
              <a:avLst/>
            </a:prstGeom>
            <a:solidFill>
              <a:srgbClr val="FFFFFF"/>
            </a:solidFill>
            <a:ln w="1905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dirty="0">
                  <a:solidFill>
                    <a:srgbClr val="0E2841"/>
                  </a:solidFill>
                </a:rPr>
                <a:t>Očkovací průkaz</a:t>
              </a:r>
            </a:p>
          </p:txBody>
        </p:sp>
        <p:pic>
          <p:nvPicPr>
            <p:cNvPr id="29" name="Obrázek 28">
              <a:extLst>
                <a:ext uri="{FF2B5EF4-FFF2-40B4-BE49-F238E27FC236}">
                  <a16:creationId xmlns:a16="http://schemas.microsoft.com/office/drawing/2014/main" id="{5760B5C5-1FB1-F18C-45DC-E74F1021FC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5150" y="4216400"/>
              <a:ext cx="901700" cy="901700"/>
            </a:xfrm>
            <a:prstGeom prst="rect">
              <a:avLst/>
            </a:prstGeom>
          </p:spPr>
        </p:pic>
      </p:grpSp>
      <p:grpSp>
        <p:nvGrpSpPr>
          <p:cNvPr id="30" name="Skupina 29">
            <a:extLst>
              <a:ext uri="{FF2B5EF4-FFF2-40B4-BE49-F238E27FC236}">
                <a16:creationId xmlns:a16="http://schemas.microsoft.com/office/drawing/2014/main" id="{F90C169E-A892-FC63-D8F9-ED155953C984}"/>
              </a:ext>
            </a:extLst>
          </p:cNvPr>
          <p:cNvGrpSpPr/>
          <p:nvPr/>
        </p:nvGrpSpPr>
        <p:grpSpPr>
          <a:xfrm>
            <a:off x="4433000" y="1644649"/>
            <a:ext cx="3302000" cy="2032000"/>
            <a:chOff x="4445000" y="2044701"/>
            <a:chExt cx="3302000" cy="2032000"/>
          </a:xfrm>
          <a:effectLst>
            <a:outerShdw blurRad="50800" dist="38100" dir="16200000" rotWithShape="0">
              <a:prstClr val="black">
                <a:alpha val="40000"/>
              </a:prstClr>
            </a:outerShdw>
          </a:effectLst>
        </p:grpSpPr>
        <p:sp>
          <p:nvSpPr>
            <p:cNvPr id="31" name="Zaoblený obdélník 30">
              <a:extLst>
                <a:ext uri="{FF2B5EF4-FFF2-40B4-BE49-F238E27FC236}">
                  <a16:creationId xmlns:a16="http://schemas.microsoft.com/office/drawing/2014/main" id="{2D518DC7-D424-4791-7145-CDA609AA2562}"/>
                </a:ext>
              </a:extLst>
            </p:cNvPr>
            <p:cNvSpPr/>
            <p:nvPr/>
          </p:nvSpPr>
          <p:spPr>
            <a:xfrm>
              <a:off x="4445000" y="2044701"/>
              <a:ext cx="3302000" cy="2032000"/>
            </a:xfrm>
            <a:prstGeom prst="roundRect">
              <a:avLst/>
            </a:prstGeom>
            <a:solidFill>
              <a:srgbClr val="FFFFFF"/>
            </a:solidFill>
            <a:ln w="1905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dirty="0">
                  <a:solidFill>
                    <a:srgbClr val="0E2841"/>
                  </a:solidFill>
                </a:rPr>
                <a:t>Index prevence</a:t>
              </a:r>
            </a:p>
          </p:txBody>
        </p:sp>
        <p:pic>
          <p:nvPicPr>
            <p:cNvPr id="32" name="Obrázek 31">
              <a:extLst>
                <a:ext uri="{FF2B5EF4-FFF2-40B4-BE49-F238E27FC236}">
                  <a16:creationId xmlns:a16="http://schemas.microsoft.com/office/drawing/2014/main" id="{71D406D8-6307-2016-D5F6-853EE524E7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5150" y="2184400"/>
              <a:ext cx="901700" cy="901700"/>
            </a:xfrm>
            <a:prstGeom prst="rect">
              <a:avLst/>
            </a:prstGeom>
          </p:spPr>
        </p:pic>
      </p:grpSp>
      <p:grpSp>
        <p:nvGrpSpPr>
          <p:cNvPr id="33" name="Skupina 32">
            <a:extLst>
              <a:ext uri="{FF2B5EF4-FFF2-40B4-BE49-F238E27FC236}">
                <a16:creationId xmlns:a16="http://schemas.microsoft.com/office/drawing/2014/main" id="{879C8C5A-332A-3614-A5D3-589ADFDDA73A}"/>
              </a:ext>
            </a:extLst>
          </p:cNvPr>
          <p:cNvGrpSpPr/>
          <p:nvPr/>
        </p:nvGrpSpPr>
        <p:grpSpPr>
          <a:xfrm>
            <a:off x="8243000" y="1619250"/>
            <a:ext cx="3302000" cy="2032000"/>
            <a:chOff x="8102600" y="2044701"/>
            <a:chExt cx="3302000" cy="2032000"/>
          </a:xfrm>
          <a:effectLst>
            <a:outerShdw blurRad="50800" dist="38100" dir="16200000" rotWithShape="0">
              <a:prstClr val="black">
                <a:alpha val="40000"/>
              </a:prstClr>
            </a:outerShdw>
          </a:effectLst>
        </p:grpSpPr>
        <p:sp>
          <p:nvSpPr>
            <p:cNvPr id="34" name="Zaoblený obdélník 33">
              <a:extLst>
                <a:ext uri="{FF2B5EF4-FFF2-40B4-BE49-F238E27FC236}">
                  <a16:creationId xmlns:a16="http://schemas.microsoft.com/office/drawing/2014/main" id="{262F4627-2EA5-3B60-3531-672895F5508A}"/>
                </a:ext>
              </a:extLst>
            </p:cNvPr>
            <p:cNvSpPr/>
            <p:nvPr/>
          </p:nvSpPr>
          <p:spPr>
            <a:xfrm>
              <a:off x="8102600" y="2044701"/>
              <a:ext cx="3302000" cy="2032000"/>
            </a:xfrm>
            <a:prstGeom prst="roundRect">
              <a:avLst/>
            </a:prstGeom>
            <a:solidFill>
              <a:srgbClr val="FFFFFF"/>
            </a:solidFill>
            <a:ln w="1905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dirty="0">
                  <a:solidFill>
                    <a:srgbClr val="0E2841"/>
                  </a:solidFill>
                </a:rPr>
                <a:t>Sekce Služby</a:t>
              </a:r>
            </a:p>
          </p:txBody>
        </p:sp>
        <p:pic>
          <p:nvPicPr>
            <p:cNvPr id="35" name="Obrázek 34">
              <a:extLst>
                <a:ext uri="{FF2B5EF4-FFF2-40B4-BE49-F238E27FC236}">
                  <a16:creationId xmlns:a16="http://schemas.microsoft.com/office/drawing/2014/main" id="{D60B6B0C-6D3C-A943-605A-EA085A04C7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02750" y="2159001"/>
              <a:ext cx="901700" cy="901700"/>
            </a:xfrm>
            <a:prstGeom prst="rect">
              <a:avLst/>
            </a:prstGeom>
          </p:spPr>
        </p:pic>
      </p:grpSp>
      <p:grpSp>
        <p:nvGrpSpPr>
          <p:cNvPr id="36" name="Skupina 35">
            <a:extLst>
              <a:ext uri="{FF2B5EF4-FFF2-40B4-BE49-F238E27FC236}">
                <a16:creationId xmlns:a16="http://schemas.microsoft.com/office/drawing/2014/main" id="{410FF180-7C61-EB9F-2615-BB123C5A9240}"/>
              </a:ext>
            </a:extLst>
          </p:cNvPr>
          <p:cNvGrpSpPr/>
          <p:nvPr/>
        </p:nvGrpSpPr>
        <p:grpSpPr>
          <a:xfrm>
            <a:off x="647000" y="4089400"/>
            <a:ext cx="3302000" cy="2032000"/>
            <a:chOff x="787400" y="4089400"/>
            <a:chExt cx="3302000" cy="2032000"/>
          </a:xfrm>
        </p:grpSpPr>
        <p:sp>
          <p:nvSpPr>
            <p:cNvPr id="37" name="Zaoblený obdélník 36">
              <a:extLst>
                <a:ext uri="{FF2B5EF4-FFF2-40B4-BE49-F238E27FC236}">
                  <a16:creationId xmlns:a16="http://schemas.microsoft.com/office/drawing/2014/main" id="{D3072780-BF14-81FE-D411-3DB1BB1158C0}"/>
                </a:ext>
              </a:extLst>
            </p:cNvPr>
            <p:cNvSpPr/>
            <p:nvPr/>
          </p:nvSpPr>
          <p:spPr>
            <a:xfrm>
              <a:off x="787400" y="4089400"/>
              <a:ext cx="3302000" cy="2032000"/>
            </a:xfrm>
            <a:prstGeom prst="roundRect">
              <a:avLst/>
            </a:prstGeom>
            <a:solidFill>
              <a:srgbClr val="FFFFFF"/>
            </a:solidFill>
            <a:ln w="19050" cap="flat" cmpd="sng" algn="ctr">
              <a:solidFill>
                <a:srgbClr val="FFFFFF"/>
              </a:solidFill>
              <a:prstDash val="solid"/>
              <a:miter lim="800000"/>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dirty="0">
                  <a:solidFill>
                    <a:srgbClr val="0E2841"/>
                  </a:solidFill>
                </a:rPr>
                <a:t>Preventivní prohlídky
a screeningy</a:t>
              </a:r>
            </a:p>
          </p:txBody>
        </p:sp>
        <p:pic>
          <p:nvPicPr>
            <p:cNvPr id="38" name="Obrázek 37">
              <a:extLst>
                <a:ext uri="{FF2B5EF4-FFF2-40B4-BE49-F238E27FC236}">
                  <a16:creationId xmlns:a16="http://schemas.microsoft.com/office/drawing/2014/main" id="{34491C8C-49D9-1748-F72B-BC57CB13A0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87550" y="4216400"/>
              <a:ext cx="901700" cy="901700"/>
            </a:xfrm>
            <a:prstGeom prst="rect">
              <a:avLst/>
            </a:prstGeom>
          </p:spPr>
        </p:pic>
      </p:grpSp>
      <p:grpSp>
        <p:nvGrpSpPr>
          <p:cNvPr id="39" name="Skupina 38">
            <a:extLst>
              <a:ext uri="{FF2B5EF4-FFF2-40B4-BE49-F238E27FC236}">
                <a16:creationId xmlns:a16="http://schemas.microsoft.com/office/drawing/2014/main" id="{5B7223D3-2BD9-E985-1E6F-7E851F43FA4E}"/>
              </a:ext>
            </a:extLst>
          </p:cNvPr>
          <p:cNvGrpSpPr/>
          <p:nvPr/>
        </p:nvGrpSpPr>
        <p:grpSpPr>
          <a:xfrm>
            <a:off x="647000" y="1619250"/>
            <a:ext cx="3302000" cy="2032000"/>
            <a:chOff x="787400" y="2044701"/>
            <a:chExt cx="3302000" cy="2032000"/>
          </a:xfrm>
          <a:effectLst>
            <a:outerShdw blurRad="50800" dist="38100" dir="16200000" rotWithShape="0">
              <a:prstClr val="black">
                <a:alpha val="40000"/>
              </a:prstClr>
            </a:outerShdw>
          </a:effectLst>
        </p:grpSpPr>
        <p:sp>
          <p:nvSpPr>
            <p:cNvPr id="40" name="Zaoblený obdélník 39">
              <a:extLst>
                <a:ext uri="{FF2B5EF4-FFF2-40B4-BE49-F238E27FC236}">
                  <a16:creationId xmlns:a16="http://schemas.microsoft.com/office/drawing/2014/main" id="{C272F403-DEA1-F542-872F-3F95643A65DF}"/>
                </a:ext>
              </a:extLst>
            </p:cNvPr>
            <p:cNvSpPr/>
            <p:nvPr/>
          </p:nvSpPr>
          <p:spPr>
            <a:xfrm>
              <a:off x="787400" y="2044701"/>
              <a:ext cx="3302000" cy="2032000"/>
            </a:xfrm>
            <a:prstGeom prst="roundRect">
              <a:avLst/>
            </a:prstGeom>
            <a:solidFill>
              <a:srgbClr val="FFFFFF"/>
            </a:solidFill>
            <a:ln w="1905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a:solidFill>
                    <a:srgbClr val="0E2841"/>
                  </a:solidFill>
                </a:rPr>
                <a:t>Profil pacienta</a:t>
              </a:r>
            </a:p>
          </p:txBody>
        </p:sp>
        <p:pic>
          <p:nvPicPr>
            <p:cNvPr id="41" name="Obrázek 40">
              <a:extLst>
                <a:ext uri="{FF2B5EF4-FFF2-40B4-BE49-F238E27FC236}">
                  <a16:creationId xmlns:a16="http://schemas.microsoft.com/office/drawing/2014/main" id="{54778AAB-86A5-3696-68A7-6557CEA9A78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87550" y="2184400"/>
              <a:ext cx="901700" cy="901700"/>
            </a:xfrm>
            <a:prstGeom prst="rect">
              <a:avLst/>
            </a:prstGeom>
          </p:spPr>
        </p:pic>
      </p:grpSp>
      <p:grpSp>
        <p:nvGrpSpPr>
          <p:cNvPr id="42" name="Skupina 41">
            <a:extLst>
              <a:ext uri="{FF2B5EF4-FFF2-40B4-BE49-F238E27FC236}">
                <a16:creationId xmlns:a16="http://schemas.microsoft.com/office/drawing/2014/main" id="{16803A6C-9AFB-D01D-6430-30507846A41F}"/>
              </a:ext>
            </a:extLst>
          </p:cNvPr>
          <p:cNvGrpSpPr/>
          <p:nvPr/>
        </p:nvGrpSpPr>
        <p:grpSpPr>
          <a:xfrm>
            <a:off x="8243000" y="4102100"/>
            <a:ext cx="3302000" cy="2032000"/>
            <a:chOff x="8102600" y="4089400"/>
            <a:chExt cx="3302000" cy="2032000"/>
          </a:xfrm>
          <a:effectLst>
            <a:outerShdw blurRad="50800" dist="38100" dir="5400000" algn="t" rotWithShape="0">
              <a:prstClr val="black">
                <a:alpha val="40000"/>
              </a:prstClr>
            </a:outerShdw>
          </a:effectLst>
        </p:grpSpPr>
        <p:sp>
          <p:nvSpPr>
            <p:cNvPr id="43" name="Zaoblený obdélník 42">
              <a:extLst>
                <a:ext uri="{FF2B5EF4-FFF2-40B4-BE49-F238E27FC236}">
                  <a16:creationId xmlns:a16="http://schemas.microsoft.com/office/drawing/2014/main" id="{49162C28-5621-0548-025E-C97EB518649B}"/>
                </a:ext>
              </a:extLst>
            </p:cNvPr>
            <p:cNvSpPr/>
            <p:nvPr/>
          </p:nvSpPr>
          <p:spPr>
            <a:xfrm>
              <a:off x="8102600" y="4089400"/>
              <a:ext cx="3302000" cy="2032000"/>
            </a:xfrm>
            <a:prstGeom prst="roundRect">
              <a:avLst/>
            </a:prstGeom>
            <a:solidFill>
              <a:srgbClr val="FFFFFF"/>
            </a:solidFill>
            <a:ln w="1905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01600" tIns="1117600" rIns="101600" bIns="101600" rtlCol="0" anchor="t" anchorCtr="0">
              <a:noAutofit/>
            </a:bodyPr>
            <a:lstStyle/>
            <a:p>
              <a:pPr algn="ctr"/>
              <a:r>
                <a:rPr lang="cs-CZ" sz="1400" b="1" dirty="0">
                  <a:solidFill>
                    <a:srgbClr val="0E2841"/>
                  </a:solidFill>
                </a:rPr>
                <a:t>Lékařské posudky</a:t>
              </a:r>
            </a:p>
          </p:txBody>
        </p:sp>
        <p:pic>
          <p:nvPicPr>
            <p:cNvPr id="44" name="Obrázek 43">
              <a:extLst>
                <a:ext uri="{FF2B5EF4-FFF2-40B4-BE49-F238E27FC236}">
                  <a16:creationId xmlns:a16="http://schemas.microsoft.com/office/drawing/2014/main" id="{DA1910C9-31CD-4ED7-8794-B19B872ABF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02750" y="4216400"/>
              <a:ext cx="901700" cy="901700"/>
            </a:xfrm>
            <a:prstGeom prst="rect">
              <a:avLst/>
            </a:prstGeom>
          </p:spPr>
        </p:pic>
      </p:grpSp>
    </p:spTree>
    <p:extLst>
      <p:ext uri="{BB962C8B-B14F-4D97-AF65-F5344CB8AC3E}">
        <p14:creationId xmlns:p14="http://schemas.microsoft.com/office/powerpoint/2010/main" val="4985063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8692-60DF-3AD4-1B11-A55C37B47715}"/>
            </a:ext>
          </a:extLst>
        </p:cNvPr>
        <p:cNvGrpSpPr/>
        <p:nvPr/>
      </p:nvGrpSpPr>
      <p:grpSpPr>
        <a:xfrm>
          <a:off x="0" y="0"/>
          <a:ext cx="0" cy="0"/>
          <a:chOff x="0" y="0"/>
          <a:chExt cx="0" cy="0"/>
        </a:xfrm>
      </p:grpSpPr>
      <p:pic>
        <p:nvPicPr>
          <p:cNvPr id="3" name="Obrázek 2" descr="Obsah obrázku text, snímek obrazovky, Webová stránka, Webové stránky&#10;&#10;Obsah generovaný pomocí AI může být nesprávný.">
            <a:extLst>
              <a:ext uri="{FF2B5EF4-FFF2-40B4-BE49-F238E27FC236}">
                <a16:creationId xmlns:a16="http://schemas.microsoft.com/office/drawing/2014/main" id="{3343E3CC-16D9-D053-A30B-7FB5A5143544}"/>
              </a:ext>
            </a:extLst>
          </p:cNvPr>
          <p:cNvPicPr>
            <a:picLocks noChangeAspect="1"/>
          </p:cNvPicPr>
          <p:nvPr/>
        </p:nvPicPr>
        <p:blipFill>
          <a:blip r:embed="rId2"/>
          <a:stretch>
            <a:fillRect/>
          </a:stretch>
        </p:blipFill>
        <p:spPr>
          <a:xfrm>
            <a:off x="1575270" y="0"/>
            <a:ext cx="9041461" cy="6858000"/>
          </a:xfrm>
          <a:prstGeom prst="rect">
            <a:avLst/>
          </a:prstGeom>
        </p:spPr>
      </p:pic>
    </p:spTree>
    <p:extLst>
      <p:ext uri="{BB962C8B-B14F-4D97-AF65-F5344CB8AC3E}">
        <p14:creationId xmlns:p14="http://schemas.microsoft.com/office/powerpoint/2010/main" val="2296371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3F4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731520"/>
          </a:xfrm>
          <a:prstGeom prst="rect">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731520"/>
            <a:ext cx="12192000" cy="60960"/>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7" name="TextBox 6"/>
          <p:cNvSpPr txBox="1"/>
          <p:nvPr/>
        </p:nvSpPr>
        <p:spPr>
          <a:xfrm>
            <a:off x="609600" y="975360"/>
            <a:ext cx="3988592" cy="666786"/>
          </a:xfrm>
          <a:prstGeom prst="rect">
            <a:avLst/>
          </a:prstGeom>
          <a:noFill/>
        </p:spPr>
        <p:txBody>
          <a:bodyPr wrap="none">
            <a:spAutoFit/>
          </a:bodyPr>
          <a:lstStyle/>
          <a:p>
            <a:pPr defTabSz="609585">
              <a:defRPr sz="2800" b="1">
                <a:solidFill>
                  <a:srgbClr val="0054A6"/>
                </a:solidFill>
              </a:defRPr>
            </a:pPr>
            <a:r>
              <a:rPr sz="3733" b="1">
                <a:solidFill>
                  <a:srgbClr val="0054A6"/>
                </a:solidFill>
                <a:latin typeface="Calibri"/>
              </a:rPr>
              <a:t>Užitečné odkazy 🔗</a:t>
            </a:r>
          </a:p>
        </p:txBody>
      </p:sp>
      <p:sp>
        <p:nvSpPr>
          <p:cNvPr id="8" name="Rounded Rectangle 7"/>
          <p:cNvSpPr/>
          <p:nvPr/>
        </p:nvSpPr>
        <p:spPr>
          <a:xfrm>
            <a:off x="609600" y="2072640"/>
            <a:ext cx="10972800" cy="914400"/>
          </a:xfrm>
          <a:prstGeom prst="roundRect">
            <a:avLst/>
          </a:prstGeom>
          <a:solidFill>
            <a:srgbClr val="FFFFFF"/>
          </a:solidFill>
          <a:ln>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9" name="TextBox 8"/>
          <p:cNvSpPr txBox="1"/>
          <p:nvPr/>
        </p:nvSpPr>
        <p:spPr>
          <a:xfrm>
            <a:off x="853440" y="2316480"/>
            <a:ext cx="526106" cy="502766"/>
          </a:xfrm>
          <a:prstGeom prst="rect">
            <a:avLst/>
          </a:prstGeom>
          <a:noFill/>
        </p:spPr>
        <p:txBody>
          <a:bodyPr wrap="none">
            <a:spAutoFit/>
          </a:bodyPr>
          <a:lstStyle/>
          <a:p>
            <a:pPr defTabSz="609585">
              <a:defRPr sz="2000"/>
            </a:pPr>
            <a:r>
              <a:rPr sz="2667">
                <a:solidFill>
                  <a:prstClr val="black"/>
                </a:solidFill>
                <a:latin typeface="Calibri"/>
              </a:rPr>
              <a:t>🌐</a:t>
            </a:r>
          </a:p>
        </p:txBody>
      </p:sp>
      <p:sp>
        <p:nvSpPr>
          <p:cNvPr id="10" name="TextBox 9"/>
          <p:cNvSpPr txBox="1"/>
          <p:nvPr/>
        </p:nvSpPr>
        <p:spPr>
          <a:xfrm>
            <a:off x="1584960" y="2218944"/>
            <a:ext cx="2262158" cy="379656"/>
          </a:xfrm>
          <a:prstGeom prst="rect">
            <a:avLst/>
          </a:prstGeom>
          <a:noFill/>
        </p:spPr>
        <p:txBody>
          <a:bodyPr wrap="none">
            <a:spAutoFit/>
          </a:bodyPr>
          <a:lstStyle/>
          <a:p>
            <a:pPr defTabSz="609585">
              <a:defRPr sz="1400" b="1">
                <a:solidFill>
                  <a:srgbClr val="0054A6"/>
                </a:solidFill>
              </a:defRPr>
            </a:pPr>
            <a:r>
              <a:rPr sz="1867" b="1">
                <a:solidFill>
                  <a:srgbClr val="0054A6"/>
                </a:solidFill>
                <a:latin typeface="Calibri"/>
              </a:rPr>
              <a:t>Systém Administrace</a:t>
            </a:r>
          </a:p>
        </p:txBody>
      </p:sp>
      <p:sp>
        <p:nvSpPr>
          <p:cNvPr id="11" name="TextBox 10"/>
          <p:cNvSpPr txBox="1"/>
          <p:nvPr/>
        </p:nvSpPr>
        <p:spPr>
          <a:xfrm>
            <a:off x="1584961" y="2584704"/>
            <a:ext cx="2026517" cy="318100"/>
          </a:xfrm>
          <a:prstGeom prst="rect">
            <a:avLst/>
          </a:prstGeom>
          <a:noFill/>
        </p:spPr>
        <p:txBody>
          <a:bodyPr wrap="none">
            <a:spAutoFit/>
          </a:bodyPr>
          <a:lstStyle/>
          <a:p>
            <a:pPr defTabSz="609585">
              <a:defRPr sz="1100">
                <a:solidFill>
                  <a:srgbClr val="2299DD"/>
                </a:solidFill>
              </a:defRPr>
            </a:pPr>
            <a:r>
              <a:rPr sz="1467">
                <a:solidFill>
                  <a:srgbClr val="2299DD"/>
                </a:solidFill>
                <a:latin typeface="Calibri"/>
              </a:rPr>
              <a:t>https://sysa.mzd.gov.cz/</a:t>
            </a:r>
          </a:p>
        </p:txBody>
      </p:sp>
      <p:sp>
        <p:nvSpPr>
          <p:cNvPr id="12" name="TextBox 11"/>
          <p:cNvSpPr txBox="1"/>
          <p:nvPr/>
        </p:nvSpPr>
        <p:spPr>
          <a:xfrm>
            <a:off x="7924800" y="2377440"/>
            <a:ext cx="2335896" cy="318100"/>
          </a:xfrm>
          <a:prstGeom prst="rect">
            <a:avLst/>
          </a:prstGeom>
          <a:noFill/>
        </p:spPr>
        <p:txBody>
          <a:bodyPr wrap="none">
            <a:spAutoFit/>
          </a:bodyPr>
          <a:lstStyle/>
          <a:p>
            <a:pPr defTabSz="609585">
              <a:defRPr sz="1100">
                <a:solidFill>
                  <a:srgbClr val="6B7280"/>
                </a:solidFill>
              </a:defRPr>
            </a:pPr>
            <a:r>
              <a:rPr sz="1467">
                <a:solidFill>
                  <a:srgbClr val="6B7280"/>
                </a:solidFill>
                <a:latin typeface="Calibri"/>
              </a:rPr>
              <a:t>Přihlášení a práce v systému</a:t>
            </a:r>
          </a:p>
        </p:txBody>
      </p:sp>
      <p:sp>
        <p:nvSpPr>
          <p:cNvPr id="13" name="Rounded Rectangle 12"/>
          <p:cNvSpPr/>
          <p:nvPr/>
        </p:nvSpPr>
        <p:spPr>
          <a:xfrm>
            <a:off x="609600" y="3108960"/>
            <a:ext cx="10972800" cy="914400"/>
          </a:xfrm>
          <a:prstGeom prst="roundRect">
            <a:avLst/>
          </a:prstGeom>
          <a:solidFill>
            <a:srgbClr val="FFFFFF"/>
          </a:solidFill>
          <a:ln>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4" name="TextBox 13"/>
          <p:cNvSpPr txBox="1"/>
          <p:nvPr/>
        </p:nvSpPr>
        <p:spPr>
          <a:xfrm>
            <a:off x="853440" y="3352800"/>
            <a:ext cx="526106" cy="502766"/>
          </a:xfrm>
          <a:prstGeom prst="rect">
            <a:avLst/>
          </a:prstGeom>
          <a:noFill/>
        </p:spPr>
        <p:txBody>
          <a:bodyPr wrap="none">
            <a:spAutoFit/>
          </a:bodyPr>
          <a:lstStyle/>
          <a:p>
            <a:pPr defTabSz="609585">
              <a:defRPr sz="2000"/>
            </a:pPr>
            <a:r>
              <a:rPr sz="2667">
                <a:solidFill>
                  <a:prstClr val="black"/>
                </a:solidFill>
                <a:latin typeface="Calibri"/>
              </a:rPr>
              <a:t>ℹ️</a:t>
            </a:r>
          </a:p>
        </p:txBody>
      </p:sp>
      <p:sp>
        <p:nvSpPr>
          <p:cNvPr id="15" name="TextBox 14"/>
          <p:cNvSpPr txBox="1"/>
          <p:nvPr/>
        </p:nvSpPr>
        <p:spPr>
          <a:xfrm>
            <a:off x="1584961" y="3255264"/>
            <a:ext cx="1914307" cy="379656"/>
          </a:xfrm>
          <a:prstGeom prst="rect">
            <a:avLst/>
          </a:prstGeom>
          <a:noFill/>
        </p:spPr>
        <p:txBody>
          <a:bodyPr wrap="none">
            <a:spAutoFit/>
          </a:bodyPr>
          <a:lstStyle/>
          <a:p>
            <a:pPr defTabSz="609585">
              <a:defRPr sz="1400" b="1">
                <a:solidFill>
                  <a:srgbClr val="0054A6"/>
                </a:solidFill>
              </a:defRPr>
            </a:pPr>
            <a:r>
              <a:rPr sz="1867" b="1">
                <a:solidFill>
                  <a:srgbClr val="0054A6"/>
                </a:solidFill>
                <a:latin typeface="Calibri"/>
              </a:rPr>
              <a:t>Informační portál</a:t>
            </a:r>
          </a:p>
        </p:txBody>
      </p:sp>
      <p:sp>
        <p:nvSpPr>
          <p:cNvPr id="16" name="TextBox 15"/>
          <p:cNvSpPr txBox="1"/>
          <p:nvPr/>
        </p:nvSpPr>
        <p:spPr>
          <a:xfrm>
            <a:off x="1584961" y="3621024"/>
            <a:ext cx="2996333" cy="318100"/>
          </a:xfrm>
          <a:prstGeom prst="rect">
            <a:avLst/>
          </a:prstGeom>
          <a:noFill/>
        </p:spPr>
        <p:txBody>
          <a:bodyPr wrap="none">
            <a:spAutoFit/>
          </a:bodyPr>
          <a:lstStyle/>
          <a:p>
            <a:pPr defTabSz="609585">
              <a:defRPr sz="1100">
                <a:solidFill>
                  <a:srgbClr val="2299DD"/>
                </a:solidFill>
              </a:defRPr>
            </a:pPr>
            <a:r>
              <a:rPr sz="1467">
                <a:solidFill>
                  <a:srgbClr val="2299DD"/>
                </a:solidFill>
                <a:latin typeface="Calibri"/>
              </a:rPr>
              <a:t>https://www.systemadministrace.cz/</a:t>
            </a:r>
          </a:p>
        </p:txBody>
      </p:sp>
      <p:sp>
        <p:nvSpPr>
          <p:cNvPr id="17" name="TextBox 16"/>
          <p:cNvSpPr txBox="1"/>
          <p:nvPr/>
        </p:nvSpPr>
        <p:spPr>
          <a:xfrm>
            <a:off x="7924800" y="3413760"/>
            <a:ext cx="1840568" cy="318100"/>
          </a:xfrm>
          <a:prstGeom prst="rect">
            <a:avLst/>
          </a:prstGeom>
          <a:noFill/>
        </p:spPr>
        <p:txBody>
          <a:bodyPr wrap="none">
            <a:spAutoFit/>
          </a:bodyPr>
          <a:lstStyle/>
          <a:p>
            <a:pPr defTabSz="609585">
              <a:defRPr sz="1100">
                <a:solidFill>
                  <a:srgbClr val="6B7280"/>
                </a:solidFill>
              </a:defRPr>
            </a:pPr>
            <a:r>
              <a:rPr sz="1467">
                <a:solidFill>
                  <a:srgbClr val="6B7280"/>
                </a:solidFill>
                <a:latin typeface="Calibri"/>
              </a:rPr>
              <a:t>Návody, FAQ, novinky</a:t>
            </a:r>
          </a:p>
        </p:txBody>
      </p:sp>
      <p:sp>
        <p:nvSpPr>
          <p:cNvPr id="18" name="Rounded Rectangle 17"/>
          <p:cNvSpPr/>
          <p:nvPr/>
        </p:nvSpPr>
        <p:spPr>
          <a:xfrm>
            <a:off x="609600" y="4145280"/>
            <a:ext cx="10972800" cy="914400"/>
          </a:xfrm>
          <a:prstGeom prst="roundRect">
            <a:avLst/>
          </a:prstGeom>
          <a:solidFill>
            <a:srgbClr val="FFFFFF"/>
          </a:solidFill>
          <a:ln>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9" name="TextBox 18"/>
          <p:cNvSpPr txBox="1"/>
          <p:nvPr/>
        </p:nvSpPr>
        <p:spPr>
          <a:xfrm>
            <a:off x="853440" y="4389120"/>
            <a:ext cx="526106" cy="502766"/>
          </a:xfrm>
          <a:prstGeom prst="rect">
            <a:avLst/>
          </a:prstGeom>
          <a:noFill/>
        </p:spPr>
        <p:txBody>
          <a:bodyPr wrap="none">
            <a:spAutoFit/>
          </a:bodyPr>
          <a:lstStyle/>
          <a:p>
            <a:pPr defTabSz="609585">
              <a:defRPr sz="2000"/>
            </a:pPr>
            <a:r>
              <a:rPr sz="2667">
                <a:solidFill>
                  <a:prstClr val="black"/>
                </a:solidFill>
                <a:latin typeface="Calibri"/>
              </a:rPr>
              <a:t>📖</a:t>
            </a:r>
          </a:p>
        </p:txBody>
      </p:sp>
      <p:sp>
        <p:nvSpPr>
          <p:cNvPr id="20" name="TextBox 19"/>
          <p:cNvSpPr txBox="1"/>
          <p:nvPr/>
        </p:nvSpPr>
        <p:spPr>
          <a:xfrm>
            <a:off x="1584960" y="4291584"/>
            <a:ext cx="2210862" cy="379656"/>
          </a:xfrm>
          <a:prstGeom prst="rect">
            <a:avLst/>
          </a:prstGeom>
          <a:noFill/>
        </p:spPr>
        <p:txBody>
          <a:bodyPr wrap="none">
            <a:spAutoFit/>
          </a:bodyPr>
          <a:lstStyle/>
          <a:p>
            <a:pPr defTabSz="609585">
              <a:defRPr sz="1400" b="1">
                <a:solidFill>
                  <a:srgbClr val="0054A6"/>
                </a:solidFill>
              </a:defRPr>
            </a:pPr>
            <a:r>
              <a:rPr sz="1867" b="1">
                <a:solidFill>
                  <a:srgbClr val="0054A6"/>
                </a:solidFill>
                <a:latin typeface="Calibri"/>
              </a:rPr>
              <a:t>Pokyny pro školence</a:t>
            </a:r>
          </a:p>
        </p:txBody>
      </p:sp>
      <p:sp>
        <p:nvSpPr>
          <p:cNvPr id="21" name="TextBox 20"/>
          <p:cNvSpPr txBox="1"/>
          <p:nvPr/>
        </p:nvSpPr>
        <p:spPr>
          <a:xfrm>
            <a:off x="1584961" y="4657344"/>
            <a:ext cx="4581703" cy="318100"/>
          </a:xfrm>
          <a:prstGeom prst="rect">
            <a:avLst/>
          </a:prstGeom>
          <a:noFill/>
        </p:spPr>
        <p:txBody>
          <a:bodyPr wrap="none">
            <a:spAutoFit/>
          </a:bodyPr>
          <a:lstStyle/>
          <a:p>
            <a:pPr defTabSz="609585">
              <a:defRPr sz="1100">
                <a:solidFill>
                  <a:srgbClr val="2299DD"/>
                </a:solidFill>
              </a:defRPr>
            </a:pPr>
            <a:r>
              <a:rPr sz="1467">
                <a:solidFill>
                  <a:srgbClr val="2299DD"/>
                </a:solidFill>
                <a:latin typeface="Calibri"/>
              </a:rPr>
              <a:t>https://www.systemadministrace.cz/pokyny-pro-skolence</a:t>
            </a:r>
          </a:p>
        </p:txBody>
      </p:sp>
      <p:sp>
        <p:nvSpPr>
          <p:cNvPr id="22" name="TextBox 21"/>
          <p:cNvSpPr txBox="1"/>
          <p:nvPr/>
        </p:nvSpPr>
        <p:spPr>
          <a:xfrm>
            <a:off x="7924801" y="4450080"/>
            <a:ext cx="1733167" cy="318100"/>
          </a:xfrm>
          <a:prstGeom prst="rect">
            <a:avLst/>
          </a:prstGeom>
          <a:noFill/>
        </p:spPr>
        <p:txBody>
          <a:bodyPr wrap="none">
            <a:spAutoFit/>
          </a:bodyPr>
          <a:lstStyle/>
          <a:p>
            <a:pPr defTabSz="609585">
              <a:defRPr sz="1100">
                <a:solidFill>
                  <a:srgbClr val="6B7280"/>
                </a:solidFill>
              </a:defRPr>
            </a:pPr>
            <a:r>
              <a:rPr sz="1467">
                <a:solidFill>
                  <a:srgbClr val="6B7280"/>
                </a:solidFill>
                <a:latin typeface="Calibri"/>
              </a:rPr>
              <a:t>Kompletní průvodce</a:t>
            </a:r>
          </a:p>
        </p:txBody>
      </p:sp>
      <p:sp>
        <p:nvSpPr>
          <p:cNvPr id="23" name="Rounded Rectangle 22"/>
          <p:cNvSpPr/>
          <p:nvPr/>
        </p:nvSpPr>
        <p:spPr>
          <a:xfrm>
            <a:off x="609600" y="5181600"/>
            <a:ext cx="10972800" cy="914400"/>
          </a:xfrm>
          <a:prstGeom prst="roundRect">
            <a:avLst/>
          </a:prstGeom>
          <a:solidFill>
            <a:srgbClr val="FFFFFF"/>
          </a:solidFill>
          <a:ln>
            <a:solidFill>
              <a:srgbClr val="E5E7E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4" name="TextBox 23"/>
          <p:cNvSpPr txBox="1"/>
          <p:nvPr/>
        </p:nvSpPr>
        <p:spPr>
          <a:xfrm>
            <a:off x="853440" y="5425440"/>
            <a:ext cx="526106" cy="502766"/>
          </a:xfrm>
          <a:prstGeom prst="rect">
            <a:avLst/>
          </a:prstGeom>
          <a:noFill/>
        </p:spPr>
        <p:txBody>
          <a:bodyPr wrap="none">
            <a:spAutoFit/>
          </a:bodyPr>
          <a:lstStyle/>
          <a:p>
            <a:pPr defTabSz="609585">
              <a:defRPr sz="2000"/>
            </a:pPr>
            <a:r>
              <a:rPr sz="2667">
                <a:solidFill>
                  <a:prstClr val="black"/>
                </a:solidFill>
                <a:latin typeface="Calibri"/>
              </a:rPr>
              <a:t>📹</a:t>
            </a:r>
          </a:p>
        </p:txBody>
      </p:sp>
      <p:sp>
        <p:nvSpPr>
          <p:cNvPr id="25" name="TextBox 24"/>
          <p:cNvSpPr txBox="1"/>
          <p:nvPr/>
        </p:nvSpPr>
        <p:spPr>
          <a:xfrm>
            <a:off x="1584960" y="5327904"/>
            <a:ext cx="1540806" cy="379656"/>
          </a:xfrm>
          <a:prstGeom prst="rect">
            <a:avLst/>
          </a:prstGeom>
          <a:noFill/>
        </p:spPr>
        <p:txBody>
          <a:bodyPr wrap="none">
            <a:spAutoFit/>
          </a:bodyPr>
          <a:lstStyle/>
          <a:p>
            <a:pPr defTabSz="609585">
              <a:defRPr sz="1400" b="1">
                <a:solidFill>
                  <a:srgbClr val="0054A6"/>
                </a:solidFill>
              </a:defRPr>
            </a:pPr>
            <a:r>
              <a:rPr sz="1867" b="1">
                <a:solidFill>
                  <a:srgbClr val="0054A6"/>
                </a:solidFill>
                <a:latin typeface="Calibri"/>
              </a:rPr>
              <a:t>Video návody</a:t>
            </a:r>
          </a:p>
        </p:txBody>
      </p:sp>
      <p:sp>
        <p:nvSpPr>
          <p:cNvPr id="26" name="TextBox 25"/>
          <p:cNvSpPr txBox="1"/>
          <p:nvPr/>
        </p:nvSpPr>
        <p:spPr>
          <a:xfrm>
            <a:off x="1584960" y="5693664"/>
            <a:ext cx="2914580" cy="318100"/>
          </a:xfrm>
          <a:prstGeom prst="rect">
            <a:avLst/>
          </a:prstGeom>
          <a:noFill/>
        </p:spPr>
        <p:txBody>
          <a:bodyPr wrap="none">
            <a:spAutoFit/>
          </a:bodyPr>
          <a:lstStyle/>
          <a:p>
            <a:pPr defTabSz="609585">
              <a:defRPr sz="1100">
                <a:solidFill>
                  <a:srgbClr val="2299DD"/>
                </a:solidFill>
              </a:defRPr>
            </a:pPr>
            <a:r>
              <a:rPr sz="1467">
                <a:solidFill>
                  <a:srgbClr val="2299DD"/>
                </a:solidFill>
                <a:latin typeface="Calibri"/>
              </a:rPr>
              <a:t>YouTube kanál Systém Administrace</a:t>
            </a:r>
          </a:p>
        </p:txBody>
      </p:sp>
      <p:sp>
        <p:nvSpPr>
          <p:cNvPr id="27" name="TextBox 26"/>
          <p:cNvSpPr txBox="1"/>
          <p:nvPr/>
        </p:nvSpPr>
        <p:spPr>
          <a:xfrm>
            <a:off x="7924801" y="5486400"/>
            <a:ext cx="2044149" cy="318100"/>
          </a:xfrm>
          <a:prstGeom prst="rect">
            <a:avLst/>
          </a:prstGeom>
          <a:noFill/>
        </p:spPr>
        <p:txBody>
          <a:bodyPr wrap="none">
            <a:spAutoFit/>
          </a:bodyPr>
          <a:lstStyle/>
          <a:p>
            <a:pPr defTabSz="609585">
              <a:defRPr sz="1100">
                <a:solidFill>
                  <a:srgbClr val="6B7280"/>
                </a:solidFill>
              </a:defRPr>
            </a:pPr>
            <a:r>
              <a:rPr sz="1467">
                <a:solidFill>
                  <a:srgbClr val="6B7280"/>
                </a:solidFill>
                <a:latin typeface="Calibri"/>
              </a:rPr>
              <a:t>Tutoriály krok za krokem</a:t>
            </a:r>
          </a:p>
        </p:txBody>
      </p:sp>
      <p:sp>
        <p:nvSpPr>
          <p:cNvPr id="28" name="TextBox 27"/>
          <p:cNvSpPr txBox="1"/>
          <p:nvPr/>
        </p:nvSpPr>
        <p:spPr>
          <a:xfrm>
            <a:off x="4089682" y="6522721"/>
            <a:ext cx="4012637" cy="276999"/>
          </a:xfrm>
          <a:prstGeom prst="rect">
            <a:avLst/>
          </a:prstGeom>
          <a:noFill/>
        </p:spPr>
        <p:txBody>
          <a:bodyPr wrap="none">
            <a:spAutoFit/>
          </a:bodyPr>
          <a:lstStyle/>
          <a:p>
            <a:pPr algn="ctr" defTabSz="609585">
              <a:defRPr sz="900">
                <a:solidFill>
                  <a:srgbClr val="6B7280"/>
                </a:solidFill>
              </a:defRPr>
            </a:pPr>
            <a:r>
              <a:rPr sz="1200">
                <a:solidFill>
                  <a:srgbClr val="6B7280"/>
                </a:solidFill>
                <a:latin typeface="Calibri"/>
              </a:rPr>
              <a:t>systemadministrace.cz  |  podpora@ipvz.cz  |  Infolinka: 1221</a:t>
            </a:r>
          </a:p>
        </p:txBody>
      </p:sp>
      <p:pic>
        <p:nvPicPr>
          <p:cNvPr id="29" name="Obrázek 28" descr="Obsah obrázku symbol, bílé&#10;&#10;Obsah generovaný pomocí AI může být nesprávný.">
            <a:extLst>
              <a:ext uri="{FF2B5EF4-FFF2-40B4-BE49-F238E27FC236}">
                <a16:creationId xmlns:a16="http://schemas.microsoft.com/office/drawing/2014/main" id="{4F612E02-4114-3F1D-2B55-801040D4E5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0480"/>
            <a:ext cx="792480" cy="79248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a:gsLst>
              <a:gs pos="0">
                <a:srgbClr val="1D4ED8"/>
              </a:gs>
              <a:gs pos="100000">
                <a:srgbClr val="2563EB"/>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6400800"/>
            <a:ext cx="12192000" cy="73152"/>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TextBox 3"/>
          <p:cNvSpPr txBox="1"/>
          <p:nvPr/>
        </p:nvSpPr>
        <p:spPr>
          <a:xfrm>
            <a:off x="731520" y="609600"/>
            <a:ext cx="2262158" cy="379656"/>
          </a:xfrm>
          <a:prstGeom prst="rect">
            <a:avLst/>
          </a:prstGeom>
          <a:noFill/>
        </p:spPr>
        <p:txBody>
          <a:bodyPr wrap="none">
            <a:spAutoFit/>
          </a:bodyPr>
          <a:lstStyle/>
          <a:p>
            <a:pPr defTabSz="609585">
              <a:defRPr sz="1400" b="1">
                <a:solidFill>
                  <a:srgbClr val="BFDBFE"/>
                </a:solidFill>
              </a:defRPr>
            </a:pPr>
            <a:r>
              <a:rPr sz="1867" b="1">
                <a:solidFill>
                  <a:srgbClr val="BFDBFE"/>
                </a:solidFill>
                <a:latin typeface="Calibri"/>
              </a:rPr>
              <a:t>Systém Administrace</a:t>
            </a:r>
          </a:p>
        </p:txBody>
      </p:sp>
      <p:sp>
        <p:nvSpPr>
          <p:cNvPr id="5" name="TextBox 4"/>
          <p:cNvSpPr txBox="1"/>
          <p:nvPr/>
        </p:nvSpPr>
        <p:spPr>
          <a:xfrm>
            <a:off x="3228869" y="1828801"/>
            <a:ext cx="5734262" cy="913007"/>
          </a:xfrm>
          <a:prstGeom prst="rect">
            <a:avLst/>
          </a:prstGeom>
          <a:noFill/>
        </p:spPr>
        <p:txBody>
          <a:bodyPr wrap="none">
            <a:spAutoFit/>
          </a:bodyPr>
          <a:lstStyle/>
          <a:p>
            <a:pPr algn="ctr" defTabSz="609585">
              <a:defRPr sz="4000" b="1">
                <a:solidFill>
                  <a:srgbClr val="FFFFFF"/>
                </a:solidFill>
              </a:defRPr>
            </a:pPr>
            <a:r>
              <a:rPr sz="5333" b="1">
                <a:solidFill>
                  <a:srgbClr val="FFFFFF"/>
                </a:solidFill>
                <a:latin typeface="Calibri"/>
              </a:rPr>
              <a:t>Děkuji za pozornost</a:t>
            </a:r>
          </a:p>
        </p:txBody>
      </p:sp>
      <p:sp>
        <p:nvSpPr>
          <p:cNvPr id="7" name="Rounded Rectangle 6"/>
          <p:cNvSpPr/>
          <p:nvPr/>
        </p:nvSpPr>
        <p:spPr>
          <a:xfrm>
            <a:off x="2194560" y="3657600"/>
            <a:ext cx="7802880" cy="2011680"/>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8" name="TextBox 7"/>
          <p:cNvSpPr txBox="1"/>
          <p:nvPr/>
        </p:nvSpPr>
        <p:spPr>
          <a:xfrm>
            <a:off x="2560320" y="3840481"/>
            <a:ext cx="7071360" cy="1477649"/>
          </a:xfrm>
          <a:prstGeom prst="rect">
            <a:avLst/>
          </a:prstGeom>
          <a:noFill/>
        </p:spPr>
        <p:txBody>
          <a:bodyPr wrap="square">
            <a:spAutoFit/>
          </a:bodyPr>
          <a:lstStyle/>
          <a:p>
            <a:pPr defTabSz="609585">
              <a:spcAft>
                <a:spcPts val="533"/>
              </a:spcAft>
              <a:defRPr sz="1100">
                <a:solidFill>
                  <a:srgbClr val="475569"/>
                </a:solidFill>
              </a:defRPr>
            </a:pPr>
            <a:r>
              <a:rPr lang="cs-CZ" sz="1467" noProof="1">
                <a:solidFill>
                  <a:srgbClr val="475569"/>
                </a:solidFill>
                <a:latin typeface="Calibri"/>
              </a:rPr>
              <a:t>Systém:  sysa.mzd.gov.cz</a:t>
            </a:r>
          </a:p>
          <a:p>
            <a:pPr defTabSz="609585">
              <a:spcAft>
                <a:spcPts val="533"/>
              </a:spcAft>
              <a:defRPr sz="1100">
                <a:solidFill>
                  <a:srgbClr val="475569"/>
                </a:solidFill>
              </a:defRPr>
            </a:pPr>
            <a:r>
              <a:rPr lang="cs-CZ" sz="1467" noProof="1">
                <a:solidFill>
                  <a:srgbClr val="475569"/>
                </a:solidFill>
                <a:latin typeface="Calibri"/>
              </a:rPr>
              <a:t>Informace:  </a:t>
            </a:r>
            <a:r>
              <a:rPr lang="cs-CZ" sz="1467" noProof="1">
                <a:solidFill>
                  <a:srgbClr val="475569"/>
                </a:solidFill>
                <a:latin typeface="Calibri"/>
                <a:hlinkClick r:id="rId2"/>
              </a:rPr>
              <a:t>www.systemadministrace.cz</a:t>
            </a:r>
            <a:r>
              <a:rPr lang="cs-CZ" sz="1467" noProof="1">
                <a:solidFill>
                  <a:srgbClr val="475569"/>
                </a:solidFill>
                <a:latin typeface="Calibri"/>
              </a:rPr>
              <a:t>  </a:t>
            </a:r>
          </a:p>
          <a:p>
            <a:pPr defTabSz="609585">
              <a:spcAft>
                <a:spcPts val="533"/>
              </a:spcAft>
              <a:defRPr sz="1100">
                <a:solidFill>
                  <a:srgbClr val="475569"/>
                </a:solidFill>
              </a:defRPr>
            </a:pPr>
            <a:r>
              <a:rPr lang="cs-CZ" sz="1467" noProof="1">
                <a:solidFill>
                  <a:srgbClr val="475569"/>
                </a:solidFill>
                <a:latin typeface="Calibri"/>
              </a:rPr>
              <a:t>Provozovatel:  Institut postgraduálního vzdělávání ve zdravotnictví (IPVZ)</a:t>
            </a:r>
          </a:p>
          <a:p>
            <a:pPr defTabSz="609585">
              <a:spcAft>
                <a:spcPts val="533"/>
              </a:spcAft>
              <a:defRPr sz="1100">
                <a:solidFill>
                  <a:srgbClr val="475569"/>
                </a:solidFill>
              </a:defRPr>
            </a:pPr>
            <a:r>
              <a:rPr lang="cs-CZ" sz="1467" noProof="1">
                <a:solidFill>
                  <a:srgbClr val="475569"/>
                </a:solidFill>
                <a:latin typeface="Calibri"/>
              </a:rPr>
              <a:t>E-mail:  </a:t>
            </a:r>
            <a:r>
              <a:rPr lang="cs-CZ" sz="1467" noProof="1">
                <a:solidFill>
                  <a:srgbClr val="475569"/>
                </a:solidFill>
                <a:latin typeface="Calibri"/>
                <a:hlinkClick r:id="rId3"/>
              </a:rPr>
              <a:t>podpora@ipvz.cz</a:t>
            </a:r>
            <a:r>
              <a:rPr lang="cs-CZ" sz="1467" noProof="1">
                <a:solidFill>
                  <a:srgbClr val="475569"/>
                </a:solidFill>
                <a:latin typeface="Calibri"/>
              </a:rPr>
              <a:t> </a:t>
            </a:r>
          </a:p>
          <a:p>
            <a:pPr defTabSz="609585">
              <a:spcAft>
                <a:spcPts val="533"/>
              </a:spcAft>
              <a:defRPr sz="1100">
                <a:solidFill>
                  <a:srgbClr val="475569"/>
                </a:solidFill>
              </a:defRPr>
            </a:pPr>
            <a:r>
              <a:rPr lang="cs-CZ" sz="1467" noProof="1">
                <a:solidFill>
                  <a:srgbClr val="475569"/>
                </a:solidFill>
                <a:latin typeface="Calibri"/>
              </a:rPr>
              <a:t>Infolinka:  1221  (Po–Pá 8–19)</a:t>
            </a:r>
          </a:p>
        </p:txBody>
      </p:sp>
      <p:sp>
        <p:nvSpPr>
          <p:cNvPr id="9" name="TextBox 8"/>
          <p:cNvSpPr txBox="1"/>
          <p:nvPr/>
        </p:nvSpPr>
        <p:spPr>
          <a:xfrm>
            <a:off x="3028494" y="6522720"/>
            <a:ext cx="6135013" cy="235898"/>
          </a:xfrm>
          <a:prstGeom prst="rect">
            <a:avLst/>
          </a:prstGeom>
          <a:noFill/>
        </p:spPr>
        <p:txBody>
          <a:bodyPr wrap="none">
            <a:spAutoFit/>
          </a:bodyPr>
          <a:lstStyle/>
          <a:p>
            <a:pPr algn="ctr" defTabSz="609585">
              <a:defRPr sz="700">
                <a:solidFill>
                  <a:srgbClr val="93C5FD"/>
                </a:solidFill>
              </a:defRPr>
            </a:pPr>
            <a:r>
              <a:rPr sz="933">
                <a:solidFill>
                  <a:srgbClr val="93C5FD"/>
                </a:solidFill>
                <a:latin typeface="Calibri"/>
              </a:rPr>
              <a:t>Projekt NPO reg. č. CZ.31.7.0/0.0/0.0/22_059/0007698  |  Financováno EU – NextGenerationEU  |  Pilíř 6, Komponenta 6.1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9615-DD4E-CB6A-4A76-116E8DAF500A}"/>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66FFF3DD-876D-ACAE-1E99-5E491B9F9CC2}"/>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7DB8B0B0-AEE1-000F-BB7B-5DA0378966EB}"/>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solidFill>
                  <a:srgbClr val="003A63"/>
                </a:solidFill>
                <a:latin typeface="Bahnschrift" panose="020B0502040204020203" pitchFamily="34" charset="0"/>
                <a:cs typeface="Arial" panose="020B0604020202020204" pitchFamily="34" charset="0"/>
              </a:rPr>
              <a:t>Systém administrace pro vzdělávání zdravotníků</a:t>
            </a: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78AA955A-D4A4-1852-D947-CD2EB5D1D4E4}"/>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E83C4FAF-0FAA-6C8C-838B-52F840C30EF4}"/>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ADDC600E-AC68-5870-D5A6-C3326BAC19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944B2393-BF3A-3116-3FE4-60FC45D779DB}"/>
              </a:ext>
            </a:extLst>
          </p:cNvPr>
          <p:cNvSpPr txBox="1"/>
          <p:nvPr/>
        </p:nvSpPr>
        <p:spPr>
          <a:xfrm>
            <a:off x="989704" y="2157793"/>
            <a:ext cx="10188592" cy="2000548"/>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dirty="0">
                <a:solidFill>
                  <a:srgbClr val="44546A"/>
                </a:solidFill>
                <a:latin typeface="Bahnschrift" panose="020B0502040204020203" pitchFamily="34" charset="0"/>
                <a:cs typeface="Arial" panose="020B0604020202020204" pitchFamily="34" charset="0"/>
              </a:rPr>
              <a:t>„Národní rada elektronického zdravotnictví bere podané informace na vědomí.“ </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6581625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7C815F-EFDB-A13A-5B31-5AFA365E7BF5}"/>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FFC6EBB3-00F9-3A06-27BB-C8C36356668E}"/>
              </a:ext>
            </a:extLst>
          </p:cNvPr>
          <p:cNvGrpSpPr/>
          <p:nvPr/>
        </p:nvGrpSpPr>
        <p:grpSpPr>
          <a:xfrm>
            <a:off x="2868100" y="2440168"/>
            <a:ext cx="7469718" cy="2150088"/>
            <a:chOff x="2464533" y="2580068"/>
            <a:chExt cx="7469718" cy="2150088"/>
          </a:xfrm>
        </p:grpSpPr>
        <p:sp>
          <p:nvSpPr>
            <p:cNvPr id="2" name="Nadpis 1">
              <a:extLst>
                <a:ext uri="{FF2B5EF4-FFF2-40B4-BE49-F238E27FC236}">
                  <a16:creationId xmlns:a16="http://schemas.microsoft.com/office/drawing/2014/main" id="{F28EB972-CD91-EDFF-5E52-CEC802FCDBE0}"/>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latin typeface="Bahnschrift" panose="020B0502040204020203" pitchFamily="34" charset="0"/>
                  <a:cs typeface="Arial" panose="020B0604020202020204" pitchFamily="34" charset="0"/>
                </a:rPr>
                <a:t>ÚKOLY A STANOVENÍ DALŠÍHO POSTUPU</a:t>
              </a:r>
            </a:p>
          </p:txBody>
        </p:sp>
        <p:sp>
          <p:nvSpPr>
            <p:cNvPr id="3" name="Podnadpis 2">
              <a:extLst>
                <a:ext uri="{FF2B5EF4-FFF2-40B4-BE49-F238E27FC236}">
                  <a16:creationId xmlns:a16="http://schemas.microsoft.com/office/drawing/2014/main" id="{153553C5-298D-49D5-9866-0D7A5438CEF5}"/>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880AA82F-482F-1DF1-A710-761C0C78259D}"/>
                </a:ext>
              </a:extLst>
            </p:cNvPr>
            <p:cNvSpPr txBox="1"/>
            <p:nvPr/>
          </p:nvSpPr>
          <p:spPr>
            <a:xfrm>
              <a:off x="2464533" y="2580068"/>
              <a:ext cx="2107406" cy="1661993"/>
            </a:xfrm>
            <a:prstGeom prst="rect">
              <a:avLst/>
            </a:prstGeom>
            <a:noFill/>
          </p:spPr>
          <p:txBody>
            <a:bodyPr wrap="square" rtlCol="0">
              <a:spAutoFit/>
            </a:bodyPr>
            <a:lstStyle/>
            <a:p>
              <a:r>
                <a:rPr lang="cs-CZ" sz="10100" dirty="0">
                  <a:solidFill>
                    <a:schemeClr val="bg1"/>
                  </a:solidFill>
                  <a:latin typeface="Bahnschrift" panose="020B0502040204020203" pitchFamily="34" charset="0"/>
                  <a:cs typeface="Arial" panose="020B0604020202020204" pitchFamily="34" charset="0"/>
                </a:rPr>
                <a:t>7</a:t>
              </a:r>
            </a:p>
          </p:txBody>
        </p:sp>
        <p:sp>
          <p:nvSpPr>
            <p:cNvPr id="6" name="Obdélník 5">
              <a:extLst>
                <a:ext uri="{FF2B5EF4-FFF2-40B4-BE49-F238E27FC236}">
                  <a16:creationId xmlns:a16="http://schemas.microsoft.com/office/drawing/2014/main" id="{D09CDD1E-0817-9F13-124D-EE8B086BB476}"/>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9DAAA611-B8D1-75DF-BB05-3D8CDE09F7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6CFB0839-B871-EF67-846F-52A4316A0D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24643145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FA3C8-46A9-8FB9-A569-577D9A304F85}"/>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1B377743-FD4C-AC79-BA51-1D64F3ADC0EA}"/>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Úkoly a různé</a:t>
            </a:r>
          </a:p>
        </p:txBody>
      </p:sp>
      <p:sp>
        <p:nvSpPr>
          <p:cNvPr id="19" name="Obdélník 18">
            <a:extLst>
              <a:ext uri="{FF2B5EF4-FFF2-40B4-BE49-F238E27FC236}">
                <a16:creationId xmlns:a16="http://schemas.microsoft.com/office/drawing/2014/main" id="{FD235DBA-5073-5A43-4F88-C24DF0E21089}"/>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75FDBCA1-C5FF-1EE7-F611-F4729C145369}"/>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0EFCE2D0-2B08-DA94-D619-7FD79938B9D9}"/>
              </a:ext>
            </a:extLst>
          </p:cNvPr>
          <p:cNvSpPr txBox="1"/>
          <p:nvPr/>
        </p:nvSpPr>
        <p:spPr>
          <a:xfrm>
            <a:off x="989704" y="2157793"/>
            <a:ext cx="10188592" cy="2123658"/>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Na program příštího jednání zařadit téma populačního screeningu</a:t>
            </a:r>
          </a:p>
          <a:p>
            <a:endParaRPr lang="cs-CZ" sz="2800" dirty="0">
              <a:solidFill>
                <a:srgbClr val="C2CD23"/>
              </a:solidFill>
              <a:latin typeface="Bahnschrift" panose="020B0502040204020203" pitchFamily="34" charset="0"/>
              <a:cs typeface="Arial" panose="020B0604020202020204" pitchFamily="34" charset="0"/>
            </a:endParaRP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C9061C1D-413D-7222-1A3A-A5E80C0399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42199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E11990AF-17D7-E56D-0906-CC64A313C690}"/>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142BD6A3-A81F-2B85-420E-60668C0B689E}"/>
              </a:ext>
            </a:extLst>
          </p:cNvPr>
          <p:cNvGrpSpPr/>
          <p:nvPr/>
        </p:nvGrpSpPr>
        <p:grpSpPr>
          <a:xfrm>
            <a:off x="4171967" y="2440168"/>
            <a:ext cx="7845638" cy="2150088"/>
            <a:chOff x="2088613" y="2580068"/>
            <a:chExt cx="7845638" cy="2150088"/>
          </a:xfrm>
        </p:grpSpPr>
        <p:sp>
          <p:nvSpPr>
            <p:cNvPr id="2" name="Nadpis 1">
              <a:extLst>
                <a:ext uri="{FF2B5EF4-FFF2-40B4-BE49-F238E27FC236}">
                  <a16:creationId xmlns:a16="http://schemas.microsoft.com/office/drawing/2014/main" id="{BD7B4BF9-38C8-B2F6-D58B-C3C2D6632DEA}"/>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latin typeface="Bahnschrift" panose="020B0502040204020203" pitchFamily="34" charset="0"/>
                  <a:cs typeface="Arial" panose="020B0604020202020204" pitchFamily="34" charset="0"/>
                </a:rPr>
                <a:t>DISKUZE </a:t>
              </a:r>
              <a:br>
                <a:rPr lang="cs-CZ" sz="4000">
                  <a:solidFill>
                    <a:schemeClr val="bg1"/>
                  </a:solidFill>
                  <a:latin typeface="Bahnschrift" panose="020B0502040204020203" pitchFamily="34" charset="0"/>
                  <a:cs typeface="Arial" panose="020B0604020202020204" pitchFamily="34" charset="0"/>
                </a:rPr>
              </a:br>
              <a:r>
                <a:rPr lang="it-IT" sz="4000">
                  <a:solidFill>
                    <a:schemeClr val="bg1"/>
                  </a:solidFill>
                  <a:latin typeface="Bahnschrift" panose="020B0502040204020203" pitchFamily="34" charset="0"/>
                  <a:cs typeface="Arial" panose="020B0604020202020204" pitchFamily="34" charset="0"/>
                </a:rPr>
                <a:t>A RŮZNÉ</a:t>
              </a:r>
            </a:p>
          </p:txBody>
        </p:sp>
        <p:sp>
          <p:nvSpPr>
            <p:cNvPr id="3" name="Podnadpis 2">
              <a:extLst>
                <a:ext uri="{FF2B5EF4-FFF2-40B4-BE49-F238E27FC236}">
                  <a16:creationId xmlns:a16="http://schemas.microsoft.com/office/drawing/2014/main" id="{B7CD62D5-75BC-5B15-1B0D-A158C7512EAA}"/>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01F3315B-01FA-D463-8E59-B61F3809786B}"/>
                </a:ext>
              </a:extLst>
            </p:cNvPr>
            <p:cNvSpPr txBox="1"/>
            <p:nvPr/>
          </p:nvSpPr>
          <p:spPr>
            <a:xfrm>
              <a:off x="2088613" y="2580068"/>
              <a:ext cx="2107406" cy="1661993"/>
            </a:xfrm>
            <a:prstGeom prst="rect">
              <a:avLst/>
            </a:prstGeom>
            <a:noFill/>
          </p:spPr>
          <p:txBody>
            <a:bodyPr wrap="square" rtlCol="0">
              <a:spAutoFit/>
            </a:bodyPr>
            <a:lstStyle/>
            <a:p>
              <a:r>
                <a:rPr lang="cs-CZ" sz="10100" dirty="0">
                  <a:solidFill>
                    <a:schemeClr val="bg1"/>
                  </a:solidFill>
                  <a:latin typeface="Bahnschrift" panose="020B0502040204020203" pitchFamily="34" charset="0"/>
                  <a:cs typeface="Arial" panose="020B0604020202020204" pitchFamily="34" charset="0"/>
                </a:rPr>
                <a:t>8</a:t>
              </a:r>
            </a:p>
          </p:txBody>
        </p:sp>
        <p:sp>
          <p:nvSpPr>
            <p:cNvPr id="6" name="Obdélník 5">
              <a:extLst>
                <a:ext uri="{FF2B5EF4-FFF2-40B4-BE49-F238E27FC236}">
                  <a16:creationId xmlns:a16="http://schemas.microsoft.com/office/drawing/2014/main" id="{E6C0DF87-AB16-668B-5463-C0823D680585}"/>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3D36C705-7E6F-A2B4-2A96-214890B0D1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F7952E32-D5DF-A3CC-DE07-AAFB752825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36265458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A301-A5CE-DE45-0359-88B5F43FF1D8}"/>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74A393A5-892B-5979-2503-02A471ACB80C}"/>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4142AE56-D256-32E6-E817-217F5013DC1A}"/>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Předběžný termín dalšího jednání</a:t>
            </a:r>
          </a:p>
        </p:txBody>
      </p:sp>
      <p:sp>
        <p:nvSpPr>
          <p:cNvPr id="19" name="Obdélník 18">
            <a:extLst>
              <a:ext uri="{FF2B5EF4-FFF2-40B4-BE49-F238E27FC236}">
                <a16:creationId xmlns:a16="http://schemas.microsoft.com/office/drawing/2014/main" id="{AE9957CE-1FBE-EA97-F991-371C92504598}"/>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FF1A6ED8-00E2-0331-3A81-D631EF0A6D48}"/>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6BB32D52-DE82-2B1F-4450-E31925FEAF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6" name="TextovéPole 5">
            <a:extLst>
              <a:ext uri="{FF2B5EF4-FFF2-40B4-BE49-F238E27FC236}">
                <a16:creationId xmlns:a16="http://schemas.microsoft.com/office/drawing/2014/main" id="{8DD26A18-075F-3A6C-65F2-586D602F4BD4}"/>
              </a:ext>
            </a:extLst>
          </p:cNvPr>
          <p:cNvSpPr txBox="1"/>
          <p:nvPr/>
        </p:nvSpPr>
        <p:spPr>
          <a:xfrm>
            <a:off x="989704" y="2157793"/>
            <a:ext cx="10188592" cy="1692771"/>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Úterý 26. května v 13 hodin</a:t>
            </a:r>
          </a:p>
          <a:p>
            <a:endParaRPr lang="cs-CZ" sz="2800" dirty="0">
              <a:solidFill>
                <a:srgbClr val="C2CD23"/>
              </a:solidFill>
              <a:latin typeface="Bahnschrift" panose="020B0502040204020203" pitchFamily="34" charset="0"/>
              <a:cs typeface="Arial" panose="020B0604020202020204" pitchFamily="34" charset="0"/>
            </a:endParaRP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10741750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2F93B1D9-47B1-CBFB-5535-99475B4E5025}"/>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C2D3B3A4-9F61-5AFD-5E5A-B22567F7A1A1}"/>
              </a:ext>
            </a:extLst>
          </p:cNvPr>
          <p:cNvGrpSpPr/>
          <p:nvPr/>
        </p:nvGrpSpPr>
        <p:grpSpPr>
          <a:xfrm>
            <a:off x="4171967" y="2440168"/>
            <a:ext cx="7845638" cy="2357758"/>
            <a:chOff x="2088613" y="2580068"/>
            <a:chExt cx="7845638" cy="2357758"/>
          </a:xfrm>
        </p:grpSpPr>
        <p:sp>
          <p:nvSpPr>
            <p:cNvPr id="2" name="Nadpis 1">
              <a:extLst>
                <a:ext uri="{FF2B5EF4-FFF2-40B4-BE49-F238E27FC236}">
                  <a16:creationId xmlns:a16="http://schemas.microsoft.com/office/drawing/2014/main" id="{6FEE3764-CBE7-B303-AD46-026668E18531}"/>
                </a:ext>
              </a:extLst>
            </p:cNvPr>
            <p:cNvSpPr txBox="1">
              <a:spLocks/>
            </p:cNvSpPr>
            <p:nvPr/>
          </p:nvSpPr>
          <p:spPr>
            <a:xfrm>
              <a:off x="3753324" y="307439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a:solidFill>
                    <a:schemeClr val="bg1"/>
                  </a:solidFill>
                  <a:latin typeface="Bahnschrift" panose="020B0502040204020203" pitchFamily="34" charset="0"/>
                  <a:cs typeface="Arial" panose="020B0604020202020204" pitchFamily="34" charset="0"/>
                </a:rPr>
                <a:t>ZAKONČENÍ</a:t>
              </a:r>
              <a:endParaRPr lang="it-IT" sz="4000">
                <a:solidFill>
                  <a:schemeClr val="bg1"/>
                </a:solidFill>
                <a:latin typeface="Bahnschrift" panose="020B0502040204020203" pitchFamily="34" charset="0"/>
                <a:cs typeface="Arial" panose="020B0604020202020204" pitchFamily="34" charset="0"/>
              </a:endParaRPr>
            </a:p>
          </p:txBody>
        </p:sp>
        <p:sp>
          <p:nvSpPr>
            <p:cNvPr id="3" name="Podnadpis 2">
              <a:extLst>
                <a:ext uri="{FF2B5EF4-FFF2-40B4-BE49-F238E27FC236}">
                  <a16:creationId xmlns:a16="http://schemas.microsoft.com/office/drawing/2014/main" id="{A620C32D-E453-9318-0FB3-BBC2419AE118}"/>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FD5A2130-1F1F-7A0D-94FD-44B3B1E39C64}"/>
                </a:ext>
              </a:extLst>
            </p:cNvPr>
            <p:cNvSpPr txBox="1"/>
            <p:nvPr/>
          </p:nvSpPr>
          <p:spPr>
            <a:xfrm>
              <a:off x="2088613" y="2580068"/>
              <a:ext cx="2107406" cy="1661993"/>
            </a:xfrm>
            <a:prstGeom prst="rect">
              <a:avLst/>
            </a:prstGeom>
            <a:noFill/>
          </p:spPr>
          <p:txBody>
            <a:bodyPr wrap="square" rtlCol="0">
              <a:spAutoFit/>
            </a:bodyPr>
            <a:lstStyle/>
            <a:p>
              <a:r>
                <a:rPr lang="cs-CZ" sz="10100" dirty="0">
                  <a:solidFill>
                    <a:schemeClr val="bg1"/>
                  </a:solidFill>
                  <a:latin typeface="Bahnschrift" panose="020B0502040204020203" pitchFamily="34" charset="0"/>
                  <a:cs typeface="Arial" panose="020B0604020202020204" pitchFamily="34" charset="0"/>
                </a:rPr>
                <a:t>9</a:t>
              </a:r>
            </a:p>
          </p:txBody>
        </p:sp>
        <p:sp>
          <p:nvSpPr>
            <p:cNvPr id="6" name="Obdélník 5">
              <a:extLst>
                <a:ext uri="{FF2B5EF4-FFF2-40B4-BE49-F238E27FC236}">
                  <a16:creationId xmlns:a16="http://schemas.microsoft.com/office/drawing/2014/main" id="{D1E6EB8E-BC78-9B0E-5858-2E9189454A83}"/>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D7D68F15-9B65-F076-ACD5-08AD3B8DDE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681BE626-9753-C6E9-C9AF-C8FD814429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11760337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t="-10000" r="-1000" b="-10000"/>
          </a:stretch>
        </a:blipFill>
        <a:effectLst/>
      </p:bgPr>
    </p:bg>
    <p:spTree>
      <p:nvGrpSpPr>
        <p:cNvPr id="1" name="">
          <a:extLst>
            <a:ext uri="{FF2B5EF4-FFF2-40B4-BE49-F238E27FC236}">
              <a16:creationId xmlns:a16="http://schemas.microsoft.com/office/drawing/2014/main" id="{A6EC4F77-2276-B14A-44D7-08EA03A9C35E}"/>
            </a:ext>
          </a:extLst>
        </p:cNvPr>
        <p:cNvGrpSpPr/>
        <p:nvPr/>
      </p:nvGrpSpPr>
      <p:grpSpPr>
        <a:xfrm>
          <a:off x="0" y="0"/>
          <a:ext cx="0" cy="0"/>
          <a:chOff x="0" y="0"/>
          <a:chExt cx="0" cy="0"/>
        </a:xfrm>
      </p:grpSpPr>
      <p:pic>
        <p:nvPicPr>
          <p:cNvPr id="16" name="Obrázek 15">
            <a:extLst>
              <a:ext uri="{FF2B5EF4-FFF2-40B4-BE49-F238E27FC236}">
                <a16:creationId xmlns:a16="http://schemas.microsoft.com/office/drawing/2014/main" id="{44102C0C-0C04-16C0-B95F-C3EC8A93A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18" name="Obrázek 17">
            <a:extLst>
              <a:ext uri="{FF2B5EF4-FFF2-40B4-BE49-F238E27FC236}">
                <a16:creationId xmlns:a16="http://schemas.microsoft.com/office/drawing/2014/main" id="{63FF5032-3D8C-6797-ECCD-38401C2039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
        <p:nvSpPr>
          <p:cNvPr id="6" name="Obdélník 5">
            <a:extLst>
              <a:ext uri="{FF2B5EF4-FFF2-40B4-BE49-F238E27FC236}">
                <a16:creationId xmlns:a16="http://schemas.microsoft.com/office/drawing/2014/main" id="{0CCFC1D3-A274-B43D-310E-A9E09DBE2405}"/>
              </a:ext>
            </a:extLst>
          </p:cNvPr>
          <p:cNvSpPr/>
          <p:nvPr/>
        </p:nvSpPr>
        <p:spPr>
          <a:xfrm rot="16200000">
            <a:off x="4243276" y="2973273"/>
            <a:ext cx="58903" cy="1623020"/>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7" name="Nadpis 1">
            <a:extLst>
              <a:ext uri="{FF2B5EF4-FFF2-40B4-BE49-F238E27FC236}">
                <a16:creationId xmlns:a16="http://schemas.microsoft.com/office/drawing/2014/main" id="{6E56CC1E-747D-3871-49BB-E535753023F7}"/>
              </a:ext>
            </a:extLst>
          </p:cNvPr>
          <p:cNvSpPr>
            <a:spLocks noGrp="1"/>
          </p:cNvSpPr>
          <p:nvPr>
            <p:ph type="ctrTitle"/>
          </p:nvPr>
        </p:nvSpPr>
        <p:spPr>
          <a:xfrm>
            <a:off x="947737" y="3102669"/>
            <a:ext cx="10296525" cy="652662"/>
          </a:xfrm>
        </p:spPr>
        <p:txBody>
          <a:bodyPr>
            <a:normAutofit/>
          </a:bodyPr>
          <a:lstStyle/>
          <a:p>
            <a:pPr>
              <a:spcBef>
                <a:spcPts val="600"/>
              </a:spcBef>
            </a:pPr>
            <a:r>
              <a:rPr lang="cs-CZ" sz="4000">
                <a:solidFill>
                  <a:schemeClr val="bg1"/>
                </a:solidFill>
                <a:latin typeface="Bahnschrift" panose="020B0502040204020203" pitchFamily="34" charset="0"/>
                <a:cs typeface="Arial" panose="020B0604020202020204" pitchFamily="34" charset="0"/>
              </a:rPr>
              <a:t>DĚKUJEME ZA POZORNOST</a:t>
            </a:r>
          </a:p>
        </p:txBody>
      </p:sp>
    </p:spTree>
    <p:extLst>
      <p:ext uri="{BB962C8B-B14F-4D97-AF65-F5344CB8AC3E}">
        <p14:creationId xmlns:p14="http://schemas.microsoft.com/office/powerpoint/2010/main" val="3626614696"/>
      </p:ext>
    </p:extLst>
  </p:cSld>
  <p:clrMapOvr>
    <a:masterClrMapping/>
  </p:clrMapOvr>
  <mc:AlternateContent xmlns:mc="http://schemas.openxmlformats.org/markup-compatibility/2006" xmlns:p14="http://schemas.microsoft.com/office/powerpoint/2010/main">
    <mc:Choice Requires="p14">
      <p:transition spd="slow" p14:dur="2000" advTm="8109"/>
    </mc:Choice>
    <mc:Fallback xmlns="">
      <p:transition spd="slow" advTm="810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02EE-1A38-6CA9-F6E1-EFAFAB2EC65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3DB5CC4-69E5-9EAD-C5D2-72CB1EEACA4E}"/>
              </a:ext>
            </a:extLst>
          </p:cNvPr>
          <p:cNvSpPr>
            <a:spLocks noGrp="1"/>
          </p:cNvSpPr>
          <p:nvPr>
            <p:ph type="title"/>
          </p:nvPr>
        </p:nvSpPr>
        <p:spPr>
          <a:xfrm>
            <a:off x="2137718" y="296828"/>
            <a:ext cx="9502638" cy="566811"/>
          </a:xfrm>
        </p:spPr>
        <p:txBody>
          <a:bodyPr>
            <a:normAutofit/>
          </a:bodyPr>
          <a:lstStyle/>
          <a:p>
            <a:r>
              <a:rPr lang="cs-CZ" sz="3200" dirty="0">
                <a:latin typeface="Calibri" panose="020F0502020204030204" pitchFamily="34" charset="0"/>
                <a:cs typeface="Calibri" panose="020F0502020204030204" pitchFamily="34" charset="0"/>
              </a:rPr>
              <a:t>Hlavní sekce aplikace</a:t>
            </a:r>
            <a:endParaRPr lang="cs-CZ" sz="3200" dirty="0"/>
          </a:p>
        </p:txBody>
      </p:sp>
      <p:grpSp>
        <p:nvGrpSpPr>
          <p:cNvPr id="7" name="Skupina 6">
            <a:extLst>
              <a:ext uri="{FF2B5EF4-FFF2-40B4-BE49-F238E27FC236}">
                <a16:creationId xmlns:a16="http://schemas.microsoft.com/office/drawing/2014/main" id="{DD559026-16FD-8780-2045-A21DD100B0C2}"/>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EE4A25A2-3795-7133-A818-2ABF3F0C8B0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32E0EF0A-49C0-62F5-081A-A5800073212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E095BDE6-6099-82B8-0223-06F6409A41E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9132BD97-3763-8E20-B476-2A0EFAE6F2D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38" name="Straight Arrow Connector 37">
            <a:extLst>
              <a:ext uri="{FF2B5EF4-FFF2-40B4-BE49-F238E27FC236}">
                <a16:creationId xmlns:a16="http://schemas.microsoft.com/office/drawing/2014/main" id="{EC30052E-C0BD-0DC4-10DA-4CFE892D05D9}"/>
              </a:ext>
            </a:extLst>
          </p:cNvPr>
          <p:cNvCxnSpPr>
            <a:cxnSpLocks/>
          </p:cNvCxnSpPr>
          <p:nvPr/>
        </p:nvCxnSpPr>
        <p:spPr>
          <a:xfrm flipH="1">
            <a:off x="3263833" y="1692876"/>
            <a:ext cx="1530566" cy="1927654"/>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E1A95474-3A81-82FF-2AC1-4A3D884F0E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915" y="1188334"/>
            <a:ext cx="2508918" cy="54511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TextovéPole 2">
            <a:extLst>
              <a:ext uri="{FF2B5EF4-FFF2-40B4-BE49-F238E27FC236}">
                <a16:creationId xmlns:a16="http://schemas.microsoft.com/office/drawing/2014/main" id="{071F5DFD-BEE2-2F4A-481D-6084C9F9F65A}"/>
              </a:ext>
            </a:extLst>
          </p:cNvPr>
          <p:cNvSpPr txBox="1"/>
          <p:nvPr/>
        </p:nvSpPr>
        <p:spPr>
          <a:xfrm>
            <a:off x="4953965" y="1350161"/>
            <a:ext cx="659103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sekce aplikace pro uživatele obsahuje tzv. index prevence. </a:t>
            </a:r>
          </a:p>
        </p:txBody>
      </p:sp>
      <p:sp>
        <p:nvSpPr>
          <p:cNvPr id="21" name="TextovéPole 20">
            <a:extLst>
              <a:ext uri="{FF2B5EF4-FFF2-40B4-BE49-F238E27FC236}">
                <a16:creationId xmlns:a16="http://schemas.microsoft.com/office/drawing/2014/main" id="{68DAAB73-6A1F-721A-4997-164BD0636B6C}"/>
              </a:ext>
            </a:extLst>
          </p:cNvPr>
          <p:cNvSpPr txBox="1"/>
          <p:nvPr/>
        </p:nvSpPr>
        <p:spPr>
          <a:xfrm>
            <a:off x="5109331" y="2459504"/>
            <a:ext cx="6327754"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64686C"/>
                </a:solidFill>
                <a:effectLst/>
                <a:uLnTx/>
                <a:uFillTx/>
                <a:latin typeface="Century Gothic"/>
                <a:ea typeface="+mn-ea"/>
                <a:cs typeface="+mn-cs"/>
              </a:rPr>
              <a:t>Index prevence je funkce aplikace EZKarta, která vám v zjednodušeným indikativním údajem ukáže, jak aktivně se věnujete péči o své zdraví. Čím více preventivních úkolů plníte, tím vyšší máte skóre – a tím lépe chráníte své zdraví do budoucna.</a:t>
            </a:r>
          </a:p>
        </p:txBody>
      </p:sp>
      <p:pic>
        <p:nvPicPr>
          <p:cNvPr id="23" name="Grafický objekt 22">
            <a:extLst>
              <a:ext uri="{FF2B5EF4-FFF2-40B4-BE49-F238E27FC236}">
                <a16:creationId xmlns:a16="http://schemas.microsoft.com/office/drawing/2014/main" id="{872DA335-0AEC-21BF-EFEF-0439130B67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724" y="401324"/>
            <a:ext cx="1553850" cy="242789"/>
          </a:xfrm>
          <a:prstGeom prst="rect">
            <a:avLst/>
          </a:prstGeom>
        </p:spPr>
      </p:pic>
      <p:cxnSp>
        <p:nvCxnSpPr>
          <p:cNvPr id="24" name="Straight Arrow Connector 37">
            <a:extLst>
              <a:ext uri="{FF2B5EF4-FFF2-40B4-BE49-F238E27FC236}">
                <a16:creationId xmlns:a16="http://schemas.microsoft.com/office/drawing/2014/main" id="{27C76F88-B2EC-2030-A7CC-1E2B0F74AE06}"/>
              </a:ext>
            </a:extLst>
          </p:cNvPr>
          <p:cNvCxnSpPr>
            <a:cxnSpLocks/>
          </p:cNvCxnSpPr>
          <p:nvPr/>
        </p:nvCxnSpPr>
        <p:spPr>
          <a:xfrm flipH="1" flipV="1">
            <a:off x="3264646" y="3831209"/>
            <a:ext cx="1689319" cy="1956325"/>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830AF521-AD5A-F738-9D55-F2CA80BA7760}"/>
              </a:ext>
            </a:extLst>
          </p:cNvPr>
          <p:cNvSpPr txBox="1"/>
          <p:nvPr/>
        </p:nvSpPr>
        <p:spPr>
          <a:xfrm>
            <a:off x="5201100" y="4729435"/>
            <a:ext cx="6822024"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64686C"/>
                </a:solidFill>
                <a:effectLst/>
                <a:uLnTx/>
                <a:uFillTx/>
                <a:latin typeface="Century Gothic"/>
                <a:ea typeface="+mn-ea"/>
                <a:cs typeface="+mn-cs"/>
              </a:rPr>
              <a:t>Co zahrnuje aktuální verze: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srgbClr val="64686C"/>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64686C"/>
                </a:solidFill>
                <a:effectLst/>
                <a:uLnTx/>
                <a:uFillTx/>
                <a:latin typeface="Century Gothic"/>
                <a:ea typeface="+mn-ea"/>
                <a:cs typeface="+mn-cs"/>
              </a:rPr>
              <a:t>V první verzi Indexu prevence jsou zohledněna data o registrujících lékařích – tedy zda máte zaregistrovaného praktického lékaře pro dospělé, zubního lékaře, gynekologa nebo pediatra.  Zároveň procento vyjadřuje absolvování preventivních prohlídek a screeningů.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64686C"/>
                </a:solidFill>
                <a:effectLst/>
                <a:uLnTx/>
                <a:uFillTx/>
                <a:latin typeface="Century Gothic"/>
                <a:ea typeface="+mn-ea"/>
                <a:cs typeface="+mn-cs"/>
              </a:rPr>
              <a:t>Tato data jsou čerpána automaticky z centrálních registrů zdravotnictví, nemusíte nic zadávat ručně.</a:t>
            </a:r>
          </a:p>
        </p:txBody>
      </p:sp>
    </p:spTree>
    <p:extLst>
      <p:ext uri="{BB962C8B-B14F-4D97-AF65-F5344CB8AC3E}">
        <p14:creationId xmlns:p14="http://schemas.microsoft.com/office/powerpoint/2010/main" val="147085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9AB6-BB5D-D070-A432-C7295682BA28}"/>
            </a:ext>
          </a:extLst>
        </p:cNvPr>
        <p:cNvGrpSpPr/>
        <p:nvPr/>
      </p:nvGrpSpPr>
      <p:grpSpPr>
        <a:xfrm>
          <a:off x="0" y="0"/>
          <a:ext cx="0" cy="0"/>
          <a:chOff x="0" y="0"/>
          <a:chExt cx="0" cy="0"/>
        </a:xfrm>
      </p:grpSpPr>
      <p:grpSp>
        <p:nvGrpSpPr>
          <p:cNvPr id="7" name="Skupina 6">
            <a:extLst>
              <a:ext uri="{FF2B5EF4-FFF2-40B4-BE49-F238E27FC236}">
                <a16:creationId xmlns:a16="http://schemas.microsoft.com/office/drawing/2014/main" id="{A0CD4CDE-81CE-11A2-0C7F-30CCB83D0334}"/>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82329F12-3A4D-50C0-E1ED-BD8A08740F5B}"/>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0BEC796B-F917-8A74-3D78-222C58BD3495}"/>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10663997-1B93-9BFD-F7B6-A76CE0E5994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82115441-E737-AE66-5D55-7B57D433481D}"/>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B2095774-5B36-8537-5F97-2D219FA7E747}"/>
              </a:ext>
            </a:extLst>
          </p:cNvPr>
          <p:cNvSpPr txBox="1"/>
          <p:nvPr/>
        </p:nvSpPr>
        <p:spPr>
          <a:xfrm>
            <a:off x="1691575" y="1127560"/>
            <a:ext cx="26308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rPr>
              <a:t>Očkovací průkaz</a:t>
            </a:r>
          </a:p>
        </p:txBody>
      </p:sp>
      <p:pic>
        <p:nvPicPr>
          <p:cNvPr id="4" name="Obrázek 3">
            <a:extLst>
              <a:ext uri="{FF2B5EF4-FFF2-40B4-BE49-F238E27FC236}">
                <a16:creationId xmlns:a16="http://schemas.microsoft.com/office/drawing/2014/main" id="{5AE165CB-459C-8ED9-A2EF-568A96DCAB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000" y="1296917"/>
            <a:ext cx="1044575" cy="1044575"/>
          </a:xfrm>
          <a:prstGeom prst="rect">
            <a:avLst/>
          </a:prstGeom>
        </p:spPr>
      </p:pic>
      <p:sp>
        <p:nvSpPr>
          <p:cNvPr id="16" name="TextovéPole 15">
            <a:extLst>
              <a:ext uri="{FF2B5EF4-FFF2-40B4-BE49-F238E27FC236}">
                <a16:creationId xmlns:a16="http://schemas.microsoft.com/office/drawing/2014/main" id="{39B8A76B-774E-5ADC-275D-1208244FF5BB}"/>
              </a:ext>
            </a:extLst>
          </p:cNvPr>
          <p:cNvSpPr txBox="1"/>
          <p:nvPr/>
        </p:nvSpPr>
        <p:spPr>
          <a:xfrm>
            <a:off x="2187146" y="223523"/>
            <a:ext cx="5301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1" i="0" u="none" strike="noStrike" kern="1200" cap="none" spc="0" normalizeH="0" baseline="0" noProof="0" dirty="0">
                <a:ln>
                  <a:noFill/>
                </a:ln>
                <a:solidFill>
                  <a:srgbClr val="003A63"/>
                </a:solidFill>
                <a:effectLst/>
                <a:uLnTx/>
                <a:uFillTx/>
                <a:latin typeface="Calibri" panose="020F0502020204030204" pitchFamily="34" charset="0"/>
                <a:ea typeface="+mn-ea"/>
                <a:cs typeface="Calibri" panose="020F0502020204030204" pitchFamily="34" charset="0"/>
              </a:rPr>
              <a:t>Očkovací průkaz</a:t>
            </a:r>
          </a:p>
        </p:txBody>
      </p:sp>
      <p:pic>
        <p:nvPicPr>
          <p:cNvPr id="18" name="Grafický objekt 17">
            <a:extLst>
              <a:ext uri="{FF2B5EF4-FFF2-40B4-BE49-F238E27FC236}">
                <a16:creationId xmlns:a16="http://schemas.microsoft.com/office/drawing/2014/main" id="{FED0BA79-3870-6806-633E-E66D2FF24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724" y="401324"/>
            <a:ext cx="1553850" cy="242789"/>
          </a:xfrm>
          <a:prstGeom prst="rect">
            <a:avLst/>
          </a:prstGeom>
        </p:spPr>
      </p:pic>
      <p:sp>
        <p:nvSpPr>
          <p:cNvPr id="20" name="TextovéPole 19">
            <a:extLst>
              <a:ext uri="{FF2B5EF4-FFF2-40B4-BE49-F238E27FC236}">
                <a16:creationId xmlns:a16="http://schemas.microsoft.com/office/drawing/2014/main" id="{F643E61A-8BF1-469B-D573-B3828BC9710A}"/>
              </a:ext>
            </a:extLst>
          </p:cNvPr>
          <p:cNvSpPr txBox="1"/>
          <p:nvPr/>
        </p:nvSpPr>
        <p:spPr>
          <a:xfrm>
            <a:off x="398724" y="2806357"/>
            <a:ext cx="4877611"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Očkování: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Jakmile očkující lékař zapíše očkování do zákonné centrální evidence, </a:t>
            </a: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zobrazí se v </a:t>
            </a:r>
            <a:r>
              <a:rPr kumimoji="0" lang="cs-CZ" sz="1200" b="1" i="0" u="none" strike="noStrike" kern="1200" cap="none" spc="0" normalizeH="0" baseline="0" noProof="0" dirty="0" err="1">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EZKartě</a:t>
            </a: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 bez prodlení</a:t>
            </a: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 Digitální očkovací průkaz v </a:t>
            </a:r>
            <a:r>
              <a:rPr kumimoji="0" lang="cs-CZ" sz="1200" b="0" i="0" u="none" strike="noStrike" kern="1200" cap="none" spc="0" normalizeH="0" baseline="0" noProof="0" dirty="0" err="1">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EZKartě</a:t>
            </a: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 poskytuje přehled všech očkování provedených od </a:t>
            </a: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Calibri" panose="020F0502020204030204" pitchFamily="34" charset="0"/>
                <a:cs typeface="Arial" panose="020B0604020202020204" pitchFamily="34" charset="0"/>
              </a:rPr>
              <a:t>1.1.2023.</a:t>
            </a: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p:txBody>
      </p:sp>
      <p:sp>
        <p:nvSpPr>
          <p:cNvPr id="21" name="TextovéPole 20">
            <a:extLst>
              <a:ext uri="{FF2B5EF4-FFF2-40B4-BE49-F238E27FC236}">
                <a16:creationId xmlns:a16="http://schemas.microsoft.com/office/drawing/2014/main" id="{BDB39FA1-49C8-C256-C28F-D732881F5302}"/>
              </a:ext>
            </a:extLst>
          </p:cNvPr>
          <p:cNvSpPr txBox="1"/>
          <p:nvPr/>
        </p:nvSpPr>
        <p:spPr>
          <a:xfrm>
            <a:off x="398724" y="4176088"/>
            <a:ext cx="4877610"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Nově jsou v očkovacím průkazu zobrazeny </a:t>
            </a: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výpisy očkování z Národního registru hrazených zdravotních služeb vykázaná od roku 2010</a:t>
            </a: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Jedná se o informativní výpis očkování tak, jak byl vykázán zdravotními pojišťovnami do NRHZS a </a:t>
            </a:r>
            <a:r>
              <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nelze v něm provádět korekce.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err="1">
              <a:ln>
                <a:noFill/>
              </a:ln>
              <a:solidFill>
                <a:srgbClr val="64686C"/>
              </a:solidFill>
              <a:effectLst/>
              <a:uLnTx/>
              <a:uFillTx/>
              <a:latin typeface="Century Gothic"/>
              <a:ea typeface="+mn-ea"/>
              <a:cs typeface="+mn-cs"/>
            </a:endParaRPr>
          </a:p>
        </p:txBody>
      </p:sp>
      <p:pic>
        <p:nvPicPr>
          <p:cNvPr id="23" name="Obrázek 22">
            <a:extLst>
              <a:ext uri="{FF2B5EF4-FFF2-40B4-BE49-F238E27FC236}">
                <a16:creationId xmlns:a16="http://schemas.microsoft.com/office/drawing/2014/main" id="{32EAD473-7686-9632-82C2-72B8A84AE2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0141" y="1146036"/>
            <a:ext cx="2527897" cy="54884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Obrázek 24">
            <a:extLst>
              <a:ext uri="{FF2B5EF4-FFF2-40B4-BE49-F238E27FC236}">
                <a16:creationId xmlns:a16="http://schemas.microsoft.com/office/drawing/2014/main" id="{E526D5C2-9B0F-033B-B3FF-4E7B38AE829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54202" y="1127560"/>
            <a:ext cx="2554563" cy="5506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5810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E6CA-F795-2622-D634-FD2A35218A35}"/>
            </a:ext>
          </a:extLst>
        </p:cNvPr>
        <p:cNvGrpSpPr/>
        <p:nvPr/>
      </p:nvGrpSpPr>
      <p:grpSpPr>
        <a:xfrm>
          <a:off x="0" y="0"/>
          <a:ext cx="0" cy="0"/>
          <a:chOff x="0" y="0"/>
          <a:chExt cx="0" cy="0"/>
        </a:xfrm>
      </p:grpSpPr>
      <p:grpSp>
        <p:nvGrpSpPr>
          <p:cNvPr id="40" name="Skupina 39">
            <a:extLst>
              <a:ext uri="{FF2B5EF4-FFF2-40B4-BE49-F238E27FC236}">
                <a16:creationId xmlns:a16="http://schemas.microsoft.com/office/drawing/2014/main" id="{782EFBFA-F181-4CE3-72DE-72044391FB13}"/>
              </a:ext>
            </a:extLst>
          </p:cNvPr>
          <p:cNvGrpSpPr/>
          <p:nvPr/>
        </p:nvGrpSpPr>
        <p:grpSpPr>
          <a:xfrm>
            <a:off x="3378548" y="1510024"/>
            <a:ext cx="2519639" cy="4982851"/>
            <a:chOff x="816236" y="1536700"/>
            <a:chExt cx="2386275" cy="4719109"/>
          </a:xfrm>
        </p:grpSpPr>
        <p:pic>
          <p:nvPicPr>
            <p:cNvPr id="12" name="Obrázek 11">
              <a:extLst>
                <a:ext uri="{FF2B5EF4-FFF2-40B4-BE49-F238E27FC236}">
                  <a16:creationId xmlns:a16="http://schemas.microsoft.com/office/drawing/2014/main" id="{482AE1F8-8A9D-ECAE-ADDC-0E8EF9517B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21" t="5985" r="1959" b="2222"/>
            <a:stretch>
              <a:fillRect/>
            </a:stretch>
          </p:blipFill>
          <p:spPr>
            <a:xfrm>
              <a:off x="816236" y="1536700"/>
              <a:ext cx="2386275" cy="4719109"/>
            </a:xfrm>
            <a:prstGeom prst="rect">
              <a:avLst/>
            </a:prstGeom>
          </p:spPr>
        </p:pic>
        <p:sp>
          <p:nvSpPr>
            <p:cNvPr id="13" name="Obdélník 12">
              <a:extLst>
                <a:ext uri="{FF2B5EF4-FFF2-40B4-BE49-F238E27FC236}">
                  <a16:creationId xmlns:a16="http://schemas.microsoft.com/office/drawing/2014/main" id="{B04B3A8C-7277-7C71-E732-E12526F767D3}"/>
                </a:ext>
              </a:extLst>
            </p:cNvPr>
            <p:cNvSpPr/>
            <p:nvPr/>
          </p:nvSpPr>
          <p:spPr>
            <a:xfrm>
              <a:off x="1027100" y="5859185"/>
              <a:ext cx="1941709" cy="901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5" name="Obdélník 14">
              <a:extLst>
                <a:ext uri="{FF2B5EF4-FFF2-40B4-BE49-F238E27FC236}">
                  <a16:creationId xmlns:a16="http://schemas.microsoft.com/office/drawing/2014/main" id="{60124A47-E09A-98F8-4EFD-2AA10CD3EECD}"/>
                </a:ext>
              </a:extLst>
            </p:cNvPr>
            <p:cNvSpPr/>
            <p:nvPr/>
          </p:nvSpPr>
          <p:spPr>
            <a:xfrm>
              <a:off x="1130451" y="1751804"/>
              <a:ext cx="1792771" cy="226552"/>
            </a:xfrm>
            <a:prstGeom prst="rect">
              <a:avLst/>
            </a:prstGeom>
            <a:solidFill>
              <a:srgbClr val="2262A2"/>
            </a:solidFill>
            <a:ln>
              <a:solidFill>
                <a:srgbClr val="2262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0" name="Obdélník 19">
              <a:extLst>
                <a:ext uri="{FF2B5EF4-FFF2-40B4-BE49-F238E27FC236}">
                  <a16:creationId xmlns:a16="http://schemas.microsoft.com/office/drawing/2014/main" id="{F05BB6FB-A0A2-5F6F-517F-D8F2B140FDC7}"/>
                </a:ext>
              </a:extLst>
            </p:cNvPr>
            <p:cNvSpPr/>
            <p:nvPr/>
          </p:nvSpPr>
          <p:spPr>
            <a:xfrm>
              <a:off x="1097158" y="1751804"/>
              <a:ext cx="1826064" cy="179791"/>
            </a:xfrm>
            <a:prstGeom prst="rect">
              <a:avLst/>
            </a:prstGeom>
            <a:solidFill>
              <a:srgbClr val="22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Obrázek 4" descr="Obsah obrázku text, snímek obrazovky, Písmo&#10;&#10;Obsah vygenerovaný umělou inteligencí může být nesprávný.">
              <a:extLst>
                <a:ext uri="{FF2B5EF4-FFF2-40B4-BE49-F238E27FC236}">
                  <a16:creationId xmlns:a16="http://schemas.microsoft.com/office/drawing/2014/main" id="{646D1000-5903-8819-398E-EE0541F11EB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29860" y="1622195"/>
              <a:ext cx="2123328" cy="3782390"/>
            </a:xfrm>
            <a:prstGeom prst="roundRect">
              <a:avLst>
                <a:gd name="adj" fmla="val 11298"/>
              </a:avLst>
            </a:prstGeom>
            <a:solidFill>
              <a:srgbClr val="FFFFFF">
                <a:shade val="85000"/>
              </a:srgbClr>
            </a:solidFill>
            <a:ln w="12700">
              <a:solidFill>
                <a:schemeClr val="tx1"/>
              </a:solidFill>
            </a:ln>
            <a:effectLst/>
          </p:spPr>
        </p:pic>
        <p:sp>
          <p:nvSpPr>
            <p:cNvPr id="10" name="Obdélník: se zakulacenými horními rohy 9">
              <a:extLst>
                <a:ext uri="{FF2B5EF4-FFF2-40B4-BE49-F238E27FC236}">
                  <a16:creationId xmlns:a16="http://schemas.microsoft.com/office/drawing/2014/main" id="{C1937467-9EA8-7DD3-EBE0-ABE3A693F63C}"/>
                </a:ext>
              </a:extLst>
            </p:cNvPr>
            <p:cNvSpPr/>
            <p:nvPr/>
          </p:nvSpPr>
          <p:spPr>
            <a:xfrm rot="10800000">
              <a:off x="929857" y="5151702"/>
              <a:ext cx="2123328" cy="954105"/>
            </a:xfrm>
            <a:prstGeom prst="round2SameRect">
              <a:avLst>
                <a:gd name="adj1" fmla="val 2979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6" name="Obdélník: se zakulacenými horními rohy 15">
              <a:extLst>
                <a:ext uri="{FF2B5EF4-FFF2-40B4-BE49-F238E27FC236}">
                  <a16:creationId xmlns:a16="http://schemas.microsoft.com/office/drawing/2014/main" id="{FAB8C540-757F-FCBA-48DD-569581D0499F}"/>
                </a:ext>
              </a:extLst>
            </p:cNvPr>
            <p:cNvSpPr/>
            <p:nvPr/>
          </p:nvSpPr>
          <p:spPr>
            <a:xfrm>
              <a:off x="996939" y="1671889"/>
              <a:ext cx="1976395" cy="259706"/>
            </a:xfrm>
            <a:prstGeom prst="round2SameRect">
              <a:avLst>
                <a:gd name="adj1" fmla="val 50000"/>
                <a:gd name="adj2" fmla="val 0"/>
              </a:avLst>
            </a:prstGeom>
            <a:solidFill>
              <a:srgbClr val="21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grpSp>
      <p:grpSp>
        <p:nvGrpSpPr>
          <p:cNvPr id="38" name="Skupina 37">
            <a:extLst>
              <a:ext uri="{FF2B5EF4-FFF2-40B4-BE49-F238E27FC236}">
                <a16:creationId xmlns:a16="http://schemas.microsoft.com/office/drawing/2014/main" id="{E9CC71FA-8EA6-556A-BF4A-770F2CE26956}"/>
              </a:ext>
            </a:extLst>
          </p:cNvPr>
          <p:cNvGrpSpPr/>
          <p:nvPr/>
        </p:nvGrpSpPr>
        <p:grpSpPr>
          <a:xfrm>
            <a:off x="653268" y="1510024"/>
            <a:ext cx="2519639" cy="4982851"/>
            <a:chOff x="3544865" y="1536700"/>
            <a:chExt cx="2386275" cy="4719109"/>
          </a:xfrm>
        </p:grpSpPr>
        <p:pic>
          <p:nvPicPr>
            <p:cNvPr id="19" name="Obrázek 18">
              <a:extLst>
                <a:ext uri="{FF2B5EF4-FFF2-40B4-BE49-F238E27FC236}">
                  <a16:creationId xmlns:a16="http://schemas.microsoft.com/office/drawing/2014/main" id="{AA5FF5F9-3B66-7A43-0077-57AA88C361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21" t="5985" r="1959" b="2222"/>
            <a:stretch>
              <a:fillRect/>
            </a:stretch>
          </p:blipFill>
          <p:spPr>
            <a:xfrm>
              <a:off x="3544865" y="1536700"/>
              <a:ext cx="2386275" cy="4719109"/>
            </a:xfrm>
            <a:prstGeom prst="rect">
              <a:avLst/>
            </a:prstGeom>
          </p:spPr>
        </p:pic>
        <p:sp>
          <p:nvSpPr>
            <p:cNvPr id="36" name="Obdélník: se zakulacenými horními rohy 35">
              <a:extLst>
                <a:ext uri="{FF2B5EF4-FFF2-40B4-BE49-F238E27FC236}">
                  <a16:creationId xmlns:a16="http://schemas.microsoft.com/office/drawing/2014/main" id="{F6FBA109-0D61-710D-F84E-585C6F11A60A}"/>
                </a:ext>
              </a:extLst>
            </p:cNvPr>
            <p:cNvSpPr/>
            <p:nvPr/>
          </p:nvSpPr>
          <p:spPr>
            <a:xfrm rot="10800000">
              <a:off x="3653365" y="5137217"/>
              <a:ext cx="2136387" cy="954105"/>
            </a:xfrm>
            <a:prstGeom prst="round2SameRect">
              <a:avLst>
                <a:gd name="adj1" fmla="val 2979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4" name="Obrázek 3" descr="Obsah obrázku text, snímek obrazovky, Písmo, číslo&#10;&#10;Obsah vygenerovaný umělou inteligencí může být nesprávný.">
              <a:extLst>
                <a:ext uri="{FF2B5EF4-FFF2-40B4-BE49-F238E27FC236}">
                  <a16:creationId xmlns:a16="http://schemas.microsoft.com/office/drawing/2014/main" id="{BCDE849F-833F-F8E4-0379-E81979D66B5B}"/>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653367" y="1641691"/>
              <a:ext cx="2136387" cy="4126396"/>
            </a:xfrm>
            <a:prstGeom prst="roundRect">
              <a:avLst>
                <a:gd name="adj" fmla="val 11298"/>
              </a:avLst>
            </a:prstGeom>
            <a:solidFill>
              <a:srgbClr val="FFFFFF">
                <a:shade val="85000"/>
              </a:srgbClr>
            </a:solidFill>
            <a:ln w="12700">
              <a:solidFill>
                <a:schemeClr val="tx1"/>
              </a:solidFill>
            </a:ln>
            <a:effectLst/>
          </p:spPr>
        </p:pic>
        <p:sp>
          <p:nvSpPr>
            <p:cNvPr id="24" name="Obdélník: se zakulacenými horními rohy 23">
              <a:extLst>
                <a:ext uri="{FF2B5EF4-FFF2-40B4-BE49-F238E27FC236}">
                  <a16:creationId xmlns:a16="http://schemas.microsoft.com/office/drawing/2014/main" id="{FEE6D022-8C4B-FAA0-C46A-DBA8DB2F77F8}"/>
                </a:ext>
              </a:extLst>
            </p:cNvPr>
            <p:cNvSpPr/>
            <p:nvPr/>
          </p:nvSpPr>
          <p:spPr>
            <a:xfrm>
              <a:off x="3733362" y="1660384"/>
              <a:ext cx="1976395" cy="259706"/>
            </a:xfrm>
            <a:prstGeom prst="round2SameRect">
              <a:avLst>
                <a:gd name="adj1" fmla="val 50000"/>
                <a:gd name="adj2" fmla="val 0"/>
              </a:avLst>
            </a:prstGeom>
            <a:solidFill>
              <a:srgbClr val="21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6" name="Obrázek 25">
              <a:extLst>
                <a:ext uri="{FF2B5EF4-FFF2-40B4-BE49-F238E27FC236}">
                  <a16:creationId xmlns:a16="http://schemas.microsoft.com/office/drawing/2014/main" id="{6B3D4326-41C7-4BC0-CDF1-6AD4E174C5F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10800000">
              <a:off x="3684588" y="5748336"/>
              <a:ext cx="2065336" cy="161959"/>
            </a:xfrm>
            <a:prstGeom prst="rect">
              <a:avLst/>
            </a:prstGeom>
          </p:spPr>
        </p:pic>
        <p:pic>
          <p:nvPicPr>
            <p:cNvPr id="31" name="Obrázek 30">
              <a:extLst>
                <a:ext uri="{FF2B5EF4-FFF2-40B4-BE49-F238E27FC236}">
                  <a16:creationId xmlns:a16="http://schemas.microsoft.com/office/drawing/2014/main" id="{C10393A3-CEAB-4010-120D-D3B1DDD6E0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flipH="1">
              <a:off x="3653367" y="5427146"/>
              <a:ext cx="157920" cy="374250"/>
            </a:xfrm>
            <a:prstGeom prst="rect">
              <a:avLst/>
            </a:prstGeom>
          </p:spPr>
        </p:pic>
        <p:pic>
          <p:nvPicPr>
            <p:cNvPr id="32" name="Obrázek 31">
              <a:extLst>
                <a:ext uri="{FF2B5EF4-FFF2-40B4-BE49-F238E27FC236}">
                  <a16:creationId xmlns:a16="http://schemas.microsoft.com/office/drawing/2014/main" id="{B2264F79-E1C5-5341-4FB4-2E481024D005}"/>
                </a:ext>
              </a:extLst>
            </p:cNvPr>
            <p:cNvPicPr>
              <a:picLocks noChangeAspect="1"/>
            </p:cNvPicPr>
            <p:nvPr/>
          </p:nvPicPr>
          <p:blipFill>
            <a:blip r:embed="rId8" cstate="print">
              <a:extLst>
                <a:ext uri="{28A0092B-C50C-407E-A947-70E740481C1C}">
                  <a14:useLocalDpi xmlns:a14="http://schemas.microsoft.com/office/drawing/2010/main"/>
                </a:ext>
              </a:extLst>
            </a:blip>
            <a:srcRect l="-657" b="-14034"/>
            <a:stretch>
              <a:fillRect/>
            </a:stretch>
          </p:blipFill>
          <p:spPr>
            <a:xfrm flipH="1">
              <a:off x="5629208" y="5458590"/>
              <a:ext cx="160545" cy="374250"/>
            </a:xfrm>
            <a:prstGeom prst="rect">
              <a:avLst/>
            </a:prstGeom>
          </p:spPr>
        </p:pic>
        <p:sp>
          <p:nvSpPr>
            <p:cNvPr id="37" name="Obdélník 36">
              <a:extLst>
                <a:ext uri="{FF2B5EF4-FFF2-40B4-BE49-F238E27FC236}">
                  <a16:creationId xmlns:a16="http://schemas.microsoft.com/office/drawing/2014/main" id="{A7BE9A0D-8E21-230F-CD3E-8D7C3B3FBE65}"/>
                </a:ext>
              </a:extLst>
            </p:cNvPr>
            <p:cNvSpPr/>
            <p:nvPr/>
          </p:nvSpPr>
          <p:spPr>
            <a:xfrm>
              <a:off x="3732326" y="5890673"/>
              <a:ext cx="1955157" cy="101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grpSp>
      <p:sp>
        <p:nvSpPr>
          <p:cNvPr id="42" name="TextovéPole 41">
            <a:extLst>
              <a:ext uri="{FF2B5EF4-FFF2-40B4-BE49-F238E27FC236}">
                <a16:creationId xmlns:a16="http://schemas.microsoft.com/office/drawing/2014/main" id="{AC8EACBE-A91D-2801-83C8-A609B1BA01B5}"/>
              </a:ext>
            </a:extLst>
          </p:cNvPr>
          <p:cNvSpPr txBox="1"/>
          <p:nvPr/>
        </p:nvSpPr>
        <p:spPr>
          <a:xfrm>
            <a:off x="542951" y="975876"/>
            <a:ext cx="292580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Screeningová vyšetření:</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45" name="Obrázek 44">
            <a:extLst>
              <a:ext uri="{FF2B5EF4-FFF2-40B4-BE49-F238E27FC236}">
                <a16:creationId xmlns:a16="http://schemas.microsoft.com/office/drawing/2014/main" id="{8ABC4E07-8414-FC20-2311-06CF3CC9D2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21" t="5985" r="1959" b="2222"/>
          <a:stretch>
            <a:fillRect/>
          </a:stretch>
        </p:blipFill>
        <p:spPr>
          <a:xfrm>
            <a:off x="6337306" y="1510024"/>
            <a:ext cx="2519639" cy="4982851"/>
          </a:xfrm>
          <a:prstGeom prst="rect">
            <a:avLst/>
          </a:prstGeom>
        </p:spPr>
      </p:pic>
      <p:sp>
        <p:nvSpPr>
          <p:cNvPr id="46" name="Obdélník 45">
            <a:extLst>
              <a:ext uri="{FF2B5EF4-FFF2-40B4-BE49-F238E27FC236}">
                <a16:creationId xmlns:a16="http://schemas.microsoft.com/office/drawing/2014/main" id="{A915D26E-B931-34EA-DA15-DC7DFCEBA9A3}"/>
              </a:ext>
            </a:extLst>
          </p:cNvPr>
          <p:cNvSpPr/>
          <p:nvPr/>
        </p:nvSpPr>
        <p:spPr>
          <a:xfrm>
            <a:off x="6559955" y="6074084"/>
            <a:ext cx="2050227" cy="952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8" name="Obdélník 47">
            <a:extLst>
              <a:ext uri="{FF2B5EF4-FFF2-40B4-BE49-F238E27FC236}">
                <a16:creationId xmlns:a16="http://schemas.microsoft.com/office/drawing/2014/main" id="{48AF5ED0-7B12-E949-42A6-9550A616AA1B}"/>
              </a:ext>
            </a:extLst>
          </p:cNvPr>
          <p:cNvSpPr/>
          <p:nvPr/>
        </p:nvSpPr>
        <p:spPr>
          <a:xfrm>
            <a:off x="6669082" y="1737150"/>
            <a:ext cx="1892965" cy="239214"/>
          </a:xfrm>
          <a:prstGeom prst="rect">
            <a:avLst/>
          </a:prstGeom>
          <a:solidFill>
            <a:srgbClr val="2262A2"/>
          </a:solidFill>
          <a:ln>
            <a:solidFill>
              <a:srgbClr val="2262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0" name="Obdélník 49">
            <a:extLst>
              <a:ext uri="{FF2B5EF4-FFF2-40B4-BE49-F238E27FC236}">
                <a16:creationId xmlns:a16="http://schemas.microsoft.com/office/drawing/2014/main" id="{36F7228E-B285-866D-6EF1-E2AD62BFB8EB}"/>
              </a:ext>
            </a:extLst>
          </p:cNvPr>
          <p:cNvSpPr/>
          <p:nvPr/>
        </p:nvSpPr>
        <p:spPr>
          <a:xfrm>
            <a:off x="6633928" y="1737150"/>
            <a:ext cx="1928119" cy="189839"/>
          </a:xfrm>
          <a:prstGeom prst="rect">
            <a:avLst/>
          </a:prstGeom>
          <a:solidFill>
            <a:srgbClr val="22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1" name="Obrázek 50" descr="Obsah obrázku text, snímek obrazovky, Písmo&#10;&#10;Obsah vygenerovaný umělou inteligencí může být nesprávný.">
            <a:extLst>
              <a:ext uri="{FF2B5EF4-FFF2-40B4-BE49-F238E27FC236}">
                <a16:creationId xmlns:a16="http://schemas.microsoft.com/office/drawing/2014/main" id="{C8692D0B-C8BE-753B-052B-D1C78CA4F82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57280" y="1600297"/>
            <a:ext cx="2241996" cy="3993781"/>
          </a:xfrm>
          <a:prstGeom prst="roundRect">
            <a:avLst>
              <a:gd name="adj" fmla="val 11298"/>
            </a:avLst>
          </a:prstGeom>
          <a:solidFill>
            <a:srgbClr val="FFFFFF">
              <a:shade val="85000"/>
            </a:srgbClr>
          </a:solidFill>
          <a:ln w="12700">
            <a:solidFill>
              <a:schemeClr val="tx1"/>
            </a:solidFill>
          </a:ln>
          <a:effectLst/>
        </p:spPr>
      </p:pic>
      <p:sp>
        <p:nvSpPr>
          <p:cNvPr id="53" name="Obdélník: se zakulacenými horními rohy 52">
            <a:extLst>
              <a:ext uri="{FF2B5EF4-FFF2-40B4-BE49-F238E27FC236}">
                <a16:creationId xmlns:a16="http://schemas.microsoft.com/office/drawing/2014/main" id="{4E3A9B6F-FAF5-476A-A971-85A5726CC929}"/>
              </a:ext>
            </a:extLst>
          </p:cNvPr>
          <p:cNvSpPr/>
          <p:nvPr/>
        </p:nvSpPr>
        <p:spPr>
          <a:xfrm rot="10800000">
            <a:off x="6457277" y="5327062"/>
            <a:ext cx="2241996" cy="1007428"/>
          </a:xfrm>
          <a:prstGeom prst="round2SameRect">
            <a:avLst>
              <a:gd name="adj1" fmla="val 2979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4" name="Obdélník: se zakulacenými horními rohy 53">
            <a:extLst>
              <a:ext uri="{FF2B5EF4-FFF2-40B4-BE49-F238E27FC236}">
                <a16:creationId xmlns:a16="http://schemas.microsoft.com/office/drawing/2014/main" id="{C5149C21-90D5-5E85-CA17-17FE7F684849}"/>
              </a:ext>
            </a:extLst>
          </p:cNvPr>
          <p:cNvSpPr/>
          <p:nvPr/>
        </p:nvSpPr>
        <p:spPr>
          <a:xfrm>
            <a:off x="6528108" y="1652768"/>
            <a:ext cx="2086852" cy="274220"/>
          </a:xfrm>
          <a:prstGeom prst="round2SameRect">
            <a:avLst>
              <a:gd name="adj1" fmla="val 50000"/>
              <a:gd name="adj2" fmla="val 0"/>
            </a:avLst>
          </a:prstGeom>
          <a:solidFill>
            <a:srgbClr val="21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6" name="Obrázek 55">
            <a:extLst>
              <a:ext uri="{FF2B5EF4-FFF2-40B4-BE49-F238E27FC236}">
                <a16:creationId xmlns:a16="http://schemas.microsoft.com/office/drawing/2014/main" id="{16AB0F67-4CF3-F59C-740B-E5BEF5651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21" t="5985" r="1959" b="2787"/>
          <a:stretch>
            <a:fillRect/>
          </a:stretch>
        </p:blipFill>
        <p:spPr>
          <a:xfrm>
            <a:off x="9023258" y="1510024"/>
            <a:ext cx="2519639" cy="4952160"/>
          </a:xfrm>
          <a:prstGeom prst="rect">
            <a:avLst/>
          </a:prstGeom>
        </p:spPr>
      </p:pic>
      <p:sp>
        <p:nvSpPr>
          <p:cNvPr id="57" name="Obdélník: se zakulacenými horními rohy 56">
            <a:extLst>
              <a:ext uri="{FF2B5EF4-FFF2-40B4-BE49-F238E27FC236}">
                <a16:creationId xmlns:a16="http://schemas.microsoft.com/office/drawing/2014/main" id="{CC70D25B-FEED-9F35-6383-AE7FE8EF9A7A}"/>
              </a:ext>
            </a:extLst>
          </p:cNvPr>
          <p:cNvSpPr/>
          <p:nvPr/>
        </p:nvSpPr>
        <p:spPr>
          <a:xfrm rot="10800000">
            <a:off x="9137822" y="5311767"/>
            <a:ext cx="2255785" cy="1007428"/>
          </a:xfrm>
          <a:prstGeom prst="round2SameRect">
            <a:avLst>
              <a:gd name="adj1" fmla="val 2979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8" name="Obrázek 57" descr="Obsah obrázku text, snímek obrazovky, Písmo, číslo&#10;&#10;Obsah vygenerovaný umělou inteligencí může být nesprávný.">
            <a:extLst>
              <a:ext uri="{FF2B5EF4-FFF2-40B4-BE49-F238E27FC236}">
                <a16:creationId xmlns:a16="http://schemas.microsoft.com/office/drawing/2014/main" id="{521408B2-8E77-DFAB-43E7-2311D5F34B3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137824" y="1620883"/>
            <a:ext cx="2255785" cy="4357013"/>
          </a:xfrm>
          <a:prstGeom prst="roundRect">
            <a:avLst>
              <a:gd name="adj" fmla="val 11298"/>
            </a:avLst>
          </a:prstGeom>
          <a:solidFill>
            <a:srgbClr val="FFFFFF">
              <a:shade val="85000"/>
            </a:srgbClr>
          </a:solidFill>
          <a:ln w="12700">
            <a:solidFill>
              <a:schemeClr val="tx1"/>
            </a:solidFill>
          </a:ln>
          <a:effectLst/>
        </p:spPr>
      </p:pic>
      <p:sp>
        <p:nvSpPr>
          <p:cNvPr id="59" name="Obdélník: se zakulacenými horními rohy 58">
            <a:extLst>
              <a:ext uri="{FF2B5EF4-FFF2-40B4-BE49-F238E27FC236}">
                <a16:creationId xmlns:a16="http://schemas.microsoft.com/office/drawing/2014/main" id="{E39027F3-D03E-E42D-9DAE-5C8496AB2D02}"/>
              </a:ext>
            </a:extLst>
          </p:cNvPr>
          <p:cNvSpPr/>
          <p:nvPr/>
        </p:nvSpPr>
        <p:spPr>
          <a:xfrm>
            <a:off x="9222290" y="1640620"/>
            <a:ext cx="2086852" cy="274221"/>
          </a:xfrm>
          <a:prstGeom prst="round2SameRect">
            <a:avLst>
              <a:gd name="adj1" fmla="val 50000"/>
              <a:gd name="adj2" fmla="val 0"/>
            </a:avLst>
          </a:prstGeom>
          <a:solidFill>
            <a:srgbClr val="216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60" name="Obrázek 59">
            <a:extLst>
              <a:ext uri="{FF2B5EF4-FFF2-40B4-BE49-F238E27FC236}">
                <a16:creationId xmlns:a16="http://schemas.microsoft.com/office/drawing/2014/main" id="{0AA21A54-DA97-EB02-85B8-38853B79E5F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10800000">
            <a:off x="9170790" y="5957041"/>
            <a:ext cx="2180763" cy="171011"/>
          </a:xfrm>
          <a:prstGeom prst="rect">
            <a:avLst/>
          </a:prstGeom>
        </p:spPr>
      </p:pic>
      <p:pic>
        <p:nvPicPr>
          <p:cNvPr id="61" name="Obrázek 60">
            <a:extLst>
              <a:ext uri="{FF2B5EF4-FFF2-40B4-BE49-F238E27FC236}">
                <a16:creationId xmlns:a16="http://schemas.microsoft.com/office/drawing/2014/main" id="{6AD5115C-D519-D002-BF5C-E015C45226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flipH="1">
            <a:off x="9137824" y="5617900"/>
            <a:ext cx="166746" cy="395166"/>
          </a:xfrm>
          <a:prstGeom prst="rect">
            <a:avLst/>
          </a:prstGeom>
        </p:spPr>
      </p:pic>
      <p:pic>
        <p:nvPicPr>
          <p:cNvPr id="62" name="Obrázek 61">
            <a:extLst>
              <a:ext uri="{FF2B5EF4-FFF2-40B4-BE49-F238E27FC236}">
                <a16:creationId xmlns:a16="http://schemas.microsoft.com/office/drawing/2014/main" id="{874C0DD7-8727-7D7A-E509-8319C392FD8C}"/>
              </a:ext>
            </a:extLst>
          </p:cNvPr>
          <p:cNvPicPr>
            <a:picLocks noChangeAspect="1"/>
          </p:cNvPicPr>
          <p:nvPr/>
        </p:nvPicPr>
        <p:blipFill>
          <a:blip r:embed="rId8" cstate="print">
            <a:extLst>
              <a:ext uri="{28A0092B-C50C-407E-A947-70E740481C1C}">
                <a14:useLocalDpi xmlns:a14="http://schemas.microsoft.com/office/drawing/2010/main"/>
              </a:ext>
            </a:extLst>
          </a:blip>
          <a:srcRect l="-657" b="-14034"/>
          <a:stretch>
            <a:fillRect/>
          </a:stretch>
        </p:blipFill>
        <p:spPr>
          <a:xfrm flipH="1">
            <a:off x="11224091" y="5651101"/>
            <a:ext cx="169518" cy="395166"/>
          </a:xfrm>
          <a:prstGeom prst="rect">
            <a:avLst/>
          </a:prstGeom>
        </p:spPr>
      </p:pic>
      <p:sp>
        <p:nvSpPr>
          <p:cNvPr id="63" name="Obdélník 62">
            <a:extLst>
              <a:ext uri="{FF2B5EF4-FFF2-40B4-BE49-F238E27FC236}">
                <a16:creationId xmlns:a16="http://schemas.microsoft.com/office/drawing/2014/main" id="{2E4873CA-7226-C75A-F03D-727FE173941A}"/>
              </a:ext>
            </a:extLst>
          </p:cNvPr>
          <p:cNvSpPr/>
          <p:nvPr/>
        </p:nvSpPr>
        <p:spPr>
          <a:xfrm>
            <a:off x="9221196" y="6033650"/>
            <a:ext cx="2064427" cy="107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048" name="TextovéPole 2047">
            <a:extLst>
              <a:ext uri="{FF2B5EF4-FFF2-40B4-BE49-F238E27FC236}">
                <a16:creationId xmlns:a16="http://schemas.microsoft.com/office/drawing/2014/main" id="{A3646888-6FCA-A0C8-8BCD-44AF23E169A9}"/>
              </a:ext>
            </a:extLst>
          </p:cNvPr>
          <p:cNvSpPr txBox="1"/>
          <p:nvPr/>
        </p:nvSpPr>
        <p:spPr>
          <a:xfrm>
            <a:off x="6326965" y="975876"/>
            <a:ext cx="26388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Preventivní prohlídky: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2049" name="Obrázek 2048" descr="Obsah obrázku text, snímek obrazovky, Písmo, číslo&#10;&#10;Obsah vygenerovaný umělou inteligencí může být nesprávný.">
            <a:extLst>
              <a:ext uri="{FF2B5EF4-FFF2-40B4-BE49-F238E27FC236}">
                <a16:creationId xmlns:a16="http://schemas.microsoft.com/office/drawing/2014/main" id="{C9643901-BB4D-E02E-B133-37744BDD2819}"/>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524289" y="2621281"/>
            <a:ext cx="2107972" cy="3548026"/>
          </a:xfrm>
          <a:prstGeom prst="roundRect">
            <a:avLst>
              <a:gd name="adj" fmla="val 9437"/>
            </a:avLst>
          </a:prstGeom>
          <a:solidFill>
            <a:srgbClr val="FFFFFF">
              <a:shade val="85000"/>
            </a:srgbClr>
          </a:solidFill>
          <a:ln w="12700">
            <a:noFill/>
          </a:ln>
          <a:effectLst/>
        </p:spPr>
      </p:pic>
      <p:pic>
        <p:nvPicPr>
          <p:cNvPr id="2051" name="Obrázek 2050" descr="Obsah obrázku text, snímek obrazovky, Písmo, číslo&#10;&#10;Obsah vygenerovaný umělou inteligencí může být nesprávný.">
            <a:extLst>
              <a:ext uri="{FF2B5EF4-FFF2-40B4-BE49-F238E27FC236}">
                <a16:creationId xmlns:a16="http://schemas.microsoft.com/office/drawing/2014/main" id="{F6DC6FD5-6B74-7830-F9AE-004BB928DDD1}"/>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9138376" y="2621281"/>
            <a:ext cx="2252824" cy="3505724"/>
          </a:xfrm>
          <a:prstGeom prst="roundRect">
            <a:avLst>
              <a:gd name="adj" fmla="val 8594"/>
            </a:avLst>
          </a:prstGeom>
          <a:solidFill>
            <a:srgbClr val="FFFFFF">
              <a:shade val="85000"/>
            </a:srgbClr>
          </a:solidFill>
          <a:ln w="12700">
            <a:noFill/>
          </a:ln>
          <a:effectLst/>
        </p:spPr>
      </p:pic>
      <p:pic>
        <p:nvPicPr>
          <p:cNvPr id="3074" name="Picture 2">
            <a:extLst>
              <a:ext uri="{FF2B5EF4-FFF2-40B4-BE49-F238E27FC236}">
                <a16:creationId xmlns:a16="http://schemas.microsoft.com/office/drawing/2014/main" id="{A29EA420-B1D5-05FC-D9C9-F479AD9815C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a:fillRect/>
          </a:stretch>
        </p:blipFill>
        <p:spPr bwMode="auto">
          <a:xfrm>
            <a:off x="6484431" y="1888915"/>
            <a:ext cx="2147829" cy="1718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
            <a:extLst>
              <a:ext uri="{FF2B5EF4-FFF2-40B4-BE49-F238E27FC236}">
                <a16:creationId xmlns:a16="http://schemas.microsoft.com/office/drawing/2014/main" id="{0A581F6D-FAFB-142D-EF88-72889F9CC71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a:fillRect/>
          </a:stretch>
        </p:blipFill>
        <p:spPr bwMode="auto">
          <a:xfrm>
            <a:off x="9160526" y="1879474"/>
            <a:ext cx="2147829" cy="171831"/>
          </a:xfrm>
          <a:prstGeom prst="rect">
            <a:avLst/>
          </a:prstGeom>
          <a:noFill/>
          <a:extLst>
            <a:ext uri="{909E8E84-426E-40DD-AFC4-6F175D3DCCD1}">
              <a14:hiddenFill xmlns:a14="http://schemas.microsoft.com/office/drawing/2010/main">
                <a:solidFill>
                  <a:srgbClr val="FFFFFF"/>
                </a:solidFill>
              </a14:hiddenFill>
            </a:ext>
          </a:extLst>
        </p:spPr>
      </p:pic>
      <p:cxnSp>
        <p:nvCxnSpPr>
          <p:cNvPr id="2056" name="Přímá spojnice 2055">
            <a:extLst>
              <a:ext uri="{FF2B5EF4-FFF2-40B4-BE49-F238E27FC236}">
                <a16:creationId xmlns:a16="http://schemas.microsoft.com/office/drawing/2014/main" id="{8455B1AD-13D9-223C-6A3B-F0CDD4D4EE3D}"/>
              </a:ext>
            </a:extLst>
          </p:cNvPr>
          <p:cNvCxnSpPr>
            <a:cxnSpLocks/>
          </p:cNvCxnSpPr>
          <p:nvPr/>
        </p:nvCxnSpPr>
        <p:spPr>
          <a:xfrm flipH="1">
            <a:off x="6091623" y="1510024"/>
            <a:ext cx="8755" cy="4987708"/>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Zástupný symbol pro číslo snímku 3">
            <a:extLst>
              <a:ext uri="{FF2B5EF4-FFF2-40B4-BE49-F238E27FC236}">
                <a16:creationId xmlns:a16="http://schemas.microsoft.com/office/drawing/2014/main" id="{8475C679-DF04-BBAE-7C66-66E944D72461}"/>
              </a:ext>
            </a:extLst>
          </p:cNvPr>
          <p:cNvSpPr>
            <a:spLocks noGrp="1"/>
          </p:cNvSpPr>
          <p:nvPr>
            <p:ph type="sldNum" sz="quarter" idx="12"/>
          </p:nvPr>
        </p:nvSpPr>
        <p:spPr>
          <a:xfrm>
            <a:off x="9374900" y="63563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6" name="Grafický objekt 5">
            <a:extLst>
              <a:ext uri="{FF2B5EF4-FFF2-40B4-BE49-F238E27FC236}">
                <a16:creationId xmlns:a16="http://schemas.microsoft.com/office/drawing/2014/main" id="{CEB048CE-162B-4FEA-8B95-8975C24300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724" y="401324"/>
            <a:ext cx="1553850" cy="242789"/>
          </a:xfrm>
          <a:prstGeom prst="rect">
            <a:avLst/>
          </a:prstGeom>
        </p:spPr>
      </p:pic>
      <p:sp>
        <p:nvSpPr>
          <p:cNvPr id="7" name="Nadpis 1">
            <a:extLst>
              <a:ext uri="{FF2B5EF4-FFF2-40B4-BE49-F238E27FC236}">
                <a16:creationId xmlns:a16="http://schemas.microsoft.com/office/drawing/2014/main" id="{09D1C619-9A7B-73FD-FF4D-1CB877D85EC4}"/>
              </a:ext>
            </a:extLst>
          </p:cNvPr>
          <p:cNvSpPr txBox="1">
            <a:spLocks/>
          </p:cNvSpPr>
          <p:nvPr/>
        </p:nvSpPr>
        <p:spPr>
          <a:xfrm>
            <a:off x="2285438" y="294701"/>
            <a:ext cx="9342562" cy="4593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srgbClr val="003A63"/>
                </a:solidFill>
                <a:effectLst/>
                <a:uLnTx/>
                <a:uFillTx/>
                <a:latin typeface="Calibri" panose="020F0502020204030204" pitchFamily="34" charset="0"/>
                <a:ea typeface="+mj-ea"/>
                <a:cs typeface="Calibri" panose="020F0502020204030204" pitchFamily="34" charset="0"/>
              </a:rPr>
              <a:t>Screeningová vyšetření a Preventivní prohlídky</a:t>
            </a:r>
          </a:p>
        </p:txBody>
      </p:sp>
      <p:grpSp>
        <p:nvGrpSpPr>
          <p:cNvPr id="2" name="Skupina 1">
            <a:extLst>
              <a:ext uri="{FF2B5EF4-FFF2-40B4-BE49-F238E27FC236}">
                <a16:creationId xmlns:a16="http://schemas.microsoft.com/office/drawing/2014/main" id="{71AD69AC-9D11-8634-71E3-B641245C9DAB}"/>
              </a:ext>
            </a:extLst>
          </p:cNvPr>
          <p:cNvGrpSpPr/>
          <p:nvPr/>
        </p:nvGrpSpPr>
        <p:grpSpPr>
          <a:xfrm>
            <a:off x="542951" y="869061"/>
            <a:ext cx="10898000" cy="45719"/>
            <a:chOff x="0" y="0"/>
            <a:chExt cx="5716278" cy="72000"/>
          </a:xfrm>
        </p:grpSpPr>
        <p:sp>
          <p:nvSpPr>
            <p:cNvPr id="8" name="Obdélník 7">
              <a:extLst>
                <a:ext uri="{FF2B5EF4-FFF2-40B4-BE49-F238E27FC236}">
                  <a16:creationId xmlns:a16="http://schemas.microsoft.com/office/drawing/2014/main" id="{9EAEA4F2-80AD-E827-DD2A-E4B99160BCF0}"/>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5D4807D9-CF33-E488-DD52-85550B565CF2}"/>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235BB1B4-AD9F-BCA8-EB47-9CC5F09BAE8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Obdélník 13">
              <a:extLst>
                <a:ext uri="{FF2B5EF4-FFF2-40B4-BE49-F238E27FC236}">
                  <a16:creationId xmlns:a16="http://schemas.microsoft.com/office/drawing/2014/main" id="{7522EA4F-4503-D2BD-BBB7-E5FAFEFD5ED7}"/>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7979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4486-C613-04B0-AD15-3BC835B1DB4B}"/>
            </a:ext>
          </a:extLst>
        </p:cNvPr>
        <p:cNvGrpSpPr/>
        <p:nvPr/>
      </p:nvGrpSpPr>
      <p:grpSpPr>
        <a:xfrm>
          <a:off x="0" y="0"/>
          <a:ext cx="0" cy="0"/>
          <a:chOff x="0" y="0"/>
          <a:chExt cx="0" cy="0"/>
        </a:xfrm>
      </p:grpSpPr>
      <p:grpSp>
        <p:nvGrpSpPr>
          <p:cNvPr id="7" name="Skupina 6">
            <a:extLst>
              <a:ext uri="{FF2B5EF4-FFF2-40B4-BE49-F238E27FC236}">
                <a16:creationId xmlns:a16="http://schemas.microsoft.com/office/drawing/2014/main" id="{D1D383DC-3113-6690-6CF9-BBDF6C831483}"/>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7A577F08-A2CD-9D70-67BF-D85090D24170}"/>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1790A584-910A-E77F-F60A-EF4A30F977DD}"/>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96115705-BEB4-253E-39D7-3CDFE785260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82DE6BC1-9D6B-546B-62CD-621C1C2FE7A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BF29CDBC-D16C-22F6-F8E1-04493DF65E99}"/>
              </a:ext>
            </a:extLst>
          </p:cNvPr>
          <p:cNvSpPr txBox="1"/>
          <p:nvPr/>
        </p:nvSpPr>
        <p:spPr>
          <a:xfrm>
            <a:off x="1518580" y="1291745"/>
            <a:ext cx="2871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rPr>
              <a:t>Lékařské posudky</a:t>
            </a:r>
          </a:p>
        </p:txBody>
      </p:sp>
      <p:sp>
        <p:nvSpPr>
          <p:cNvPr id="16" name="TextovéPole 15">
            <a:extLst>
              <a:ext uri="{FF2B5EF4-FFF2-40B4-BE49-F238E27FC236}">
                <a16:creationId xmlns:a16="http://schemas.microsoft.com/office/drawing/2014/main" id="{08054134-2CEA-3B10-F212-73E19782EF67}"/>
              </a:ext>
            </a:extLst>
          </p:cNvPr>
          <p:cNvSpPr txBox="1"/>
          <p:nvPr/>
        </p:nvSpPr>
        <p:spPr>
          <a:xfrm>
            <a:off x="2187146" y="223523"/>
            <a:ext cx="5301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1" i="0" u="none" strike="noStrike" kern="1200" cap="none" spc="0" normalizeH="0" baseline="0" noProof="0" dirty="0">
                <a:ln>
                  <a:noFill/>
                </a:ln>
                <a:solidFill>
                  <a:srgbClr val="003A63"/>
                </a:solidFill>
                <a:effectLst/>
                <a:uLnTx/>
                <a:uFillTx/>
                <a:latin typeface="Calibri" panose="020F0502020204030204" pitchFamily="34" charset="0"/>
                <a:ea typeface="+mn-ea"/>
                <a:cs typeface="Calibri" panose="020F0502020204030204" pitchFamily="34" charset="0"/>
              </a:rPr>
              <a:t>Lékařské posudky</a:t>
            </a:r>
          </a:p>
        </p:txBody>
      </p:sp>
      <p:pic>
        <p:nvPicPr>
          <p:cNvPr id="18" name="Grafický objekt 17">
            <a:extLst>
              <a:ext uri="{FF2B5EF4-FFF2-40B4-BE49-F238E27FC236}">
                <a16:creationId xmlns:a16="http://schemas.microsoft.com/office/drawing/2014/main" id="{DDC121ED-DB9F-E482-6CC8-5FD26B157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724" y="401324"/>
            <a:ext cx="1553850" cy="242789"/>
          </a:xfrm>
          <a:prstGeom prst="rect">
            <a:avLst/>
          </a:prstGeom>
        </p:spPr>
      </p:pic>
      <p:pic>
        <p:nvPicPr>
          <p:cNvPr id="2" name="Obrázek 1">
            <a:extLst>
              <a:ext uri="{FF2B5EF4-FFF2-40B4-BE49-F238E27FC236}">
                <a16:creationId xmlns:a16="http://schemas.microsoft.com/office/drawing/2014/main" id="{55FC4F2E-05BD-212A-8F4E-809535A637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202" y="1265478"/>
            <a:ext cx="901700" cy="901700"/>
          </a:xfrm>
          <a:prstGeom prst="rect">
            <a:avLst/>
          </a:prstGeom>
        </p:spPr>
      </p:pic>
      <p:pic>
        <p:nvPicPr>
          <p:cNvPr id="6" name="Obrázek 5">
            <a:extLst>
              <a:ext uri="{FF2B5EF4-FFF2-40B4-BE49-F238E27FC236}">
                <a16:creationId xmlns:a16="http://schemas.microsoft.com/office/drawing/2014/main" id="{B4030FA7-1C23-E5F0-BD47-14BA030DAF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90080" y="1346448"/>
            <a:ext cx="2551671" cy="53051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Obrázek 12">
            <a:extLst>
              <a:ext uri="{FF2B5EF4-FFF2-40B4-BE49-F238E27FC236}">
                <a16:creationId xmlns:a16="http://schemas.microsoft.com/office/drawing/2014/main" id="{B731EBE1-4058-CF72-861C-BCFA3527D0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19057" y="1343481"/>
            <a:ext cx="2551671" cy="53110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TextovéPole 13">
            <a:extLst>
              <a:ext uri="{FF2B5EF4-FFF2-40B4-BE49-F238E27FC236}">
                <a16:creationId xmlns:a16="http://schemas.microsoft.com/office/drawing/2014/main" id="{3688DF24-35DC-37FC-020D-735B56F7E6B9}"/>
              </a:ext>
            </a:extLst>
          </p:cNvPr>
          <p:cNvSpPr txBox="1"/>
          <p:nvPr/>
        </p:nvSpPr>
        <p:spPr>
          <a:xfrm>
            <a:off x="684377" y="2481268"/>
            <a:ext cx="3705502" cy="249299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64686C"/>
                </a:solidFill>
                <a:effectLst/>
                <a:uLnTx/>
                <a:uFillTx/>
                <a:latin typeface="Century Gothic"/>
                <a:ea typeface="+mn-ea"/>
                <a:cs typeface="+mn-cs"/>
              </a:rPr>
              <a:t>Posudky pro zdravotní způsobilost o řízení motorových vozidel: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cs-CZ" sz="1200" b="0" i="0" u="none" strike="noStrike" kern="1200" cap="none" spc="0" normalizeH="0" baseline="0" noProof="0" dirty="0">
                <a:ln>
                  <a:noFill/>
                </a:ln>
                <a:solidFill>
                  <a:srgbClr val="64686C"/>
                </a:solidFill>
                <a:effectLst/>
                <a:uLnTx/>
                <a:uFillTx/>
                <a:latin typeface="Century Gothic"/>
                <a:ea typeface="+mn-ea"/>
                <a:cs typeface="+mn-cs"/>
              </a:rPr>
              <a:t>Pro </a:t>
            </a:r>
            <a:r>
              <a:rPr kumimoji="0" lang="cs-CZ" sz="1200" b="0" i="0" u="none" strike="noStrike" kern="1200" cap="none" spc="0" normalizeH="0" baseline="0" noProof="0" dirty="0" err="1">
                <a:ln>
                  <a:noFill/>
                </a:ln>
                <a:solidFill>
                  <a:srgbClr val="64686C"/>
                </a:solidFill>
                <a:effectLst/>
                <a:uLnTx/>
                <a:uFillTx/>
                <a:latin typeface="Century Gothic"/>
                <a:ea typeface="+mn-ea"/>
                <a:cs typeface="+mn-cs"/>
              </a:rPr>
              <a:t>prvožadatele</a:t>
            </a: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cs-CZ" sz="1200" b="0" i="0" u="none" strike="noStrike" kern="1200" cap="none" spc="0" normalizeH="0" baseline="0" noProof="0" dirty="0">
                <a:ln>
                  <a:noFill/>
                </a:ln>
                <a:solidFill>
                  <a:srgbClr val="64686C"/>
                </a:solidFill>
                <a:effectLst/>
                <a:uLnTx/>
                <a:uFillTx/>
                <a:latin typeface="Century Gothic"/>
                <a:ea typeface="+mn-ea"/>
                <a:cs typeface="+mn-cs"/>
              </a:rPr>
              <a:t>Pro seniory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cs-CZ" sz="1200" b="0" i="0" u="none" strike="noStrike" kern="1200" cap="none" spc="0" normalizeH="0" baseline="0" noProof="0" dirty="0">
                <a:ln>
                  <a:noFill/>
                </a:ln>
                <a:solidFill>
                  <a:srgbClr val="64686C"/>
                </a:solidFill>
                <a:effectLst/>
                <a:uLnTx/>
                <a:uFillTx/>
                <a:latin typeface="Century Gothic"/>
                <a:ea typeface="+mn-ea"/>
                <a:cs typeface="+mn-cs"/>
              </a:rPr>
              <a:t>Spuštění od 1.1.2026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cs-CZ" sz="1200" b="0" i="0" u="none" strike="noStrike" kern="1200" cap="none" spc="0" normalizeH="0" baseline="0" noProof="0" dirty="0">
                <a:ln>
                  <a:noFill/>
                </a:ln>
                <a:solidFill>
                  <a:srgbClr val="64686C"/>
                </a:solidFill>
                <a:effectLst/>
                <a:uLnTx/>
                <a:uFillTx/>
                <a:latin typeface="Century Gothic"/>
                <a:ea typeface="+mn-ea"/>
                <a:cs typeface="+mn-cs"/>
              </a:rPr>
              <a:t>Od 1.4.2026 napojení na dominantní ambulantní systémy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cs-CZ" sz="1200" b="0" i="0" u="none" strike="noStrike" kern="1200" cap="none" spc="0" normalizeH="0" baseline="0" noProof="0" dirty="0">
              <a:ln>
                <a:noFill/>
              </a:ln>
              <a:solidFill>
                <a:srgbClr val="64686C"/>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cs-CZ" sz="1200" b="1" i="0" u="none" strike="noStrike" kern="1200" cap="none" spc="0" normalizeH="0" baseline="0" noProof="0" dirty="0">
                <a:ln>
                  <a:noFill/>
                </a:ln>
                <a:solidFill>
                  <a:srgbClr val="64686C"/>
                </a:solidFill>
                <a:effectLst/>
                <a:uLnTx/>
                <a:uFillTx/>
                <a:latin typeface="Century Gothic"/>
                <a:ea typeface="+mn-ea"/>
                <a:cs typeface="+mn-cs"/>
              </a:rPr>
              <a:t>10.4.2026 – vystaveno 3099 </a:t>
            </a:r>
            <a:r>
              <a:rPr kumimoji="0" lang="cs-CZ" sz="1200" b="1" i="0" u="none" strike="noStrike" kern="1200" cap="none" spc="0" normalizeH="0" baseline="0" noProof="0" dirty="0" err="1">
                <a:ln>
                  <a:noFill/>
                </a:ln>
                <a:solidFill>
                  <a:srgbClr val="64686C"/>
                </a:solidFill>
                <a:effectLst/>
                <a:uLnTx/>
                <a:uFillTx/>
                <a:latin typeface="Century Gothic"/>
                <a:ea typeface="+mn-ea"/>
                <a:cs typeface="+mn-cs"/>
              </a:rPr>
              <a:t>ePosudků</a:t>
            </a:r>
            <a:r>
              <a:rPr kumimoji="0" lang="cs-CZ" sz="1200" b="1" i="0" u="none" strike="noStrike" kern="1200" cap="none" spc="0" normalizeH="0" baseline="0" noProof="0" dirty="0">
                <a:ln>
                  <a:noFill/>
                </a:ln>
                <a:solidFill>
                  <a:srgbClr val="64686C"/>
                </a:solidFill>
                <a:effectLst/>
                <a:uLnTx/>
                <a:uFillTx/>
                <a:latin typeface="Century Gothic"/>
                <a:ea typeface="+mn-ea"/>
                <a:cs typeface="+mn-cs"/>
              </a:rPr>
              <a:t> za den</a:t>
            </a:r>
          </a:p>
        </p:txBody>
      </p:sp>
      <p:pic>
        <p:nvPicPr>
          <p:cNvPr id="17" name="Obrázek 16">
            <a:extLst>
              <a:ext uri="{FF2B5EF4-FFF2-40B4-BE49-F238E27FC236}">
                <a16:creationId xmlns:a16="http://schemas.microsoft.com/office/drawing/2014/main" id="{2C8F9EC1-291E-DF74-9453-A5A680A7216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4377" y="4970532"/>
            <a:ext cx="3518528" cy="1735763"/>
          </a:xfrm>
          <a:prstGeom prst="rect">
            <a:avLst/>
          </a:prstGeom>
        </p:spPr>
      </p:pic>
    </p:spTree>
    <p:extLst>
      <p:ext uri="{BB962C8B-B14F-4D97-AF65-F5344CB8AC3E}">
        <p14:creationId xmlns:p14="http://schemas.microsoft.com/office/powerpoint/2010/main" val="396817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1A628-9BEE-075C-4BF9-E4F8BDACB21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CADA7BC-C50B-EC70-8EA9-C48A35F8AA37}"/>
              </a:ext>
            </a:extLst>
          </p:cNvPr>
          <p:cNvSpPr>
            <a:spLocks noGrp="1"/>
          </p:cNvSpPr>
          <p:nvPr>
            <p:ph type="title"/>
          </p:nvPr>
        </p:nvSpPr>
        <p:spPr>
          <a:xfrm>
            <a:off x="2202142" y="221213"/>
            <a:ext cx="9292573" cy="566811"/>
          </a:xfrm>
        </p:spPr>
        <p:txBody>
          <a:bodyPr>
            <a:normAutofit/>
          </a:bodyPr>
          <a:lstStyle/>
          <a:p>
            <a:r>
              <a:rPr lang="cs-CZ" sz="3200" dirty="0">
                <a:latin typeface="Calibri" panose="020F0502020204030204" pitchFamily="34" charset="0"/>
                <a:cs typeface="Calibri" panose="020F0502020204030204" pitchFamily="34" charset="0"/>
              </a:rPr>
              <a:t>Sekce služby</a:t>
            </a:r>
            <a:endParaRPr lang="cs-CZ" sz="3200" dirty="0"/>
          </a:p>
        </p:txBody>
      </p:sp>
      <p:grpSp>
        <p:nvGrpSpPr>
          <p:cNvPr id="7" name="Skupina 6">
            <a:extLst>
              <a:ext uri="{FF2B5EF4-FFF2-40B4-BE49-F238E27FC236}">
                <a16:creationId xmlns:a16="http://schemas.microsoft.com/office/drawing/2014/main" id="{300AAFF9-E2EF-1F0A-1DC4-ABF0B5E673E8}"/>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67151352-9842-1328-31F6-65D6D7A9092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FEF6B2DE-237F-9DB6-CDA7-6448F4716AC9}"/>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7116A80B-1717-2F1F-BD7B-9BEF18846AD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1CA429AB-AC04-C5CE-F6B1-072D1B156E3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pic>
        <p:nvPicPr>
          <p:cNvPr id="12" name="Obrázek 11">
            <a:extLst>
              <a:ext uri="{FF2B5EF4-FFF2-40B4-BE49-F238E27FC236}">
                <a16:creationId xmlns:a16="http://schemas.microsoft.com/office/drawing/2014/main" id="{CECAA50D-896F-42E5-7121-6271D151E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9034" y="1314834"/>
            <a:ext cx="2454695" cy="53333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Obrázek 15">
            <a:extLst>
              <a:ext uri="{FF2B5EF4-FFF2-40B4-BE49-F238E27FC236}">
                <a16:creationId xmlns:a16="http://schemas.microsoft.com/office/drawing/2014/main" id="{A9148504-666D-B235-20E4-5A6AE1DA4E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9021" y="1314834"/>
            <a:ext cx="2454695" cy="53333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Obrázek 17">
            <a:extLst>
              <a:ext uri="{FF2B5EF4-FFF2-40B4-BE49-F238E27FC236}">
                <a16:creationId xmlns:a16="http://schemas.microsoft.com/office/drawing/2014/main" id="{D8C6E4ED-2DC6-8317-6BB0-65719809A1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92801" y="1314835"/>
            <a:ext cx="2454695" cy="53333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 name="TextovéPole 19">
            <a:extLst>
              <a:ext uri="{FF2B5EF4-FFF2-40B4-BE49-F238E27FC236}">
                <a16:creationId xmlns:a16="http://schemas.microsoft.com/office/drawing/2014/main" id="{E78F598E-6449-60BA-E883-22697E277722}"/>
              </a:ext>
            </a:extLst>
          </p:cNvPr>
          <p:cNvSpPr txBox="1"/>
          <p:nvPr/>
        </p:nvSpPr>
        <p:spPr>
          <a:xfrm>
            <a:off x="562021" y="1684166"/>
            <a:ext cx="3141721"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Služby soustřeďuje všechny digitalizované informace a nástroje týkající se zdraví uživatele.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Nabízí přehled zdravotní dokumentace, preventivní péče, léků </a:t>
            </a:r>
            <a:b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 souvisejících služeb, </a:t>
            </a:r>
            <a:b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aby měl uživatel kompletní přehled </a:t>
            </a:r>
            <a:b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svém zdravotním </a:t>
            </a:r>
            <a:b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20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stavu na jednom místě.</a:t>
            </a:r>
          </a:p>
        </p:txBody>
      </p:sp>
      <p:pic>
        <p:nvPicPr>
          <p:cNvPr id="21" name="Grafický objekt 20">
            <a:extLst>
              <a:ext uri="{FF2B5EF4-FFF2-40B4-BE49-F238E27FC236}">
                <a16:creationId xmlns:a16="http://schemas.microsoft.com/office/drawing/2014/main" id="{06ADF0C4-04D2-2460-5C4F-2D14A0768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724" y="401324"/>
            <a:ext cx="1553850" cy="242789"/>
          </a:xfrm>
          <a:prstGeom prst="rect">
            <a:avLst/>
          </a:prstGeom>
        </p:spPr>
      </p:pic>
    </p:spTree>
    <p:extLst>
      <p:ext uri="{BB962C8B-B14F-4D97-AF65-F5344CB8AC3E}">
        <p14:creationId xmlns:p14="http://schemas.microsoft.com/office/powerpoint/2010/main" val="429468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F3DD-CDBD-7CF1-F223-C7576C80AC5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3A468C9-050E-3487-7BD2-43A64E4701A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400" b="1" i="0" u="none" strike="noStrike" kern="1200" cap="none" spc="0" normalizeH="0" baseline="0" noProof="0" dirty="0">
                <a:ln>
                  <a:noFill/>
                </a:ln>
                <a:solidFill>
                  <a:srgbClr val="44546A"/>
                </a:solidFill>
                <a:effectLst/>
                <a:uLnTx/>
                <a:uFillTx/>
                <a:latin typeface="Bahnschrift" panose="020B0502040204020203" pitchFamily="34" charset="0"/>
                <a:ea typeface="+mj-ea"/>
                <a:cs typeface="Arial" panose="020B0604020202020204" pitchFamily="34" charset="0"/>
              </a:rPr>
              <a:t>Aktuální stav realizace programu elektronizace zdravotnictví</a:t>
            </a:r>
          </a:p>
        </p:txBody>
      </p:sp>
      <p:sp>
        <p:nvSpPr>
          <p:cNvPr id="19" name="Obdélník 18">
            <a:extLst>
              <a:ext uri="{FF2B5EF4-FFF2-40B4-BE49-F238E27FC236}">
                <a16:creationId xmlns:a16="http://schemas.microsoft.com/office/drawing/2014/main" id="{4FB62AA8-5533-234B-BB36-56A25AC678E5}"/>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Zástupný symbol pro číslo snímku 3">
            <a:extLst>
              <a:ext uri="{FF2B5EF4-FFF2-40B4-BE49-F238E27FC236}">
                <a16:creationId xmlns:a16="http://schemas.microsoft.com/office/drawing/2014/main" id="{C6CC912D-AC91-B0AC-52B1-CB4A9BCED087}"/>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5" name="Obrázek 4">
            <a:extLst>
              <a:ext uri="{FF2B5EF4-FFF2-40B4-BE49-F238E27FC236}">
                <a16:creationId xmlns:a16="http://schemas.microsoft.com/office/drawing/2014/main" id="{0A4CE08D-E9F2-FBD6-64D2-24D95324C2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3" name="TextovéPole 2">
            <a:extLst>
              <a:ext uri="{FF2B5EF4-FFF2-40B4-BE49-F238E27FC236}">
                <a16:creationId xmlns:a16="http://schemas.microsoft.com/office/drawing/2014/main" id="{296CDCF2-3F26-98AC-3601-E6FD8E8E8371}"/>
              </a:ext>
            </a:extLst>
          </p:cNvPr>
          <p:cNvSpPr txBox="1"/>
          <p:nvPr/>
        </p:nvSpPr>
        <p:spPr>
          <a:xfrm>
            <a:off x="639760" y="1281340"/>
            <a:ext cx="10373988" cy="4832092"/>
          </a:xfrm>
          <a:prstGeom prst="rect">
            <a:avLst/>
          </a:prstGeom>
          <a:noFill/>
        </p:spPr>
        <p:txBody>
          <a:bodyPr wrap="square" rtlCol="0">
            <a:spAutoFit/>
          </a:bodyPr>
          <a:lstStyle/>
          <a:p>
            <a:pPr marL="285750" indent="-285750">
              <a:buFont typeface="Arial" panose="020B0604020202020204" pitchFamily="34" charset="0"/>
              <a:buChar char="•"/>
            </a:pPr>
            <a:r>
              <a:rPr lang="cs-CZ" dirty="0"/>
              <a:t>V komunikace s ÚV probíhá diskuze na téma institucionalizace platformy NCEZ pro organizaci a podporu digitalizace zdravotnictví v ČR ze strany Ministerstva zdravotnictví ČR.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Aktuálně probíhá VŘ pro uzavření rámcové smlouvy (DNS) na odborné kapacit</a:t>
            </a:r>
          </a:p>
          <a:p>
            <a:pPr marL="285750" indent="-285750">
              <a:buFont typeface="Arial" panose="020B0604020202020204" pitchFamily="34" charset="0"/>
              <a:buChar char="•"/>
            </a:pPr>
            <a:r>
              <a:rPr lang="cs-CZ" sz="1100" i="1" dirty="0"/>
              <a:t>(Zřízení dynamického nákupního systému pro zadávání dílčích veřejných zakázek na zajištění odborných kapacit pro projekty elektronizace zdravotnictví, tj. poskytování odborných služeb spočívajících v zajištění konkrétních odborných rolí dle aktuálních potřeb zadavatele při realizaci projektů elektronizace zdravotnictví.)</a:t>
            </a:r>
          </a:p>
          <a:p>
            <a:pPr marL="628650" lvl="1" indent="-171450">
              <a:buFont typeface="Arial" panose="020B0604020202020204" pitchFamily="34" charset="0"/>
              <a:buChar char="•"/>
            </a:pPr>
            <a:endParaRPr lang="cs-CZ" sz="1100" dirty="0"/>
          </a:p>
          <a:p>
            <a:pPr marL="742950" lvl="1" indent="-285750">
              <a:buFont typeface="Arial" panose="020B0604020202020204" pitchFamily="34" charset="0"/>
              <a:buChar char="•"/>
            </a:pPr>
            <a:r>
              <a:rPr lang="cs-CZ" dirty="0"/>
              <a:t>1. Fáze: Zavedení DNS (otevřená fáze) – probíhá vyhodnocení</a:t>
            </a:r>
          </a:p>
          <a:p>
            <a:pPr marL="742950" lvl="1" indent="-285750">
              <a:buFont typeface="Arial" panose="020B0604020202020204" pitchFamily="34" charset="0"/>
              <a:buChar char="•"/>
            </a:pPr>
            <a:r>
              <a:rPr lang="cs-CZ" dirty="0"/>
              <a:t>2. Fáze: Zadávání dílčí zakázky (užší fáze)  05/2026</a:t>
            </a:r>
          </a:p>
          <a:p>
            <a:pPr lvl="1"/>
            <a:endParaRPr lang="cs-CZ" dirty="0"/>
          </a:p>
          <a:p>
            <a:pPr marL="285750" indent="-285750">
              <a:buFont typeface="Arial" panose="020B0604020202020204" pitchFamily="34" charset="0"/>
              <a:buChar char="•"/>
            </a:pPr>
            <a:r>
              <a:rPr lang="cs-CZ" dirty="0"/>
              <a:t>V přípravě podklady pro pro Support a rozvoj systémů služeb elektronického zdravotnictví a interoperability – příprava (06/2026)</a:t>
            </a:r>
          </a:p>
          <a:p>
            <a:pPr marL="285750" indent="-285750">
              <a:buFont typeface="Arial" panose="020B0604020202020204" pitchFamily="34" charset="0"/>
              <a:buChar char="•"/>
            </a:pPr>
            <a:r>
              <a:rPr lang="cs-CZ" sz="1100" i="1" dirty="0"/>
              <a:t>(Zřízení dynamického nákupního systému pro zadávání veřejných zakázek na služby podpory, údržby a rozvoje systémů elektronického zdravotnictví a nástrojů interoperability, včetně systémů kmenových registrů, centrálních služeb, výměnných sítí, portálu </a:t>
            </a:r>
            <a:r>
              <a:rPr lang="cs-CZ" sz="1100" i="1" dirty="0" err="1"/>
              <a:t>eZkarta</a:t>
            </a:r>
            <a:r>
              <a:rPr lang="cs-CZ" sz="1100" i="1" dirty="0"/>
              <a:t> a nástrojů interoperability.)</a:t>
            </a:r>
          </a:p>
          <a:p>
            <a:pPr marL="285750" indent="-285750">
              <a:buFont typeface="Arial" panose="020B0604020202020204" pitchFamily="34" charset="0"/>
              <a:buChar char="•"/>
            </a:pPr>
            <a:endParaRPr lang="cs-CZ" sz="1100" i="1" dirty="0"/>
          </a:p>
          <a:p>
            <a:pPr marL="285750" indent="-285750">
              <a:buFont typeface="Arial" panose="020B0604020202020204" pitchFamily="34" charset="0"/>
              <a:buChar char="•"/>
            </a:pPr>
            <a:r>
              <a:rPr lang="cs-CZ" dirty="0"/>
              <a:t>Nástroje a služby pro správu standardů a interoperabilitu – příprava (06/2026)</a:t>
            </a:r>
          </a:p>
          <a:p>
            <a:pPr marL="285750" indent="-285750">
              <a:buFont typeface="Arial" panose="020B0604020202020204" pitchFamily="34" charset="0"/>
              <a:buChar char="•"/>
            </a:pPr>
            <a:r>
              <a:rPr lang="cs-CZ" sz="1100" i="1" dirty="0"/>
              <a:t>(Dodávka a rozvoj nástrojů a služeb pro správu standardů a interoperabilitu v elektronickém zdravotnictví, zejména rozvoj terminologického serveru, nástrojů pro správu terminologií (SNOMED CT, LOINC, NČLP), publikačních nástrojů pro implementační specifikace, mapování terminologických systémů, nástrojů testovacího rámce interoperability, sémantických služeb a podpůrných nástrojů pro implementaci standardů v informačních systémech poskytovatelů zdravotních služeb, včetně souvisejících vzdělávacích a analytických aktivit.)</a:t>
            </a:r>
          </a:p>
        </p:txBody>
      </p:sp>
    </p:spTree>
    <p:extLst>
      <p:ext uri="{BB962C8B-B14F-4D97-AF65-F5344CB8AC3E}">
        <p14:creationId xmlns:p14="http://schemas.microsoft.com/office/powerpoint/2010/main" val="256523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22BBC-CBF8-50EA-10F4-E7DD11DBFD8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761CD9D-894E-4A82-3322-2BBA4B6D5EDF}"/>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400" b="1" i="0" u="none" strike="noStrike" kern="1200" cap="none" spc="0" normalizeH="0" baseline="0" noProof="0" dirty="0">
                <a:ln>
                  <a:noFill/>
                </a:ln>
                <a:solidFill>
                  <a:srgbClr val="44546A"/>
                </a:solidFill>
                <a:effectLst/>
                <a:uLnTx/>
                <a:uFillTx/>
                <a:latin typeface="Bahnschrift" panose="020B0502040204020203" pitchFamily="34" charset="0"/>
                <a:ea typeface="+mj-ea"/>
                <a:cs typeface="Arial" panose="020B0604020202020204" pitchFamily="34" charset="0"/>
              </a:rPr>
              <a:t>Pracovní skupina pro adaptaci EZD</a:t>
            </a:r>
          </a:p>
        </p:txBody>
      </p:sp>
      <p:sp>
        <p:nvSpPr>
          <p:cNvPr id="19" name="Obdélník 18">
            <a:extLst>
              <a:ext uri="{FF2B5EF4-FFF2-40B4-BE49-F238E27FC236}">
                <a16:creationId xmlns:a16="http://schemas.microsoft.com/office/drawing/2014/main" id="{23E70898-4E52-E181-B926-63FC1F6E324C}"/>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Zástupný symbol pro číslo snímku 3">
            <a:extLst>
              <a:ext uri="{FF2B5EF4-FFF2-40B4-BE49-F238E27FC236}">
                <a16:creationId xmlns:a16="http://schemas.microsoft.com/office/drawing/2014/main" id="{2B8D5A25-D69F-4203-0165-5B2ACCBC5C2D}"/>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5" name="Obrázek 4">
            <a:extLst>
              <a:ext uri="{FF2B5EF4-FFF2-40B4-BE49-F238E27FC236}">
                <a16:creationId xmlns:a16="http://schemas.microsoft.com/office/drawing/2014/main" id="{0D6C49BE-2826-4393-1FFE-BA0C69049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6437235A-5011-A1CF-48D2-C80DD0E092C3}"/>
              </a:ext>
            </a:extLst>
          </p:cNvPr>
          <p:cNvSpPr txBox="1"/>
          <p:nvPr/>
        </p:nvSpPr>
        <p:spPr>
          <a:xfrm>
            <a:off x="954860" y="1521303"/>
            <a:ext cx="184731" cy="369332"/>
          </a:xfrm>
          <a:prstGeom prst="rect">
            <a:avLst/>
          </a:prstGeom>
          <a:noFill/>
        </p:spPr>
        <p:txBody>
          <a:bodyPr wrap="none" rtlCol="0">
            <a:spAutoFit/>
          </a:bodyPr>
          <a:lstStyle/>
          <a:p>
            <a:endParaRPr lang="cs-CZ" dirty="0"/>
          </a:p>
        </p:txBody>
      </p:sp>
      <p:pic>
        <p:nvPicPr>
          <p:cNvPr id="6" name="Obrázek 5">
            <a:extLst>
              <a:ext uri="{FF2B5EF4-FFF2-40B4-BE49-F238E27FC236}">
                <a16:creationId xmlns:a16="http://schemas.microsoft.com/office/drawing/2014/main" id="{5E325440-7838-1905-E438-756CFD855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3302" y="1193084"/>
            <a:ext cx="3510910" cy="5015586"/>
          </a:xfrm>
          <a:prstGeom prst="rect">
            <a:avLst/>
          </a:prstGeom>
        </p:spPr>
      </p:pic>
      <p:pic>
        <p:nvPicPr>
          <p:cNvPr id="8" name="Obrázek 7">
            <a:extLst>
              <a:ext uri="{FF2B5EF4-FFF2-40B4-BE49-F238E27FC236}">
                <a16:creationId xmlns:a16="http://schemas.microsoft.com/office/drawing/2014/main" id="{A6250169-3866-D06E-403B-F42AD6E729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2942" y="1193084"/>
            <a:ext cx="3442902" cy="5015586"/>
          </a:xfrm>
          <a:prstGeom prst="rect">
            <a:avLst/>
          </a:prstGeom>
        </p:spPr>
      </p:pic>
    </p:spTree>
    <p:extLst>
      <p:ext uri="{BB962C8B-B14F-4D97-AF65-F5344CB8AC3E}">
        <p14:creationId xmlns:p14="http://schemas.microsoft.com/office/powerpoint/2010/main" val="24560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7A032544-9E32-3D9C-B255-66D9556C0A5B}"/>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A211ECB1-B678-CDF6-E928-FEE278A42B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7339116A-79E5-8CBA-A3B6-623B4E0564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grpSp>
        <p:nvGrpSpPr>
          <p:cNvPr id="6" name="Skupina 5">
            <a:extLst>
              <a:ext uri="{FF2B5EF4-FFF2-40B4-BE49-F238E27FC236}">
                <a16:creationId xmlns:a16="http://schemas.microsoft.com/office/drawing/2014/main" id="{8651C340-02C9-B62F-4EF5-3B636F71F6A5}"/>
              </a:ext>
            </a:extLst>
          </p:cNvPr>
          <p:cNvGrpSpPr/>
          <p:nvPr/>
        </p:nvGrpSpPr>
        <p:grpSpPr>
          <a:xfrm>
            <a:off x="1401311" y="3227561"/>
            <a:ext cx="10193657" cy="2351527"/>
            <a:chOff x="2272371" y="2378629"/>
            <a:chExt cx="7661880" cy="2351527"/>
          </a:xfrm>
        </p:grpSpPr>
        <p:sp>
          <p:nvSpPr>
            <p:cNvPr id="8" name="Nadpis 1">
              <a:extLst>
                <a:ext uri="{FF2B5EF4-FFF2-40B4-BE49-F238E27FC236}">
                  <a16:creationId xmlns:a16="http://schemas.microsoft.com/office/drawing/2014/main" id="{043C312A-6BD8-4DBC-7D75-5FD861B871E3}"/>
                </a:ext>
              </a:extLst>
            </p:cNvPr>
            <p:cNvSpPr txBox="1">
              <a:spLocks/>
            </p:cNvSpPr>
            <p:nvPr/>
          </p:nvSpPr>
          <p:spPr>
            <a:xfrm>
              <a:off x="2522247" y="2378629"/>
              <a:ext cx="7230734"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cs-CZ" sz="4000" b="0" i="0" u="none" strike="noStrike" kern="1200" cap="none" spc="0" normalizeH="0" baseline="0" noProof="0" dirty="0">
                <a:ln>
                  <a:noFill/>
                </a:ln>
                <a:solidFill>
                  <a:prstClr val="white"/>
                </a:solidFill>
                <a:effectLst/>
                <a:uLnTx/>
                <a:uFillTx/>
                <a:latin typeface="Bahnschrift" panose="020B0502040204020203"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4000" b="0" i="0" u="none" strike="noStrike" kern="1200" cap="none" spc="0" normalizeH="0" baseline="0" noProof="0" dirty="0">
                  <a:ln>
                    <a:noFill/>
                  </a:ln>
                  <a:solidFill>
                    <a:prstClr val="white"/>
                  </a:solidFill>
                  <a:effectLst/>
                  <a:uLnTx/>
                  <a:uFillTx/>
                  <a:latin typeface="Bahnschrift" panose="020B0502040204020203" pitchFamily="34" charset="0"/>
                  <a:ea typeface="+mj-ea"/>
                  <a:cs typeface="Arial" panose="020B0604020202020204" pitchFamily="34" charset="0"/>
                </a:rPr>
                <a:t>Digitalizace zdravotnictví a rozvoj do 2030, RVIS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cs-CZ" sz="4000" b="0" i="0" u="none" strike="noStrike" kern="1200" cap="none" spc="0" normalizeH="0" baseline="0" noProof="0" dirty="0">
                <a:ln>
                  <a:noFill/>
                </a:ln>
                <a:solidFill>
                  <a:prstClr val="white"/>
                </a:solidFill>
                <a:effectLst/>
                <a:uLnTx/>
                <a:uFillTx/>
                <a:latin typeface="Bahnschrift" panose="020B0502040204020203" pitchFamily="34" charset="0"/>
                <a:ea typeface="+mj-ea"/>
                <a:cs typeface="Arial" panose="020B0604020202020204" pitchFamily="34" charset="0"/>
              </a:endParaRPr>
            </a:p>
          </p:txBody>
        </p:sp>
        <p:sp>
          <p:nvSpPr>
            <p:cNvPr id="12" name="Podnadpis 2">
              <a:extLst>
                <a:ext uri="{FF2B5EF4-FFF2-40B4-BE49-F238E27FC236}">
                  <a16:creationId xmlns:a16="http://schemas.microsoft.com/office/drawing/2014/main" id="{B3A32C37-B458-E26B-4087-B1D3971CED68}"/>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délník 13">
              <a:extLst>
                <a:ext uri="{FF2B5EF4-FFF2-40B4-BE49-F238E27FC236}">
                  <a16:creationId xmlns:a16="http://schemas.microsoft.com/office/drawing/2014/main" id="{09EE0D09-B366-B828-340E-CF1E3560A815}"/>
                </a:ext>
              </a:extLst>
            </p:cNvPr>
            <p:cNvSpPr/>
            <p:nvPr/>
          </p:nvSpPr>
          <p:spPr>
            <a:xfrm>
              <a:off x="2272371" y="2659054"/>
              <a:ext cx="64800" cy="1583007"/>
            </a:xfrm>
            <a:prstGeom prst="rect">
              <a:avLst/>
            </a:prstGeom>
            <a:solidFill>
              <a:srgbClr val="DA212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3F7AA8"/>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313570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53BF-E4E3-9A8E-982D-1FBCBF7CBDC1}"/>
            </a:ext>
          </a:extLst>
        </p:cNvPr>
        <p:cNvGrpSpPr/>
        <p:nvPr/>
      </p:nvGrpSpPr>
      <p:grpSpPr>
        <a:xfrm>
          <a:off x="0" y="0"/>
          <a:ext cx="0" cy="0"/>
          <a:chOff x="0" y="0"/>
          <a:chExt cx="0" cy="0"/>
        </a:xfrm>
      </p:grpSpPr>
      <p:sp>
        <p:nvSpPr>
          <p:cNvPr id="7" name="Obdélník: se zakulacenými rohy 6">
            <a:extLst>
              <a:ext uri="{FF2B5EF4-FFF2-40B4-BE49-F238E27FC236}">
                <a16:creationId xmlns:a16="http://schemas.microsoft.com/office/drawing/2014/main" id="{B9B928C5-F8D3-0137-CB3E-3F2CC5611F1C}"/>
              </a:ext>
            </a:extLst>
          </p:cNvPr>
          <p:cNvSpPr/>
          <p:nvPr/>
        </p:nvSpPr>
        <p:spPr>
          <a:xfrm>
            <a:off x="785070" y="1015931"/>
            <a:ext cx="7783895"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Zahájení a schválení programu jednání</a:t>
            </a:r>
          </a:p>
        </p:txBody>
      </p:sp>
      <p:sp>
        <p:nvSpPr>
          <p:cNvPr id="8" name="Obdélník: se zakulacenými rohy 7">
            <a:extLst>
              <a:ext uri="{FF2B5EF4-FFF2-40B4-BE49-F238E27FC236}">
                <a16:creationId xmlns:a16="http://schemas.microsoft.com/office/drawing/2014/main" id="{D5DBB1E6-65A1-2BA0-621C-30397617871B}"/>
              </a:ext>
            </a:extLst>
          </p:cNvPr>
          <p:cNvSpPr/>
          <p:nvPr/>
        </p:nvSpPr>
        <p:spPr>
          <a:xfrm>
            <a:off x="639760" y="992531"/>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1</a:t>
            </a:r>
          </a:p>
        </p:txBody>
      </p:sp>
      <p:sp>
        <p:nvSpPr>
          <p:cNvPr id="18" name="Title 1">
            <a:extLst>
              <a:ext uri="{FF2B5EF4-FFF2-40B4-BE49-F238E27FC236}">
                <a16:creationId xmlns:a16="http://schemas.microsoft.com/office/drawing/2014/main" id="{FCD11904-C229-C82B-2517-D076BA0F7B93}"/>
              </a:ext>
            </a:extLst>
          </p:cNvPr>
          <p:cNvSpPr txBox="1">
            <a:spLocks/>
          </p:cNvSpPr>
          <p:nvPr/>
        </p:nvSpPr>
        <p:spPr>
          <a:xfrm>
            <a:off x="540000" y="37163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Program jednání</a:t>
            </a:r>
            <a:endParaRPr lang="en-CZ" sz="240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B7A9B676-2CCA-2854-0A3D-306F4512D0D9}"/>
              </a:ext>
            </a:extLst>
          </p:cNvPr>
          <p:cNvSpPr/>
          <p:nvPr/>
        </p:nvSpPr>
        <p:spPr>
          <a:xfrm>
            <a:off x="639760" y="809541"/>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3" name="Obrázek 22">
            <a:extLst>
              <a:ext uri="{FF2B5EF4-FFF2-40B4-BE49-F238E27FC236}">
                <a16:creationId xmlns:a16="http://schemas.microsoft.com/office/drawing/2014/main" id="{2A40621C-71A0-AA34-BEB4-DB9E3F7EFAEB}"/>
              </a:ext>
            </a:extLst>
          </p:cNvPr>
          <p:cNvPicPr>
            <a:picLocks noChangeAspect="1"/>
          </p:cNvPicPr>
          <p:nvPr/>
        </p:nvPicPr>
        <p:blipFill>
          <a:blip r:embed="rId2"/>
          <a:stretch>
            <a:fillRect/>
          </a:stretch>
        </p:blipFill>
        <p:spPr>
          <a:xfrm>
            <a:off x="9237324" y="1203179"/>
            <a:ext cx="2169606" cy="4659720"/>
          </a:xfrm>
          <a:prstGeom prst="rect">
            <a:avLst/>
          </a:prstGeom>
        </p:spPr>
      </p:pic>
      <p:sp>
        <p:nvSpPr>
          <p:cNvPr id="26" name="Zástupný symbol pro číslo snímku 3">
            <a:extLst>
              <a:ext uri="{FF2B5EF4-FFF2-40B4-BE49-F238E27FC236}">
                <a16:creationId xmlns:a16="http://schemas.microsoft.com/office/drawing/2014/main" id="{FEC8DBB5-2A98-9C5D-A811-7586C0758C1B}"/>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31" name="Obrázek 30">
            <a:extLst>
              <a:ext uri="{FF2B5EF4-FFF2-40B4-BE49-F238E27FC236}">
                <a16:creationId xmlns:a16="http://schemas.microsoft.com/office/drawing/2014/main" id="{F05F0B34-F96D-4A7B-824B-C73AD793F6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7" name="Obdélník: se zakulacenými rohy 26">
            <a:extLst>
              <a:ext uri="{FF2B5EF4-FFF2-40B4-BE49-F238E27FC236}">
                <a16:creationId xmlns:a16="http://schemas.microsoft.com/office/drawing/2014/main" id="{D257CE15-648B-BEDC-C497-A5C74D8D7368}"/>
              </a:ext>
            </a:extLst>
          </p:cNvPr>
          <p:cNvSpPr/>
          <p:nvPr/>
        </p:nvSpPr>
        <p:spPr>
          <a:xfrm>
            <a:off x="771118" y="1531250"/>
            <a:ext cx="7795615"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Aktuální stav realizace programu elektronizace zdravotnictví</a:t>
            </a:r>
          </a:p>
        </p:txBody>
      </p:sp>
      <p:sp>
        <p:nvSpPr>
          <p:cNvPr id="29" name="Obdélník: se zakulacenými rohy 28">
            <a:extLst>
              <a:ext uri="{FF2B5EF4-FFF2-40B4-BE49-F238E27FC236}">
                <a16:creationId xmlns:a16="http://schemas.microsoft.com/office/drawing/2014/main" id="{694E369E-7244-16B6-9CB8-8BC645ACED3D}"/>
              </a:ext>
            </a:extLst>
          </p:cNvPr>
          <p:cNvSpPr/>
          <p:nvPr/>
        </p:nvSpPr>
        <p:spPr>
          <a:xfrm>
            <a:off x="771118" y="2561888"/>
            <a:ext cx="7795614"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Stanovisko ČLK k “online pohotovostem“</a:t>
            </a:r>
          </a:p>
        </p:txBody>
      </p:sp>
      <p:sp>
        <p:nvSpPr>
          <p:cNvPr id="32" name="Obdélník: se zakulacenými rohy 31">
            <a:extLst>
              <a:ext uri="{FF2B5EF4-FFF2-40B4-BE49-F238E27FC236}">
                <a16:creationId xmlns:a16="http://schemas.microsoft.com/office/drawing/2014/main" id="{F50746D4-50A4-9D5C-C1C3-18385EED2696}"/>
              </a:ext>
            </a:extLst>
          </p:cNvPr>
          <p:cNvSpPr/>
          <p:nvPr/>
        </p:nvSpPr>
        <p:spPr>
          <a:xfrm>
            <a:off x="771117" y="3077207"/>
            <a:ext cx="7783894"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Aktuální legislativní problematika </a:t>
            </a:r>
            <a:r>
              <a:rPr lang="cs-CZ" sz="1600" b="1" dirty="0" err="1">
                <a:solidFill>
                  <a:srgbClr val="003A63"/>
                </a:solidFill>
                <a:latin typeface="Bahnschrift" panose="020B0502040204020203" pitchFamily="34" charset="0"/>
                <a:cs typeface="Arial" panose="020B0604020202020204" pitchFamily="34" charset="0"/>
              </a:rPr>
              <a:t>eHealth</a:t>
            </a:r>
            <a:r>
              <a:rPr lang="cs-CZ" sz="1600" b="1" dirty="0">
                <a:solidFill>
                  <a:srgbClr val="003A63"/>
                </a:solidFill>
                <a:latin typeface="Bahnschrift" panose="020B0502040204020203" pitchFamily="34" charset="0"/>
                <a:cs typeface="Arial" panose="020B0604020202020204" pitchFamily="34" charset="0"/>
              </a:rPr>
              <a:t> a EHDS </a:t>
            </a:r>
            <a:endParaRPr lang="pt-BR" sz="1600" b="1" dirty="0">
              <a:solidFill>
                <a:srgbClr val="003A63"/>
              </a:solidFill>
              <a:latin typeface="Bahnschrift" panose="020B0502040204020203" pitchFamily="34" charset="0"/>
              <a:cs typeface="Arial" panose="020B0604020202020204" pitchFamily="34" charset="0"/>
            </a:endParaRPr>
          </a:p>
        </p:txBody>
      </p:sp>
      <p:sp>
        <p:nvSpPr>
          <p:cNvPr id="34" name="Obdélník: se zakulacenými rohy 33">
            <a:extLst>
              <a:ext uri="{FF2B5EF4-FFF2-40B4-BE49-F238E27FC236}">
                <a16:creationId xmlns:a16="http://schemas.microsoft.com/office/drawing/2014/main" id="{B966DC8E-A000-E214-0EC7-ED5424A4EE99}"/>
              </a:ext>
            </a:extLst>
          </p:cNvPr>
          <p:cNvSpPr/>
          <p:nvPr/>
        </p:nvSpPr>
        <p:spPr>
          <a:xfrm>
            <a:off x="778094" y="3592526"/>
            <a:ext cx="7778032"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Systém administrace pro vzdělávání zdravotníků</a:t>
            </a:r>
          </a:p>
        </p:txBody>
      </p:sp>
      <p:sp>
        <p:nvSpPr>
          <p:cNvPr id="2" name="Obdélník: se zakulacenými rohy 1">
            <a:extLst>
              <a:ext uri="{FF2B5EF4-FFF2-40B4-BE49-F238E27FC236}">
                <a16:creationId xmlns:a16="http://schemas.microsoft.com/office/drawing/2014/main" id="{158FE629-3726-E5CB-4635-09731B340E41}"/>
              </a:ext>
            </a:extLst>
          </p:cNvPr>
          <p:cNvSpPr/>
          <p:nvPr/>
        </p:nvSpPr>
        <p:spPr>
          <a:xfrm>
            <a:off x="778094" y="2046569"/>
            <a:ext cx="7789755" cy="385200"/>
          </a:xfrm>
          <a:prstGeom prst="roundRect">
            <a:avLst/>
          </a:prstGeom>
          <a:solidFill>
            <a:schemeClr val="bg1">
              <a:lumMod val="95000"/>
            </a:schemeClr>
          </a:solidFill>
        </p:spPr>
        <p:txBody>
          <a:bodyPr vert="horz" lIns="540000" tIns="7200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Stav projektu NPO Telemedicína FN Olomouc</a:t>
            </a:r>
          </a:p>
        </p:txBody>
      </p:sp>
      <p:sp>
        <p:nvSpPr>
          <p:cNvPr id="5" name="Obdélník: se zakulacenými rohy 4">
            <a:extLst>
              <a:ext uri="{FF2B5EF4-FFF2-40B4-BE49-F238E27FC236}">
                <a16:creationId xmlns:a16="http://schemas.microsoft.com/office/drawing/2014/main" id="{9797794E-CDA0-30ED-4099-C8B6F76378BB}"/>
              </a:ext>
            </a:extLst>
          </p:cNvPr>
          <p:cNvSpPr/>
          <p:nvPr/>
        </p:nvSpPr>
        <p:spPr>
          <a:xfrm>
            <a:off x="785070" y="4102112"/>
            <a:ext cx="7766310" cy="385200"/>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Úkoly a stanovení dalšího postupu </a:t>
            </a:r>
          </a:p>
        </p:txBody>
      </p:sp>
      <p:sp>
        <p:nvSpPr>
          <p:cNvPr id="6" name="Obdélník: se zakulacenými rohy 5">
            <a:extLst>
              <a:ext uri="{FF2B5EF4-FFF2-40B4-BE49-F238E27FC236}">
                <a16:creationId xmlns:a16="http://schemas.microsoft.com/office/drawing/2014/main" id="{CDDDD87C-3004-98C0-1C44-F132387E8ECF}"/>
              </a:ext>
            </a:extLst>
          </p:cNvPr>
          <p:cNvSpPr/>
          <p:nvPr/>
        </p:nvSpPr>
        <p:spPr>
          <a:xfrm>
            <a:off x="785070" y="4617431"/>
            <a:ext cx="77721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Diskuze a různé</a:t>
            </a:r>
          </a:p>
        </p:txBody>
      </p:sp>
      <p:sp>
        <p:nvSpPr>
          <p:cNvPr id="13" name="Obdélník: se zakulacenými rohy 12">
            <a:extLst>
              <a:ext uri="{FF2B5EF4-FFF2-40B4-BE49-F238E27FC236}">
                <a16:creationId xmlns:a16="http://schemas.microsoft.com/office/drawing/2014/main" id="{B9E8F790-BB5F-E82D-63B9-CC6508BF4118}"/>
              </a:ext>
            </a:extLst>
          </p:cNvPr>
          <p:cNvSpPr/>
          <p:nvPr/>
        </p:nvSpPr>
        <p:spPr>
          <a:xfrm>
            <a:off x="639760" y="1511843"/>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2</a:t>
            </a:r>
          </a:p>
        </p:txBody>
      </p:sp>
      <p:sp>
        <p:nvSpPr>
          <p:cNvPr id="14" name="Obdélník: se zakulacenými rohy 13">
            <a:extLst>
              <a:ext uri="{FF2B5EF4-FFF2-40B4-BE49-F238E27FC236}">
                <a16:creationId xmlns:a16="http://schemas.microsoft.com/office/drawing/2014/main" id="{A0C1FF93-3E42-4693-2A5C-F5FFC861E015}"/>
              </a:ext>
            </a:extLst>
          </p:cNvPr>
          <p:cNvSpPr/>
          <p:nvPr/>
        </p:nvSpPr>
        <p:spPr>
          <a:xfrm>
            <a:off x="647494" y="2025821"/>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3</a:t>
            </a:r>
          </a:p>
        </p:txBody>
      </p:sp>
      <p:sp>
        <p:nvSpPr>
          <p:cNvPr id="15" name="Obdélník: se zakulacenými rohy 14">
            <a:extLst>
              <a:ext uri="{FF2B5EF4-FFF2-40B4-BE49-F238E27FC236}">
                <a16:creationId xmlns:a16="http://schemas.microsoft.com/office/drawing/2014/main" id="{5F0A176F-C873-D8F3-3BBB-D4E884C69470}"/>
              </a:ext>
            </a:extLst>
          </p:cNvPr>
          <p:cNvSpPr/>
          <p:nvPr/>
        </p:nvSpPr>
        <p:spPr>
          <a:xfrm>
            <a:off x="647494" y="2540135"/>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4</a:t>
            </a:r>
          </a:p>
        </p:txBody>
      </p:sp>
      <p:sp>
        <p:nvSpPr>
          <p:cNvPr id="16" name="Obdélník: se zakulacenými rohy 15">
            <a:extLst>
              <a:ext uri="{FF2B5EF4-FFF2-40B4-BE49-F238E27FC236}">
                <a16:creationId xmlns:a16="http://schemas.microsoft.com/office/drawing/2014/main" id="{EC4AF2DD-F12F-0033-DDD1-015A09A8A600}"/>
              </a:ext>
            </a:extLst>
          </p:cNvPr>
          <p:cNvSpPr/>
          <p:nvPr/>
        </p:nvSpPr>
        <p:spPr>
          <a:xfrm>
            <a:off x="647494" y="3053279"/>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5</a:t>
            </a:r>
          </a:p>
        </p:txBody>
      </p:sp>
      <p:sp>
        <p:nvSpPr>
          <p:cNvPr id="17" name="Obdélník: se zakulacenými rohy 16">
            <a:extLst>
              <a:ext uri="{FF2B5EF4-FFF2-40B4-BE49-F238E27FC236}">
                <a16:creationId xmlns:a16="http://schemas.microsoft.com/office/drawing/2014/main" id="{7D5F4B5C-5C73-1B90-6BD7-F565AA4C95BC}"/>
              </a:ext>
            </a:extLst>
          </p:cNvPr>
          <p:cNvSpPr/>
          <p:nvPr/>
        </p:nvSpPr>
        <p:spPr>
          <a:xfrm>
            <a:off x="647494" y="3569126"/>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cs typeface="Arial" panose="020B0604020202020204" pitchFamily="34" charset="0"/>
              </a:rPr>
              <a:t>6</a:t>
            </a:r>
          </a:p>
        </p:txBody>
      </p:sp>
      <p:sp>
        <p:nvSpPr>
          <p:cNvPr id="22" name="Obdélník: se zakulacenými rohy 21">
            <a:extLst>
              <a:ext uri="{FF2B5EF4-FFF2-40B4-BE49-F238E27FC236}">
                <a16:creationId xmlns:a16="http://schemas.microsoft.com/office/drawing/2014/main" id="{BEA4F5CF-2147-4C1E-C76B-AFE3661103A0}"/>
              </a:ext>
            </a:extLst>
          </p:cNvPr>
          <p:cNvSpPr/>
          <p:nvPr/>
        </p:nvSpPr>
        <p:spPr>
          <a:xfrm>
            <a:off x="647494" y="4080015"/>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dirty="0">
                <a:solidFill>
                  <a:schemeClr val="bg1"/>
                </a:solidFill>
                <a:latin typeface="Bahnschrift" panose="020B0502040204020203" pitchFamily="34" charset="0"/>
                <a:cs typeface="Arial" panose="020B0604020202020204" pitchFamily="34" charset="0"/>
              </a:rPr>
              <a:t>7</a:t>
            </a:r>
          </a:p>
        </p:txBody>
      </p:sp>
      <p:sp>
        <p:nvSpPr>
          <p:cNvPr id="24" name="Obdélník: se zakulacenými rohy 23">
            <a:extLst>
              <a:ext uri="{FF2B5EF4-FFF2-40B4-BE49-F238E27FC236}">
                <a16:creationId xmlns:a16="http://schemas.microsoft.com/office/drawing/2014/main" id="{0773A702-3EF5-1891-DC0E-B6E83264EBC3}"/>
              </a:ext>
            </a:extLst>
          </p:cNvPr>
          <p:cNvSpPr/>
          <p:nvPr/>
        </p:nvSpPr>
        <p:spPr>
          <a:xfrm>
            <a:off x="647494" y="4571091"/>
            <a:ext cx="592762" cy="432000"/>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000" b="1" dirty="0">
                <a:solidFill>
                  <a:schemeClr val="bg1"/>
                </a:solidFill>
                <a:latin typeface="Bahnschrift" panose="020B0502040204020203" pitchFamily="34" charset="0"/>
                <a:cs typeface="Arial" panose="020B0604020202020204" pitchFamily="34" charset="0"/>
              </a:rPr>
              <a:t>8</a:t>
            </a:r>
          </a:p>
        </p:txBody>
      </p:sp>
    </p:spTree>
    <p:extLst>
      <p:ext uri="{BB962C8B-B14F-4D97-AF65-F5344CB8AC3E}">
        <p14:creationId xmlns:p14="http://schemas.microsoft.com/office/powerpoint/2010/main" val="1747696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B76F-EB9B-7013-51CD-255D91C386D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A232926-4A7F-AAD1-C273-AC142126E189}"/>
              </a:ext>
            </a:extLst>
          </p:cNvPr>
          <p:cNvSpPr txBox="1">
            <a:spLocks/>
          </p:cNvSpPr>
          <p:nvPr/>
        </p:nvSpPr>
        <p:spPr>
          <a:xfrm>
            <a:off x="549042" y="365442"/>
            <a:ext cx="11198919" cy="47746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2400" b="1" i="0" u="none" strike="noStrike" kern="1200" cap="none" spc="0" normalizeH="0" baseline="0" noProof="0" dirty="0">
                <a:ln>
                  <a:noFill/>
                </a:ln>
                <a:solidFill>
                  <a:srgbClr val="003A63"/>
                </a:solidFill>
                <a:effectLst/>
                <a:uLnTx/>
                <a:uFillTx/>
                <a:latin typeface="Bahnschrift" panose="020B0502040204020203" pitchFamily="34" charset="0"/>
                <a:ea typeface="+mj-ea"/>
                <a:cs typeface="Arial" panose="020B0604020202020204" pitchFamily="34" charset="0"/>
              </a:rPr>
              <a:t>RVIS, koordinace projektů digitalizace ČR 2026 - 2030</a:t>
            </a:r>
          </a:p>
        </p:txBody>
      </p:sp>
      <p:sp>
        <p:nvSpPr>
          <p:cNvPr id="13" name="Obdélník 12">
            <a:extLst>
              <a:ext uri="{FF2B5EF4-FFF2-40B4-BE49-F238E27FC236}">
                <a16:creationId xmlns:a16="http://schemas.microsoft.com/office/drawing/2014/main" id="{A6547B84-9FDA-A0E3-ED44-0113FED9BE9E}"/>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Zástupný symbol pro číslo snímku 3">
            <a:extLst>
              <a:ext uri="{FF2B5EF4-FFF2-40B4-BE49-F238E27FC236}">
                <a16:creationId xmlns:a16="http://schemas.microsoft.com/office/drawing/2014/main" id="{D5505BD4-2DA5-9C32-4993-DEEF99383607}"/>
              </a:ext>
            </a:extLst>
          </p:cNvPr>
          <p:cNvSpPr>
            <a:spLocks noGrp="1"/>
          </p:cNvSpPr>
          <p:nvPr>
            <p:ph type="sldNum" sz="quarter" idx="12"/>
          </p:nvPr>
        </p:nvSpPr>
        <p:spPr>
          <a:xfrm>
            <a:off x="9374900" y="63563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3" name="Obrázek 2" descr="Obsah obrázku text, snímek obrazovky, číslo, design&#10;&#10;Obsah generovaný pomocí AI může být nesprávný.">
            <a:extLst>
              <a:ext uri="{FF2B5EF4-FFF2-40B4-BE49-F238E27FC236}">
                <a16:creationId xmlns:a16="http://schemas.microsoft.com/office/drawing/2014/main" id="{114A25FE-28BA-4C41-E419-502A2E434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328" y="1004640"/>
            <a:ext cx="11700896" cy="4908480"/>
          </a:xfrm>
          <a:prstGeom prst="rect">
            <a:avLst/>
          </a:prstGeom>
        </p:spPr>
      </p:pic>
    </p:spTree>
    <p:extLst>
      <p:ext uri="{BB962C8B-B14F-4D97-AF65-F5344CB8AC3E}">
        <p14:creationId xmlns:p14="http://schemas.microsoft.com/office/powerpoint/2010/main" val="336823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B8E8-3F91-0839-542A-E9DA79B3000F}"/>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7E6E507-9682-A399-5200-D4B33CC98380}"/>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400" b="1" i="0" u="none" strike="noStrike" kern="1200" cap="none" spc="0" normalizeH="0" baseline="0" noProof="0" dirty="0">
                <a:ln>
                  <a:noFill/>
                </a:ln>
                <a:solidFill>
                  <a:srgbClr val="44546A"/>
                </a:solidFill>
                <a:effectLst/>
                <a:uLnTx/>
                <a:uFillTx/>
                <a:latin typeface="Bahnschrift" panose="020B0502040204020203" pitchFamily="34" charset="0"/>
                <a:ea typeface="+mj-ea"/>
                <a:cs typeface="Arial" panose="020B0604020202020204" pitchFamily="34" charset="0"/>
              </a:rPr>
              <a:t>Aktuální stav realizace programu elektronizace zdravotnictví</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cs-CZ" sz="2400" b="1" i="0" u="none" strike="noStrike" kern="1200" cap="none" spc="0" normalizeH="0" baseline="0" noProof="0" dirty="0">
              <a:ln>
                <a:noFill/>
              </a:ln>
              <a:solidFill>
                <a:srgbClr val="44546A"/>
              </a:solidFill>
              <a:effectLst/>
              <a:uLnTx/>
              <a:uFillTx/>
              <a:latin typeface="Bahnschrift" panose="020B0502040204020203"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cs-CZ" sz="2400" b="1" i="0" u="none" strike="noStrike" kern="1200" cap="none" spc="0" normalizeH="0" baseline="0" noProof="0" dirty="0">
              <a:ln>
                <a:noFill/>
              </a:ln>
              <a:solidFill>
                <a:srgbClr val="44546A"/>
              </a:solidFill>
              <a:effectLst/>
              <a:uLnTx/>
              <a:uFillTx/>
              <a:latin typeface="Bahnschrift" panose="020B0502040204020203" pitchFamily="34" charset="0"/>
              <a:ea typeface="+mj-ea"/>
              <a:cs typeface="Arial" panose="020B0604020202020204" pitchFamily="34" charset="0"/>
            </a:endParaRPr>
          </a:p>
        </p:txBody>
      </p:sp>
      <p:sp>
        <p:nvSpPr>
          <p:cNvPr id="19" name="Obdélník 18">
            <a:extLst>
              <a:ext uri="{FF2B5EF4-FFF2-40B4-BE49-F238E27FC236}">
                <a16:creationId xmlns:a16="http://schemas.microsoft.com/office/drawing/2014/main" id="{3BEAAB3D-AC6A-9E8E-F9F5-8019D09F0C98}"/>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Zástupný symbol pro číslo snímku 3">
            <a:extLst>
              <a:ext uri="{FF2B5EF4-FFF2-40B4-BE49-F238E27FC236}">
                <a16:creationId xmlns:a16="http://schemas.microsoft.com/office/drawing/2014/main" id="{2DDCC386-B0D6-BAD5-5D18-27DA71C89ABA}"/>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pic>
        <p:nvPicPr>
          <p:cNvPr id="5" name="Obrázek 4">
            <a:extLst>
              <a:ext uri="{FF2B5EF4-FFF2-40B4-BE49-F238E27FC236}">
                <a16:creationId xmlns:a16="http://schemas.microsoft.com/office/drawing/2014/main" id="{857C97EF-F678-7F36-E08E-DB8B898C56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38D46120-8C3E-F8AB-0FBD-BEFEADDA196F}"/>
              </a:ext>
            </a:extLst>
          </p:cNvPr>
          <p:cNvSpPr txBox="1"/>
          <p:nvPr/>
        </p:nvSpPr>
        <p:spPr>
          <a:xfrm>
            <a:off x="989704" y="2157793"/>
            <a:ext cx="10188592"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srgbClr val="3F7AA8"/>
                </a:solidFill>
                <a:effectLst/>
                <a:uLnTx/>
                <a:uFillTx/>
                <a:latin typeface="Bahnschrift" panose="020B0502040204020203" pitchFamily="34" charset="0"/>
                <a:ea typeface="+mn-ea"/>
                <a:cs typeface="Arial" panose="020B0604020202020204" pitchFamily="34" charset="0"/>
              </a:rPr>
              <a:t>Návrh usnesení: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800" b="0" i="0" u="none" strike="noStrike" kern="1200" cap="none" spc="0" normalizeH="0" baseline="0" noProof="0" dirty="0">
              <a:ln>
                <a:noFill/>
              </a:ln>
              <a:solidFill>
                <a:srgbClr val="C2CD2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C2CD23"/>
              </a:buClr>
              <a:buSzTx/>
              <a:buFontTx/>
              <a:buNone/>
              <a:tabLst/>
              <a:defRPr/>
            </a:pPr>
            <a:r>
              <a:rPr kumimoji="0" lang="cs-CZ" sz="2000" b="0" i="1" u="none" strike="noStrike" kern="1200" cap="none" spc="0" normalizeH="0" baseline="0" noProof="0" dirty="0">
                <a:ln>
                  <a:noFill/>
                </a:ln>
                <a:solidFill>
                  <a:srgbClr val="44546A"/>
                </a:solidFill>
                <a:effectLst/>
                <a:uLnTx/>
                <a:uFillTx/>
                <a:latin typeface="Bahnschrift" panose="020B0502040204020203" pitchFamily="34" charset="0"/>
                <a:ea typeface="+mn-ea"/>
                <a:cs typeface="Arial" panose="020B0604020202020204" pitchFamily="34" charset="0"/>
              </a:rPr>
              <a:t>„Národní rada elektronického zdravotnictví bere podané informace na vědomí.“ </a:t>
            </a:r>
          </a:p>
          <a:p>
            <a:pPr marL="342900" marR="0" lvl="0" indent="-342900" algn="l" defTabSz="914400" rtl="0" eaLnBrk="1" fontAlgn="auto" latinLnBrk="0" hangingPunct="1">
              <a:lnSpc>
                <a:spcPct val="100000"/>
              </a:lnSpc>
              <a:spcBef>
                <a:spcPts val="0"/>
              </a:spcBef>
              <a:spcAft>
                <a:spcPts val="0"/>
              </a:spcAft>
              <a:buClr>
                <a:srgbClr val="C2CD23"/>
              </a:buClr>
              <a:buSzTx/>
              <a:buFont typeface="Arial" panose="020B0604020202020204" pitchFamily="34" charset="0"/>
              <a:buChar char="•"/>
              <a:tabLst/>
              <a:defRPr/>
            </a:pPr>
            <a:endParaRPr kumimoji="0" lang="cs-CZ"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800" b="0" i="0" u="none" strike="noStrike" kern="1200" cap="none" spc="0" normalizeH="0" baseline="0" noProof="0" dirty="0">
              <a:ln>
                <a:noFill/>
              </a:ln>
              <a:solidFill>
                <a:srgbClr val="C2CD23"/>
              </a:solidFill>
              <a:effectLst/>
              <a:uLnTx/>
              <a:uFillTx/>
              <a:latin typeface="Bahnschrift"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420937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BC315D5-F4AB-2BF2-5F78-AAAD17F48795}"/>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BB43D94D-1129-07AF-79BB-9DB0F4276FBC}"/>
              </a:ext>
            </a:extLst>
          </p:cNvPr>
          <p:cNvGrpSpPr/>
          <p:nvPr/>
        </p:nvGrpSpPr>
        <p:grpSpPr>
          <a:xfrm>
            <a:off x="3451670" y="2398441"/>
            <a:ext cx="8215611" cy="2183948"/>
            <a:chOff x="2363894" y="2546208"/>
            <a:chExt cx="8845070" cy="2183948"/>
          </a:xfrm>
        </p:grpSpPr>
        <p:sp>
          <p:nvSpPr>
            <p:cNvPr id="2" name="Nadpis 1">
              <a:extLst>
                <a:ext uri="{FF2B5EF4-FFF2-40B4-BE49-F238E27FC236}">
                  <a16:creationId xmlns:a16="http://schemas.microsoft.com/office/drawing/2014/main" id="{3F9308D9-6BE5-15FA-3091-414F7A1101DD}"/>
                </a:ext>
              </a:extLst>
            </p:cNvPr>
            <p:cNvSpPr txBox="1">
              <a:spLocks/>
            </p:cNvSpPr>
            <p:nvPr/>
          </p:nvSpPr>
          <p:spPr>
            <a:xfrm>
              <a:off x="3681977" y="2857567"/>
              <a:ext cx="7526987"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chemeClr val="bg1"/>
                  </a:solidFill>
                  <a:latin typeface="Bahnschrift" panose="020B0502040204020203" pitchFamily="34" charset="0"/>
                  <a:cs typeface="Arial" panose="020B0604020202020204" pitchFamily="34" charset="0"/>
                </a:rPr>
                <a:t>STAV PROJEKTU NPO TELEMEDICÍNA FN OLOMOUC</a:t>
              </a:r>
            </a:p>
            <a:p>
              <a:endParaRPr lang="cs-CZ" sz="4000" dirty="0">
                <a:solidFill>
                  <a:schemeClr val="bg1"/>
                </a:solidFill>
                <a:latin typeface="Bahnschrift" panose="020B0502040204020203" pitchFamily="34" charset="0"/>
                <a:cs typeface="Arial" panose="020B0604020202020204" pitchFamily="34" charset="0"/>
              </a:endParaRPr>
            </a:p>
          </p:txBody>
        </p:sp>
        <p:sp>
          <p:nvSpPr>
            <p:cNvPr id="3" name="Podnadpis 2">
              <a:extLst>
                <a:ext uri="{FF2B5EF4-FFF2-40B4-BE49-F238E27FC236}">
                  <a16:creationId xmlns:a16="http://schemas.microsoft.com/office/drawing/2014/main" id="{35341044-8B81-7944-6C58-269B551FA4C2}"/>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59789521-EF83-A31D-BEA7-828D3F086576}"/>
                </a:ext>
              </a:extLst>
            </p:cNvPr>
            <p:cNvSpPr txBox="1"/>
            <p:nvPr/>
          </p:nvSpPr>
          <p:spPr>
            <a:xfrm>
              <a:off x="2363894" y="2546208"/>
              <a:ext cx="2107406" cy="1646605"/>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3</a:t>
              </a:r>
            </a:p>
          </p:txBody>
        </p:sp>
      </p:grpSp>
      <p:pic>
        <p:nvPicPr>
          <p:cNvPr id="7" name="Obrázek 6">
            <a:extLst>
              <a:ext uri="{FF2B5EF4-FFF2-40B4-BE49-F238E27FC236}">
                <a16:creationId xmlns:a16="http://schemas.microsoft.com/office/drawing/2014/main" id="{F0B307D0-7D6C-D0BA-4E48-49A903C7D0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F3A97C3F-FFF8-B7A6-3069-084C1AC9DD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
        <p:nvSpPr>
          <p:cNvPr id="4" name="Obdélník 3">
            <a:extLst>
              <a:ext uri="{FF2B5EF4-FFF2-40B4-BE49-F238E27FC236}">
                <a16:creationId xmlns:a16="http://schemas.microsoft.com/office/drawing/2014/main" id="{CD7C99F2-BD9D-97FA-DFD9-DFC52F87D8B4}"/>
              </a:ext>
            </a:extLst>
          </p:cNvPr>
          <p:cNvSpPr/>
          <p:nvPr/>
        </p:nvSpPr>
        <p:spPr>
          <a:xfrm>
            <a:off x="4514229" y="2570283"/>
            <a:ext cx="46809" cy="1420393"/>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spTree>
    <p:extLst>
      <p:ext uri="{BB962C8B-B14F-4D97-AF65-F5344CB8AC3E}">
        <p14:creationId xmlns:p14="http://schemas.microsoft.com/office/powerpoint/2010/main" val="386258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Písmo, řada/pruh, bílé&#10;&#10;Obsah generovaný pomocí AI může být nesprávný.">
            <a:extLst>
              <a:ext uri="{FF2B5EF4-FFF2-40B4-BE49-F238E27FC236}">
                <a16:creationId xmlns:a16="http://schemas.microsoft.com/office/drawing/2014/main" id="{76141E26-4602-246C-7933-58A5FF93DDF2}"/>
              </a:ext>
            </a:extLst>
          </p:cNvPr>
          <p:cNvPicPr>
            <a:picLocks noChangeAspect="1"/>
          </p:cNvPicPr>
          <p:nvPr/>
        </p:nvPicPr>
        <p:blipFill>
          <a:blip r:embed="rId3" cstate="print">
            <a:extLst>
              <a:ext uri="{28A0092B-C50C-407E-A947-70E740481C1C}">
                <a14:useLocalDpi xmlns:a14="http://schemas.microsoft.com/office/drawing/2010/main"/>
              </a:ext>
            </a:extLst>
          </a:blip>
          <a:srcRect t="29927" b="24600"/>
          <a:stretch>
            <a:fillRect/>
          </a:stretch>
        </p:blipFill>
        <p:spPr>
          <a:xfrm>
            <a:off x="2025627" y="6142043"/>
            <a:ext cx="7772400" cy="569653"/>
          </a:xfrm>
          <a:prstGeom prst="rect">
            <a:avLst/>
          </a:prstGeom>
          <a:ln>
            <a:noFill/>
          </a:ln>
        </p:spPr>
      </p:pic>
      <p:pic>
        <p:nvPicPr>
          <p:cNvPr id="5" name="Obrázek 4">
            <a:extLst>
              <a:ext uri="{FF2B5EF4-FFF2-40B4-BE49-F238E27FC236}">
                <a16:creationId xmlns:a16="http://schemas.microsoft.com/office/drawing/2014/main" id="{C67E0900-D91A-4D48-0691-5AFABC557441}"/>
              </a:ext>
            </a:extLst>
          </p:cNvPr>
          <p:cNvPicPr>
            <a:picLocks noChangeAspect="1"/>
          </p:cNvPicPr>
          <p:nvPr/>
        </p:nvPicPr>
        <p:blipFill>
          <a:blip r:embed="rId4"/>
          <a:stretch>
            <a:fillRect/>
          </a:stretch>
        </p:blipFill>
        <p:spPr>
          <a:xfrm>
            <a:off x="0" y="5073"/>
            <a:ext cx="12192000" cy="5651739"/>
          </a:xfrm>
          <a:prstGeom prst="rect">
            <a:avLst/>
          </a:prstGeom>
        </p:spPr>
      </p:pic>
      <p:sp>
        <p:nvSpPr>
          <p:cNvPr id="8" name="Nadpis 1">
            <a:extLst>
              <a:ext uri="{FF2B5EF4-FFF2-40B4-BE49-F238E27FC236}">
                <a16:creationId xmlns:a16="http://schemas.microsoft.com/office/drawing/2014/main" id="{8A8ED1CC-2F21-0C42-F0B5-37D401E3A222}"/>
              </a:ext>
            </a:extLst>
          </p:cNvPr>
          <p:cNvSpPr txBox="1">
            <a:spLocks/>
          </p:cNvSpPr>
          <p:nvPr/>
        </p:nvSpPr>
        <p:spPr>
          <a:xfrm>
            <a:off x="654027" y="481648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2400" b="1" i="0" u="none" strike="noStrike" kern="1200" cap="none" spc="0" normalizeH="0" baseline="0" noProof="0" dirty="0">
                <a:ln>
                  <a:noFill/>
                </a:ln>
                <a:solidFill>
                  <a:srgbClr val="F70B2A"/>
                </a:solidFill>
                <a:effectLst/>
                <a:uLnTx/>
                <a:uFillTx/>
                <a:latin typeface="DunbarText ExBold"/>
                <a:ea typeface="+mj-ea"/>
                <a:cs typeface="+mj-cs"/>
              </a:rPr>
              <a:t>Podpora projektů pro inovační technologie ve zdravotnictví - telemedicína</a:t>
            </a:r>
            <a:endParaRPr kumimoji="0" lang="cs-CZ" sz="7200" b="0" i="0" u="none" strike="noStrike" kern="1200" cap="none" spc="0" normalizeH="0" baseline="0" noProof="0" dirty="0">
              <a:ln>
                <a:noFill/>
              </a:ln>
              <a:solidFill>
                <a:srgbClr val="F70B2A"/>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84327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7990F9-E122-0C10-2914-940F34B6C210}"/>
              </a:ext>
            </a:extLst>
          </p:cNvPr>
          <p:cNvSpPr>
            <a:spLocks noGrp="1"/>
          </p:cNvSpPr>
          <p:nvPr>
            <p:ph type="title"/>
          </p:nvPr>
        </p:nvSpPr>
        <p:spPr>
          <a:xfrm>
            <a:off x="1690834" y="202504"/>
            <a:ext cx="8696864" cy="1143757"/>
          </a:xfrm>
        </p:spPr>
        <p:txBody>
          <a:bodyPr vert="horz" lIns="91440" tIns="45720" rIns="91440" bIns="45720" rtlCol="0" anchor="t">
            <a:normAutofit/>
          </a:bodyPr>
          <a:lstStyle/>
          <a:p>
            <a:pPr algn="ctr">
              <a:spcBef>
                <a:spcPts val="1000"/>
              </a:spcBef>
            </a:pPr>
            <a:br>
              <a:rPr lang="cs-CZ" sz="2400" b="1" cap="all">
                <a:solidFill>
                  <a:srgbClr val="FF0000"/>
                </a:solidFill>
                <a:latin typeface="Arial"/>
                <a:cs typeface="Arial"/>
              </a:rPr>
            </a:br>
            <a:r>
              <a:rPr lang="cs-CZ" sz="2400" b="1" cap="all">
                <a:solidFill>
                  <a:srgbClr val="FF0000"/>
                </a:solidFill>
                <a:latin typeface="Arial"/>
                <a:cs typeface="Arial"/>
              </a:rPr>
              <a:t>Schéma projektu</a:t>
            </a:r>
            <a:br>
              <a:rPr lang="cs-CZ" sz="2400" b="1" cap="all">
                <a:solidFill>
                  <a:srgbClr val="FF0000"/>
                </a:solidFill>
                <a:latin typeface="Arial"/>
                <a:cs typeface="Arial"/>
              </a:rPr>
            </a:br>
            <a:r>
              <a:rPr lang="cs-CZ" sz="1200">
                <a:solidFill>
                  <a:srgbClr val="153677"/>
                </a:solidFill>
                <a:latin typeface="DunbarText"/>
                <a:ea typeface="+mn-ea"/>
                <a:cs typeface="+mn-cs"/>
              </a:rPr>
              <a:t>realizace 1.1. 2023 – 30.6.2026</a:t>
            </a:r>
            <a:br>
              <a:rPr lang="cs-CZ" sz="2400" b="1" cap="all">
                <a:solidFill>
                  <a:srgbClr val="FF0000"/>
                </a:solidFill>
                <a:latin typeface="Arial"/>
                <a:cs typeface="Arial"/>
              </a:rPr>
            </a:br>
            <a:endParaRPr lang="cs-CZ" sz="1100" b="1" cap="all">
              <a:solidFill>
                <a:srgbClr val="153677"/>
              </a:solidFill>
              <a:latin typeface="Segoe UI"/>
              <a:cs typeface="Segoe UI"/>
            </a:endParaRPr>
          </a:p>
        </p:txBody>
      </p:sp>
      <p:sp>
        <p:nvSpPr>
          <p:cNvPr id="5" name="Obdélník 4">
            <a:extLst>
              <a:ext uri="{FF2B5EF4-FFF2-40B4-BE49-F238E27FC236}">
                <a16:creationId xmlns:a16="http://schemas.microsoft.com/office/drawing/2014/main" id="{52B75233-ED3E-CD76-1E1A-4A23C7832406}"/>
              </a:ext>
            </a:extLst>
          </p:cNvPr>
          <p:cNvSpPr/>
          <p:nvPr/>
        </p:nvSpPr>
        <p:spPr>
          <a:xfrm>
            <a:off x="415452" y="5250913"/>
            <a:ext cx="11361095" cy="386862"/>
          </a:xfrm>
          <a:prstGeom prst="rect">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white"/>
                </a:solidFill>
                <a:effectLst/>
                <a:uLnTx/>
                <a:uFillTx/>
                <a:latin typeface="Aptos" panose="02110004020202020204"/>
                <a:ea typeface="+mn-ea"/>
                <a:cs typeface="+mn-cs"/>
              </a:rPr>
              <a:t>Projektové řízení</a:t>
            </a:r>
          </a:p>
        </p:txBody>
      </p:sp>
      <p:sp>
        <p:nvSpPr>
          <p:cNvPr id="6" name="Obdélník 5">
            <a:extLst>
              <a:ext uri="{FF2B5EF4-FFF2-40B4-BE49-F238E27FC236}">
                <a16:creationId xmlns:a16="http://schemas.microsoft.com/office/drawing/2014/main" id="{4F0054C4-5512-7801-D4C2-CB4448C768AD}"/>
              </a:ext>
            </a:extLst>
          </p:cNvPr>
          <p:cNvSpPr/>
          <p:nvPr/>
        </p:nvSpPr>
        <p:spPr>
          <a:xfrm>
            <a:off x="415453" y="5882992"/>
            <a:ext cx="11361094" cy="386862"/>
          </a:xfrm>
          <a:prstGeom prst="rect">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white"/>
                </a:solidFill>
                <a:effectLst/>
                <a:uLnTx/>
                <a:uFillTx/>
                <a:latin typeface="Aptos" panose="02110004020202020204"/>
                <a:ea typeface="+mn-ea"/>
                <a:cs typeface="+mn-cs"/>
              </a:rPr>
              <a:t>Komunikace a diseminace</a:t>
            </a:r>
          </a:p>
        </p:txBody>
      </p:sp>
      <p:sp>
        <p:nvSpPr>
          <p:cNvPr id="12" name="Obdélník 11">
            <a:extLst>
              <a:ext uri="{FF2B5EF4-FFF2-40B4-BE49-F238E27FC236}">
                <a16:creationId xmlns:a16="http://schemas.microsoft.com/office/drawing/2014/main" id="{69CFACB9-E0A5-FC02-49E7-7A4EC2EB96BE}"/>
              </a:ext>
            </a:extLst>
          </p:cNvPr>
          <p:cNvSpPr/>
          <p:nvPr/>
        </p:nvSpPr>
        <p:spPr>
          <a:xfrm>
            <a:off x="415372" y="1608323"/>
            <a:ext cx="4911970" cy="6799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srgbClr val="153677"/>
                </a:solidFill>
                <a:effectLst/>
                <a:uLnTx/>
                <a:uFillTx/>
                <a:latin typeface="DunbarText"/>
                <a:ea typeface="+mn-ea"/>
                <a:cs typeface="+mn-cs"/>
              </a:rPr>
              <a:t>1. Vytvoření organizačního a legislativního rámce telemedicíny a </a:t>
            </a:r>
            <a:r>
              <a:rPr kumimoji="0" lang="cs-CZ" sz="1600" b="0" i="0" u="none" strike="noStrike" kern="1200" cap="none" spc="0" normalizeH="0" baseline="0" noProof="0" err="1">
                <a:ln>
                  <a:noFill/>
                </a:ln>
                <a:solidFill>
                  <a:srgbClr val="153677"/>
                </a:solidFill>
                <a:effectLst/>
                <a:uLnTx/>
                <a:uFillTx/>
                <a:latin typeface="DunbarText"/>
                <a:ea typeface="+mn-ea"/>
                <a:cs typeface="+mn-cs"/>
              </a:rPr>
              <a:t>mHealth</a:t>
            </a:r>
            <a:endParaRPr kumimoji="0" lang="cs-CZ" sz="1600" b="0" i="0" u="none" strike="noStrike" kern="1200" cap="none" spc="0" normalizeH="0" baseline="0" noProof="0">
              <a:ln>
                <a:noFill/>
              </a:ln>
              <a:solidFill>
                <a:srgbClr val="153677"/>
              </a:solidFill>
              <a:effectLst/>
              <a:uLnTx/>
              <a:uFillTx/>
              <a:latin typeface="DunbarText"/>
              <a:ea typeface="+mn-ea"/>
              <a:cs typeface="+mn-cs"/>
            </a:endParaRPr>
          </a:p>
        </p:txBody>
      </p:sp>
      <p:sp>
        <p:nvSpPr>
          <p:cNvPr id="13" name="Obdélník 12">
            <a:extLst>
              <a:ext uri="{FF2B5EF4-FFF2-40B4-BE49-F238E27FC236}">
                <a16:creationId xmlns:a16="http://schemas.microsoft.com/office/drawing/2014/main" id="{76F6167D-EF0D-12E5-6661-B0F3561A4357}"/>
              </a:ext>
            </a:extLst>
          </p:cNvPr>
          <p:cNvSpPr/>
          <p:nvPr/>
        </p:nvSpPr>
        <p:spPr>
          <a:xfrm>
            <a:off x="415372" y="2841008"/>
            <a:ext cx="4911970" cy="6799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srgbClr val="153677"/>
                </a:solidFill>
                <a:effectLst/>
                <a:uLnTx/>
                <a:uFillTx/>
                <a:latin typeface="DunbarText"/>
                <a:ea typeface="+mn-ea"/>
                <a:cs typeface="+mn-cs"/>
              </a:rPr>
              <a:t>2. Vytvoření hodnotícího, úhradového a realizačního rámce telemedicíny a </a:t>
            </a:r>
            <a:r>
              <a:rPr kumimoji="0" lang="cs-CZ" sz="1600" b="0" i="0" u="none" strike="noStrike" kern="1200" cap="none" spc="0" normalizeH="0" baseline="0" noProof="0" err="1">
                <a:ln>
                  <a:noFill/>
                </a:ln>
                <a:solidFill>
                  <a:srgbClr val="153677"/>
                </a:solidFill>
                <a:effectLst/>
                <a:uLnTx/>
                <a:uFillTx/>
                <a:latin typeface="DunbarText"/>
                <a:ea typeface="+mn-ea"/>
                <a:cs typeface="+mn-cs"/>
              </a:rPr>
              <a:t>mHealth</a:t>
            </a:r>
            <a:endParaRPr kumimoji="0" lang="cs-CZ" sz="1600" b="0" i="0" u="none" strike="noStrike" kern="1200" cap="none" spc="0" normalizeH="0" baseline="0" noProof="0">
              <a:ln>
                <a:noFill/>
              </a:ln>
              <a:solidFill>
                <a:srgbClr val="153677"/>
              </a:solidFill>
              <a:effectLst/>
              <a:uLnTx/>
              <a:uFillTx/>
              <a:latin typeface="DunbarText"/>
              <a:ea typeface="+mn-ea"/>
              <a:cs typeface="+mn-cs"/>
            </a:endParaRPr>
          </a:p>
        </p:txBody>
      </p:sp>
      <p:sp>
        <p:nvSpPr>
          <p:cNvPr id="14" name="Obdélník 13">
            <a:extLst>
              <a:ext uri="{FF2B5EF4-FFF2-40B4-BE49-F238E27FC236}">
                <a16:creationId xmlns:a16="http://schemas.microsoft.com/office/drawing/2014/main" id="{E1A452FD-D1FD-6BC0-7165-41456392AB89}"/>
              </a:ext>
            </a:extLst>
          </p:cNvPr>
          <p:cNvSpPr/>
          <p:nvPr/>
        </p:nvSpPr>
        <p:spPr>
          <a:xfrm>
            <a:off x="415372" y="4073381"/>
            <a:ext cx="4911970" cy="6799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srgbClr val="153677"/>
                </a:solidFill>
                <a:effectLst/>
                <a:uLnTx/>
                <a:uFillTx/>
                <a:latin typeface="DunbarText"/>
                <a:ea typeface="+mn-ea"/>
                <a:cs typeface="+mn-cs"/>
              </a:rPr>
              <a:t>3. Komunikační platforma pro telemedicínu a pilotní spuštění služeb</a:t>
            </a:r>
          </a:p>
        </p:txBody>
      </p:sp>
      <p:sp>
        <p:nvSpPr>
          <p:cNvPr id="15" name="Obdélník 14">
            <a:extLst>
              <a:ext uri="{FF2B5EF4-FFF2-40B4-BE49-F238E27FC236}">
                <a16:creationId xmlns:a16="http://schemas.microsoft.com/office/drawing/2014/main" id="{E3BABA43-C3B0-579B-A241-7FD7D2E60DF0}"/>
              </a:ext>
            </a:extLst>
          </p:cNvPr>
          <p:cNvSpPr/>
          <p:nvPr/>
        </p:nvSpPr>
        <p:spPr>
          <a:xfrm>
            <a:off x="5913494" y="1611606"/>
            <a:ext cx="5863055" cy="4728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153677"/>
                </a:solidFill>
                <a:effectLst/>
                <a:uLnTx/>
                <a:uFillTx/>
                <a:latin typeface="DunbarText"/>
                <a:ea typeface="+mn-ea"/>
                <a:cs typeface="+mn-cs"/>
              </a:rPr>
              <a:t>1.1 NÁVRH LEGISLATIVNÍCH OPATŘENÍ A LEGISLATIVNÍ RÁMEC PRO TELEMEDICÍNU</a:t>
            </a:r>
          </a:p>
        </p:txBody>
      </p:sp>
      <p:sp>
        <p:nvSpPr>
          <p:cNvPr id="16" name="Obdélník 15">
            <a:extLst>
              <a:ext uri="{FF2B5EF4-FFF2-40B4-BE49-F238E27FC236}">
                <a16:creationId xmlns:a16="http://schemas.microsoft.com/office/drawing/2014/main" id="{CEA7F765-90D3-8F45-6810-9B20827D3FE9}"/>
              </a:ext>
            </a:extLst>
          </p:cNvPr>
          <p:cNvSpPr/>
          <p:nvPr/>
        </p:nvSpPr>
        <p:spPr>
          <a:xfrm>
            <a:off x="5887117" y="2318248"/>
            <a:ext cx="5889431" cy="279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a:ln>
                  <a:noFill/>
                </a:ln>
                <a:solidFill>
                  <a:srgbClr val="153677"/>
                </a:solidFill>
                <a:effectLst/>
                <a:uLnTx/>
                <a:uFillTx/>
                <a:latin typeface="DunbarText"/>
                <a:ea typeface="+mn-ea"/>
                <a:cs typeface="+mn-cs"/>
              </a:rPr>
              <a:t>1.2. KOMUNIKAČNÍ STRATEGIE TELEMEDICÍNY A JEJÍ REALIZACE</a:t>
            </a:r>
            <a:endParaRPr kumimoji="0" lang="cs-CZ" sz="1200" b="0" i="0" u="none" strike="noStrike" kern="1200" cap="none" spc="0" normalizeH="0" baseline="0" noProof="0">
              <a:ln>
                <a:noFill/>
              </a:ln>
              <a:solidFill>
                <a:srgbClr val="153677"/>
              </a:solidFill>
              <a:effectLst/>
              <a:uLnTx/>
              <a:uFillTx/>
              <a:latin typeface="DunbarText"/>
              <a:ea typeface="+mn-ea"/>
              <a:cs typeface="+mn-cs"/>
            </a:endParaRPr>
          </a:p>
        </p:txBody>
      </p:sp>
      <p:sp>
        <p:nvSpPr>
          <p:cNvPr id="17" name="Obdélník 16">
            <a:extLst>
              <a:ext uri="{FF2B5EF4-FFF2-40B4-BE49-F238E27FC236}">
                <a16:creationId xmlns:a16="http://schemas.microsoft.com/office/drawing/2014/main" id="{A45E980C-453D-9833-3C29-3487D3F2509B}"/>
              </a:ext>
            </a:extLst>
          </p:cNvPr>
          <p:cNvSpPr/>
          <p:nvPr/>
        </p:nvSpPr>
        <p:spPr>
          <a:xfrm>
            <a:off x="5913494" y="2845069"/>
            <a:ext cx="2777704" cy="7085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153677"/>
                </a:solidFill>
                <a:effectLst/>
                <a:uLnTx/>
                <a:uFillTx/>
                <a:latin typeface="DunbarText"/>
                <a:ea typeface="+mn-ea"/>
                <a:cs typeface="+mn-cs"/>
              </a:rPr>
              <a:t>2.1 METODIKA POSUZOVÁNÍ TELEMEDICÍNSKÝCH SLUŽEB</a:t>
            </a:r>
          </a:p>
        </p:txBody>
      </p:sp>
      <p:sp>
        <p:nvSpPr>
          <p:cNvPr id="18" name="Obdélník 17">
            <a:extLst>
              <a:ext uri="{FF2B5EF4-FFF2-40B4-BE49-F238E27FC236}">
                <a16:creationId xmlns:a16="http://schemas.microsoft.com/office/drawing/2014/main" id="{CC570045-C4F1-FCC8-9452-2C16A288FF07}"/>
              </a:ext>
            </a:extLst>
          </p:cNvPr>
          <p:cNvSpPr/>
          <p:nvPr/>
        </p:nvSpPr>
        <p:spPr>
          <a:xfrm>
            <a:off x="9001474" y="4051363"/>
            <a:ext cx="2777706" cy="679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153677"/>
                </a:solidFill>
                <a:effectLst/>
                <a:uLnTx/>
                <a:uFillTx/>
                <a:latin typeface="DunbarText"/>
                <a:ea typeface="+mn-ea"/>
                <a:cs typeface="+mn-cs"/>
              </a:rPr>
              <a:t>3.1 PILOTNÍ KOMUNIKAČNÍ PLATFORMA TELEMEDICÍNY</a:t>
            </a:r>
          </a:p>
        </p:txBody>
      </p:sp>
      <p:sp>
        <p:nvSpPr>
          <p:cNvPr id="19" name="Obdélník 18">
            <a:extLst>
              <a:ext uri="{FF2B5EF4-FFF2-40B4-BE49-F238E27FC236}">
                <a16:creationId xmlns:a16="http://schemas.microsoft.com/office/drawing/2014/main" id="{300A1599-B770-BF7E-427B-DED15D6EC27C}"/>
              </a:ext>
            </a:extLst>
          </p:cNvPr>
          <p:cNvSpPr/>
          <p:nvPr/>
        </p:nvSpPr>
        <p:spPr>
          <a:xfrm>
            <a:off x="8998846" y="2842642"/>
            <a:ext cx="2777704" cy="7109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153677"/>
                </a:solidFill>
                <a:effectLst/>
                <a:uLnTx/>
                <a:uFillTx/>
                <a:latin typeface="DunbarText"/>
                <a:ea typeface="+mn-ea"/>
                <a:cs typeface="+mn-cs"/>
              </a:rPr>
              <a:t>2.2 VYTVOŘENÍ PRŮVODCE A DOPORUČENÝCH POSTUPŮ TM PÉČE</a:t>
            </a:r>
          </a:p>
        </p:txBody>
      </p:sp>
      <p:sp>
        <p:nvSpPr>
          <p:cNvPr id="20" name="Obdélník 19">
            <a:extLst>
              <a:ext uri="{FF2B5EF4-FFF2-40B4-BE49-F238E27FC236}">
                <a16:creationId xmlns:a16="http://schemas.microsoft.com/office/drawing/2014/main" id="{0EEBCFCC-EE6C-C5B3-A645-8C60233C4F75}"/>
              </a:ext>
            </a:extLst>
          </p:cNvPr>
          <p:cNvSpPr/>
          <p:nvPr/>
        </p:nvSpPr>
        <p:spPr>
          <a:xfrm>
            <a:off x="5913492" y="4051363"/>
            <a:ext cx="2777706" cy="6799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153677"/>
                </a:solidFill>
                <a:effectLst/>
                <a:uLnTx/>
                <a:uFillTx/>
                <a:latin typeface="DunbarText"/>
                <a:ea typeface="+mn-ea"/>
                <a:cs typeface="+mn-cs"/>
              </a:rPr>
              <a:t>3.2 PILOTNÍ NASAZENÍ TELEMEDICÍNY A MHEALTH </a:t>
            </a:r>
          </a:p>
        </p:txBody>
      </p:sp>
      <p:sp>
        <p:nvSpPr>
          <p:cNvPr id="22" name="Šipka: dolů 21">
            <a:extLst>
              <a:ext uri="{FF2B5EF4-FFF2-40B4-BE49-F238E27FC236}">
                <a16:creationId xmlns:a16="http://schemas.microsoft.com/office/drawing/2014/main" id="{ED93B8FF-C6D7-2F3F-7D96-53752632984D}"/>
              </a:ext>
            </a:extLst>
          </p:cNvPr>
          <p:cNvSpPr/>
          <p:nvPr/>
        </p:nvSpPr>
        <p:spPr>
          <a:xfrm>
            <a:off x="2779038" y="2362615"/>
            <a:ext cx="184638" cy="378893"/>
          </a:xfrm>
          <a:prstGeom prst="downArrow">
            <a:avLst/>
          </a:prstGeom>
          <a:solidFill>
            <a:srgbClr val="153677"/>
          </a:solidFill>
          <a:ln>
            <a:solidFill>
              <a:srgbClr val="1536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Šipka: dolů 22">
            <a:extLst>
              <a:ext uri="{FF2B5EF4-FFF2-40B4-BE49-F238E27FC236}">
                <a16:creationId xmlns:a16="http://schemas.microsoft.com/office/drawing/2014/main" id="{45926844-9B75-B3A0-4E34-40DA0DB2C3F1}"/>
              </a:ext>
            </a:extLst>
          </p:cNvPr>
          <p:cNvSpPr/>
          <p:nvPr/>
        </p:nvSpPr>
        <p:spPr>
          <a:xfrm>
            <a:off x="2779038" y="3625302"/>
            <a:ext cx="184638" cy="378893"/>
          </a:xfrm>
          <a:prstGeom prst="downArrow">
            <a:avLst/>
          </a:prstGeom>
          <a:solidFill>
            <a:srgbClr val="153677"/>
          </a:solidFill>
          <a:ln>
            <a:solidFill>
              <a:srgbClr val="1536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Šipka: obousměrná svislá 51">
            <a:extLst>
              <a:ext uri="{FF2B5EF4-FFF2-40B4-BE49-F238E27FC236}">
                <a16:creationId xmlns:a16="http://schemas.microsoft.com/office/drawing/2014/main" id="{484A7826-8307-A770-2FB1-ABA786385D0B}"/>
              </a:ext>
            </a:extLst>
          </p:cNvPr>
          <p:cNvSpPr/>
          <p:nvPr/>
        </p:nvSpPr>
        <p:spPr>
          <a:xfrm rot="5400000">
            <a:off x="8774759" y="3029285"/>
            <a:ext cx="127594" cy="294717"/>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Šipka: obousměrná svislá 52">
            <a:extLst>
              <a:ext uri="{FF2B5EF4-FFF2-40B4-BE49-F238E27FC236}">
                <a16:creationId xmlns:a16="http://schemas.microsoft.com/office/drawing/2014/main" id="{3B50CD67-D73D-1EC4-2196-9172CA7931FE}"/>
              </a:ext>
            </a:extLst>
          </p:cNvPr>
          <p:cNvSpPr/>
          <p:nvPr/>
        </p:nvSpPr>
        <p:spPr>
          <a:xfrm rot="5400000">
            <a:off x="8787690" y="4243973"/>
            <a:ext cx="127594" cy="294717"/>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Šipka: obousměrná svislá 58">
            <a:extLst>
              <a:ext uri="{FF2B5EF4-FFF2-40B4-BE49-F238E27FC236}">
                <a16:creationId xmlns:a16="http://schemas.microsoft.com/office/drawing/2014/main" id="{A9995524-4A50-13B0-D938-6B6F8BFBB6A8}"/>
              </a:ext>
            </a:extLst>
          </p:cNvPr>
          <p:cNvSpPr/>
          <p:nvPr/>
        </p:nvSpPr>
        <p:spPr>
          <a:xfrm>
            <a:off x="8775129" y="2088423"/>
            <a:ext cx="113405" cy="229825"/>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2" name="Šipka: obousměrná svislá 61">
            <a:extLst>
              <a:ext uri="{FF2B5EF4-FFF2-40B4-BE49-F238E27FC236}">
                <a16:creationId xmlns:a16="http://schemas.microsoft.com/office/drawing/2014/main" id="{4A17BBDF-9893-7DF2-366D-F11672345027}"/>
              </a:ext>
            </a:extLst>
          </p:cNvPr>
          <p:cNvSpPr/>
          <p:nvPr/>
        </p:nvSpPr>
        <p:spPr>
          <a:xfrm>
            <a:off x="7153323" y="2611048"/>
            <a:ext cx="113405" cy="229825"/>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Šipka: obousměrná svislá 62">
            <a:extLst>
              <a:ext uri="{FF2B5EF4-FFF2-40B4-BE49-F238E27FC236}">
                <a16:creationId xmlns:a16="http://schemas.microsoft.com/office/drawing/2014/main" id="{CDDC2EF4-474A-DC92-F362-AF852B254CF0}"/>
              </a:ext>
            </a:extLst>
          </p:cNvPr>
          <p:cNvSpPr/>
          <p:nvPr/>
        </p:nvSpPr>
        <p:spPr>
          <a:xfrm>
            <a:off x="10330995" y="2611048"/>
            <a:ext cx="113405" cy="229825"/>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Šipka: obousměrná svislá 63">
            <a:extLst>
              <a:ext uri="{FF2B5EF4-FFF2-40B4-BE49-F238E27FC236}">
                <a16:creationId xmlns:a16="http://schemas.microsoft.com/office/drawing/2014/main" id="{732E3A2B-5782-2B24-F827-DFAD51496A58}"/>
              </a:ext>
            </a:extLst>
          </p:cNvPr>
          <p:cNvSpPr/>
          <p:nvPr/>
        </p:nvSpPr>
        <p:spPr>
          <a:xfrm>
            <a:off x="7150214" y="3701422"/>
            <a:ext cx="113405" cy="229825"/>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Šipka: obousměrná svislá 64">
            <a:extLst>
              <a:ext uri="{FF2B5EF4-FFF2-40B4-BE49-F238E27FC236}">
                <a16:creationId xmlns:a16="http://schemas.microsoft.com/office/drawing/2014/main" id="{C21D947C-1A4B-4231-A6D5-C1BD6DA295CA}"/>
              </a:ext>
            </a:extLst>
          </p:cNvPr>
          <p:cNvSpPr/>
          <p:nvPr/>
        </p:nvSpPr>
        <p:spPr>
          <a:xfrm>
            <a:off x="10330994" y="3698472"/>
            <a:ext cx="113405" cy="229825"/>
          </a:xfrm>
          <a:prstGeom prst="upDownArrow">
            <a:avLst/>
          </a:prstGeom>
          <a:solidFill>
            <a:srgbClr val="1536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Obrázek 2" descr="Obsah obrázku text, Písmo, logo, Elektricky modrá&#10;&#10;Popis byl vytvořen automaticky">
            <a:extLst>
              <a:ext uri="{FF2B5EF4-FFF2-40B4-BE49-F238E27FC236}">
                <a16:creationId xmlns:a16="http://schemas.microsoft.com/office/drawing/2014/main" id="{EAFB7660-4F5D-B03C-0574-B4497D9C93B4}"/>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10444399" y="6312615"/>
            <a:ext cx="1422305" cy="425647"/>
          </a:xfrm>
          <a:prstGeom prst="rect">
            <a:avLst/>
          </a:prstGeom>
        </p:spPr>
      </p:pic>
      <p:pic>
        <p:nvPicPr>
          <p:cNvPr id="8" name="Obrázek 7">
            <a:extLst>
              <a:ext uri="{FF2B5EF4-FFF2-40B4-BE49-F238E27FC236}">
                <a16:creationId xmlns:a16="http://schemas.microsoft.com/office/drawing/2014/main" id="{A0F8735A-9003-7A92-329F-C17400E632E6}"/>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tretch>
            <a:fillRect/>
          </a:stretch>
        </p:blipFill>
        <p:spPr>
          <a:xfrm>
            <a:off x="10124682" y="199110"/>
            <a:ext cx="1546922" cy="527173"/>
          </a:xfrm>
          <a:prstGeom prst="rect">
            <a:avLst/>
          </a:prstGeom>
        </p:spPr>
      </p:pic>
    </p:spTree>
    <p:extLst>
      <p:ext uri="{BB962C8B-B14F-4D97-AF65-F5344CB8AC3E}">
        <p14:creationId xmlns:p14="http://schemas.microsoft.com/office/powerpoint/2010/main" val="4082969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FF82-83B9-38F2-A689-0152B1231D6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2BD9C6F-E923-76FB-3381-68814284C7A9}"/>
              </a:ext>
            </a:extLst>
          </p:cNvPr>
          <p:cNvSpPr>
            <a:spLocks noGrp="1"/>
          </p:cNvSpPr>
          <p:nvPr>
            <p:ph type="title"/>
          </p:nvPr>
        </p:nvSpPr>
        <p:spPr>
          <a:xfrm>
            <a:off x="838200" y="814220"/>
            <a:ext cx="10515600" cy="1325563"/>
          </a:xfrm>
        </p:spPr>
        <p:txBody>
          <a:bodyPr>
            <a:normAutofit fontScale="90000"/>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400" b="1" cap="all">
                <a:solidFill>
                  <a:srgbClr val="FF0000"/>
                </a:solidFill>
                <a:effectLst/>
                <a:latin typeface="Arial" panose="020B0604020202020204" pitchFamily="34" charset="0"/>
                <a:ea typeface="Times New Roman" panose="02020603050405020304" pitchFamily="18" charset="0"/>
              </a:rPr>
              <a:t>Vytvoření organizačního a legislativního rámce telemedicíny a </a:t>
            </a:r>
            <a:r>
              <a:rPr lang="cs-CZ" sz="2400" b="1" cap="all" err="1">
                <a:solidFill>
                  <a:srgbClr val="FF0000"/>
                </a:solidFill>
                <a:effectLst/>
                <a:latin typeface="Arial" panose="020B0604020202020204" pitchFamily="34" charset="0"/>
                <a:ea typeface="Times New Roman" panose="02020603050405020304" pitchFamily="18" charset="0"/>
              </a:rPr>
              <a:t>mHealth</a:t>
            </a:r>
            <a:endParaRPr lang="cs-CZ" sz="6600">
              <a:solidFill>
                <a:srgbClr val="F70B2A"/>
              </a:solidFill>
            </a:endParaRPr>
          </a:p>
        </p:txBody>
      </p:sp>
      <p:sp>
        <p:nvSpPr>
          <p:cNvPr id="3" name="Zástupný obsah 2">
            <a:extLst>
              <a:ext uri="{FF2B5EF4-FFF2-40B4-BE49-F238E27FC236}">
                <a16:creationId xmlns:a16="http://schemas.microsoft.com/office/drawing/2014/main" id="{0B9107F4-2C76-9C25-5B79-6DAEF8048528}"/>
              </a:ext>
            </a:extLst>
          </p:cNvPr>
          <p:cNvSpPr>
            <a:spLocks noGrp="1"/>
          </p:cNvSpPr>
          <p:nvPr>
            <p:ph idx="1"/>
          </p:nvPr>
        </p:nvSpPr>
        <p:spPr>
          <a:xfrm>
            <a:off x="753140" y="2511595"/>
            <a:ext cx="10515600" cy="2718508"/>
          </a:xfrm>
        </p:spPr>
        <p:txBody>
          <a:bodyPr vert="horz" lIns="91440" tIns="45720" rIns="91440" bIns="45720" rtlCol="0" anchor="t">
            <a:normAutofit/>
          </a:bodyPr>
          <a:lstStyle/>
          <a:p>
            <a:pPr algn="ctr">
              <a:buNone/>
            </a:pPr>
            <a:r>
              <a:rPr lang="cs-CZ" sz="1900">
                <a:solidFill>
                  <a:srgbClr val="153677"/>
                </a:solidFill>
                <a:latin typeface="DunbarText"/>
              </a:rPr>
              <a:t>JUDr. Mgr. Vladimíra Těšitelová</a:t>
            </a:r>
            <a:endParaRPr lang="en-US"/>
          </a:p>
          <a:p>
            <a:pPr algn="ctr">
              <a:buNone/>
            </a:pPr>
            <a:r>
              <a:rPr lang="cs-CZ" sz="1900">
                <a:solidFill>
                  <a:srgbClr val="153677"/>
                </a:solidFill>
                <a:latin typeface="DunbarText"/>
              </a:rPr>
              <a:t>doc. JUDr. Petr Šustek Ph.D.</a:t>
            </a:r>
          </a:p>
          <a:p>
            <a:pPr algn="ctr">
              <a:buNone/>
            </a:pPr>
            <a:r>
              <a:rPr lang="cs-CZ" sz="1900">
                <a:solidFill>
                  <a:srgbClr val="153677"/>
                </a:solidFill>
                <a:latin typeface="DunbarText"/>
              </a:rPr>
              <a:t>Mgr. Martin Kolář</a:t>
            </a:r>
          </a:p>
          <a:p>
            <a:pPr algn="ctr">
              <a:buNone/>
            </a:pPr>
            <a:r>
              <a:rPr lang="cs-CZ" sz="1900">
                <a:solidFill>
                  <a:srgbClr val="153677"/>
                </a:solidFill>
                <a:latin typeface="DunbarText"/>
              </a:rPr>
              <a:t>JUDr. Mgr. Martin Šolc Ph.D.</a:t>
            </a:r>
          </a:p>
          <a:p>
            <a:pPr algn="ctr">
              <a:buNone/>
            </a:pPr>
            <a:r>
              <a:rPr lang="cs-CZ" sz="1900">
                <a:solidFill>
                  <a:srgbClr val="153677"/>
                </a:solidFill>
                <a:latin typeface="DunbarText"/>
              </a:rPr>
              <a:t>JUDr. Lucie Široká Ph.D.</a:t>
            </a:r>
          </a:p>
          <a:p>
            <a:pPr algn="ctr">
              <a:buNone/>
            </a:pPr>
            <a:r>
              <a:rPr lang="cs-CZ" sz="1900">
                <a:solidFill>
                  <a:srgbClr val="153677"/>
                </a:solidFill>
                <a:latin typeface="DunbarText"/>
              </a:rPr>
              <a:t>Ing. Čeněk Merta, Ph.D., MBA, MPA</a:t>
            </a:r>
            <a:endParaRPr lang="cs-CZ" sz="2000"/>
          </a:p>
          <a:p>
            <a:pPr algn="ctr">
              <a:buNone/>
            </a:pPr>
            <a:endParaRPr lang="cs-CZ" sz="1900">
              <a:solidFill>
                <a:srgbClr val="153677"/>
              </a:solidFill>
              <a:latin typeface="DunbarText"/>
            </a:endParaRPr>
          </a:p>
          <a:p>
            <a:pPr marL="0" indent="0" algn="ctr">
              <a:buNone/>
            </a:pPr>
            <a:endParaRPr lang="cs-CZ" sz="190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52F9024D-0400-85A9-1C06-AE261E6B4D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A9ED794C-B959-2EC9-8A87-B128528B1515}"/>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81CBF79D-71BA-47F5-DCCD-6B5614891E3F}"/>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AE2D241B-C4FD-FB62-6528-6AC9EBBB8CF8}"/>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26" name="Picture 2" descr="Homepage - 3. lékařská fakulta">
            <a:extLst>
              <a:ext uri="{FF2B5EF4-FFF2-40B4-BE49-F238E27FC236}">
                <a16:creationId xmlns:a16="http://schemas.microsoft.com/office/drawing/2014/main" id="{FC151F24-444A-8F6B-82A2-457F2B064A6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24298" y="5135842"/>
            <a:ext cx="3839991" cy="72132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descr="Obsah obrázku Grafika, Písmo, grafický design, text&#10;&#10;Obsah vygenerovaný umělou inteligencí může být nesprávný.">
            <a:extLst>
              <a:ext uri="{FF2B5EF4-FFF2-40B4-BE49-F238E27FC236}">
                <a16:creationId xmlns:a16="http://schemas.microsoft.com/office/drawing/2014/main" id="{63151972-8562-98BF-1431-7B7DF17DFCC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2852" y="5101259"/>
            <a:ext cx="2282312" cy="646140"/>
          </a:xfrm>
          <a:prstGeom prst="rect">
            <a:avLst/>
          </a:prstGeom>
        </p:spPr>
      </p:pic>
      <p:pic>
        <p:nvPicPr>
          <p:cNvPr id="1028" name="Picture 4" descr="Úvod - Národní registr poskytovatelů zdravotních služeb">
            <a:extLst>
              <a:ext uri="{FF2B5EF4-FFF2-40B4-BE49-F238E27FC236}">
                <a16:creationId xmlns:a16="http://schemas.microsoft.com/office/drawing/2014/main" id="{4968733D-868A-B8DB-1689-9DA0247C3F8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45615" y="5003961"/>
            <a:ext cx="1478894" cy="73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9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D512-E4AD-B14D-09C5-95E0E62DC95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50F5318-11B5-49F6-31D3-D0D66E34F826}"/>
              </a:ext>
            </a:extLst>
          </p:cNvPr>
          <p:cNvSpPr>
            <a:spLocks noGrp="1"/>
          </p:cNvSpPr>
          <p:nvPr>
            <p:ph type="title"/>
          </p:nvPr>
        </p:nvSpPr>
        <p:spPr/>
        <p:txBody>
          <a:bodyPr>
            <a:normAutofit fontScale="90000"/>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Vytvoření organizačního a legislativního rámce telemedicíny a mHealth</a:t>
            </a:r>
            <a:endParaRPr lang="cs-CZ" sz="6600">
              <a:solidFill>
                <a:srgbClr val="F70B2A"/>
              </a:solidFill>
            </a:endParaRPr>
          </a:p>
        </p:txBody>
      </p:sp>
      <p:sp>
        <p:nvSpPr>
          <p:cNvPr id="3" name="Zástupný obsah 2">
            <a:extLst>
              <a:ext uri="{FF2B5EF4-FFF2-40B4-BE49-F238E27FC236}">
                <a16:creationId xmlns:a16="http://schemas.microsoft.com/office/drawing/2014/main" id="{D884A61A-C667-35BF-0A4A-3136F0B045E8}"/>
              </a:ext>
            </a:extLst>
          </p:cNvPr>
          <p:cNvSpPr>
            <a:spLocks noGrp="1"/>
          </p:cNvSpPr>
          <p:nvPr>
            <p:ph idx="1"/>
          </p:nvPr>
        </p:nvSpPr>
        <p:spPr/>
        <p:txBody>
          <a:bodyPr vert="horz" lIns="91440" tIns="45720" rIns="91440" bIns="45720" rtlCol="0" anchor="t">
            <a:normAutofit/>
          </a:bodyPr>
          <a:lstStyle/>
          <a:p>
            <a:pPr marL="0" indent="0" algn="just">
              <a:buNone/>
            </a:pPr>
            <a:r>
              <a:rPr lang="cs-CZ" sz="1900" b="1" dirty="0">
                <a:solidFill>
                  <a:srgbClr val="153677"/>
                </a:solidFill>
                <a:latin typeface="DunbarText"/>
              </a:rPr>
              <a:t>Dokončeno</a:t>
            </a:r>
            <a:r>
              <a:rPr lang="cs-CZ" sz="1900" b="1" i="0" u="none" strike="noStrike" dirty="0">
                <a:solidFill>
                  <a:srgbClr val="153677"/>
                </a:solidFill>
                <a:latin typeface="DunbarText"/>
              </a:rPr>
              <a:t>:</a:t>
            </a:r>
          </a:p>
          <a:p>
            <a:pPr algn="just"/>
            <a:r>
              <a:rPr lang="cs-CZ" sz="1900" b="0" i="0" u="none" strike="noStrike" dirty="0">
                <a:solidFill>
                  <a:srgbClr val="153677"/>
                </a:solidFill>
                <a:latin typeface="DunbarText"/>
              </a:rPr>
              <a:t>Zpracovaná rešerše současného legislativního rámce EU a ČR, případně i jiných zemí mimo EU</a:t>
            </a:r>
          </a:p>
          <a:p>
            <a:pPr algn="just"/>
            <a:r>
              <a:rPr lang="cs-CZ" sz="1900" b="0" i="0" u="none" strike="noStrike" dirty="0">
                <a:solidFill>
                  <a:srgbClr val="153677"/>
                </a:solidFill>
                <a:latin typeface="DunbarText"/>
              </a:rPr>
              <a:t>Zpracovaná analýza Evropských etických principů pro digitální zdravotnictví + koncepcí EU</a:t>
            </a:r>
            <a:endParaRPr lang="cs-CZ" sz="1900" dirty="0">
              <a:solidFill>
                <a:srgbClr val="153677"/>
              </a:solidFill>
              <a:latin typeface="DunbarText"/>
            </a:endParaRPr>
          </a:p>
          <a:p>
            <a:pPr algn="just"/>
            <a:r>
              <a:rPr lang="cs-CZ" sz="1900" b="0" i="0" u="none" strike="noStrike" dirty="0">
                <a:solidFill>
                  <a:srgbClr val="153677"/>
                </a:solidFill>
                <a:latin typeface="DunbarText"/>
              </a:rPr>
              <a:t>Vytvořený seznam dobrých praxí/zemí, ve kterých je legislativní prostředí dobře hodnoceno</a:t>
            </a:r>
          </a:p>
          <a:p>
            <a:pPr algn="just"/>
            <a:r>
              <a:rPr lang="cs-CZ" sz="1900" b="0" i="0" u="none" strike="noStrike" dirty="0">
                <a:solidFill>
                  <a:srgbClr val="153677"/>
                </a:solidFill>
                <a:latin typeface="DunbarText"/>
              </a:rPr>
              <a:t>Zpracovaná rešerše a zhodnocení dobrých praxí ve vybraných zemích</a:t>
            </a:r>
          </a:p>
          <a:p>
            <a:pPr algn="just"/>
            <a:r>
              <a:rPr lang="cs-CZ" sz="1900" b="0" i="0" u="none" strike="noStrike" dirty="0">
                <a:solidFill>
                  <a:srgbClr val="153677"/>
                </a:solidFill>
                <a:latin typeface="DunbarText"/>
              </a:rPr>
              <a:t>Zpracované porovnání současného stavu ČR s vybranými dobrými praxemi</a:t>
            </a:r>
          </a:p>
          <a:p>
            <a:pPr algn="just"/>
            <a:r>
              <a:rPr lang="cs-CZ" sz="1900" dirty="0">
                <a:solidFill>
                  <a:srgbClr val="153677"/>
                </a:solidFill>
                <a:latin typeface="DunbarText"/>
              </a:rPr>
              <a:t>Vyhláška o telemedicínských zdravotních službách - Vyhláška č. 30/2025 Sb.</a:t>
            </a:r>
          </a:p>
          <a:p>
            <a:pPr algn="just"/>
            <a:r>
              <a:rPr lang="cs-CZ" sz="1900" dirty="0">
                <a:solidFill>
                  <a:srgbClr val="153677"/>
                </a:solidFill>
                <a:latin typeface="DunbarText"/>
              </a:rPr>
              <a:t>Vytvořený návrh nového rámce legislativního prostředí ČR kompatibilního s rámcem v EU</a:t>
            </a:r>
            <a:endParaRPr lang="cs-CZ" sz="1900" b="0" i="0" u="none" strike="noStrike" dirty="0">
              <a:solidFill>
                <a:srgbClr val="153677"/>
              </a:solidFill>
              <a:latin typeface="DunbarText"/>
            </a:endParaRPr>
          </a:p>
          <a:p>
            <a:pPr algn="just"/>
            <a:r>
              <a:rPr lang="cs-CZ" sz="1900" b="0" i="0" u="none" strike="noStrike" dirty="0">
                <a:solidFill>
                  <a:srgbClr val="153677"/>
                </a:solidFill>
                <a:latin typeface="DunbarText"/>
              </a:rPr>
              <a:t>Uskutečněná jednání s klíčovými stakeholdery tohoto nového rámce</a:t>
            </a:r>
          </a:p>
          <a:p>
            <a:pPr algn="just"/>
            <a:r>
              <a:rPr lang="pt-BR" sz="1900" b="1" i="0" u="none" strike="noStrike" dirty="0">
                <a:solidFill>
                  <a:srgbClr val="153677"/>
                </a:solidFill>
                <a:latin typeface="DunbarText"/>
              </a:rPr>
              <a:t>Zpracovaný organizační a implementační rámec</a:t>
            </a:r>
            <a:endParaRPr lang="cs-CZ" sz="1900" b="1" i="0" u="none" strike="noStrike"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EEA7E9F2-EE5B-F182-48DC-CD09A0D575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B63B6C39-00AC-490B-B51D-723D221E1A97}"/>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6346DECB-ECF1-8FC7-06BD-B63D14225BAB}"/>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F61E6DBC-7DB7-DA78-97BD-41D9E896E1A4}"/>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194534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p:txBody>
          <a:bodyPr>
            <a:normAutofit/>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400" b="1" cap="all">
                <a:solidFill>
                  <a:srgbClr val="FF0000"/>
                </a:solidFill>
                <a:effectLst/>
                <a:latin typeface="Arial" panose="020B0604020202020204" pitchFamily="34" charset="0"/>
                <a:ea typeface="Times New Roman" panose="02020603050405020304" pitchFamily="18" charset="0"/>
              </a:rPr>
              <a:t>rešerše a zhodnocení dobrých praxí ve vybraných zemích</a:t>
            </a:r>
            <a:endParaRPr lang="cs-CZ" sz="6600">
              <a:solidFill>
                <a:srgbClr val="F70B2A"/>
              </a:solidFill>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p:txBody>
          <a:bodyPr vert="horz" lIns="91440" tIns="45720" rIns="91440" bIns="45720" rtlCol="0" anchor="t">
            <a:normAutofit/>
          </a:bodyPr>
          <a:lstStyle/>
          <a:p>
            <a:pPr marL="0" indent="0" algn="just">
              <a:buNone/>
            </a:pPr>
            <a:r>
              <a:rPr lang="cs-CZ" sz="1900">
                <a:solidFill>
                  <a:srgbClr val="153677"/>
                </a:solidFill>
                <a:latin typeface="DunbarText"/>
                <a:cs typeface="Times New Roman"/>
              </a:rPr>
              <a:t>Seznamu států, v rámci EU i mimo EU, ve kterých je telemedicína právně upravena a implementována na vysoké úrovni:</a:t>
            </a:r>
            <a:endParaRPr lang="en-US"/>
          </a:p>
          <a:p>
            <a:pPr marL="1885950" lvl="3" indent="-285750">
              <a:buFont typeface="Arial"/>
              <a:buChar char="•"/>
            </a:pPr>
            <a:r>
              <a:rPr lang="cs-CZ" sz="1900">
                <a:solidFill>
                  <a:srgbClr val="153677"/>
                </a:solidFill>
                <a:latin typeface="DunbarText"/>
                <a:cs typeface="Times New Roman"/>
              </a:rPr>
              <a:t>Švédsko</a:t>
            </a:r>
          </a:p>
          <a:p>
            <a:pPr marL="1885950" lvl="3" indent="-285750">
              <a:buFont typeface="Arial"/>
              <a:buChar char="•"/>
            </a:pPr>
            <a:r>
              <a:rPr lang="cs-CZ" sz="1900">
                <a:solidFill>
                  <a:srgbClr val="153677"/>
                </a:solidFill>
                <a:latin typeface="DunbarText"/>
                <a:cs typeface="Times New Roman"/>
              </a:rPr>
              <a:t>Finsko</a:t>
            </a:r>
          </a:p>
          <a:p>
            <a:pPr marL="1885950" lvl="3" indent="-285750">
              <a:buFont typeface="Arial"/>
              <a:buChar char="•"/>
            </a:pPr>
            <a:r>
              <a:rPr lang="cs-CZ" sz="1900">
                <a:solidFill>
                  <a:srgbClr val="153677"/>
                </a:solidFill>
                <a:latin typeface="DunbarText"/>
                <a:cs typeface="Times New Roman"/>
              </a:rPr>
              <a:t>Estonsko</a:t>
            </a:r>
          </a:p>
          <a:p>
            <a:pPr marL="1885950" lvl="3" indent="-285750">
              <a:buFont typeface="Arial"/>
              <a:buChar char="•"/>
            </a:pPr>
            <a:r>
              <a:rPr lang="cs-CZ" sz="1900">
                <a:solidFill>
                  <a:srgbClr val="153677"/>
                </a:solidFill>
                <a:latin typeface="DunbarText"/>
                <a:cs typeface="Times New Roman"/>
              </a:rPr>
              <a:t>Velká Británie</a:t>
            </a:r>
          </a:p>
          <a:p>
            <a:pPr marL="1885950" lvl="3" indent="-285750">
              <a:buFont typeface="Arial"/>
              <a:buChar char="•"/>
            </a:pPr>
            <a:r>
              <a:rPr lang="cs-CZ" sz="1900">
                <a:solidFill>
                  <a:srgbClr val="153677"/>
                </a:solidFill>
                <a:latin typeface="DunbarText"/>
                <a:cs typeface="Times New Roman"/>
              </a:rPr>
              <a:t>Francie</a:t>
            </a:r>
          </a:p>
          <a:p>
            <a:pPr marL="1885950" lvl="3" indent="-285750">
              <a:buFont typeface="Arial"/>
              <a:buChar char="•"/>
            </a:pPr>
            <a:r>
              <a:rPr lang="cs-CZ" sz="1900">
                <a:solidFill>
                  <a:srgbClr val="153677"/>
                </a:solidFill>
                <a:latin typeface="DunbarText"/>
                <a:cs typeface="Times New Roman"/>
              </a:rPr>
              <a:t>Německo</a:t>
            </a:r>
          </a:p>
          <a:p>
            <a:pPr marL="0" indent="0" algn="just">
              <a:buNone/>
            </a:pPr>
            <a:endParaRPr lang="cs-CZ" sz="1900">
              <a:solidFill>
                <a:srgbClr val="153677"/>
              </a:solidFill>
              <a:latin typeface="DunbarText"/>
              <a:cs typeface="Times New Roman"/>
            </a:endParaRPr>
          </a:p>
        </p:txBody>
      </p:sp>
      <p:pic>
        <p:nvPicPr>
          <p:cNvPr id="4" name="Obrázek 3" descr="Obsah obrázku text, Písmo, logo, Elektricky modrá&#10;&#10;Popis byl vytvořen automaticky">
            <a:extLst>
              <a:ext uri="{FF2B5EF4-FFF2-40B4-BE49-F238E27FC236}">
                <a16:creationId xmlns:a16="http://schemas.microsoft.com/office/drawing/2014/main" id="{8A84F85D-68A2-29CE-A24B-2EA09CE0D0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06D746C1-8C29-080D-B91D-60D98774C915}"/>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44EBF384-5A0F-07ED-B34B-7C7F667DC461}"/>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7B2D3717-B74B-5DA5-9A73-6C4F2D888384}"/>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
        <p:nvSpPr>
          <p:cNvPr id="9" name="TextBox 8">
            <a:extLst>
              <a:ext uri="{FF2B5EF4-FFF2-40B4-BE49-F238E27FC236}">
                <a16:creationId xmlns:a16="http://schemas.microsoft.com/office/drawing/2014/main" id="{453E7A24-465D-9105-EB3A-7B37D237B187}"/>
              </a:ext>
            </a:extLst>
          </p:cNvPr>
          <p:cNvSpPr txBox="1"/>
          <p:nvPr/>
        </p:nvSpPr>
        <p:spPr>
          <a:xfrm>
            <a:off x="992172" y="4753639"/>
            <a:ext cx="100588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V rámci této rešerše byla pozornost věnována bližšímu rozboru dobrých praxí </a:t>
            </a:r>
            <a:r>
              <a:rPr kumimoji="0" lang="cs-CZ" sz="1900" b="0" i="0" u="none" strike="noStrike" kern="1200" cap="none" spc="0" normalizeH="0" baseline="0" noProof="0" err="1">
                <a:ln>
                  <a:noFill/>
                </a:ln>
                <a:solidFill>
                  <a:srgbClr val="153677"/>
                </a:solidFill>
                <a:effectLst/>
                <a:uLnTx/>
                <a:uFillTx/>
                <a:latin typeface="DunbarText"/>
                <a:ea typeface="+mn-ea"/>
                <a:cs typeface="Times New Roman"/>
              </a:rPr>
              <a:t>eHealth</a:t>
            </a:r>
            <a:r>
              <a:rPr kumimoji="0" lang="cs-CZ" sz="1900" b="0" i="0" u="none" strike="noStrike" kern="1200" cap="none" spc="0" normalizeH="0" baseline="0" noProof="0">
                <a:ln>
                  <a:noFill/>
                </a:ln>
                <a:solidFill>
                  <a:srgbClr val="153677"/>
                </a:solidFill>
                <a:effectLst/>
                <a:uLnTx/>
                <a:uFillTx/>
                <a:latin typeface="DunbarText"/>
                <a:ea typeface="+mn-ea"/>
                <a:cs typeface="Times New Roman"/>
              </a:rPr>
              <a:t> a telemedicíny, se zaměřením na konkrétní existující nebo plánovaná řešení v této oblasti. V rámci dobrých praxí byly dále analyzována konkrétní národní a soukromá řešení, velký význam mají národní </a:t>
            </a:r>
            <a:r>
              <a:rPr kumimoji="0" lang="cs-CZ" sz="1900" b="0" i="0" u="none" strike="noStrike" kern="1200" cap="none" spc="0" normalizeH="0" baseline="0" noProof="0" err="1">
                <a:ln>
                  <a:noFill/>
                </a:ln>
                <a:solidFill>
                  <a:srgbClr val="153677"/>
                </a:solidFill>
                <a:effectLst/>
                <a:uLnTx/>
                <a:uFillTx/>
                <a:latin typeface="DunbarText"/>
                <a:ea typeface="+mn-ea"/>
                <a:cs typeface="Times New Roman"/>
              </a:rPr>
              <a:t>eHealth</a:t>
            </a:r>
            <a:r>
              <a:rPr kumimoji="0" lang="cs-CZ" sz="1900" b="0" i="0" u="none" strike="noStrike" kern="1200" cap="none" spc="0" normalizeH="0" baseline="0" noProof="0">
                <a:ln>
                  <a:noFill/>
                </a:ln>
                <a:solidFill>
                  <a:srgbClr val="153677"/>
                </a:solidFill>
                <a:effectLst/>
                <a:uLnTx/>
                <a:uFillTx/>
                <a:latin typeface="DunbarText"/>
                <a:ea typeface="+mn-ea"/>
                <a:cs typeface="Times New Roman"/>
              </a:rPr>
              <a:t> strategie vybraných států a </a:t>
            </a:r>
            <a:r>
              <a:rPr kumimoji="0" lang="cs-CZ" sz="1900" b="0" i="0" u="none" strike="noStrike" kern="1200" cap="none" spc="0" normalizeH="0" baseline="0" noProof="0" err="1">
                <a:ln>
                  <a:noFill/>
                </a:ln>
                <a:solidFill>
                  <a:srgbClr val="153677"/>
                </a:solidFill>
                <a:effectLst/>
                <a:uLnTx/>
                <a:uFillTx/>
                <a:latin typeface="DunbarText"/>
                <a:ea typeface="+mn-ea"/>
                <a:cs typeface="Times New Roman"/>
              </a:rPr>
              <a:t>guidelines</a:t>
            </a:r>
            <a:r>
              <a:rPr kumimoji="0" lang="cs-CZ" sz="1900" b="0" i="0" u="none" strike="noStrike" kern="1200" cap="none" spc="0" normalizeH="0" baseline="0" noProof="0">
                <a:ln>
                  <a:noFill/>
                </a:ln>
                <a:solidFill>
                  <a:srgbClr val="153677"/>
                </a:solidFill>
                <a:effectLst/>
                <a:uLnTx/>
                <a:uFillTx/>
                <a:latin typeface="DunbarText"/>
                <a:ea typeface="+mn-ea"/>
                <a:cs typeface="Times New Roman"/>
              </a:rPr>
              <a:t>.</a:t>
            </a:r>
          </a:p>
        </p:txBody>
      </p:sp>
      <p:sp>
        <p:nvSpPr>
          <p:cNvPr id="8" name="TextovéPole 7">
            <a:extLst>
              <a:ext uri="{FF2B5EF4-FFF2-40B4-BE49-F238E27FC236}">
                <a16:creationId xmlns:a16="http://schemas.microsoft.com/office/drawing/2014/main" id="{3E402A1E-5BD9-779D-23EA-6F2AABA6545B}"/>
              </a:ext>
            </a:extLst>
          </p:cNvPr>
          <p:cNvSpPr txBox="1"/>
          <p:nvPr/>
        </p:nvSpPr>
        <p:spPr>
          <a:xfrm>
            <a:off x="3346404" y="2381691"/>
            <a:ext cx="4254711" cy="2123658"/>
          </a:xfrm>
          <a:prstGeom prst="rect">
            <a:avLst/>
          </a:prstGeom>
          <a:noFill/>
        </p:spPr>
        <p:txBody>
          <a:bodyPr wrap="square" rtlCol="0">
            <a:spAutoFit/>
          </a:bodyPr>
          <a:lstStyle/>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Španělsko</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USA </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Izrael</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Norsko</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Austrálie</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Kanada</a:t>
            </a:r>
          </a:p>
          <a:p>
            <a:pPr marL="1885950" marR="0" lvl="3" indent="-285750" algn="just" defTabSz="914400" rtl="0" eaLnBrk="1" fontAlgn="auto" latinLnBrk="0" hangingPunct="1">
              <a:lnSpc>
                <a:spcPct val="100000"/>
              </a:lnSpc>
              <a:spcBef>
                <a:spcPts val="0"/>
              </a:spcBef>
              <a:spcAft>
                <a:spcPts val="0"/>
              </a:spcAft>
              <a:buClrTx/>
              <a:buSzTx/>
              <a:buFont typeface="Arial"/>
              <a:buChar char="•"/>
              <a:tabLst/>
              <a:defRPr/>
            </a:pPr>
            <a:r>
              <a:rPr kumimoji="0" lang="cs-CZ" sz="1900" b="0" i="0" u="none" strike="noStrike" kern="1200" cap="none" spc="0" normalizeH="0" baseline="0" noProof="0">
                <a:ln>
                  <a:noFill/>
                </a:ln>
                <a:solidFill>
                  <a:srgbClr val="153677"/>
                </a:solidFill>
                <a:effectLst/>
                <a:uLnTx/>
                <a:uFillTx/>
                <a:latin typeface="DunbarText"/>
                <a:ea typeface="+mn-ea"/>
                <a:cs typeface="Times New Roman"/>
              </a:rPr>
              <a:t>Dánsko</a:t>
            </a:r>
          </a:p>
        </p:txBody>
      </p:sp>
    </p:spTree>
    <p:extLst>
      <p:ext uri="{BB962C8B-B14F-4D97-AF65-F5344CB8AC3E}">
        <p14:creationId xmlns:p14="http://schemas.microsoft.com/office/powerpoint/2010/main" val="113570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9708-432A-D05B-104D-050415804FE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D5D8B98-1FCE-57C9-3E3D-9ACBF24C9D2A}"/>
              </a:ext>
            </a:extLst>
          </p:cNvPr>
          <p:cNvSpPr>
            <a:spLocks noGrp="1"/>
          </p:cNvSpPr>
          <p:nvPr>
            <p:ph type="title"/>
          </p:nvPr>
        </p:nvSpPr>
        <p:spPr/>
        <p:txBody>
          <a:bodyPr>
            <a:normAutofit/>
          </a:bodyPr>
          <a:lstStyle/>
          <a:p>
            <a:pPr algn="ctr"/>
            <a:r>
              <a:rPr lang="cs-CZ" sz="2400" b="1" cap="all" dirty="0">
                <a:solidFill>
                  <a:srgbClr val="FF0000"/>
                </a:solidFill>
                <a:effectLst/>
                <a:latin typeface="Arial" panose="020B0604020202020204" pitchFamily="34" charset="0"/>
                <a:ea typeface="Times New Roman" panose="02020603050405020304" pitchFamily="18" charset="0"/>
              </a:rPr>
              <a:t>Telemedicína</a:t>
            </a:r>
            <a:endParaRPr lang="cs-CZ" sz="6600" dirty="0">
              <a:solidFill>
                <a:srgbClr val="F70B2A"/>
              </a:solidFill>
            </a:endParaRPr>
          </a:p>
        </p:txBody>
      </p:sp>
      <p:sp>
        <p:nvSpPr>
          <p:cNvPr id="3" name="Zástupný obsah 2">
            <a:extLst>
              <a:ext uri="{FF2B5EF4-FFF2-40B4-BE49-F238E27FC236}">
                <a16:creationId xmlns:a16="http://schemas.microsoft.com/office/drawing/2014/main" id="{D3E3398F-FE49-28DC-0207-8782BF289DA9}"/>
              </a:ext>
            </a:extLst>
          </p:cNvPr>
          <p:cNvSpPr>
            <a:spLocks noGrp="1"/>
          </p:cNvSpPr>
          <p:nvPr>
            <p:ph idx="1"/>
          </p:nvPr>
        </p:nvSpPr>
        <p:spPr>
          <a:xfrm>
            <a:off x="838200" y="1690688"/>
            <a:ext cx="10515600" cy="4351338"/>
          </a:xfrm>
        </p:spPr>
        <p:txBody>
          <a:bodyPr vert="horz" lIns="91440" tIns="45720" rIns="91440" bIns="45720" rtlCol="0" anchor="t">
            <a:normAutofit fontScale="92500" lnSpcReduction="20000"/>
          </a:bodyPr>
          <a:lstStyle/>
          <a:p>
            <a:pPr marL="0" indent="0" algn="just">
              <a:buNone/>
            </a:pPr>
            <a:r>
              <a:rPr lang="cs-CZ" sz="1900" dirty="0">
                <a:solidFill>
                  <a:srgbClr val="153677"/>
                </a:solidFill>
                <a:latin typeface="DunbarText"/>
                <a:cs typeface="Times New Roman"/>
              </a:rPr>
              <a:t>Od 1. 10. 2024 je účinná první výslovná právní úprava telemedicíny v ČR – zákon č.</a:t>
            </a:r>
            <a:r>
              <a:rPr lang="cs-CZ" sz="2000" dirty="0"/>
              <a:t> </a:t>
            </a:r>
            <a:r>
              <a:rPr lang="cs-CZ" sz="1900" b="1" dirty="0">
                <a:solidFill>
                  <a:srgbClr val="153677"/>
                </a:solidFill>
                <a:latin typeface="DunbarText"/>
                <a:cs typeface="Times New Roman"/>
              </a:rPr>
              <a:t>372/2011 Sb</a:t>
            </a:r>
            <a:r>
              <a:rPr lang="cs-CZ" sz="1900" dirty="0">
                <a:solidFill>
                  <a:srgbClr val="153677"/>
                </a:solidFill>
                <a:latin typeface="DunbarText"/>
                <a:cs typeface="Times New Roman"/>
              </a:rPr>
              <a:t>., o zdravotních službách a podmínkách jejich poskytování (zákon o zdravotních službách)</a:t>
            </a:r>
          </a:p>
          <a:p>
            <a:pPr marL="0" indent="0" algn="just">
              <a:buNone/>
            </a:pPr>
            <a:endParaRPr lang="cs-CZ" sz="1900" dirty="0">
              <a:solidFill>
                <a:srgbClr val="153677"/>
              </a:solidFill>
              <a:latin typeface="DunbarText"/>
              <a:cs typeface="Times New Roman"/>
            </a:endParaRPr>
          </a:p>
          <a:p>
            <a:pPr marL="0" indent="0" algn="ctr">
              <a:buNone/>
            </a:pPr>
            <a:r>
              <a:rPr lang="cs-CZ" sz="1900" dirty="0">
                <a:solidFill>
                  <a:srgbClr val="153677"/>
                </a:solidFill>
                <a:latin typeface="DunbarText"/>
                <a:cs typeface="Times New Roman"/>
              </a:rPr>
              <a:t>TM výslovně zařazena mezi zdravotní služby, které lze poskytovat mimo zdravotnické zařízení</a:t>
            </a:r>
          </a:p>
          <a:p>
            <a:pPr marL="0" indent="0" algn="ctr">
              <a:buNone/>
            </a:pPr>
            <a:r>
              <a:rPr lang="cs-CZ" sz="1900" dirty="0">
                <a:solidFill>
                  <a:srgbClr val="153677"/>
                </a:solidFill>
                <a:latin typeface="DunbarText"/>
                <a:cs typeface="Times New Roman"/>
              </a:rPr>
              <a:t>první definice TM</a:t>
            </a:r>
          </a:p>
          <a:p>
            <a:pPr marL="0" indent="0" algn="ctr">
              <a:buNone/>
            </a:pPr>
            <a:r>
              <a:rPr lang="cs-CZ" sz="1900" dirty="0">
                <a:solidFill>
                  <a:srgbClr val="153677"/>
                </a:solidFill>
                <a:latin typeface="DunbarText"/>
                <a:cs typeface="Times New Roman"/>
              </a:rPr>
              <a:t>§ 11 odst. 5</a:t>
            </a:r>
          </a:p>
          <a:p>
            <a:pPr marL="0" indent="0" algn="ctr">
              <a:buNone/>
            </a:pPr>
            <a:endParaRPr lang="cs-CZ" sz="1900" dirty="0">
              <a:solidFill>
                <a:srgbClr val="153677"/>
              </a:solidFill>
              <a:latin typeface="DunbarText"/>
              <a:cs typeface="Times New Roman"/>
            </a:endParaRPr>
          </a:p>
          <a:p>
            <a:pPr marL="0" indent="0" algn="just">
              <a:buNone/>
            </a:pPr>
            <a:r>
              <a:rPr lang="cs-CZ" sz="1900" dirty="0">
                <a:solidFill>
                  <a:srgbClr val="153677"/>
                </a:solidFill>
                <a:latin typeface="DunbarText"/>
                <a:cs typeface="Times New Roman"/>
              </a:rPr>
              <a:t>Zdravotní služby mohou být poskytovány </a:t>
            </a:r>
            <a:r>
              <a:rPr lang="cs-CZ" sz="1900" b="1" dirty="0">
                <a:solidFill>
                  <a:srgbClr val="153677"/>
                </a:solidFill>
                <a:latin typeface="DunbarText"/>
                <a:cs typeface="Times New Roman"/>
              </a:rPr>
              <a:t>pouze ve zdravotnických zařízeních </a:t>
            </a:r>
            <a:r>
              <a:rPr lang="cs-CZ" sz="1900" dirty="0">
                <a:solidFill>
                  <a:srgbClr val="153677"/>
                </a:solidFill>
                <a:latin typeface="DunbarText"/>
                <a:cs typeface="Times New Roman"/>
              </a:rPr>
              <a:t>v místech uvedených v oprávnění k poskytování zdravotních služeb, pokud dále není stanoveno jinak.</a:t>
            </a:r>
          </a:p>
          <a:p>
            <a:pPr marL="0" indent="0" algn="just">
              <a:buNone/>
            </a:pPr>
            <a:r>
              <a:rPr lang="cs-CZ" sz="1900" b="1" dirty="0">
                <a:solidFill>
                  <a:srgbClr val="153677"/>
                </a:solidFill>
                <a:latin typeface="DunbarText"/>
                <a:cs typeface="Times New Roman"/>
              </a:rPr>
              <a:t>Mimo zdravotnické zařízení lze poskytovat </a:t>
            </a:r>
          </a:p>
          <a:p>
            <a:pPr algn="just"/>
            <a:r>
              <a:rPr lang="cs-CZ" sz="1900" dirty="0">
                <a:solidFill>
                  <a:srgbClr val="153677"/>
                </a:solidFill>
                <a:latin typeface="DunbarText"/>
                <a:cs typeface="Times New Roman"/>
              </a:rPr>
              <a:t>konzultační služby,</a:t>
            </a:r>
          </a:p>
          <a:p>
            <a:pPr algn="just"/>
            <a:r>
              <a:rPr lang="cs-CZ" sz="1900" dirty="0">
                <a:solidFill>
                  <a:srgbClr val="153677"/>
                </a:solidFill>
                <a:latin typeface="DunbarText"/>
                <a:cs typeface="Times New Roman"/>
              </a:rPr>
              <a:t>telemedicínské zdravotní služby podle § 11c odst. 2.</a:t>
            </a:r>
          </a:p>
          <a:p>
            <a:pPr marL="0" indent="0" algn="just">
              <a:buNone/>
            </a:pPr>
            <a:r>
              <a:rPr lang="cs-CZ" sz="1900" dirty="0">
                <a:solidFill>
                  <a:srgbClr val="153677"/>
                </a:solidFill>
                <a:latin typeface="DunbarText"/>
                <a:cs typeface="Times New Roman"/>
              </a:rPr>
              <a:t>Konzultační služby mimo zdravotnické zařízení lze poskytovat prostřednictvím dálkového přístupu nebo ve vlastním sociálním prostředí pacienta, popřípadě v jiném místě jeho aktuálního výskytu.</a:t>
            </a:r>
          </a:p>
          <a:p>
            <a:pPr marL="0" indent="0" algn="just">
              <a:buNone/>
            </a:pPr>
            <a:endParaRPr lang="cs-CZ" sz="1900" dirty="0">
              <a:solidFill>
                <a:srgbClr val="153677"/>
              </a:solidFill>
              <a:latin typeface="DunbarText"/>
              <a:cs typeface="Times New Roman"/>
            </a:endParaRPr>
          </a:p>
        </p:txBody>
      </p:sp>
      <p:pic>
        <p:nvPicPr>
          <p:cNvPr id="4" name="Obrázek 3" descr="Obsah obrázku text, Písmo, logo, Elektricky modrá&#10;&#10;Popis byl vytvořen automaticky">
            <a:extLst>
              <a:ext uri="{FF2B5EF4-FFF2-40B4-BE49-F238E27FC236}">
                <a16:creationId xmlns:a16="http://schemas.microsoft.com/office/drawing/2014/main" id="{8DC2B836-69B0-F14B-82DC-0A10C7F6DB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A6F9FA8D-503B-580F-5092-F47CE58B6FA0}"/>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62AC1384-7210-63AF-4AB2-97B141F8EF29}"/>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B8CA12E8-0922-873B-E4FC-93448B49681E}"/>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3039408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A614A-F1CF-37FE-3922-886ED9811FE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826769F-4CB4-7ABF-4393-EFBADC3011ED}"/>
              </a:ext>
            </a:extLst>
          </p:cNvPr>
          <p:cNvSpPr>
            <a:spLocks noGrp="1"/>
          </p:cNvSpPr>
          <p:nvPr>
            <p:ph type="title"/>
          </p:nvPr>
        </p:nvSpPr>
        <p:spPr/>
        <p:txBody>
          <a:bodyPr>
            <a:normAutofit/>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Vyhláška o telemedicínských zdravotních službách</a:t>
            </a:r>
            <a:endParaRPr lang="cs-CZ" sz="6600">
              <a:solidFill>
                <a:srgbClr val="F70B2A"/>
              </a:solidFill>
            </a:endParaRPr>
          </a:p>
        </p:txBody>
      </p:sp>
      <p:sp>
        <p:nvSpPr>
          <p:cNvPr id="3" name="Zástupný obsah 2">
            <a:extLst>
              <a:ext uri="{FF2B5EF4-FFF2-40B4-BE49-F238E27FC236}">
                <a16:creationId xmlns:a16="http://schemas.microsoft.com/office/drawing/2014/main" id="{E8059AB1-3CFB-AD1F-B7D6-01CFB6C75410}"/>
              </a:ext>
            </a:extLst>
          </p:cNvPr>
          <p:cNvSpPr>
            <a:spLocks noGrp="1"/>
          </p:cNvSpPr>
          <p:nvPr>
            <p:ph idx="1"/>
          </p:nvPr>
        </p:nvSpPr>
        <p:spPr>
          <a:xfrm>
            <a:off x="838200" y="2095705"/>
            <a:ext cx="10515600" cy="4351338"/>
          </a:xfrm>
        </p:spPr>
        <p:txBody>
          <a:bodyPr vert="horz" lIns="91440" tIns="45720" rIns="91440" bIns="45720" rtlCol="0" anchor="t">
            <a:normAutofit/>
          </a:bodyPr>
          <a:lstStyle/>
          <a:p>
            <a:pPr marL="0" indent="0" algn="just">
              <a:buNone/>
            </a:pPr>
            <a:r>
              <a:rPr lang="cs-CZ" sz="1900" b="0" i="0" u="none" strike="noStrike">
                <a:solidFill>
                  <a:srgbClr val="153677"/>
                </a:solidFill>
                <a:latin typeface="DunbarText"/>
              </a:rPr>
              <a:t>Tato vyhláška stanovuje:</a:t>
            </a:r>
          </a:p>
          <a:p>
            <a:pPr marL="0" indent="0" algn="just">
              <a:buNone/>
            </a:pPr>
            <a:endParaRPr lang="cs-CZ" sz="1900" b="0" i="0" u="none" strike="noStrike">
              <a:solidFill>
                <a:srgbClr val="153677"/>
              </a:solidFill>
              <a:latin typeface="DunbarText"/>
            </a:endParaRPr>
          </a:p>
          <a:p>
            <a:pPr marL="0" indent="0" algn="just">
              <a:buNone/>
            </a:pPr>
            <a:r>
              <a:rPr lang="cs-CZ" sz="1900" b="0" i="0" u="none" strike="noStrike">
                <a:solidFill>
                  <a:srgbClr val="153677"/>
                </a:solidFill>
                <a:latin typeface="DunbarText"/>
              </a:rPr>
              <a:t>a) technické požadavky na kvalitu a bezpečnost komunikace a šifrování komunikačního kanálu, </a:t>
            </a:r>
          </a:p>
          <a:p>
            <a:pPr marL="0" indent="0" algn="just">
              <a:buNone/>
            </a:pPr>
            <a:r>
              <a:rPr lang="cs-CZ" sz="1900" b="0" i="0" u="none" strike="noStrike">
                <a:solidFill>
                  <a:srgbClr val="153677"/>
                </a:solidFill>
                <a:latin typeface="DunbarText"/>
              </a:rPr>
              <a:t>b) způsob prokázání identity komunikujících stran,</a:t>
            </a:r>
          </a:p>
          <a:p>
            <a:pPr marL="0" indent="0" algn="just">
              <a:buNone/>
            </a:pPr>
            <a:r>
              <a:rPr lang="cs-CZ" sz="1900" b="0" i="0" u="none" strike="noStrike">
                <a:solidFill>
                  <a:srgbClr val="153677"/>
                </a:solidFill>
                <a:latin typeface="DunbarText"/>
              </a:rPr>
              <a:t>c) způsob projevení a záznamu souhlasu nebo nesouhlasu pacienta s nahráváním záznamu komunikace mezi poskytovatelem a pacientem.</a:t>
            </a:r>
          </a:p>
          <a:p>
            <a:pPr marL="0" indent="0" algn="just">
              <a:buNone/>
            </a:pPr>
            <a:endParaRPr lang="cs-CZ" sz="190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ABE36005-515F-2017-CCC6-DB310C4E81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2FC8CF9B-6088-FC52-A797-0E58DDAA076A}"/>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607A4396-4821-C9DF-F16E-67C50FBA1544}"/>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3F84FDB1-3CE3-9670-8DAC-6E3229E4A187}"/>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72230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C9725D77-1EE1-0BDF-F3B9-5F89CFE7F0AE}"/>
              </a:ext>
            </a:extLst>
          </p:cNvPr>
          <p:cNvGrpSpPr/>
          <p:nvPr/>
        </p:nvGrpSpPr>
        <p:grpSpPr>
          <a:xfrm>
            <a:off x="2602589" y="2440168"/>
            <a:ext cx="7134095" cy="2150088"/>
            <a:chOff x="2800156" y="2580068"/>
            <a:chExt cx="7134095" cy="2150088"/>
          </a:xfrm>
        </p:grpSpPr>
        <p:sp>
          <p:nvSpPr>
            <p:cNvPr id="2" name="Nadpis 1">
              <a:extLst>
                <a:ext uri="{FF2B5EF4-FFF2-40B4-BE49-F238E27FC236}">
                  <a16:creationId xmlns:a16="http://schemas.microsoft.com/office/drawing/2014/main" id="{03E4DF8B-9ABD-44EA-AFA3-08C0661355A3}"/>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a:solidFill>
                    <a:schemeClr val="bg1"/>
                  </a:solidFill>
                  <a:latin typeface="Bahnschrift" panose="020B0502040204020203" pitchFamily="34" charset="0"/>
                  <a:cs typeface="Arial" panose="020B0604020202020204" pitchFamily="34" charset="0"/>
                </a:rPr>
                <a:t>ZAHÁJENÍ A SCHVÁLENÍ </a:t>
              </a:r>
              <a:br>
                <a:rPr lang="cs-CZ" sz="4000">
                  <a:solidFill>
                    <a:schemeClr val="bg1"/>
                  </a:solidFill>
                  <a:latin typeface="Bahnschrift" panose="020B0502040204020203" pitchFamily="34" charset="0"/>
                  <a:cs typeface="Arial" panose="020B0604020202020204" pitchFamily="34" charset="0"/>
                </a:rPr>
              </a:br>
              <a:r>
                <a:rPr lang="cs-CZ" sz="4000">
                  <a:solidFill>
                    <a:schemeClr val="bg1"/>
                  </a:solidFill>
                  <a:latin typeface="Bahnschrift" panose="020B0502040204020203" pitchFamily="34" charset="0"/>
                  <a:cs typeface="Arial" panose="020B0604020202020204" pitchFamily="34" charset="0"/>
                </a:rPr>
                <a:t>PROGRAMU JEDNÁNÍ </a:t>
              </a:r>
            </a:p>
          </p:txBody>
        </p:sp>
        <p:sp>
          <p:nvSpPr>
            <p:cNvPr id="3" name="Podnadpis 2">
              <a:extLst>
                <a:ext uri="{FF2B5EF4-FFF2-40B4-BE49-F238E27FC236}">
                  <a16:creationId xmlns:a16="http://schemas.microsoft.com/office/drawing/2014/main" id="{3E26F09A-78D9-4D99-83D2-B406840C85A0}"/>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31261972-0B2D-4436-989F-95AE08EBCB5A}"/>
                </a:ext>
              </a:extLst>
            </p:cNvPr>
            <p:cNvSpPr txBox="1"/>
            <p:nvPr/>
          </p:nvSpPr>
          <p:spPr>
            <a:xfrm>
              <a:off x="2800156" y="2580068"/>
              <a:ext cx="2107406" cy="1661993"/>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1</a:t>
              </a:r>
            </a:p>
          </p:txBody>
        </p:sp>
        <p:sp>
          <p:nvSpPr>
            <p:cNvPr id="6" name="Obdélník 5">
              <a:extLst>
                <a:ext uri="{FF2B5EF4-FFF2-40B4-BE49-F238E27FC236}">
                  <a16:creationId xmlns:a16="http://schemas.microsoft.com/office/drawing/2014/main" id="{5A7ED6B3-6C9C-DC01-6E59-FF3F73D36DAC}"/>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9B6FFB82-4EB2-E43D-6B58-3838ACDC4B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DA424688-DA41-9D63-2DA2-85F9DD2CDF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2638204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CB1B-C56A-FFA6-839C-E197F48F140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C231CCD-46C8-9426-5836-D60141134556}"/>
              </a:ext>
            </a:extLst>
          </p:cNvPr>
          <p:cNvSpPr>
            <a:spLocks noGrp="1"/>
          </p:cNvSpPr>
          <p:nvPr>
            <p:ph type="title"/>
          </p:nvPr>
        </p:nvSpPr>
        <p:spPr/>
        <p:txBody>
          <a:bodyPr>
            <a:normAutofit/>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Vyhláška o telemedicínských zdravotních službách</a:t>
            </a:r>
            <a:endParaRPr lang="cs-CZ" sz="6600">
              <a:solidFill>
                <a:srgbClr val="F70B2A"/>
              </a:solidFill>
            </a:endParaRPr>
          </a:p>
        </p:txBody>
      </p:sp>
      <p:sp>
        <p:nvSpPr>
          <p:cNvPr id="3" name="Zástupný obsah 2">
            <a:extLst>
              <a:ext uri="{FF2B5EF4-FFF2-40B4-BE49-F238E27FC236}">
                <a16:creationId xmlns:a16="http://schemas.microsoft.com/office/drawing/2014/main" id="{AE45DFC4-D66E-43C5-14C4-5286D524AA06}"/>
              </a:ext>
            </a:extLst>
          </p:cNvPr>
          <p:cNvSpPr>
            <a:spLocks noGrp="1"/>
          </p:cNvSpPr>
          <p:nvPr>
            <p:ph idx="1"/>
          </p:nvPr>
        </p:nvSpPr>
        <p:spPr/>
        <p:txBody>
          <a:bodyPr vert="horz" lIns="91440" tIns="45720" rIns="91440" bIns="45720" rtlCol="0" anchor="t">
            <a:noAutofit/>
          </a:bodyPr>
          <a:lstStyle/>
          <a:p>
            <a:pPr algn="just"/>
            <a:r>
              <a:rPr lang="cs-CZ" sz="1800" b="1" i="0" u="none" strike="noStrike">
                <a:solidFill>
                  <a:srgbClr val="153677"/>
                </a:solidFill>
                <a:latin typeface="DunbarText"/>
              </a:rPr>
              <a:t>Technické požadavky na kvalitu a bezpečnost komunikace</a:t>
            </a:r>
          </a:p>
          <a:p>
            <a:pPr lvl="1" algn="just">
              <a:buFont typeface="Calibri" panose="020F0502020204030204" pitchFamily="34" charset="0"/>
              <a:buChar char="­"/>
            </a:pPr>
            <a:r>
              <a:rPr lang="cs-CZ" sz="1600" b="0" i="0" u="none" strike="noStrike">
                <a:solidFill>
                  <a:srgbClr val="153677"/>
                </a:solidFill>
                <a:latin typeface="DunbarText"/>
              </a:rPr>
              <a:t>Komunikace musí být stabilní, bezpečná a odpovídat stanoveným standardům elektronického zdravotnictví.</a:t>
            </a:r>
          </a:p>
          <a:p>
            <a:pPr algn="just"/>
            <a:r>
              <a:rPr lang="cs-CZ" sz="1800" b="1" i="0" u="none" strike="noStrike">
                <a:solidFill>
                  <a:srgbClr val="153677"/>
                </a:solidFill>
                <a:latin typeface="DunbarText"/>
              </a:rPr>
              <a:t>Šifrování komunikačního kanálu  </a:t>
            </a:r>
          </a:p>
          <a:p>
            <a:pPr lvl="1" algn="just">
              <a:buFont typeface="Calibri" panose="020F0502020204030204" pitchFamily="34" charset="0"/>
              <a:buChar char="­"/>
            </a:pPr>
            <a:r>
              <a:rPr lang="cs-CZ" sz="1600" b="0" i="0" u="none" strike="noStrike">
                <a:solidFill>
                  <a:srgbClr val="153677"/>
                </a:solidFill>
                <a:latin typeface="DunbarText"/>
              </a:rPr>
              <a:t> Všechny formy komunikace (včetně telefonické a obrazové) musí být šifrované během celé doby spojení.</a:t>
            </a:r>
          </a:p>
          <a:p>
            <a:pPr algn="just"/>
            <a:r>
              <a:rPr lang="cs-CZ" sz="1800" b="1" i="0" u="none" strike="noStrike">
                <a:solidFill>
                  <a:srgbClr val="153677"/>
                </a:solidFill>
                <a:latin typeface="DunbarText"/>
              </a:rPr>
              <a:t>Ověření identity komunikujících stran</a:t>
            </a:r>
          </a:p>
          <a:p>
            <a:pPr lvl="1" algn="just">
              <a:buFont typeface="Calibri" panose="020F0502020204030204" pitchFamily="34" charset="0"/>
              <a:buChar char="­"/>
            </a:pPr>
            <a:r>
              <a:rPr lang="cs-CZ" sz="1600" b="0" i="0" u="none" strike="noStrike">
                <a:solidFill>
                  <a:srgbClr val="153677"/>
                </a:solidFill>
                <a:latin typeface="DunbarText"/>
              </a:rPr>
              <a:t>Identita pacienta i zdravotníka musí být ověřena předem domluveným způsobem nebo prostřednictvím elektronické identifikace.</a:t>
            </a:r>
          </a:p>
          <a:p>
            <a:pPr algn="just"/>
            <a:r>
              <a:rPr lang="cs-CZ" sz="1800" b="1">
                <a:solidFill>
                  <a:srgbClr val="153677"/>
                </a:solidFill>
                <a:latin typeface="DunbarText"/>
              </a:rPr>
              <a:t>Z</a:t>
            </a:r>
            <a:r>
              <a:rPr lang="cs-CZ" sz="1800" b="1" i="0" u="none" strike="noStrike">
                <a:solidFill>
                  <a:srgbClr val="153677"/>
                </a:solidFill>
                <a:latin typeface="DunbarText"/>
              </a:rPr>
              <a:t>áznam souhlasu s nahráváním komunikace  </a:t>
            </a:r>
          </a:p>
          <a:p>
            <a:pPr lvl="1" algn="just">
              <a:buFont typeface="Calibri" panose="020F0502020204030204" pitchFamily="34" charset="0"/>
              <a:buChar char="­"/>
            </a:pPr>
            <a:r>
              <a:rPr lang="cs-CZ" sz="1600">
                <a:solidFill>
                  <a:srgbClr val="153677"/>
                </a:solidFill>
                <a:latin typeface="DunbarText"/>
              </a:rPr>
              <a:t>Pacient musí být informován o nahrávání a projevit souhlas s jeho pořízením, který se zaznamenává do dokumentace.</a:t>
            </a:r>
          </a:p>
          <a:p>
            <a:pPr algn="just"/>
            <a:r>
              <a:rPr lang="cs-CZ" sz="1800" b="1" i="0" u="none" strike="noStrike">
                <a:solidFill>
                  <a:srgbClr val="153677"/>
                </a:solidFill>
                <a:latin typeface="DunbarText"/>
              </a:rPr>
              <a:t>Používání zabezpečených prostředků i mimo běžné komunikační kanály</a:t>
            </a:r>
          </a:p>
          <a:p>
            <a:pPr lvl="1" algn="just">
              <a:buFont typeface="Calibri" panose="020F0502020204030204" pitchFamily="34" charset="0"/>
              <a:buChar char="­"/>
            </a:pPr>
            <a:r>
              <a:rPr lang="cs-CZ" sz="1600">
                <a:solidFill>
                  <a:srgbClr val="153677"/>
                </a:solidFill>
                <a:latin typeface="DunbarText"/>
              </a:rPr>
              <a:t>I alternativní formy spojení musí splňovat pravidla pro šifrování, ochranu osobních údajů a kyberbezpečnost.</a:t>
            </a:r>
          </a:p>
        </p:txBody>
      </p:sp>
      <p:pic>
        <p:nvPicPr>
          <p:cNvPr id="4" name="Obrázek 3" descr="Obsah obrázku text, Písmo, logo, Elektricky modrá&#10;&#10;Popis byl vytvořen automaticky">
            <a:extLst>
              <a:ext uri="{FF2B5EF4-FFF2-40B4-BE49-F238E27FC236}">
                <a16:creationId xmlns:a16="http://schemas.microsoft.com/office/drawing/2014/main" id="{B16DA2FD-7CE5-5C60-40A0-1E55B67F79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CA5F8E1C-84B2-138B-40EA-25E2F5F2AA25}"/>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8CE5F5FB-BF97-E37E-7C49-12A793D4CE8B}"/>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2183BF41-AE58-AF02-0B15-BC9BB6CDF2AA}"/>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9085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D043-37A2-39A3-A549-D6A85EC3B3C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195BEC3-2228-32C6-1F38-C776586A6CD5}"/>
              </a:ext>
            </a:extLst>
          </p:cNvPr>
          <p:cNvSpPr>
            <a:spLocks noGrp="1"/>
          </p:cNvSpPr>
          <p:nvPr>
            <p:ph type="title"/>
          </p:nvPr>
        </p:nvSpPr>
        <p:spPr/>
        <p:txBody>
          <a:bodyPr>
            <a:normAutofit fontScale="90000"/>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Právní rámec poskytování telemedicínských služeb: zákonná úprava, zdravotnické prostředky, úhrady</a:t>
            </a:r>
            <a:endParaRPr lang="cs-CZ" sz="6600">
              <a:solidFill>
                <a:srgbClr val="F70B2A"/>
              </a:solidFill>
            </a:endParaRPr>
          </a:p>
        </p:txBody>
      </p:sp>
      <p:sp>
        <p:nvSpPr>
          <p:cNvPr id="3" name="Zástupný obsah 2">
            <a:extLst>
              <a:ext uri="{FF2B5EF4-FFF2-40B4-BE49-F238E27FC236}">
                <a16:creationId xmlns:a16="http://schemas.microsoft.com/office/drawing/2014/main" id="{AE0A0F75-8772-156F-C22D-7029F545CB10}"/>
              </a:ext>
            </a:extLst>
          </p:cNvPr>
          <p:cNvSpPr>
            <a:spLocks noGrp="1"/>
          </p:cNvSpPr>
          <p:nvPr>
            <p:ph idx="1"/>
          </p:nvPr>
        </p:nvSpPr>
        <p:spPr/>
        <p:txBody>
          <a:bodyPr vert="horz" lIns="91440" tIns="45720" rIns="91440" bIns="45720" rtlCol="0" anchor="t">
            <a:noAutofit/>
          </a:bodyPr>
          <a:lstStyle/>
          <a:p>
            <a:pPr marL="0" indent="0" algn="just">
              <a:buNone/>
            </a:pPr>
            <a:r>
              <a:rPr lang="cs-CZ" sz="2400" b="1" i="0" u="none" strike="noStrike">
                <a:solidFill>
                  <a:srgbClr val="153677"/>
                </a:solidFill>
                <a:latin typeface="DunbarText"/>
              </a:rPr>
              <a:t>Cíl dokumentu</a:t>
            </a:r>
          </a:p>
          <a:p>
            <a:pPr lvl="1" algn="just">
              <a:lnSpc>
                <a:spcPct val="150000"/>
              </a:lnSpc>
            </a:pPr>
            <a:r>
              <a:rPr lang="cs-CZ" sz="2000">
                <a:solidFill>
                  <a:srgbClr val="153677"/>
                </a:solidFill>
                <a:latin typeface="DunbarText"/>
              </a:rPr>
              <a:t>praktický přehled legislativních a regulačních aspektů telemedicíny v ČR</a:t>
            </a:r>
          </a:p>
          <a:p>
            <a:pPr lvl="1" algn="just">
              <a:lnSpc>
                <a:spcPct val="150000"/>
              </a:lnSpc>
            </a:pPr>
            <a:r>
              <a:rPr lang="cs-CZ" sz="2000">
                <a:solidFill>
                  <a:srgbClr val="153677"/>
                </a:solidFill>
                <a:latin typeface="DunbarText"/>
              </a:rPr>
              <a:t>Má pomoci poskytovatelům, vývojářům a dalším aktérům zorientovat se v právním prostředí digitálních zdravotních služeb.</a:t>
            </a:r>
          </a:p>
          <a:p>
            <a:pPr algn="just"/>
            <a:r>
              <a:rPr lang="cs-CZ" sz="2400">
                <a:solidFill>
                  <a:srgbClr val="153677"/>
                </a:solidFill>
                <a:latin typeface="DunbarText"/>
              </a:rPr>
              <a:t>Vymezení telemedicíny v kontextu zákona č. 372/2011 Sb.</a:t>
            </a:r>
          </a:p>
          <a:p>
            <a:pPr algn="just"/>
            <a:r>
              <a:rPr lang="cs-CZ" sz="2400">
                <a:solidFill>
                  <a:srgbClr val="153677"/>
                </a:solidFill>
                <a:latin typeface="DunbarText"/>
              </a:rPr>
              <a:t>Postavení digitálních technologií jako zdravotnických prostředků</a:t>
            </a:r>
          </a:p>
          <a:p>
            <a:pPr algn="just"/>
            <a:r>
              <a:rPr lang="cs-CZ" sz="2400">
                <a:solidFill>
                  <a:srgbClr val="153677"/>
                </a:solidFill>
                <a:latin typeface="DunbarText"/>
              </a:rPr>
              <a:t>Přehled možností úhrady telemedicínských služeb a zařízení z veřejného pojištění</a:t>
            </a:r>
          </a:p>
          <a:p>
            <a:pPr algn="just"/>
            <a:r>
              <a:rPr lang="cs-CZ" sz="2400">
                <a:solidFill>
                  <a:srgbClr val="153677"/>
                </a:solidFill>
                <a:latin typeface="DunbarText"/>
              </a:rPr>
              <a:t>Odpovědnost, souhlas, ochrana dat – klíčové právní aspekty</a:t>
            </a:r>
          </a:p>
        </p:txBody>
      </p:sp>
      <p:pic>
        <p:nvPicPr>
          <p:cNvPr id="4" name="Obrázek 3" descr="Obsah obrázku text, Písmo, logo, Elektricky modrá&#10;&#10;Popis byl vytvořen automaticky">
            <a:extLst>
              <a:ext uri="{FF2B5EF4-FFF2-40B4-BE49-F238E27FC236}">
                <a16:creationId xmlns:a16="http://schemas.microsoft.com/office/drawing/2014/main" id="{B13E90B1-2DF3-7F34-4805-5D5F84A8631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07FA1C22-1E1B-2BDB-3A4E-D39035F53C6B}"/>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F13788A5-0916-1991-FDF9-887AE259ECBB}"/>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64232340-8B15-E462-3421-8E8230E1EACE}"/>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3491078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F816E-424D-B08D-217B-9A958F6C459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D5AF907-DD37-DFB7-9C7B-2C44C7AA8A96}"/>
              </a:ext>
            </a:extLst>
          </p:cNvPr>
          <p:cNvSpPr>
            <a:spLocks noGrp="1"/>
          </p:cNvSpPr>
          <p:nvPr>
            <p:ph type="title"/>
          </p:nvPr>
        </p:nvSpPr>
        <p:spPr/>
        <p:txBody>
          <a:bodyPr>
            <a:normAutofit fontScale="90000"/>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Právní rámec poskytování telemedicínských služeb: zákonná úprava, zdravotnické prostředky, úhrady</a:t>
            </a:r>
            <a:endParaRPr lang="cs-CZ" sz="6600">
              <a:solidFill>
                <a:srgbClr val="F70B2A"/>
              </a:solidFill>
            </a:endParaRPr>
          </a:p>
        </p:txBody>
      </p:sp>
      <p:sp>
        <p:nvSpPr>
          <p:cNvPr id="3" name="Zástupný obsah 2">
            <a:extLst>
              <a:ext uri="{FF2B5EF4-FFF2-40B4-BE49-F238E27FC236}">
                <a16:creationId xmlns:a16="http://schemas.microsoft.com/office/drawing/2014/main" id="{609C55E3-96EE-C6EF-31E0-F7E7CF5B2540}"/>
              </a:ext>
            </a:extLst>
          </p:cNvPr>
          <p:cNvSpPr>
            <a:spLocks noGrp="1"/>
          </p:cNvSpPr>
          <p:nvPr>
            <p:ph idx="1"/>
          </p:nvPr>
        </p:nvSpPr>
        <p:spPr>
          <a:xfrm>
            <a:off x="838200" y="2063749"/>
            <a:ext cx="10515600" cy="3127375"/>
          </a:xfrm>
        </p:spPr>
        <p:txBody>
          <a:bodyPr vert="horz" lIns="91440" tIns="45720" rIns="91440" bIns="45720" rtlCol="0" anchor="t">
            <a:noAutofit/>
          </a:bodyPr>
          <a:lstStyle/>
          <a:p>
            <a:pPr algn="just"/>
            <a:r>
              <a:rPr lang="cs-CZ" sz="2400" i="0" u="none" strike="noStrike" dirty="0">
                <a:solidFill>
                  <a:srgbClr val="153677"/>
                </a:solidFill>
                <a:latin typeface="DunbarText"/>
              </a:rPr>
              <a:t>Zákonné vymezení telemedicíny – rámec dle zákona o zdravotních službách</a:t>
            </a:r>
          </a:p>
          <a:p>
            <a:pPr algn="just"/>
            <a:r>
              <a:rPr lang="cs-CZ" sz="2400" i="0" u="none" strike="noStrike" dirty="0">
                <a:solidFill>
                  <a:srgbClr val="153677"/>
                </a:solidFill>
                <a:latin typeface="DunbarText"/>
              </a:rPr>
              <a:t>Zdravotnické prostředky a digitální nástroje – jak poznat, co spadá do regulace</a:t>
            </a:r>
          </a:p>
          <a:p>
            <a:pPr algn="just"/>
            <a:r>
              <a:rPr lang="cs-CZ" sz="2400" i="0" u="none" strike="noStrike" dirty="0">
                <a:solidFill>
                  <a:srgbClr val="153677"/>
                </a:solidFill>
                <a:latin typeface="DunbarText"/>
              </a:rPr>
              <a:t>Pravidla odpovědnosti a informovaného souhlasu – jak zajistit právní bezpečí</a:t>
            </a:r>
          </a:p>
          <a:p>
            <a:pPr algn="just"/>
            <a:r>
              <a:rPr lang="cs-CZ" sz="2400" i="0" u="none" strike="noStrike" dirty="0">
                <a:solidFill>
                  <a:srgbClr val="153677"/>
                </a:solidFill>
                <a:latin typeface="DunbarText"/>
              </a:rPr>
              <a:t>Úhradové mechanismy – cesty vstupu do systému veřejného pojištění (ZUM, ZULP, DRG apod.)</a:t>
            </a:r>
          </a:p>
          <a:p>
            <a:pPr algn="just"/>
            <a:r>
              <a:rPr lang="cs-CZ" sz="2400" i="0" u="none" strike="noStrike" dirty="0">
                <a:solidFill>
                  <a:srgbClr val="153677"/>
                </a:solidFill>
                <a:latin typeface="DunbarText"/>
              </a:rPr>
              <a:t>Souvislosti s GDPR a ochranou dat – praktické dopady na poskytování služby</a:t>
            </a:r>
          </a:p>
          <a:p>
            <a:pPr algn="just"/>
            <a:endParaRPr lang="cs-CZ" sz="2400" dirty="0">
              <a:solidFill>
                <a:srgbClr val="153677"/>
              </a:solidFill>
              <a:latin typeface="DunbarText"/>
            </a:endParaRPr>
          </a:p>
          <a:p>
            <a:pPr algn="just"/>
            <a:r>
              <a:rPr lang="cs-CZ" sz="2400" dirty="0">
                <a:solidFill>
                  <a:srgbClr val="153677"/>
                </a:solidFill>
                <a:latin typeface="DunbarText"/>
              </a:rPr>
              <a:t>Dokumenty dostupné na </a:t>
            </a:r>
            <a:r>
              <a:rPr lang="cs-CZ" sz="2400" dirty="0">
                <a:solidFill>
                  <a:srgbClr val="153677"/>
                </a:solidFill>
                <a:latin typeface="DunbarText"/>
                <a:hlinkClick r:id="rId2"/>
              </a:rPr>
              <a:t>https://telemedicina.gov.cz/telemedicina/</a:t>
            </a:r>
            <a:endParaRPr lang="cs-CZ" sz="24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1E2647AB-7E0E-FF30-46DE-E5EC2375AB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DB97773D-F906-329C-2C4D-74DB58AB9A5E}"/>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F995FE0D-2BDF-6841-68F0-3EFA280FAA7B}"/>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A64CCABB-9282-9944-19B6-BA849763CF77}"/>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21330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ED91-A50D-AFA6-9007-4EE631B3B2B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ECFBB9E-EF19-DE5C-AC65-DACC356F0956}"/>
              </a:ext>
            </a:extLst>
          </p:cNvPr>
          <p:cNvSpPr>
            <a:spLocks noGrp="1"/>
          </p:cNvSpPr>
          <p:nvPr>
            <p:ph type="title"/>
          </p:nvPr>
        </p:nvSpPr>
        <p:spPr/>
        <p:txBody>
          <a:bodyPr>
            <a:normAutofit/>
          </a:bodyPr>
          <a:lstStyle/>
          <a:p>
            <a:pPr algn="ctr"/>
            <a:r>
              <a:rPr lang="cs-CZ" sz="2400" b="1" cap="all" dirty="0" err="1">
                <a:solidFill>
                  <a:srgbClr val="FF0000"/>
                </a:solidFill>
                <a:effectLst/>
                <a:latin typeface="Arial" panose="020B0604020202020204" pitchFamily="34" charset="0"/>
                <a:ea typeface="Times New Roman" panose="02020603050405020304" pitchFamily="18" charset="0"/>
              </a:rPr>
              <a:t>Podprodukt</a:t>
            </a:r>
            <a:r>
              <a:rPr lang="cs-CZ" sz="2400" b="1" cap="all" dirty="0">
                <a:solidFill>
                  <a:srgbClr val="FF0000"/>
                </a:solidFill>
                <a:effectLst/>
                <a:latin typeface="Arial" panose="020B0604020202020204" pitchFamily="34" charset="0"/>
                <a:ea typeface="Times New Roman" panose="02020603050405020304" pitchFamily="18" charset="0"/>
              </a:rPr>
              <a:t> č. 1.1</a:t>
            </a:r>
            <a:br>
              <a:rPr lang="cs-CZ" sz="2400" b="1" cap="all" dirty="0">
                <a:solidFill>
                  <a:srgbClr val="FF0000"/>
                </a:solidFill>
                <a:effectLst/>
                <a:latin typeface="Arial" panose="020B0604020202020204" pitchFamily="34" charset="0"/>
                <a:ea typeface="Times New Roman" panose="02020603050405020304" pitchFamily="18" charset="0"/>
              </a:rPr>
            </a:br>
            <a:br>
              <a:rPr lang="cs-CZ" sz="2400" b="1" cap="all" dirty="0">
                <a:solidFill>
                  <a:srgbClr val="FF0000"/>
                </a:solidFill>
                <a:effectLst/>
                <a:latin typeface="Arial" panose="020B0604020202020204" pitchFamily="34" charset="0"/>
                <a:ea typeface="Times New Roman" panose="02020603050405020304" pitchFamily="18" charset="0"/>
              </a:rPr>
            </a:br>
            <a:r>
              <a:rPr lang="cs-CZ" sz="2400" b="1" cap="all" dirty="0">
                <a:solidFill>
                  <a:srgbClr val="FF0000"/>
                </a:solidFill>
                <a:effectLst/>
                <a:latin typeface="Arial" panose="020B0604020202020204" pitchFamily="34" charset="0"/>
                <a:ea typeface="Times New Roman" panose="02020603050405020304" pitchFamily="18" charset="0"/>
              </a:rPr>
              <a:t>Oponentura </a:t>
            </a:r>
            <a:r>
              <a:rPr lang="pl-PL" sz="2400" b="1" cap="all" dirty="0">
                <a:solidFill>
                  <a:srgbClr val="FF0000"/>
                </a:solidFill>
                <a:effectLst/>
                <a:latin typeface="Arial" panose="020B0604020202020204" pitchFamily="34" charset="0"/>
                <a:ea typeface="Times New Roman" panose="02020603050405020304" pitchFamily="18" charset="0"/>
              </a:rPr>
              <a:t>Právního rámce</a:t>
            </a:r>
            <a:endParaRPr lang="cs-CZ" sz="6600" dirty="0">
              <a:solidFill>
                <a:srgbClr val="F70B2A"/>
              </a:solidFill>
            </a:endParaRPr>
          </a:p>
        </p:txBody>
      </p:sp>
      <p:sp>
        <p:nvSpPr>
          <p:cNvPr id="3" name="Zástupný obsah 2">
            <a:extLst>
              <a:ext uri="{FF2B5EF4-FFF2-40B4-BE49-F238E27FC236}">
                <a16:creationId xmlns:a16="http://schemas.microsoft.com/office/drawing/2014/main" id="{DBD3C882-B549-1866-3357-CE5EB50B8826}"/>
              </a:ext>
            </a:extLst>
          </p:cNvPr>
          <p:cNvSpPr>
            <a:spLocks noGrp="1"/>
          </p:cNvSpPr>
          <p:nvPr>
            <p:ph idx="1"/>
          </p:nvPr>
        </p:nvSpPr>
        <p:spPr>
          <a:xfrm>
            <a:off x="838200" y="2063749"/>
            <a:ext cx="10515600" cy="3127375"/>
          </a:xfrm>
        </p:spPr>
        <p:txBody>
          <a:bodyPr vert="horz" lIns="91440" tIns="45720" rIns="91440" bIns="45720" rtlCol="0" anchor="t">
            <a:noAutofit/>
          </a:bodyPr>
          <a:lstStyle/>
          <a:p>
            <a:pPr marL="0" indent="0" algn="just">
              <a:buNone/>
            </a:pPr>
            <a:endParaRPr lang="cs-CZ" sz="2400" i="0" u="none" strike="noStrike" dirty="0">
              <a:solidFill>
                <a:srgbClr val="153677"/>
              </a:solidFill>
              <a:latin typeface="DunbarText"/>
            </a:endParaRPr>
          </a:p>
          <a:p>
            <a:pPr algn="just"/>
            <a:r>
              <a:rPr lang="cs-CZ" sz="2400" dirty="0">
                <a:solidFill>
                  <a:srgbClr val="153677"/>
                </a:solidFill>
                <a:latin typeface="DunbarText"/>
              </a:rPr>
              <a:t>Lenka Teska Arnoštová</a:t>
            </a:r>
          </a:p>
          <a:p>
            <a:pPr algn="just"/>
            <a:r>
              <a:rPr lang="cs-CZ" sz="2400" dirty="0">
                <a:solidFill>
                  <a:srgbClr val="153677"/>
                </a:solidFill>
                <a:latin typeface="DunbarText"/>
              </a:rPr>
              <a:t>Marek Hrnčíř - OZP</a:t>
            </a:r>
          </a:p>
          <a:p>
            <a:pPr algn="just"/>
            <a:r>
              <a:rPr lang="cs-CZ" sz="2400" dirty="0">
                <a:solidFill>
                  <a:srgbClr val="153677"/>
                </a:solidFill>
                <a:latin typeface="DunbarText"/>
              </a:rPr>
              <a:t>Martin Galáž – FN Motol </a:t>
            </a:r>
          </a:p>
          <a:p>
            <a:pPr algn="just"/>
            <a:r>
              <a:rPr lang="cs-CZ" sz="2400" dirty="0">
                <a:solidFill>
                  <a:srgbClr val="153677"/>
                </a:solidFill>
                <a:latin typeface="DunbarText"/>
              </a:rPr>
              <a:t>Michal </a:t>
            </a:r>
            <a:r>
              <a:rPr lang="cs-CZ" sz="2400" dirty="0" err="1">
                <a:solidFill>
                  <a:srgbClr val="153677"/>
                </a:solidFill>
                <a:latin typeface="DunbarText"/>
              </a:rPr>
              <a:t>Koščík</a:t>
            </a:r>
            <a:r>
              <a:rPr lang="cs-CZ" sz="2400" dirty="0">
                <a:solidFill>
                  <a:srgbClr val="153677"/>
                </a:solidFill>
                <a:latin typeface="DunbarText"/>
              </a:rPr>
              <a:t> – MUNI</a:t>
            </a:r>
          </a:p>
          <a:p>
            <a:pPr algn="just"/>
            <a:endParaRPr lang="cs-CZ" sz="2400" dirty="0">
              <a:solidFill>
                <a:srgbClr val="153677"/>
              </a:solidFill>
              <a:latin typeface="DunbarText"/>
            </a:endParaRPr>
          </a:p>
          <a:p>
            <a:pPr algn="just"/>
            <a:r>
              <a:rPr lang="cs-CZ" sz="2400" dirty="0">
                <a:solidFill>
                  <a:srgbClr val="153677"/>
                </a:solidFill>
                <a:latin typeface="DunbarText"/>
              </a:rPr>
              <a:t>Kulatý stůl na půdě MZČR</a:t>
            </a:r>
          </a:p>
        </p:txBody>
      </p:sp>
      <p:pic>
        <p:nvPicPr>
          <p:cNvPr id="4" name="Obrázek 3" descr="Obsah obrázku text, Písmo, logo, Elektricky modrá&#10;&#10;Popis byl vytvořen automaticky">
            <a:extLst>
              <a:ext uri="{FF2B5EF4-FFF2-40B4-BE49-F238E27FC236}">
                <a16:creationId xmlns:a16="http://schemas.microsoft.com/office/drawing/2014/main" id="{86952ADF-8097-B1E9-D5B8-04A983C7D2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0868F0FD-0B57-D568-FAD5-A471F617A3B3}"/>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AA420D7E-7870-2404-C462-DBEF45AB204F}"/>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90D6D192-4D15-D32A-CFCD-2ED565BEC9B8}"/>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1305796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5A2B7-D7DA-F3E4-0D0C-F54F90FB4D4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AB548D0-5A2C-0A6D-2F5C-B8050E5B2AE7}"/>
              </a:ext>
            </a:extLst>
          </p:cNvPr>
          <p:cNvSpPr>
            <a:spLocks noGrp="1"/>
          </p:cNvSpPr>
          <p:nvPr>
            <p:ph type="title"/>
          </p:nvPr>
        </p:nvSpPr>
        <p:spPr>
          <a:xfrm>
            <a:off x="383214" y="447421"/>
            <a:ext cx="10515600" cy="1325563"/>
          </a:xfrm>
        </p:spPr>
        <p:txBody>
          <a:bodyPr>
            <a:normAutofit/>
          </a:bodyPr>
          <a:lstStyle/>
          <a:p>
            <a:pPr algn="ctr"/>
            <a:r>
              <a:rPr lang="cs-CZ" sz="2400" b="1" cap="all">
                <a:solidFill>
                  <a:srgbClr val="FF0000"/>
                </a:solidFill>
                <a:latin typeface="Arial" panose="020B0604020202020204" pitchFamily="34" charset="0"/>
              </a:rPr>
              <a:t>DESATERO PRO POSKYTOVÁNÍ ZDRAVOTNÍCH SLUŽEB</a:t>
            </a:r>
          </a:p>
        </p:txBody>
      </p:sp>
      <p:sp>
        <p:nvSpPr>
          <p:cNvPr id="3" name="Zástupný obsah 2">
            <a:extLst>
              <a:ext uri="{FF2B5EF4-FFF2-40B4-BE49-F238E27FC236}">
                <a16:creationId xmlns:a16="http://schemas.microsoft.com/office/drawing/2014/main" id="{36156661-7D95-865A-75E4-2B8868702F2E}"/>
              </a:ext>
            </a:extLst>
          </p:cNvPr>
          <p:cNvSpPr>
            <a:spLocks noGrp="1"/>
          </p:cNvSpPr>
          <p:nvPr>
            <p:ph idx="1"/>
          </p:nvPr>
        </p:nvSpPr>
        <p:spPr>
          <a:xfrm>
            <a:off x="838200" y="1772985"/>
            <a:ext cx="8509000" cy="3418140"/>
          </a:xfrm>
        </p:spPr>
        <p:txBody>
          <a:bodyPr vert="horz" lIns="91440" tIns="45720" rIns="91440" bIns="45720" rtlCol="0" anchor="t">
            <a:noAutofit/>
          </a:bodyPr>
          <a:lstStyle/>
          <a:p>
            <a:pPr marL="342900" indent="-342900" algn="just">
              <a:buFont typeface="+mj-lt"/>
              <a:buAutoNum type="arabicParenR"/>
            </a:pPr>
            <a:r>
              <a:rPr lang="cs-CZ" sz="1800" dirty="0">
                <a:solidFill>
                  <a:srgbClr val="153677"/>
                </a:solidFill>
                <a:latin typeface="DunbarText"/>
              </a:rPr>
              <a:t>Vždy se musí jednat pouze o poskytovatele zdravotních služeb.</a:t>
            </a:r>
          </a:p>
          <a:p>
            <a:pPr marL="342900" indent="-342900" algn="just">
              <a:buFont typeface="+mj-lt"/>
              <a:buAutoNum type="arabicParenR"/>
            </a:pPr>
            <a:r>
              <a:rPr lang="cs-CZ" sz="1800" dirty="0">
                <a:solidFill>
                  <a:srgbClr val="153677"/>
                </a:solidFill>
                <a:latin typeface="DunbarText"/>
              </a:rPr>
              <a:t>Jedná se o poskytování telemedicínských zdravotních služeb.</a:t>
            </a:r>
          </a:p>
          <a:p>
            <a:pPr marL="342900" indent="-342900" algn="just">
              <a:buFont typeface="+mj-lt"/>
              <a:buAutoNum type="arabicParenR"/>
            </a:pPr>
            <a:r>
              <a:rPr lang="cs-CZ" sz="1800" dirty="0">
                <a:solidFill>
                  <a:srgbClr val="153677"/>
                </a:solidFill>
                <a:latin typeface="DunbarText"/>
              </a:rPr>
              <a:t>Poskytování telemedicínských zdravotních služeb mimo zdravotnické zařízení je možné pouze v případech stanovených zákonem.</a:t>
            </a:r>
          </a:p>
          <a:p>
            <a:pPr marL="342900" indent="-342900" algn="just">
              <a:buFont typeface="+mj-lt"/>
              <a:buAutoNum type="arabicParenR"/>
            </a:pPr>
            <a:r>
              <a:rPr lang="cs-CZ" sz="1800" dirty="0">
                <a:solidFill>
                  <a:srgbClr val="153677"/>
                </a:solidFill>
                <a:latin typeface="DunbarText"/>
              </a:rPr>
              <a:t>Musí být splněny technické a bezpečnostní podmínky poskytování telemedicínských zdravotních služeb.</a:t>
            </a:r>
          </a:p>
          <a:p>
            <a:pPr marL="342900" indent="-342900" algn="just">
              <a:buFont typeface="+mj-lt"/>
              <a:buAutoNum type="arabicParenR"/>
            </a:pPr>
            <a:r>
              <a:rPr lang="cs-CZ" sz="1800" dirty="0">
                <a:solidFill>
                  <a:srgbClr val="153677"/>
                </a:solidFill>
                <a:latin typeface="DunbarText"/>
              </a:rPr>
              <a:t>Musí být zajištěno šifrování komunikačního kanálu.</a:t>
            </a:r>
          </a:p>
          <a:p>
            <a:pPr marL="342900" indent="-342900" algn="just">
              <a:buFont typeface="+mj-lt"/>
              <a:buAutoNum type="arabicParenR"/>
            </a:pPr>
            <a:r>
              <a:rPr lang="cs-CZ" sz="1800" dirty="0">
                <a:solidFill>
                  <a:srgbClr val="153677"/>
                </a:solidFill>
                <a:latin typeface="DunbarText"/>
              </a:rPr>
              <a:t>Musí být zajištěna ochrana osobních údajů.</a:t>
            </a:r>
          </a:p>
          <a:p>
            <a:pPr marL="342900" indent="-342900" algn="just">
              <a:buFont typeface="+mj-lt"/>
              <a:buAutoNum type="arabicParenR"/>
            </a:pPr>
            <a:r>
              <a:rPr lang="cs-CZ" sz="1800" dirty="0">
                <a:solidFill>
                  <a:srgbClr val="153677"/>
                </a:solidFill>
                <a:latin typeface="DunbarText"/>
              </a:rPr>
              <a:t>Musí být splněny podmínky kybernetické bezpečnosti.</a:t>
            </a:r>
          </a:p>
          <a:p>
            <a:pPr marL="342900" indent="-342900" algn="just">
              <a:buFont typeface="+mj-lt"/>
              <a:buAutoNum type="arabicParenR"/>
            </a:pPr>
            <a:r>
              <a:rPr lang="cs-CZ" sz="1800" dirty="0">
                <a:solidFill>
                  <a:srgbClr val="153677"/>
                </a:solidFill>
                <a:latin typeface="DunbarText"/>
              </a:rPr>
              <a:t>Musí být naplněny všechny podmínky poskytování zdravotních služeb.</a:t>
            </a:r>
          </a:p>
          <a:p>
            <a:pPr marL="342900" indent="-342900" algn="just">
              <a:buFont typeface="+mj-lt"/>
              <a:buAutoNum type="arabicParenR"/>
            </a:pPr>
            <a:r>
              <a:rPr lang="cs-CZ" sz="1800" dirty="0">
                <a:solidFill>
                  <a:srgbClr val="153677"/>
                </a:solidFill>
                <a:latin typeface="DunbarText"/>
              </a:rPr>
              <a:t>Musí být zajištěna informovanost zdravotnických pracovníků.</a:t>
            </a:r>
          </a:p>
          <a:p>
            <a:pPr marL="342900" indent="-342900" algn="just">
              <a:buFont typeface="+mj-lt"/>
              <a:buAutoNum type="arabicParenR"/>
            </a:pPr>
            <a:r>
              <a:rPr lang="cs-CZ" sz="1800" dirty="0">
                <a:solidFill>
                  <a:srgbClr val="153677"/>
                </a:solidFill>
                <a:latin typeface="DunbarText"/>
              </a:rPr>
              <a:t>Musí být zajištěno hlášení bezpečnostních incidentů.</a:t>
            </a:r>
          </a:p>
        </p:txBody>
      </p:sp>
      <p:pic>
        <p:nvPicPr>
          <p:cNvPr id="4" name="Obrázek 3" descr="Obsah obrázku text, Písmo, logo, Elektricky modrá&#10;&#10;Popis byl vytvořen automaticky">
            <a:extLst>
              <a:ext uri="{FF2B5EF4-FFF2-40B4-BE49-F238E27FC236}">
                <a16:creationId xmlns:a16="http://schemas.microsoft.com/office/drawing/2014/main" id="{1FAC5366-8483-AFD4-3440-6CDCD38119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BA3F1C5A-3A5A-91C2-B63F-57948A645621}"/>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919F5A2E-7D73-73BC-65CA-22FA35D28296}"/>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4A4112F0-D68D-8C16-AC46-C9E9AF90068F}"/>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26" name="Picture 2" descr="Obsah obrázku oblečení, muž, stojan, osoba&#10;&#10;Obsah generovaný pomocí AI může být nesprávný.">
            <a:extLst>
              <a:ext uri="{FF2B5EF4-FFF2-40B4-BE49-F238E27FC236}">
                <a16:creationId xmlns:a16="http://schemas.microsoft.com/office/drawing/2014/main" id="{3357934C-8C8F-FCF2-A3AD-7E7F419EE2C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92390" y="1110202"/>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90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p:txBody>
          <a:bodyPr>
            <a:normAutofit/>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1.2</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pl-PL" sz="2400" b="1" cap="all">
                <a:solidFill>
                  <a:srgbClr val="FF0000"/>
                </a:solidFill>
                <a:effectLst/>
                <a:latin typeface="Arial" panose="020B0604020202020204" pitchFamily="34" charset="0"/>
                <a:ea typeface="Times New Roman" panose="02020603050405020304" pitchFamily="18" charset="0"/>
              </a:rPr>
              <a:t>Komunikační strategie telemedicíny  a její realizace</a:t>
            </a:r>
            <a:endParaRPr lang="cs-CZ" sz="6600">
              <a:solidFill>
                <a:srgbClr val="F70B2A"/>
              </a:solidFill>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p:txBody>
          <a:bodyPr vert="horz" lIns="91440" tIns="45720" rIns="91440" bIns="45720" rtlCol="0" anchor="t">
            <a:normAutofit/>
          </a:bodyPr>
          <a:lstStyle/>
          <a:p>
            <a:pPr fontAlgn="base"/>
            <a:r>
              <a:rPr lang="cs-CZ" sz="2000" dirty="0">
                <a:solidFill>
                  <a:srgbClr val="153677"/>
                </a:solidFill>
                <a:latin typeface="DunbarText"/>
              </a:rPr>
              <a:t>Informování a zapojení odborné veřejnosti do procesu zavádění telemedicíny a </a:t>
            </a:r>
            <a:r>
              <a:rPr lang="cs-CZ" sz="2000" dirty="0" err="1">
                <a:solidFill>
                  <a:srgbClr val="153677"/>
                </a:solidFill>
                <a:latin typeface="DunbarText"/>
              </a:rPr>
              <a:t>mHealth</a:t>
            </a:r>
            <a:r>
              <a:rPr lang="cs-CZ" sz="2000" dirty="0">
                <a:solidFill>
                  <a:srgbClr val="153677"/>
                </a:solidFill>
                <a:latin typeface="DunbarText"/>
              </a:rPr>
              <a:t> do ČR.</a:t>
            </a:r>
            <a:r>
              <a:rPr lang="en-US" sz="2000" dirty="0">
                <a:solidFill>
                  <a:srgbClr val="153677"/>
                </a:solidFill>
                <a:latin typeface="DunbarText"/>
              </a:rPr>
              <a:t>​</a:t>
            </a:r>
          </a:p>
          <a:p>
            <a:pPr fontAlgn="base"/>
            <a:r>
              <a:rPr lang="cs-CZ" sz="2000" dirty="0">
                <a:solidFill>
                  <a:srgbClr val="153677"/>
                </a:solidFill>
                <a:latin typeface="DunbarText"/>
              </a:rPr>
              <a:t>Zvýšení zájmu odborné veřejnosti o telemedicínu a </a:t>
            </a:r>
            <a:r>
              <a:rPr lang="cs-CZ" sz="2000" dirty="0" err="1">
                <a:solidFill>
                  <a:srgbClr val="153677"/>
                </a:solidFill>
                <a:latin typeface="DunbarText"/>
              </a:rPr>
              <a:t>mHealth</a:t>
            </a:r>
            <a:r>
              <a:rPr lang="cs-CZ" sz="2000" dirty="0">
                <a:solidFill>
                  <a:srgbClr val="153677"/>
                </a:solidFill>
                <a:latin typeface="DunbarText"/>
              </a:rPr>
              <a:t>.</a:t>
            </a:r>
            <a:r>
              <a:rPr lang="en-US" sz="2000" dirty="0">
                <a:solidFill>
                  <a:srgbClr val="153677"/>
                </a:solidFill>
                <a:latin typeface="DunbarText"/>
              </a:rPr>
              <a:t>​</a:t>
            </a:r>
          </a:p>
          <a:p>
            <a:pPr fontAlgn="base"/>
            <a:r>
              <a:rPr lang="cs-CZ" sz="2000" dirty="0">
                <a:solidFill>
                  <a:srgbClr val="153677"/>
                </a:solidFill>
                <a:latin typeface="DunbarText"/>
              </a:rPr>
              <a:t>Zvýšení zájmu pacientů o telemedicínu a </a:t>
            </a:r>
            <a:r>
              <a:rPr lang="cs-CZ" sz="2000" dirty="0" err="1">
                <a:solidFill>
                  <a:srgbClr val="153677"/>
                </a:solidFill>
                <a:latin typeface="DunbarText"/>
              </a:rPr>
              <a:t>mHealth</a:t>
            </a:r>
            <a:r>
              <a:rPr lang="cs-CZ" sz="2000" dirty="0">
                <a:solidFill>
                  <a:srgbClr val="153677"/>
                </a:solidFill>
                <a:latin typeface="DunbarText"/>
              </a:rPr>
              <a:t>, informování o možnostech jejího využívání a přínosech.</a:t>
            </a:r>
            <a:r>
              <a:rPr lang="en-US" sz="2000" dirty="0">
                <a:solidFill>
                  <a:srgbClr val="153677"/>
                </a:solidFill>
                <a:latin typeface="DunbarText"/>
              </a:rPr>
              <a:t>​</a:t>
            </a:r>
          </a:p>
          <a:p>
            <a:pPr fontAlgn="base"/>
            <a:r>
              <a:rPr lang="cs-CZ" sz="2000" dirty="0">
                <a:solidFill>
                  <a:srgbClr val="153677"/>
                </a:solidFill>
                <a:latin typeface="DunbarText"/>
              </a:rPr>
              <a:t>Informování a zvýšení zájmu dodavatelských společností zavádění o telemedicíny a </a:t>
            </a:r>
            <a:r>
              <a:rPr lang="cs-CZ" sz="2000" dirty="0" err="1">
                <a:solidFill>
                  <a:srgbClr val="153677"/>
                </a:solidFill>
                <a:latin typeface="DunbarText"/>
              </a:rPr>
              <a:t>mHealth</a:t>
            </a:r>
            <a:r>
              <a:rPr lang="cs-CZ" sz="2000" dirty="0">
                <a:solidFill>
                  <a:srgbClr val="153677"/>
                </a:solidFill>
                <a:latin typeface="DunbarText"/>
              </a:rPr>
              <a:t> v ČR.</a:t>
            </a:r>
            <a:r>
              <a:rPr lang="en-US" sz="2000" dirty="0">
                <a:solidFill>
                  <a:srgbClr val="153677"/>
                </a:solidFill>
                <a:latin typeface="DunbarText"/>
              </a:rPr>
              <a:t>​</a:t>
            </a:r>
            <a:endParaRPr lang="cs-CZ" sz="2000" dirty="0">
              <a:solidFill>
                <a:srgbClr val="153677"/>
              </a:solidFill>
              <a:latin typeface="DunbarText"/>
            </a:endParaRPr>
          </a:p>
          <a:p>
            <a:pPr fontAlgn="base"/>
            <a:r>
              <a:rPr lang="cs-CZ" sz="2000" dirty="0">
                <a:solidFill>
                  <a:srgbClr val="153677"/>
                </a:solidFill>
                <a:latin typeface="DunbarText"/>
              </a:rPr>
              <a:t>Účelu bude dosaženo realizací navzájem propojených komunikačních, vzdělávacích a popularizačních aktivit.</a:t>
            </a:r>
            <a:endParaRPr lang="en-US" sz="2000" dirty="0">
              <a:solidFill>
                <a:srgbClr val="153677"/>
              </a:solidFill>
              <a:latin typeface="DunbarText"/>
            </a:endParaRPr>
          </a:p>
          <a:p>
            <a:pPr marL="0" indent="0" algn="just">
              <a:buNone/>
            </a:pPr>
            <a:endParaRPr lang="cs-CZ" sz="1900" b="1" cap="all" dirty="0">
              <a:solidFill>
                <a:srgbClr val="FF0000"/>
              </a:solidFill>
              <a:effectLst/>
              <a:latin typeface="Arial" panose="020B0604020202020204" pitchFamily="34" charset="0"/>
              <a:ea typeface="Times New Roman" panose="02020603050405020304" pitchFamily="18" charset="0"/>
            </a:endParaRPr>
          </a:p>
          <a:p>
            <a:pPr marL="0" indent="0" algn="just">
              <a:buNone/>
            </a:pPr>
            <a:endParaRPr lang="cs-CZ" sz="1800" b="1" cap="all" dirty="0">
              <a:solidFill>
                <a:srgbClr val="FF0000"/>
              </a:solidFill>
              <a:effectLst/>
              <a:latin typeface="Arial" panose="020B0604020202020204" pitchFamily="34" charset="0"/>
              <a:ea typeface="Times New Roman" panose="02020603050405020304" pitchFamily="18" charset="0"/>
            </a:endParaRPr>
          </a:p>
          <a:p>
            <a:pPr marL="0" indent="0" algn="just">
              <a:buNone/>
            </a:pPr>
            <a:endParaRPr lang="cs-CZ" sz="18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8A84F85D-68A2-29CE-A24B-2EA09CE0D0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06D746C1-8C29-080D-B91D-60D98774C915}"/>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44EBF384-5A0F-07ED-B34B-7C7F667DC461}"/>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7B2D3717-B74B-5DA5-9A73-6C4F2D888384}"/>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107013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6">
            <a:extLst>
              <a:ext uri="{FF2B5EF4-FFF2-40B4-BE49-F238E27FC236}">
                <a16:creationId xmlns:a16="http://schemas.microsoft.com/office/drawing/2014/main" id="{3D37BC86-EB17-FA0F-9EA2-D0BDABB21311}"/>
              </a:ext>
            </a:extLst>
          </p:cNvPr>
          <p:cNvSpPr>
            <a:spLocks noGrp="1"/>
          </p:cNvSpPr>
          <p:nvPr>
            <p:ph type="title"/>
          </p:nvPr>
        </p:nvSpPr>
        <p:spPr>
          <a:xfrm>
            <a:off x="749709" y="190755"/>
            <a:ext cx="10515600" cy="1325563"/>
          </a:xfrm>
        </p:spPr>
        <p:txBody>
          <a:bodyPr>
            <a:normAutofit/>
          </a:bodyPr>
          <a:lstStyle/>
          <a:p>
            <a:pPr algn="ctr"/>
            <a:r>
              <a:rPr lang="cs-CZ" sz="2800" b="1" cap="all" dirty="0">
                <a:solidFill>
                  <a:srgbClr val="FF0000"/>
                </a:solidFill>
                <a:latin typeface="DunbarText"/>
              </a:rPr>
              <a:t>Základní parametry šetření</a:t>
            </a:r>
            <a:br>
              <a:rPr lang="cs-CZ" sz="2800" b="1" cap="all" dirty="0">
                <a:solidFill>
                  <a:srgbClr val="FF0000"/>
                </a:solidFill>
                <a:latin typeface="DunbarText"/>
              </a:rPr>
            </a:br>
            <a:r>
              <a:rPr lang="cs-CZ" sz="2800" b="1" cap="all" dirty="0">
                <a:solidFill>
                  <a:srgbClr val="FF0000"/>
                </a:solidFill>
                <a:latin typeface="DunbarText"/>
              </a:rPr>
              <a:t>Sociologický průzkum</a:t>
            </a:r>
          </a:p>
        </p:txBody>
      </p:sp>
      <p:sp>
        <p:nvSpPr>
          <p:cNvPr id="2" name="Zástupný obsah 1">
            <a:extLst>
              <a:ext uri="{FF2B5EF4-FFF2-40B4-BE49-F238E27FC236}">
                <a16:creationId xmlns:a16="http://schemas.microsoft.com/office/drawing/2014/main" id="{85B94943-6E17-28E0-9DB9-86B7FAA5F641}"/>
              </a:ext>
            </a:extLst>
          </p:cNvPr>
          <p:cNvSpPr>
            <a:spLocks noGrp="1"/>
          </p:cNvSpPr>
          <p:nvPr>
            <p:ph idx="1"/>
          </p:nvPr>
        </p:nvSpPr>
        <p:spPr>
          <a:xfrm>
            <a:off x="926691" y="1516318"/>
            <a:ext cx="10515600" cy="4414838"/>
          </a:xfrm>
        </p:spPr>
        <p:txBody>
          <a:bodyPr>
            <a:noAutofit/>
          </a:bodyPr>
          <a:lstStyle/>
          <a:p>
            <a:pPr marL="0" indent="0">
              <a:buNone/>
            </a:pPr>
            <a:r>
              <a:rPr lang="cs-CZ" sz="2000" dirty="0">
                <a:solidFill>
                  <a:srgbClr val="153677"/>
                </a:solidFill>
                <a:latin typeface="Calibri"/>
                <a:cs typeface="Calibri"/>
              </a:rPr>
              <a:t>Období sběru dat: 16. 4. až 12. 5. 2024 </a:t>
            </a:r>
          </a:p>
          <a:p>
            <a:pPr marL="0" indent="0">
              <a:buNone/>
            </a:pPr>
            <a:r>
              <a:rPr lang="cs-CZ" sz="2000" dirty="0">
                <a:solidFill>
                  <a:srgbClr val="153677"/>
                </a:solidFill>
                <a:latin typeface="Calibri"/>
                <a:cs typeface="Calibri"/>
              </a:rPr>
              <a:t>Typ šetření: kvantitativní průzkum, reprezentativní</a:t>
            </a:r>
          </a:p>
          <a:p>
            <a:pPr marL="0" indent="0">
              <a:buNone/>
            </a:pPr>
            <a:r>
              <a:rPr lang="cs-CZ" sz="2000" dirty="0">
                <a:solidFill>
                  <a:srgbClr val="153677"/>
                </a:solidFill>
                <a:latin typeface="Calibri"/>
                <a:cs typeface="Calibri"/>
              </a:rPr>
              <a:t>Zajištění respondentů: sběr dat probíhal hybridní formou – kombinací metod CAWI, CATI a CAPI. </a:t>
            </a:r>
          </a:p>
          <a:p>
            <a:pPr marL="0" indent="0">
              <a:buNone/>
            </a:pPr>
            <a:r>
              <a:rPr lang="cs-CZ" sz="2000" dirty="0">
                <a:solidFill>
                  <a:srgbClr val="153677"/>
                </a:solidFill>
                <a:latin typeface="Calibri"/>
                <a:cs typeface="Calibri"/>
              </a:rPr>
              <a:t>Výběrový soubor: 1 010 respondentů z řad veřejnosti a 500 respondentů z řad zdravotnických profesionálů </a:t>
            </a:r>
          </a:p>
          <a:p>
            <a:pPr marL="0" indent="0">
              <a:buNone/>
            </a:pPr>
            <a:r>
              <a:rPr lang="cs-CZ" sz="2000" dirty="0">
                <a:solidFill>
                  <a:srgbClr val="153677"/>
                </a:solidFill>
                <a:latin typeface="Calibri"/>
                <a:cs typeface="Calibri"/>
              </a:rPr>
              <a:t>Hlavní témata výzkumu:</a:t>
            </a:r>
          </a:p>
          <a:p>
            <a:r>
              <a:rPr lang="cs-CZ" sz="2000" dirty="0">
                <a:solidFill>
                  <a:srgbClr val="153677"/>
                </a:solidFill>
                <a:latin typeface="Calibri"/>
                <a:cs typeface="Calibri"/>
              </a:rPr>
              <a:t>Míra povědomí a znalostí o telemedicíně mezi zdravotnickými profesionály </a:t>
            </a:r>
            <a:br>
              <a:rPr lang="cs-CZ" sz="2000" dirty="0">
                <a:solidFill>
                  <a:srgbClr val="153677"/>
                </a:solidFill>
                <a:latin typeface="Calibri"/>
                <a:cs typeface="Calibri"/>
              </a:rPr>
            </a:br>
            <a:r>
              <a:rPr lang="cs-CZ" sz="2000" dirty="0">
                <a:solidFill>
                  <a:srgbClr val="153677"/>
                </a:solidFill>
                <a:latin typeface="Calibri"/>
                <a:cs typeface="Calibri"/>
              </a:rPr>
              <a:t>a veřejností.</a:t>
            </a:r>
          </a:p>
          <a:p>
            <a:r>
              <a:rPr lang="cs-CZ" sz="2000" dirty="0">
                <a:solidFill>
                  <a:srgbClr val="153677"/>
                </a:solidFill>
                <a:latin typeface="Calibri"/>
                <a:cs typeface="Calibri"/>
              </a:rPr>
              <a:t>Postoje zdravotnických profesionálů a veřejnosti k využívání telemedicíny.</a:t>
            </a:r>
          </a:p>
          <a:p>
            <a:r>
              <a:rPr lang="cs-CZ" sz="2000" dirty="0">
                <a:solidFill>
                  <a:srgbClr val="153677"/>
                </a:solidFill>
                <a:latin typeface="Calibri"/>
                <a:cs typeface="Calibri"/>
              </a:rPr>
              <a:t>Problémy a překážky bránící širšímu využití telemedicínských služeb.</a:t>
            </a:r>
          </a:p>
          <a:p>
            <a:r>
              <a:rPr lang="cs-CZ" sz="2000" dirty="0">
                <a:solidFill>
                  <a:srgbClr val="153677"/>
                </a:solidFill>
                <a:latin typeface="Calibri"/>
                <a:cs typeface="Calibri"/>
              </a:rPr>
              <a:t>Možná řešení a doporučení pro zlepšení situace v oblasti telemedicíny.</a:t>
            </a:r>
          </a:p>
          <a:p>
            <a:pPr>
              <a:buFont typeface="Courier New" panose="02070309020205020404" pitchFamily="49" charset="0"/>
              <a:buChar char="o"/>
            </a:pPr>
            <a:endParaRPr lang="cs-CZ" sz="2000" dirty="0">
              <a:solidFill>
                <a:srgbClr val="004D64"/>
              </a:solidFill>
              <a:latin typeface="Verdana" panose="020B0604030504040204" pitchFamily="34" charset="0"/>
              <a:ea typeface="Verdana" panose="020B0604030504040204" pitchFamily="34" charset="0"/>
            </a:endParaRPr>
          </a:p>
        </p:txBody>
      </p:sp>
      <p:sp>
        <p:nvSpPr>
          <p:cNvPr id="5" name="TextovéPole 4">
            <a:extLst>
              <a:ext uri="{FF2B5EF4-FFF2-40B4-BE49-F238E27FC236}">
                <a16:creationId xmlns:a16="http://schemas.microsoft.com/office/drawing/2014/main" id="{38437AB7-CE9B-C1CB-B1B3-30B4FCCB5313}"/>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dirty="0">
                <a:ln>
                  <a:noFill/>
                </a:ln>
                <a:solidFill>
                  <a:srgbClr val="4472C4">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dirty="0">
              <a:ln>
                <a:noFill/>
              </a:ln>
              <a:solidFill>
                <a:srgbClr val="4472C4">
                  <a:lumMod val="50000"/>
                </a:srgbClr>
              </a:solidFill>
              <a:effectLst/>
              <a:uLnTx/>
              <a:uFillTx/>
              <a:latin typeface="DunbarText"/>
              <a:ea typeface="+mn-ea"/>
              <a:cs typeface="+mn-cs"/>
            </a:endParaRPr>
          </a:p>
        </p:txBody>
      </p:sp>
      <p:sp>
        <p:nvSpPr>
          <p:cNvPr id="6" name="TextovéPole 5">
            <a:extLst>
              <a:ext uri="{FF2B5EF4-FFF2-40B4-BE49-F238E27FC236}">
                <a16:creationId xmlns:a16="http://schemas.microsoft.com/office/drawing/2014/main" id="{FFDA49DA-E755-D982-8049-E0E2380660F1}"/>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4472C4">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7" name="Obrázek 6" descr="Obsah obrázku Grafika, Písmo, text, snímek obrazovky&#10;&#10;Popis byl vytvořen automaticky">
            <a:extLst>
              <a:ext uri="{FF2B5EF4-FFF2-40B4-BE49-F238E27FC236}">
                <a16:creationId xmlns:a16="http://schemas.microsoft.com/office/drawing/2014/main" id="{2DD56175-E5E5-9CC4-2782-EB9BE4FEAE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8" name="Obrázek 7" descr="Obsah obrázku text, Písmo, logo, Elektricky modrá&#10;&#10;Popis byl vytvořen automaticky">
            <a:extLst>
              <a:ext uri="{FF2B5EF4-FFF2-40B4-BE49-F238E27FC236}">
                <a16:creationId xmlns:a16="http://schemas.microsoft.com/office/drawing/2014/main" id="{5DD3B2E1-CEEA-8DBB-9FB2-4F5A6FA3D3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3" name="Obrázek 2" descr="Obsah obrázku Písmo, Grafika, logo, symbol&#10;&#10;Popis byl vytvořen automaticky">
            <a:extLst>
              <a:ext uri="{FF2B5EF4-FFF2-40B4-BE49-F238E27FC236}">
                <a16:creationId xmlns:a16="http://schemas.microsoft.com/office/drawing/2014/main" id="{3E58FBC4-A545-04E6-5B51-345BED75224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3101359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6">
            <a:extLst>
              <a:ext uri="{FF2B5EF4-FFF2-40B4-BE49-F238E27FC236}">
                <a16:creationId xmlns:a16="http://schemas.microsoft.com/office/drawing/2014/main" id="{3D37BC86-EB17-FA0F-9EA2-D0BDABB21311}"/>
              </a:ext>
            </a:extLst>
          </p:cNvPr>
          <p:cNvSpPr>
            <a:spLocks noGrp="1"/>
          </p:cNvSpPr>
          <p:nvPr>
            <p:ph type="title"/>
          </p:nvPr>
        </p:nvSpPr>
        <p:spPr/>
        <p:txBody>
          <a:bodyPr>
            <a:normAutofit fontScale="90000"/>
          </a:bodyPr>
          <a:lstStyle/>
          <a:p>
            <a:pPr algn="ctr"/>
            <a:br>
              <a:rPr lang="en-US" sz="3600" b="1" dirty="0">
                <a:solidFill>
                  <a:srgbClr val="004D64"/>
                </a:solidFill>
                <a:latin typeface="Verdana" panose="020B0604030504040204" pitchFamily="34" charset="0"/>
                <a:ea typeface="Verdana" panose="020B0604030504040204" pitchFamily="34" charset="0"/>
              </a:rPr>
            </a:br>
            <a:r>
              <a:rPr lang="cs-CZ" sz="3600" b="1" cap="all" dirty="0">
                <a:solidFill>
                  <a:srgbClr val="FF0000"/>
                </a:solidFill>
                <a:latin typeface="DunbarText"/>
              </a:rPr>
              <a:t>Závěry</a:t>
            </a:r>
            <a:r>
              <a:rPr lang="en-US" sz="3600" b="1" cap="all" dirty="0">
                <a:solidFill>
                  <a:srgbClr val="FF0000"/>
                </a:solidFill>
                <a:latin typeface="DunbarText"/>
              </a:rPr>
              <a:t>: </a:t>
            </a:r>
            <a:r>
              <a:rPr lang="cs-CZ" sz="3600" b="1" cap="all" dirty="0">
                <a:solidFill>
                  <a:srgbClr val="FF0000"/>
                </a:solidFill>
                <a:latin typeface="DunbarText"/>
              </a:rPr>
              <a:t>Veřejnost</a:t>
            </a:r>
            <a:br>
              <a:rPr lang="cs-CZ" sz="3600" b="1" dirty="0">
                <a:solidFill>
                  <a:srgbClr val="004D64"/>
                </a:solidFill>
                <a:latin typeface="Verdana" panose="020B0604030504040204" pitchFamily="34" charset="0"/>
                <a:ea typeface="Verdana" panose="020B0604030504040204" pitchFamily="34" charset="0"/>
              </a:rPr>
            </a:br>
            <a:endParaRPr lang="cs-CZ" sz="3600" b="1" dirty="0">
              <a:solidFill>
                <a:srgbClr val="004D64"/>
              </a:solidFill>
              <a:latin typeface="Verdana" panose="020B0604030504040204" pitchFamily="34" charset="0"/>
              <a:ea typeface="Verdana" panose="020B0604030504040204" pitchFamily="34" charset="0"/>
            </a:endParaRPr>
          </a:p>
        </p:txBody>
      </p:sp>
      <p:sp>
        <p:nvSpPr>
          <p:cNvPr id="2" name="Zástupný obsah 1">
            <a:extLst>
              <a:ext uri="{FF2B5EF4-FFF2-40B4-BE49-F238E27FC236}">
                <a16:creationId xmlns:a16="http://schemas.microsoft.com/office/drawing/2014/main" id="{85B94943-6E17-28E0-9DB9-86B7FAA5F641}"/>
              </a:ext>
            </a:extLst>
          </p:cNvPr>
          <p:cNvSpPr>
            <a:spLocks noGrp="1"/>
          </p:cNvSpPr>
          <p:nvPr>
            <p:ph idx="1"/>
          </p:nvPr>
        </p:nvSpPr>
        <p:spPr>
          <a:xfrm>
            <a:off x="617546" y="1557317"/>
            <a:ext cx="7443318" cy="4414838"/>
          </a:xfrm>
        </p:spPr>
        <p:txBody>
          <a:bodyPr>
            <a:noAutofit/>
          </a:bodyPr>
          <a:lstStyle/>
          <a:p>
            <a:pPr marL="0" indent="0">
              <a:buNone/>
            </a:pPr>
            <a:r>
              <a:rPr lang="cs-CZ" sz="2000" dirty="0">
                <a:solidFill>
                  <a:srgbClr val="153677"/>
                </a:solidFill>
                <a:latin typeface="DunbarText"/>
                <a:cs typeface="Calibri"/>
              </a:rPr>
              <a:t>Povědomí a informovanost</a:t>
            </a:r>
          </a:p>
          <a:p>
            <a:r>
              <a:rPr lang="cs-CZ" sz="2000" dirty="0">
                <a:solidFill>
                  <a:srgbClr val="153677"/>
                </a:solidFill>
                <a:latin typeface="DunbarText"/>
                <a:cs typeface="Calibri"/>
              </a:rPr>
              <a:t>Povědomí o telemedicíně: Více než polovina respondentů (52 %) již slyšela o pojmu „telemedicína“. Avšak zbylá část populace je stále neinformovaná, což vyžaduje cílené informační kampaně k zvýšení povědomí a pochopení výhod a možností telemedicíny.</a:t>
            </a:r>
          </a:p>
          <a:p>
            <a:pPr marL="0" indent="0" algn="just">
              <a:buNone/>
            </a:pPr>
            <a:endParaRPr lang="cs-CZ" sz="2000" dirty="0">
              <a:solidFill>
                <a:srgbClr val="153677"/>
              </a:solidFill>
              <a:latin typeface="DunbarText"/>
              <a:cs typeface="Calibri"/>
            </a:endParaRPr>
          </a:p>
          <a:p>
            <a:pPr algn="just"/>
            <a:r>
              <a:rPr lang="cs-CZ" sz="2000" dirty="0">
                <a:solidFill>
                  <a:srgbClr val="153677"/>
                </a:solidFill>
                <a:latin typeface="DunbarText"/>
                <a:cs typeface="Calibri"/>
              </a:rPr>
              <a:t>Informace od lékařů: Většina veřejnosti (80 %) nebyla informována </a:t>
            </a:r>
            <a:br>
              <a:rPr lang="cs-CZ" sz="2000" dirty="0">
                <a:solidFill>
                  <a:srgbClr val="153677"/>
                </a:solidFill>
                <a:latin typeface="DunbarText"/>
                <a:cs typeface="Calibri"/>
              </a:rPr>
            </a:br>
            <a:r>
              <a:rPr lang="cs-CZ" sz="2000" dirty="0">
                <a:solidFill>
                  <a:srgbClr val="153677"/>
                </a:solidFill>
                <a:latin typeface="DunbarText"/>
                <a:cs typeface="Calibri"/>
              </a:rPr>
              <a:t>o možnostech telemedicíny od svých praktických lékařů. Zdravotnický personál by měl být lépe informován a motivován, aby tyto informace předával pacientům.</a:t>
            </a:r>
          </a:p>
          <a:p>
            <a:pPr>
              <a:buFont typeface="Courier New" panose="02070309020205020404" pitchFamily="49" charset="0"/>
              <a:buChar char="o"/>
            </a:pPr>
            <a:endParaRPr lang="cs-CZ" sz="2000" dirty="0">
              <a:solidFill>
                <a:srgbClr val="004D64"/>
              </a:solidFill>
              <a:latin typeface="Verdana" panose="020B0604030504040204" pitchFamily="34" charset="0"/>
              <a:ea typeface="Verdana" panose="020B0604030504040204" pitchFamily="34" charset="0"/>
            </a:endParaRPr>
          </a:p>
          <a:p>
            <a:pPr marL="0" indent="0">
              <a:buNone/>
            </a:pPr>
            <a:endParaRPr lang="cs-CZ" sz="2000" dirty="0">
              <a:solidFill>
                <a:srgbClr val="004D64"/>
              </a:solidFill>
              <a:latin typeface="Verdana" panose="020B0604030504040204" pitchFamily="34" charset="0"/>
              <a:ea typeface="Verdana" panose="020B0604030504040204" pitchFamily="34" charset="0"/>
            </a:endParaRPr>
          </a:p>
        </p:txBody>
      </p:sp>
      <p:sp>
        <p:nvSpPr>
          <p:cNvPr id="5" name="TextovéPole 4">
            <a:extLst>
              <a:ext uri="{FF2B5EF4-FFF2-40B4-BE49-F238E27FC236}">
                <a16:creationId xmlns:a16="http://schemas.microsoft.com/office/drawing/2014/main" id="{56EF29F2-C557-FB04-D344-629C3C24EED1}"/>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dirty="0">
                <a:ln>
                  <a:noFill/>
                </a:ln>
                <a:solidFill>
                  <a:srgbClr val="4472C4">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dirty="0">
              <a:ln>
                <a:noFill/>
              </a:ln>
              <a:solidFill>
                <a:srgbClr val="4472C4">
                  <a:lumMod val="50000"/>
                </a:srgbClr>
              </a:solidFill>
              <a:effectLst/>
              <a:uLnTx/>
              <a:uFillTx/>
              <a:latin typeface="DunbarText"/>
              <a:ea typeface="+mn-ea"/>
              <a:cs typeface="+mn-cs"/>
            </a:endParaRPr>
          </a:p>
        </p:txBody>
      </p:sp>
      <p:sp>
        <p:nvSpPr>
          <p:cNvPr id="6" name="TextovéPole 5">
            <a:extLst>
              <a:ext uri="{FF2B5EF4-FFF2-40B4-BE49-F238E27FC236}">
                <a16:creationId xmlns:a16="http://schemas.microsoft.com/office/drawing/2014/main" id="{51336D0E-A78D-766D-0423-45F03B690194}"/>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4472C4">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7" name="Obrázek 6" descr="Obsah obrázku Grafika, Písmo, text, snímek obrazovky&#10;&#10;Popis byl vytvořen automaticky">
            <a:extLst>
              <a:ext uri="{FF2B5EF4-FFF2-40B4-BE49-F238E27FC236}">
                <a16:creationId xmlns:a16="http://schemas.microsoft.com/office/drawing/2014/main" id="{29BC921E-9123-377F-C00C-F5F11C6617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8" name="Obrázek 7" descr="Obsah obrázku text, Písmo, logo, Elektricky modrá&#10;&#10;Popis byl vytvořen automaticky">
            <a:extLst>
              <a:ext uri="{FF2B5EF4-FFF2-40B4-BE49-F238E27FC236}">
                <a16:creationId xmlns:a16="http://schemas.microsoft.com/office/drawing/2014/main" id="{E660A8E8-9A87-78C0-0D28-04BD37B8B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3" name="Obrázek 2" descr="Obsah obrázku Písmo, Grafika, logo, symbol&#10;&#10;Popis byl vytvořen automaticky">
            <a:extLst>
              <a:ext uri="{FF2B5EF4-FFF2-40B4-BE49-F238E27FC236}">
                <a16:creationId xmlns:a16="http://schemas.microsoft.com/office/drawing/2014/main" id="{37C6C7F3-D850-7802-EBC4-83E26360477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graphicFrame>
        <p:nvGraphicFramePr>
          <p:cNvPr id="9" name="Zástupný obsah 1">
            <a:extLst>
              <a:ext uri="{FF2B5EF4-FFF2-40B4-BE49-F238E27FC236}">
                <a16:creationId xmlns:a16="http://schemas.microsoft.com/office/drawing/2014/main" id="{D0D47E9F-811F-443F-5A99-5DBB3C909678}"/>
              </a:ext>
            </a:extLst>
          </p:cNvPr>
          <p:cNvGraphicFramePr>
            <a:graphicFrameLocks/>
          </p:cNvGraphicFramePr>
          <p:nvPr/>
        </p:nvGraphicFramePr>
        <p:xfrm>
          <a:off x="8207666" y="1425656"/>
          <a:ext cx="3292936" cy="26220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8909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6">
            <a:extLst>
              <a:ext uri="{FF2B5EF4-FFF2-40B4-BE49-F238E27FC236}">
                <a16:creationId xmlns:a16="http://schemas.microsoft.com/office/drawing/2014/main" id="{3D37BC86-EB17-FA0F-9EA2-D0BDABB21311}"/>
              </a:ext>
            </a:extLst>
          </p:cNvPr>
          <p:cNvSpPr>
            <a:spLocks noGrp="1"/>
          </p:cNvSpPr>
          <p:nvPr>
            <p:ph type="title"/>
          </p:nvPr>
        </p:nvSpPr>
        <p:spPr/>
        <p:txBody>
          <a:bodyPr>
            <a:normAutofit fontScale="90000"/>
          </a:bodyPr>
          <a:lstStyle/>
          <a:p>
            <a:pPr algn="ctr"/>
            <a:br>
              <a:rPr lang="en-US" sz="3600" b="1" dirty="0">
                <a:solidFill>
                  <a:srgbClr val="004D64"/>
                </a:solidFill>
                <a:latin typeface="Verdana" panose="020B0604030504040204" pitchFamily="34" charset="0"/>
                <a:ea typeface="Verdana" panose="020B0604030504040204" pitchFamily="34" charset="0"/>
              </a:rPr>
            </a:br>
            <a:r>
              <a:rPr lang="cs-CZ" sz="3600" b="1" cap="all" dirty="0">
                <a:solidFill>
                  <a:srgbClr val="FF0000"/>
                </a:solidFill>
                <a:latin typeface="DunbarText"/>
              </a:rPr>
              <a:t>Závěry</a:t>
            </a:r>
            <a:r>
              <a:rPr lang="en-US" sz="3600" b="1" cap="all" dirty="0">
                <a:solidFill>
                  <a:srgbClr val="FF0000"/>
                </a:solidFill>
                <a:latin typeface="DunbarText"/>
              </a:rPr>
              <a:t>: </a:t>
            </a:r>
            <a:r>
              <a:rPr lang="cs-CZ" sz="3600" b="1" cap="all" dirty="0">
                <a:solidFill>
                  <a:srgbClr val="FF0000"/>
                </a:solidFill>
                <a:latin typeface="DunbarText"/>
              </a:rPr>
              <a:t>Veřejnost</a:t>
            </a:r>
            <a:br>
              <a:rPr lang="cs-CZ" sz="3600" b="1" dirty="0">
                <a:solidFill>
                  <a:srgbClr val="004D64"/>
                </a:solidFill>
                <a:latin typeface="Verdana" panose="020B0604030504040204" pitchFamily="34" charset="0"/>
                <a:ea typeface="Verdana" panose="020B0604030504040204" pitchFamily="34" charset="0"/>
              </a:rPr>
            </a:br>
            <a:endParaRPr lang="cs-CZ" sz="3600" b="1" dirty="0">
              <a:solidFill>
                <a:srgbClr val="004D64"/>
              </a:solidFill>
              <a:latin typeface="Verdana" panose="020B0604030504040204" pitchFamily="34" charset="0"/>
              <a:ea typeface="Verdana" panose="020B0604030504040204" pitchFamily="34" charset="0"/>
            </a:endParaRPr>
          </a:p>
        </p:txBody>
      </p:sp>
      <p:sp>
        <p:nvSpPr>
          <p:cNvPr id="2" name="Zástupný obsah 1">
            <a:extLst>
              <a:ext uri="{FF2B5EF4-FFF2-40B4-BE49-F238E27FC236}">
                <a16:creationId xmlns:a16="http://schemas.microsoft.com/office/drawing/2014/main" id="{85B94943-6E17-28E0-9DB9-86B7FAA5F641}"/>
              </a:ext>
            </a:extLst>
          </p:cNvPr>
          <p:cNvSpPr>
            <a:spLocks noGrp="1"/>
          </p:cNvSpPr>
          <p:nvPr>
            <p:ph idx="1"/>
          </p:nvPr>
        </p:nvSpPr>
        <p:spPr>
          <a:xfrm>
            <a:off x="1617980" y="1812925"/>
            <a:ext cx="8956040" cy="2789555"/>
          </a:xfrm>
        </p:spPr>
        <p:txBody>
          <a:bodyPr>
            <a:noAutofit/>
          </a:bodyPr>
          <a:lstStyle/>
          <a:p>
            <a:pPr marL="0" indent="0" algn="just">
              <a:buNone/>
            </a:pPr>
            <a:r>
              <a:rPr lang="cs-CZ" sz="2000" dirty="0">
                <a:solidFill>
                  <a:srgbClr val="153677"/>
                </a:solidFill>
                <a:latin typeface="DunbarText"/>
                <a:cs typeface="Calibri"/>
              </a:rPr>
              <a:t>Výhody a překážky</a:t>
            </a:r>
          </a:p>
          <a:p>
            <a:pPr algn="just"/>
            <a:r>
              <a:rPr lang="cs-CZ" sz="2000" dirty="0">
                <a:solidFill>
                  <a:srgbClr val="153677"/>
                </a:solidFill>
                <a:latin typeface="DunbarText"/>
                <a:cs typeface="Calibri"/>
              </a:rPr>
              <a:t>Pozitivní zkušenosti: Většina respondentů, kteří využili telemedicínu, hodnotí své zkušenosti pozitivně (81 %), což ukazuje na vysoký potenciál pro další rozvoj těchto služeb.</a:t>
            </a:r>
          </a:p>
          <a:p>
            <a:pPr algn="just"/>
            <a:r>
              <a:rPr lang="cs-CZ" sz="2000" dirty="0">
                <a:solidFill>
                  <a:srgbClr val="153677"/>
                </a:solidFill>
                <a:latin typeface="DunbarText"/>
                <a:cs typeface="Calibri"/>
              </a:rPr>
              <a:t>Překážky: Hlavní překážky zahrnují nedostatek informací, preferenci osobního kontaktu s lékařem a nedostatečnou nabídku telemedicínských služeb. Cílené informování a propagace telemedicíny mohou tyto bariéry překonat.</a:t>
            </a:r>
          </a:p>
          <a:p>
            <a:pPr>
              <a:buFont typeface="Courier New" panose="02070309020205020404" pitchFamily="49" charset="0"/>
              <a:buChar char="o"/>
            </a:pPr>
            <a:endParaRPr lang="cs-CZ" sz="2000" dirty="0">
              <a:solidFill>
                <a:srgbClr val="004D64"/>
              </a:solidFill>
              <a:latin typeface="Verdana" panose="020B0604030504040204" pitchFamily="34" charset="0"/>
              <a:ea typeface="Verdana" panose="020B0604030504040204" pitchFamily="34" charset="0"/>
            </a:endParaRPr>
          </a:p>
        </p:txBody>
      </p:sp>
      <p:sp>
        <p:nvSpPr>
          <p:cNvPr id="5" name="TextovéPole 4">
            <a:extLst>
              <a:ext uri="{FF2B5EF4-FFF2-40B4-BE49-F238E27FC236}">
                <a16:creationId xmlns:a16="http://schemas.microsoft.com/office/drawing/2014/main" id="{9D2400FC-F8A2-DA4C-D1F0-23292B881463}"/>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dirty="0">
                <a:ln>
                  <a:noFill/>
                </a:ln>
                <a:solidFill>
                  <a:srgbClr val="4472C4">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dirty="0">
              <a:ln>
                <a:noFill/>
              </a:ln>
              <a:solidFill>
                <a:srgbClr val="4472C4">
                  <a:lumMod val="50000"/>
                </a:srgbClr>
              </a:solidFill>
              <a:effectLst/>
              <a:uLnTx/>
              <a:uFillTx/>
              <a:latin typeface="DunbarText"/>
              <a:ea typeface="+mn-ea"/>
              <a:cs typeface="+mn-cs"/>
            </a:endParaRPr>
          </a:p>
        </p:txBody>
      </p:sp>
      <p:sp>
        <p:nvSpPr>
          <p:cNvPr id="6" name="TextovéPole 5">
            <a:extLst>
              <a:ext uri="{FF2B5EF4-FFF2-40B4-BE49-F238E27FC236}">
                <a16:creationId xmlns:a16="http://schemas.microsoft.com/office/drawing/2014/main" id="{B881A402-3983-6B58-837B-30EC0621ECEE}"/>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4472C4">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7" name="Obrázek 6" descr="Obsah obrázku Grafika, Písmo, text, snímek obrazovky&#10;&#10;Popis byl vytvořen automaticky">
            <a:extLst>
              <a:ext uri="{FF2B5EF4-FFF2-40B4-BE49-F238E27FC236}">
                <a16:creationId xmlns:a16="http://schemas.microsoft.com/office/drawing/2014/main" id="{0DE02F04-9DF6-36B4-A355-189E7731A0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8" name="Obrázek 7" descr="Obsah obrázku text, Písmo, logo, Elektricky modrá&#10;&#10;Popis byl vytvořen automaticky">
            <a:extLst>
              <a:ext uri="{FF2B5EF4-FFF2-40B4-BE49-F238E27FC236}">
                <a16:creationId xmlns:a16="http://schemas.microsoft.com/office/drawing/2014/main" id="{79D88834-0BDA-F60C-F59F-0C5CF7A51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9" name="Obrázek 8">
            <a:extLst>
              <a:ext uri="{FF2B5EF4-FFF2-40B4-BE49-F238E27FC236}">
                <a16:creationId xmlns:a16="http://schemas.microsoft.com/office/drawing/2014/main" id="{D4DE115A-A101-7F59-CF29-176F75B5FEAA}"/>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2582493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6">
            <a:extLst>
              <a:ext uri="{FF2B5EF4-FFF2-40B4-BE49-F238E27FC236}">
                <a16:creationId xmlns:a16="http://schemas.microsoft.com/office/drawing/2014/main" id="{3D37BC86-EB17-FA0F-9EA2-D0BDABB21311}"/>
              </a:ext>
            </a:extLst>
          </p:cNvPr>
          <p:cNvSpPr>
            <a:spLocks noGrp="1"/>
          </p:cNvSpPr>
          <p:nvPr>
            <p:ph type="title"/>
          </p:nvPr>
        </p:nvSpPr>
        <p:spPr/>
        <p:txBody>
          <a:bodyPr>
            <a:normAutofit fontScale="90000"/>
          </a:bodyPr>
          <a:lstStyle/>
          <a:p>
            <a:pPr algn="ctr"/>
            <a:br>
              <a:rPr lang="en-US" sz="3600" b="1" dirty="0">
                <a:solidFill>
                  <a:srgbClr val="004D64"/>
                </a:solidFill>
                <a:latin typeface="Verdana" panose="020B0604030504040204" pitchFamily="34" charset="0"/>
                <a:ea typeface="Verdana" panose="020B0604030504040204" pitchFamily="34" charset="0"/>
              </a:rPr>
            </a:br>
            <a:r>
              <a:rPr lang="cs-CZ" sz="3600" b="1" cap="all" dirty="0">
                <a:solidFill>
                  <a:srgbClr val="FF0000"/>
                </a:solidFill>
                <a:latin typeface="DunbarText"/>
              </a:rPr>
              <a:t>Závěry</a:t>
            </a:r>
            <a:r>
              <a:rPr lang="en-US" sz="3600" b="1" cap="all" dirty="0">
                <a:solidFill>
                  <a:srgbClr val="FF0000"/>
                </a:solidFill>
                <a:latin typeface="DunbarText"/>
              </a:rPr>
              <a:t>: </a:t>
            </a:r>
            <a:r>
              <a:rPr lang="cs-CZ" sz="3600" b="1" cap="all" dirty="0">
                <a:solidFill>
                  <a:srgbClr val="FF0000"/>
                </a:solidFill>
                <a:latin typeface="DunbarText"/>
              </a:rPr>
              <a:t>Zdravotnický personál</a:t>
            </a:r>
            <a:br>
              <a:rPr lang="cs-CZ" sz="3600" b="1" cap="all" dirty="0">
                <a:solidFill>
                  <a:srgbClr val="FF0000"/>
                </a:solidFill>
                <a:latin typeface="DunbarText"/>
              </a:rPr>
            </a:br>
            <a:endParaRPr lang="cs-CZ" sz="3600" b="1" cap="all" dirty="0">
              <a:solidFill>
                <a:srgbClr val="FF0000"/>
              </a:solidFill>
              <a:latin typeface="DunbarText"/>
            </a:endParaRPr>
          </a:p>
        </p:txBody>
      </p:sp>
      <p:sp>
        <p:nvSpPr>
          <p:cNvPr id="2" name="Zástupný obsah 1">
            <a:extLst>
              <a:ext uri="{FF2B5EF4-FFF2-40B4-BE49-F238E27FC236}">
                <a16:creationId xmlns:a16="http://schemas.microsoft.com/office/drawing/2014/main" id="{85B94943-6E17-28E0-9DB9-86B7FAA5F641}"/>
              </a:ext>
            </a:extLst>
          </p:cNvPr>
          <p:cNvSpPr>
            <a:spLocks noGrp="1"/>
          </p:cNvSpPr>
          <p:nvPr>
            <p:ph idx="1"/>
          </p:nvPr>
        </p:nvSpPr>
        <p:spPr>
          <a:xfrm>
            <a:off x="1514444" y="1860421"/>
            <a:ext cx="9382760" cy="2647315"/>
          </a:xfrm>
        </p:spPr>
        <p:txBody>
          <a:bodyPr>
            <a:noAutofit/>
          </a:bodyPr>
          <a:lstStyle/>
          <a:p>
            <a:pPr marL="0" indent="0">
              <a:buNone/>
            </a:pPr>
            <a:r>
              <a:rPr lang="cs-CZ" sz="2000" dirty="0">
                <a:solidFill>
                  <a:srgbClr val="153677"/>
                </a:solidFill>
                <a:latin typeface="DunbarText"/>
                <a:cs typeface="Calibri"/>
              </a:rPr>
              <a:t>Výhody a překážky</a:t>
            </a:r>
          </a:p>
          <a:p>
            <a:pPr algn="just"/>
            <a:r>
              <a:rPr lang="cs-CZ" sz="2000" dirty="0">
                <a:solidFill>
                  <a:srgbClr val="153677"/>
                </a:solidFill>
                <a:latin typeface="DunbarText"/>
                <a:cs typeface="Calibri"/>
              </a:rPr>
              <a:t>Pozitivní zkušenosti: Zdravotnický personál hodnotí své zkušenosti </a:t>
            </a:r>
            <a:br>
              <a:rPr lang="cs-CZ" sz="2000" dirty="0">
                <a:solidFill>
                  <a:srgbClr val="153677"/>
                </a:solidFill>
                <a:latin typeface="DunbarText"/>
                <a:cs typeface="Calibri"/>
              </a:rPr>
            </a:br>
            <a:r>
              <a:rPr lang="cs-CZ" sz="2000" dirty="0">
                <a:solidFill>
                  <a:srgbClr val="153677"/>
                </a:solidFill>
                <a:latin typeface="DunbarText"/>
                <a:cs typeface="Calibri"/>
              </a:rPr>
              <a:t>s telemedicínou převážně pozitivně (86 %), což naznačuje, že telemedicína může být efektivní a uživatelsky přívětivá forma péče.</a:t>
            </a:r>
          </a:p>
          <a:p>
            <a:pPr algn="just"/>
            <a:r>
              <a:rPr lang="cs-CZ" sz="2000" dirty="0">
                <a:solidFill>
                  <a:srgbClr val="153677"/>
                </a:solidFill>
                <a:latin typeface="DunbarText"/>
                <a:cs typeface="Calibri"/>
              </a:rPr>
              <a:t>Překážky: Hlavní překážky zahrnují nejasné legislativní podmínky, nedostatek informací a technickou podporu. Řešení těchto bariér je klíčové pro širší implementaci telemedicíny.</a:t>
            </a:r>
          </a:p>
        </p:txBody>
      </p:sp>
      <p:sp>
        <p:nvSpPr>
          <p:cNvPr id="5" name="TextovéPole 4">
            <a:extLst>
              <a:ext uri="{FF2B5EF4-FFF2-40B4-BE49-F238E27FC236}">
                <a16:creationId xmlns:a16="http://schemas.microsoft.com/office/drawing/2014/main" id="{50E1BF39-2346-8267-3543-AE4DEA33E444}"/>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dirty="0">
                <a:ln>
                  <a:noFill/>
                </a:ln>
                <a:solidFill>
                  <a:srgbClr val="4472C4">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dirty="0">
              <a:ln>
                <a:noFill/>
              </a:ln>
              <a:solidFill>
                <a:srgbClr val="4472C4">
                  <a:lumMod val="50000"/>
                </a:srgbClr>
              </a:solidFill>
              <a:effectLst/>
              <a:uLnTx/>
              <a:uFillTx/>
              <a:latin typeface="DunbarText"/>
              <a:ea typeface="+mn-ea"/>
              <a:cs typeface="+mn-cs"/>
            </a:endParaRPr>
          </a:p>
        </p:txBody>
      </p:sp>
      <p:sp>
        <p:nvSpPr>
          <p:cNvPr id="6" name="TextovéPole 5">
            <a:extLst>
              <a:ext uri="{FF2B5EF4-FFF2-40B4-BE49-F238E27FC236}">
                <a16:creationId xmlns:a16="http://schemas.microsoft.com/office/drawing/2014/main" id="{6458B58E-F24D-662C-46C5-FCF62FFE7D1A}"/>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4472C4">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7" name="Obrázek 6" descr="Obsah obrázku Grafika, Písmo, text, snímek obrazovky&#10;&#10;Popis byl vytvořen automaticky">
            <a:extLst>
              <a:ext uri="{FF2B5EF4-FFF2-40B4-BE49-F238E27FC236}">
                <a16:creationId xmlns:a16="http://schemas.microsoft.com/office/drawing/2014/main" id="{4F6AC6BB-B177-80A3-98C1-4E31C06970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8" name="Obrázek 7" descr="Obsah obrázku text, Písmo, logo, Elektricky modrá&#10;&#10;Popis byl vytvořen automaticky">
            <a:extLst>
              <a:ext uri="{FF2B5EF4-FFF2-40B4-BE49-F238E27FC236}">
                <a16:creationId xmlns:a16="http://schemas.microsoft.com/office/drawing/2014/main" id="{67DE6B94-4E95-B549-DDD6-FE142087DF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9" name="Obrázek 8">
            <a:extLst>
              <a:ext uri="{FF2B5EF4-FFF2-40B4-BE49-F238E27FC236}">
                <a16:creationId xmlns:a16="http://schemas.microsoft.com/office/drawing/2014/main" id="{2D19A59F-F6EF-57F4-7C4C-648102CF0026}"/>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4116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6513-B20D-E5E1-C18F-C06D463AB0DC}"/>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F3F9D465-44CE-5A9C-4DE1-1CB13B62EE2E}"/>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6F7FE1CB-EB8D-739D-77DC-F644A09F7351}"/>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Schválení programu jednání </a:t>
            </a:r>
          </a:p>
        </p:txBody>
      </p:sp>
      <p:sp>
        <p:nvSpPr>
          <p:cNvPr id="19" name="Obdélník 18">
            <a:extLst>
              <a:ext uri="{FF2B5EF4-FFF2-40B4-BE49-F238E27FC236}">
                <a16:creationId xmlns:a16="http://schemas.microsoft.com/office/drawing/2014/main" id="{BA76715D-B408-0191-EA50-02D7BC30A303}"/>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BF33224E-25BE-8B5E-134D-C975441F00A4}"/>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E131BE6D-A0CD-95E7-88FB-D0F9F2E73452}"/>
              </a:ext>
            </a:extLst>
          </p:cNvPr>
          <p:cNvSpPr txBox="1"/>
          <p:nvPr/>
        </p:nvSpPr>
        <p:spPr>
          <a:xfrm>
            <a:off x="989704" y="2157793"/>
            <a:ext cx="10188592" cy="2000548"/>
          </a:xfrm>
          <a:prstGeom prst="rect">
            <a:avLst/>
          </a:prstGeom>
          <a:noFill/>
        </p:spPr>
        <p:txBody>
          <a:bodyPr wrap="square" rtlCol="0">
            <a:spAutoFit/>
          </a:bodyPr>
          <a:lstStyle/>
          <a:p>
            <a:r>
              <a:rPr lang="cs-CZ" sz="2800" b="1">
                <a:solidFill>
                  <a:srgbClr val="3F7AA8"/>
                </a:solidFill>
                <a:latin typeface="Bahnschrift" panose="020B0502040204020203" pitchFamily="34" charset="0"/>
                <a:cs typeface="Arial" panose="020B0604020202020204" pitchFamily="34" charset="0"/>
              </a:rPr>
              <a:t>Návrh usnesení:</a:t>
            </a:r>
          </a:p>
          <a:p>
            <a:endParaRPr lang="cs-CZ" sz="280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a:solidFill>
                  <a:srgbClr val="44546A"/>
                </a:solidFill>
                <a:latin typeface="Bahnschrift" panose="020B0502040204020203" pitchFamily="34" charset="0"/>
                <a:cs typeface="Arial" panose="020B0604020202020204" pitchFamily="34" charset="0"/>
              </a:rPr>
              <a:t>„Národní rada elektronického zdravotnictví schvaluje navržený program jednání.“ </a:t>
            </a:r>
          </a:p>
          <a:p>
            <a:pPr marL="342900" indent="-342900">
              <a:buClr>
                <a:srgbClr val="C2CD23"/>
              </a:buClr>
              <a:buFont typeface="Arial" panose="020B0604020202020204" pitchFamily="34" charset="0"/>
              <a:buChar char="•"/>
            </a:pPr>
            <a:endParaRPr lang="cs-CZ" sz="200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944B702C-879B-136B-2338-D9C74C75B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1453404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p:txBody>
          <a:bodyPr>
            <a:normAutofit/>
          </a:bodyPr>
          <a:lstStyle/>
          <a:p>
            <a:pPr algn="ctr"/>
            <a:r>
              <a:rPr lang="cs-CZ" sz="2400" b="1" cap="all" dirty="0">
                <a:solidFill>
                  <a:srgbClr val="FF0000"/>
                </a:solidFill>
                <a:latin typeface="Arial" panose="020B0604020202020204" pitchFamily="34" charset="0"/>
                <a:ea typeface="Times New Roman" panose="02020603050405020304" pitchFamily="18" charset="0"/>
              </a:rPr>
              <a:t>PROCESNÍ POSTUP – DÍLČÍ ČÁSTI PRODUKTU ​</a:t>
            </a:r>
            <a:endParaRPr lang="cs-CZ" sz="2400" b="1" cap="all" dirty="0">
              <a:solidFill>
                <a:srgbClr val="FF0000"/>
              </a:solidFill>
              <a:effectLst/>
              <a:latin typeface="Arial" panose="020B0604020202020204" pitchFamily="34" charset="0"/>
              <a:ea typeface="Times New Roman" panose="02020603050405020304" pitchFamily="18" charset="0"/>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a:xfrm>
            <a:off x="948527" y="1592785"/>
            <a:ext cx="10515600" cy="4351338"/>
          </a:xfrm>
        </p:spPr>
        <p:txBody>
          <a:bodyPr vert="horz" lIns="91440" tIns="45720" rIns="91440" bIns="45720" rtlCol="0" anchor="t">
            <a:normAutofit fontScale="92500"/>
          </a:bodyPr>
          <a:lstStyle/>
          <a:p>
            <a:pPr marL="0" indent="0" fontAlgn="base">
              <a:buNone/>
            </a:pPr>
            <a:r>
              <a:rPr lang="cs-CZ" dirty="0">
                <a:solidFill>
                  <a:srgbClr val="153677"/>
                </a:solidFill>
                <a:latin typeface="DunbarText"/>
              </a:rPr>
              <a:t>Implementace komunikační strategie – jednotlivé výstupy:</a:t>
            </a:r>
            <a:r>
              <a:rPr lang="cs-CZ" dirty="0">
                <a:solidFill>
                  <a:srgbClr val="000000"/>
                </a:solidFill>
                <a:latin typeface="DunbarText"/>
              </a:rPr>
              <a:t>​</a:t>
            </a:r>
            <a:endParaRPr lang="cs-CZ" sz="2400" dirty="0">
              <a:solidFill>
                <a:srgbClr val="000000"/>
              </a:solidFill>
              <a:latin typeface="Segoe UI" panose="020B0502040204020203" pitchFamily="34" charset="0"/>
            </a:endParaRPr>
          </a:p>
          <a:p>
            <a:pPr lvl="1" fontAlgn="base"/>
            <a:r>
              <a:rPr lang="cs-CZ" sz="2000" dirty="0">
                <a:solidFill>
                  <a:srgbClr val="153677"/>
                </a:solidFill>
                <a:latin typeface="DunbarText"/>
              </a:rPr>
              <a:t>Informační portál o telemedicíně pro odbornou veřejnost – webová stránka,</a:t>
            </a:r>
            <a:r>
              <a:rPr lang="cs-CZ" sz="2000" dirty="0">
                <a:solidFill>
                  <a:srgbClr val="000000"/>
                </a:solidFill>
                <a:latin typeface="DunbarText"/>
              </a:rPr>
              <a:t> - </a:t>
            </a:r>
            <a:r>
              <a:rPr lang="cs-CZ" sz="2000" dirty="0">
                <a:solidFill>
                  <a:srgbClr val="153677"/>
                </a:solidFill>
                <a:latin typeface="DunbarText"/>
                <a:hlinkClick r:id="rId2"/>
              </a:rPr>
              <a:t>telemedicina.gov.cz/zdravotnici/</a:t>
            </a:r>
            <a:endParaRPr lang="en-US" sz="2000" dirty="0">
              <a:solidFill>
                <a:srgbClr val="153677"/>
              </a:solidFill>
              <a:latin typeface="DunbarText"/>
            </a:endParaRPr>
          </a:p>
          <a:p>
            <a:pPr lvl="1" fontAlgn="base"/>
            <a:r>
              <a:rPr lang="cs-CZ" sz="2000" dirty="0">
                <a:solidFill>
                  <a:srgbClr val="153677"/>
                </a:solidFill>
                <a:latin typeface="DunbarText"/>
              </a:rPr>
              <a:t>Informační portál o telemedicíně pro laickou veřejnost – webová stránka - </a:t>
            </a:r>
            <a:r>
              <a:rPr lang="cs-CZ" sz="2000" dirty="0">
                <a:solidFill>
                  <a:srgbClr val="153677"/>
                </a:solidFill>
                <a:latin typeface="DunbarText"/>
                <a:hlinkClick r:id="rId3"/>
              </a:rPr>
              <a:t>telemedicina.gov.cz/</a:t>
            </a:r>
            <a:r>
              <a:rPr lang="cs-CZ" sz="2000" dirty="0" err="1">
                <a:solidFill>
                  <a:srgbClr val="153677"/>
                </a:solidFill>
                <a:latin typeface="DunbarText"/>
                <a:hlinkClick r:id="rId3"/>
              </a:rPr>
              <a:t>verejnost</a:t>
            </a:r>
            <a:endParaRPr lang="en-US" sz="2000" dirty="0">
              <a:solidFill>
                <a:srgbClr val="000000"/>
              </a:solidFill>
              <a:latin typeface="Arial" panose="020B0604020202020204" pitchFamily="34" charset="0"/>
            </a:endParaRPr>
          </a:p>
          <a:p>
            <a:pPr lvl="1" fontAlgn="base"/>
            <a:r>
              <a:rPr lang="cs-CZ" sz="2000" dirty="0">
                <a:solidFill>
                  <a:srgbClr val="153677"/>
                </a:solidFill>
                <a:latin typeface="DunbarText"/>
              </a:rPr>
              <a:t>Kulaté stoly a semináře na regionální úrovní</a:t>
            </a:r>
            <a:r>
              <a:rPr lang="en-US" sz="2000" dirty="0">
                <a:solidFill>
                  <a:srgbClr val="000000"/>
                </a:solidFill>
                <a:latin typeface="DunbarText"/>
              </a:rPr>
              <a:t>​</a:t>
            </a:r>
            <a:r>
              <a:rPr lang="cs-CZ" sz="2000" dirty="0">
                <a:solidFill>
                  <a:srgbClr val="000000"/>
                </a:solidFill>
                <a:latin typeface="DunbarText"/>
              </a:rPr>
              <a:t> - </a:t>
            </a:r>
            <a:r>
              <a:rPr lang="cs-CZ" sz="2000" dirty="0">
                <a:solidFill>
                  <a:srgbClr val="153677"/>
                </a:solidFill>
                <a:latin typeface="DunbarText"/>
              </a:rPr>
              <a:t>celkem 7</a:t>
            </a:r>
            <a:endParaRPr lang="en-US" sz="2000" dirty="0">
              <a:solidFill>
                <a:srgbClr val="153677"/>
              </a:solidFill>
              <a:latin typeface="DunbarText"/>
            </a:endParaRPr>
          </a:p>
          <a:p>
            <a:pPr lvl="1" fontAlgn="base"/>
            <a:r>
              <a:rPr lang="cs-CZ" sz="2000" dirty="0">
                <a:solidFill>
                  <a:srgbClr val="153677"/>
                </a:solidFill>
                <a:latin typeface="DunbarText"/>
              </a:rPr>
              <a:t>Newsletter,</a:t>
            </a:r>
            <a:endParaRPr lang="en-US" sz="2000" dirty="0">
              <a:solidFill>
                <a:srgbClr val="000000"/>
              </a:solidFill>
              <a:latin typeface="Arial" panose="020B0604020202020204" pitchFamily="34" charset="0"/>
            </a:endParaRPr>
          </a:p>
          <a:p>
            <a:pPr lvl="1" fontAlgn="base"/>
            <a:r>
              <a:rPr lang="cs-CZ" sz="2000" dirty="0">
                <a:solidFill>
                  <a:srgbClr val="153677"/>
                </a:solidFill>
                <a:latin typeface="DunbarText"/>
              </a:rPr>
              <a:t>Populární kniha o telemedicíně pro zdravotnický personál – probíhá editace kapitol a finalizace</a:t>
            </a:r>
            <a:endParaRPr lang="en-US" sz="2000" dirty="0">
              <a:solidFill>
                <a:srgbClr val="000000"/>
              </a:solidFill>
              <a:latin typeface="Arial" panose="020B0604020202020204" pitchFamily="34" charset="0"/>
            </a:endParaRPr>
          </a:p>
          <a:p>
            <a:pPr lvl="1" fontAlgn="base"/>
            <a:r>
              <a:rPr lang="cs-CZ" sz="2000" dirty="0">
                <a:solidFill>
                  <a:srgbClr val="153677"/>
                </a:solidFill>
                <a:latin typeface="DunbarText"/>
              </a:rPr>
              <a:t>Koncepce asistenčního nebo konzultačního centra – kompetenční centrum pro telemedicínu s navrženým modelem financování,</a:t>
            </a:r>
            <a:r>
              <a:rPr lang="en-US" sz="2000" dirty="0">
                <a:solidFill>
                  <a:srgbClr val="000000"/>
                </a:solidFill>
                <a:latin typeface="DunbarText"/>
              </a:rPr>
              <a:t>​</a:t>
            </a:r>
            <a:endParaRPr lang="en-US" sz="2000" dirty="0">
              <a:solidFill>
                <a:srgbClr val="000000"/>
              </a:solidFill>
              <a:latin typeface="Arial" panose="020B0604020202020204" pitchFamily="34" charset="0"/>
            </a:endParaRPr>
          </a:p>
          <a:p>
            <a:pPr lvl="1" fontAlgn="base"/>
            <a:r>
              <a:rPr lang="cs-CZ" sz="2000" dirty="0">
                <a:solidFill>
                  <a:srgbClr val="153677"/>
                </a:solidFill>
                <a:latin typeface="DunbarText"/>
              </a:rPr>
              <a:t>Podpůrné materiály pro vzdělávání na středních a vysokých školách,</a:t>
            </a:r>
            <a:r>
              <a:rPr lang="cs-CZ" sz="2000" dirty="0">
                <a:solidFill>
                  <a:srgbClr val="000000"/>
                </a:solidFill>
                <a:latin typeface="DunbarText"/>
              </a:rPr>
              <a:t> - </a:t>
            </a:r>
            <a:r>
              <a:rPr lang="cs-CZ" sz="2000" dirty="0">
                <a:solidFill>
                  <a:srgbClr val="153677"/>
                </a:solidFill>
                <a:latin typeface="DunbarText"/>
              </a:rPr>
              <a:t>editace kapitol a finalizace</a:t>
            </a:r>
            <a:endParaRPr lang="en-US" sz="2000" dirty="0">
              <a:solidFill>
                <a:srgbClr val="153677"/>
              </a:solidFill>
              <a:latin typeface="DunbarText"/>
            </a:endParaRPr>
          </a:p>
          <a:p>
            <a:pPr lvl="1" fontAlgn="base"/>
            <a:r>
              <a:rPr lang="cs-CZ" sz="2000" dirty="0">
                <a:solidFill>
                  <a:srgbClr val="153677"/>
                </a:solidFill>
                <a:latin typeface="DunbarText"/>
              </a:rPr>
              <a:t>Profily na sociálních sítích Facebook, X a LinkedIn + YouTube</a:t>
            </a:r>
            <a:endParaRPr lang="en-US" sz="2000" dirty="0">
              <a:solidFill>
                <a:srgbClr val="000000"/>
              </a:solidFill>
              <a:latin typeface="Arial" panose="020B0604020202020204" pitchFamily="34" charset="0"/>
            </a:endParaRPr>
          </a:p>
          <a:p>
            <a:pPr marL="0" indent="0" fontAlgn="base">
              <a:buNone/>
            </a:pPr>
            <a:r>
              <a:rPr lang="cs-CZ" dirty="0">
                <a:solidFill>
                  <a:srgbClr val="153677"/>
                </a:solidFill>
                <a:latin typeface="DunbarText"/>
              </a:rPr>
              <a:t>Evaluace a zhodnocení úspěšnosti celé komunikační strategie (5/2026).</a:t>
            </a:r>
            <a:endParaRPr lang="en-US" sz="2400" dirty="0">
              <a:solidFill>
                <a:srgbClr val="000000"/>
              </a:solidFill>
              <a:latin typeface="Segoe UI" panose="020B0502040204020203" pitchFamily="34" charset="0"/>
            </a:endParaRPr>
          </a:p>
          <a:p>
            <a:pPr algn="just"/>
            <a:endParaRPr lang="cs-CZ" sz="24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8A84F85D-68A2-29CE-A24B-2EA09CE0D0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6" name="Obrázek 5">
            <a:extLst>
              <a:ext uri="{FF2B5EF4-FFF2-40B4-BE49-F238E27FC236}">
                <a16:creationId xmlns:a16="http://schemas.microsoft.com/office/drawing/2014/main" id="{31186A72-7EF8-8950-66C3-26A2EF3960BD}"/>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7" name="Obrázek 6">
            <a:extLst>
              <a:ext uri="{FF2B5EF4-FFF2-40B4-BE49-F238E27FC236}">
                <a16:creationId xmlns:a16="http://schemas.microsoft.com/office/drawing/2014/main" id="{CD4353D1-6719-776D-5344-3E6DEB071141}"/>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036BC4DB-4EFE-AC14-FDFC-888084CEE8B0}"/>
              </a:ext>
            </a:extLst>
          </p:cNvPr>
          <p:cNvPicPr>
            <a:picLocks noChangeAspect="1"/>
          </p:cNvPicPr>
          <p:nvPr/>
        </p:nvPicPr>
        <p:blipFill>
          <a:blip r:embed="rId7"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
        <p:nvSpPr>
          <p:cNvPr id="5" name="AutoShape 2" descr="https://euc-powerpoint.officeapps.live.com/pods/GetClipboardImage.ashx?Id=baf3aba1-5403-4d2f-909a-b1be0ce752cd&amp;DC=GEU4&amp;pkey=c37f18f3-8ede-4f39-a996-51502749de0d&amp;wdwaccluster=GEU4">
            <a:extLst>
              <a:ext uri="{FF2B5EF4-FFF2-40B4-BE49-F238E27FC236}">
                <a16:creationId xmlns:a16="http://schemas.microsoft.com/office/drawing/2014/main" id="{BF55DF97-13BD-4831-B946-55243F0948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116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384D5-7452-0EF0-8117-1ECBD1C8666F}"/>
            </a:ext>
          </a:extLst>
        </p:cNvPr>
        <p:cNvGrpSpPr/>
        <p:nvPr/>
      </p:nvGrpSpPr>
      <p:grpSpPr>
        <a:xfrm>
          <a:off x="0" y="0"/>
          <a:ext cx="0" cy="0"/>
          <a:chOff x="0" y="0"/>
          <a:chExt cx="0" cy="0"/>
        </a:xfrm>
      </p:grpSpPr>
      <p:pic>
        <p:nvPicPr>
          <p:cNvPr id="4" name="Obrázek 3" descr="Obsah obrázku text, Písmo, logo, Elektricky modrá&#10;&#10;Popis byl vytvořen automaticky">
            <a:extLst>
              <a:ext uri="{FF2B5EF4-FFF2-40B4-BE49-F238E27FC236}">
                <a16:creationId xmlns:a16="http://schemas.microsoft.com/office/drawing/2014/main" id="{E46887FB-7C3A-F291-72E5-4FB789CC64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7" name="Obrázek 6">
            <a:extLst>
              <a:ext uri="{FF2B5EF4-FFF2-40B4-BE49-F238E27FC236}">
                <a16:creationId xmlns:a16="http://schemas.microsoft.com/office/drawing/2014/main" id="{377C82E8-373B-8134-7787-34D3B43A0F8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FA253C71-7661-072E-6444-7DE13E65B55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4" name="Obrázek 13">
            <a:extLst>
              <a:ext uri="{FF2B5EF4-FFF2-40B4-BE49-F238E27FC236}">
                <a16:creationId xmlns:a16="http://schemas.microsoft.com/office/drawing/2014/main" id="{6C1A662A-086A-5DED-6F57-B584B1B75ABE}"/>
              </a:ext>
            </a:extLst>
          </p:cNvPr>
          <p:cNvPicPr>
            <a:picLocks noChangeAspect="1"/>
          </p:cNvPicPr>
          <p:nvPr/>
        </p:nvPicPr>
        <p:blipFill>
          <a:blip r:embed="rId5"/>
          <a:stretch>
            <a:fillRect/>
          </a:stretch>
        </p:blipFill>
        <p:spPr>
          <a:xfrm>
            <a:off x="2907350" y="0"/>
            <a:ext cx="6377299" cy="6858000"/>
          </a:xfrm>
          <a:prstGeom prst="rect">
            <a:avLst/>
          </a:prstGeom>
        </p:spPr>
      </p:pic>
    </p:spTree>
    <p:extLst>
      <p:ext uri="{BB962C8B-B14F-4D97-AF65-F5344CB8AC3E}">
        <p14:creationId xmlns:p14="http://schemas.microsoft.com/office/powerpoint/2010/main" val="2736965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1E25-854D-3565-E8A8-D7D12974978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09E3B77-4F90-FBA3-8EC2-B7D20E52C954}"/>
              </a:ext>
            </a:extLst>
          </p:cNvPr>
          <p:cNvSpPr>
            <a:spLocks noGrp="1"/>
          </p:cNvSpPr>
          <p:nvPr>
            <p:ph type="title"/>
          </p:nvPr>
        </p:nvSpPr>
        <p:spPr/>
        <p:txBody>
          <a:bodyPr>
            <a:normAutofit fontScale="90000"/>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a:t>
            </a:r>
            <a:r>
              <a:rPr lang="cs-CZ" sz="2400" b="1" cap="all">
                <a:solidFill>
                  <a:srgbClr val="FF0000"/>
                </a:solidFill>
                <a:latin typeface="Arial" panose="020B0604020202020204" pitchFamily="34" charset="0"/>
                <a:ea typeface="Times New Roman" panose="02020603050405020304" pitchFamily="18" charset="0"/>
              </a:rPr>
              <a:t>2</a:t>
            </a:r>
            <a:r>
              <a:rPr lang="cs-CZ" sz="2400" b="1" cap="all">
                <a:solidFill>
                  <a:srgbClr val="FF0000"/>
                </a:solidFill>
                <a:effectLst/>
                <a:latin typeface="Arial" panose="020B0604020202020204" pitchFamily="34" charset="0"/>
                <a:ea typeface="Times New Roman" panose="02020603050405020304" pitchFamily="18" charset="0"/>
              </a:rPr>
              <a:t>.1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400" b="1" cap="all">
                <a:solidFill>
                  <a:srgbClr val="FF0000"/>
                </a:solidFill>
                <a:latin typeface="DunbarText ExBold"/>
              </a:rPr>
              <a:t>METODIKA POSUZOVÁNÍ TELEMEDICÍNSKÝCH SLUŽEB</a:t>
            </a:r>
            <a:br>
              <a:rPr lang="cs-CZ" sz="2400" b="1" cap="all">
                <a:solidFill>
                  <a:srgbClr val="FF0000"/>
                </a:solidFill>
                <a:latin typeface="DunbarText ExBold"/>
              </a:rPr>
            </a:br>
            <a:r>
              <a:rPr lang="cs-CZ" sz="2400" b="1" cap="all">
                <a:solidFill>
                  <a:srgbClr val="FF0000"/>
                </a:solidFill>
                <a:latin typeface="DunbarText ExBold"/>
              </a:rPr>
              <a:t>Projektový tým</a:t>
            </a:r>
            <a:endParaRPr lang="cs-CZ" sz="6600">
              <a:solidFill>
                <a:srgbClr val="F70B2A"/>
              </a:solidFill>
            </a:endParaRPr>
          </a:p>
        </p:txBody>
      </p:sp>
      <p:sp>
        <p:nvSpPr>
          <p:cNvPr id="3" name="Zástupný obsah 2">
            <a:extLst>
              <a:ext uri="{FF2B5EF4-FFF2-40B4-BE49-F238E27FC236}">
                <a16:creationId xmlns:a16="http://schemas.microsoft.com/office/drawing/2014/main" id="{CD8E0A5F-D1F7-3B8C-7110-2AADD61C4FA7}"/>
              </a:ext>
            </a:extLst>
          </p:cNvPr>
          <p:cNvSpPr>
            <a:spLocks noGrp="1"/>
          </p:cNvSpPr>
          <p:nvPr>
            <p:ph idx="1"/>
          </p:nvPr>
        </p:nvSpPr>
        <p:spPr/>
        <p:txBody>
          <a:bodyPr vert="horz" lIns="91440" tIns="45720" rIns="91440" bIns="45720" rtlCol="0" anchor="t">
            <a:normAutofit/>
          </a:bodyPr>
          <a:lstStyle/>
          <a:p>
            <a:pPr marL="0" indent="0" algn="ctr">
              <a:buNone/>
            </a:pPr>
            <a:r>
              <a:rPr lang="cs-CZ" sz="1900">
                <a:solidFill>
                  <a:srgbClr val="153677"/>
                </a:solidFill>
                <a:latin typeface="DunbarText"/>
              </a:rPr>
              <a:t>MUDr. Tomáš Doležal, Ph.D.</a:t>
            </a:r>
            <a:endParaRPr lang="en-US" sz="1900">
              <a:solidFill>
                <a:srgbClr val="153677"/>
              </a:solidFill>
              <a:latin typeface="DunbarText"/>
            </a:endParaRPr>
          </a:p>
          <a:p>
            <a:pPr marL="0" indent="0" algn="ctr">
              <a:buNone/>
            </a:pPr>
            <a:r>
              <a:rPr lang="cs-CZ" sz="1900">
                <a:solidFill>
                  <a:srgbClr val="153677"/>
                </a:solidFill>
                <a:latin typeface="DunbarText"/>
              </a:rPr>
              <a:t>Mgr. Lucie Lorencová</a:t>
            </a:r>
          </a:p>
          <a:p>
            <a:pPr marL="0" indent="0" algn="ctr">
              <a:buNone/>
            </a:pPr>
            <a:r>
              <a:rPr lang="cs-CZ" sz="1900">
                <a:solidFill>
                  <a:srgbClr val="153677"/>
                </a:solidFill>
                <a:latin typeface="DunbarText"/>
              </a:rPr>
              <a:t>Ing. Milan Vocelka</a:t>
            </a:r>
          </a:p>
          <a:p>
            <a:pPr marL="0" indent="0" algn="ctr">
              <a:buNone/>
            </a:pPr>
            <a:r>
              <a:rPr lang="cs-CZ" sz="1900">
                <a:solidFill>
                  <a:srgbClr val="153677"/>
                </a:solidFill>
                <a:latin typeface="DunbarText"/>
              </a:rPr>
              <a:t>Ing. Miroslav Jankůj, Ph.D.</a:t>
            </a:r>
          </a:p>
          <a:p>
            <a:pPr marL="0" indent="0" algn="ctr">
              <a:buNone/>
            </a:pPr>
            <a:r>
              <a:rPr lang="cs-CZ" sz="1900">
                <a:solidFill>
                  <a:srgbClr val="153677"/>
                </a:solidFill>
                <a:latin typeface="DunbarText"/>
              </a:rPr>
              <a:t>MUDr. Renáta Knorová</a:t>
            </a:r>
          </a:p>
          <a:p>
            <a:pPr marL="0" indent="0" algn="ctr">
              <a:buNone/>
            </a:pPr>
            <a:r>
              <a:rPr lang="cs-CZ" sz="1900">
                <a:solidFill>
                  <a:srgbClr val="153677"/>
                </a:solidFill>
                <a:latin typeface="DunbarText"/>
              </a:rPr>
              <a:t>JUDr. Jakub Král, Ph.D.</a:t>
            </a:r>
          </a:p>
          <a:p>
            <a:pPr marL="0" indent="0" algn="ctr">
              <a:buNone/>
            </a:pPr>
            <a:r>
              <a:rPr lang="cs-CZ" sz="1900">
                <a:solidFill>
                  <a:srgbClr val="153677"/>
                </a:solidFill>
                <a:latin typeface="DunbarText"/>
              </a:rPr>
              <a:t>Ing. Aleš Martinovský </a:t>
            </a:r>
          </a:p>
        </p:txBody>
      </p:sp>
      <p:pic>
        <p:nvPicPr>
          <p:cNvPr id="4" name="Obrázek 3" descr="Obsah obrázku text, Písmo, logo, Elektricky modrá&#10;&#10;Popis byl vytvořen automaticky">
            <a:extLst>
              <a:ext uri="{FF2B5EF4-FFF2-40B4-BE49-F238E27FC236}">
                <a16:creationId xmlns:a16="http://schemas.microsoft.com/office/drawing/2014/main" id="{173EFB42-7D07-F084-BB1D-B3491659D8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448F0450-4B89-D07B-18D7-BA68EFCCF63A}"/>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3C288DB4-6A59-8309-4476-CE9BBD5A5039}"/>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5088E901-8638-9F2E-BDA6-D3434B90FF1D}"/>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1409187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p:txBody>
          <a:bodyPr>
            <a:normAutofit fontScale="90000"/>
          </a:bodyPr>
          <a:lstStyle/>
          <a:p>
            <a:pPr algn="ctr"/>
            <a:r>
              <a:rPr lang="cs-CZ" sz="2800" b="1" cap="all" dirty="0" err="1">
                <a:solidFill>
                  <a:srgbClr val="FF0000"/>
                </a:solidFill>
                <a:effectLst/>
                <a:latin typeface="DunbarText ExBold"/>
                <a:ea typeface="Times New Roman" panose="02020603050405020304" pitchFamily="18" charset="0"/>
              </a:rPr>
              <a:t>Podprodukt</a:t>
            </a:r>
            <a:r>
              <a:rPr lang="cs-CZ" sz="2800" b="1" cap="all" dirty="0">
                <a:solidFill>
                  <a:srgbClr val="FF0000"/>
                </a:solidFill>
                <a:effectLst/>
                <a:latin typeface="DunbarText ExBold"/>
                <a:ea typeface="Times New Roman" panose="02020603050405020304" pitchFamily="18" charset="0"/>
              </a:rPr>
              <a:t> 2.1</a:t>
            </a:r>
            <a:br>
              <a:rPr lang="cs-CZ" sz="2800" b="1" cap="all" dirty="0">
                <a:solidFill>
                  <a:srgbClr val="FF0000"/>
                </a:solidFill>
                <a:effectLst/>
                <a:latin typeface="DunbarText ExBold"/>
                <a:ea typeface="Times New Roman" panose="02020603050405020304" pitchFamily="18" charset="0"/>
              </a:rPr>
            </a:br>
            <a:br>
              <a:rPr lang="cs-CZ" sz="2400" b="1" cap="all" dirty="0">
                <a:solidFill>
                  <a:srgbClr val="FF0000"/>
                </a:solidFill>
                <a:effectLst/>
                <a:latin typeface="Arial" panose="020B0604020202020204" pitchFamily="34" charset="0"/>
                <a:ea typeface="Times New Roman" panose="02020603050405020304" pitchFamily="18" charset="0"/>
              </a:rPr>
            </a:br>
            <a:r>
              <a:rPr lang="cs-CZ" sz="2800" b="1" cap="all" dirty="0">
                <a:solidFill>
                  <a:srgbClr val="FF0000"/>
                </a:solidFill>
                <a:latin typeface="DunbarText ExBold"/>
              </a:rPr>
              <a:t>METODIKA POSUZOVÁNÍ TELEMEDICÍNSKÝCH SLUŽEB</a:t>
            </a:r>
            <a:br>
              <a:rPr lang="cs-CZ" sz="2800" dirty="0">
                <a:solidFill>
                  <a:srgbClr val="153677"/>
                </a:solidFill>
                <a:latin typeface="DunbarText"/>
              </a:rPr>
            </a:br>
            <a:r>
              <a:rPr lang="cs-CZ" sz="2800" b="1" cap="all" dirty="0">
                <a:solidFill>
                  <a:srgbClr val="FF0000"/>
                </a:solidFill>
                <a:effectLst/>
                <a:latin typeface="DunbarText"/>
                <a:ea typeface="Times New Roman" panose="02020603050405020304" pitchFamily="18" charset="0"/>
              </a:rPr>
              <a:t> </a:t>
            </a:r>
            <a:endParaRPr lang="cs-CZ" sz="6600" dirty="0">
              <a:solidFill>
                <a:srgbClr val="F70B2A"/>
              </a:solidFill>
              <a:latin typeface="DunbarText"/>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a:xfrm>
            <a:off x="882849" y="1690688"/>
            <a:ext cx="10515600" cy="3948112"/>
          </a:xfrm>
        </p:spPr>
        <p:txBody>
          <a:bodyPr vert="horz" lIns="91440" tIns="45720" rIns="91440" bIns="45720" rtlCol="0" anchor="t">
            <a:normAutofit/>
          </a:bodyPr>
          <a:lstStyle/>
          <a:p>
            <a:pPr algn="just"/>
            <a:r>
              <a:rPr lang="cs-CZ" sz="1800" dirty="0">
                <a:solidFill>
                  <a:srgbClr val="153677"/>
                </a:solidFill>
                <a:latin typeface="Calibri"/>
                <a:cs typeface="Calibri"/>
              </a:rPr>
              <a:t>V ČR neexistovala jedna samostatná a jednotná „telemedicínská“ kódová cesta.</a:t>
            </a:r>
          </a:p>
          <a:p>
            <a:pPr algn="just"/>
            <a:r>
              <a:rPr lang="cs-CZ" sz="1800" dirty="0">
                <a:solidFill>
                  <a:srgbClr val="153677"/>
                </a:solidFill>
                <a:latin typeface="Calibri"/>
                <a:cs typeface="Calibri"/>
              </a:rPr>
              <a:t>Telemedicínské a digitální zdravotní technologie vstupovaly do úhrad několika různými mechanismy podle typu služby a místa použití.</a:t>
            </a:r>
          </a:p>
          <a:p>
            <a:pPr algn="just"/>
            <a:r>
              <a:rPr lang="cs-CZ" sz="1800" dirty="0">
                <a:solidFill>
                  <a:srgbClr val="153677"/>
                </a:solidFill>
                <a:latin typeface="Calibri"/>
                <a:cs typeface="Calibri"/>
              </a:rPr>
              <a:t>Chyběla návaznost na doporučené postupy a jednotná pravidla pro zavádění TM služeb do praxe.</a:t>
            </a:r>
          </a:p>
          <a:p>
            <a:pPr algn="just"/>
            <a:r>
              <a:rPr lang="cs-CZ" sz="1800" dirty="0">
                <a:solidFill>
                  <a:srgbClr val="153677"/>
                </a:solidFill>
                <a:latin typeface="Calibri"/>
                <a:cs typeface="Calibri"/>
              </a:rPr>
              <a:t>Poskytovatelé telemedicíny se často domlouvali individuálně se zdravotními pojišťovnami.</a:t>
            </a:r>
          </a:p>
          <a:p>
            <a:pPr algn="just"/>
            <a:r>
              <a:rPr lang="cs-CZ" sz="1800" dirty="0">
                <a:solidFill>
                  <a:srgbClr val="153677"/>
                </a:solidFill>
                <a:latin typeface="Calibri"/>
                <a:cs typeface="Calibri"/>
              </a:rPr>
              <a:t>Zdravotní pojišťovny realizovaly pilotní projekty, které mezi sebou nebyly metodicky srovnatelné.</a:t>
            </a:r>
          </a:p>
          <a:p>
            <a:pPr algn="just"/>
            <a:r>
              <a:rPr lang="cs-CZ" sz="1800" dirty="0">
                <a:solidFill>
                  <a:srgbClr val="153677"/>
                </a:solidFill>
                <a:latin typeface="Calibri"/>
                <a:cs typeface="Calibri"/>
              </a:rPr>
              <a:t>Nedocházelo ke strukturovanému sběru dat, takže výsledky pilotních projektů nebylo možné spolehlivě porovnávat a vyhodnocovat.</a:t>
            </a:r>
          </a:p>
          <a:p>
            <a:pPr algn="just"/>
            <a:r>
              <a:rPr lang="cs-CZ" sz="1800" dirty="0">
                <a:solidFill>
                  <a:srgbClr val="153677"/>
                </a:solidFill>
                <a:latin typeface="Calibri"/>
                <a:cs typeface="Calibri"/>
              </a:rPr>
              <a:t>Neexistovala jednotná metodika, jak telemedicínské služby hodnotit, ani jasně určený subjekt odpovědný za jejich hodnocení.</a:t>
            </a:r>
          </a:p>
        </p:txBody>
      </p:sp>
      <p:sp>
        <p:nvSpPr>
          <p:cNvPr id="5" name="TextovéPole 4">
            <a:extLst>
              <a:ext uri="{FF2B5EF4-FFF2-40B4-BE49-F238E27FC236}">
                <a16:creationId xmlns:a16="http://schemas.microsoft.com/office/drawing/2014/main" id="{05F2BE51-A15E-B2B8-BA83-405C5BD45CB0}"/>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73A31CC0-D862-E79B-8001-12B41C944A7F}"/>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9AA411ED-3FEE-FB79-475B-EF12B55C81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00FD7128-3E9F-A1CB-81D0-E754D2E3CB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58D16D33-4B63-9247-75C2-A088BFCA8001}"/>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313576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DABC1-C3F6-5D6E-3951-9C0A9041B2C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1639F61-7891-4BBA-4A7A-BABD90220073}"/>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2.1</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800" b="1" cap="all">
                <a:solidFill>
                  <a:srgbClr val="FF0000"/>
                </a:solidFill>
                <a:latin typeface="DunbarText ExBold"/>
              </a:rPr>
              <a:t>METODIKA POSUZOVÁNÍ TELEMEDICÍNSKÝCH SLUŽEB</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18D2B5A0-59DE-8792-320F-0A8579773120}"/>
              </a:ext>
            </a:extLst>
          </p:cNvPr>
          <p:cNvSpPr>
            <a:spLocks noGrp="1"/>
          </p:cNvSpPr>
          <p:nvPr>
            <p:ph idx="1"/>
          </p:nvPr>
        </p:nvSpPr>
        <p:spPr>
          <a:xfrm>
            <a:off x="882849" y="1690688"/>
            <a:ext cx="10515600" cy="3948112"/>
          </a:xfrm>
        </p:spPr>
        <p:txBody>
          <a:bodyPr vert="horz" lIns="91440" tIns="45720" rIns="91440" bIns="45720" rtlCol="0" anchor="t">
            <a:normAutofit fontScale="85000" lnSpcReduction="20000"/>
          </a:bodyPr>
          <a:lstStyle/>
          <a:p>
            <a:pPr algn="just">
              <a:buFont typeface="Wingdings" pitchFamily="2" charset="2"/>
              <a:buChar char="§"/>
            </a:pPr>
            <a:r>
              <a:rPr lang="cs-CZ" sz="2000" dirty="0">
                <a:solidFill>
                  <a:srgbClr val="153677"/>
                </a:solidFill>
                <a:latin typeface="Calibri"/>
                <a:cs typeface="Calibri"/>
              </a:rPr>
              <a:t>Zpracovaná analýza dobrých praxí ze zahraničí a dosavadních českých zkušeností včetně využití poznatků z realizovaných projektů v ČR i zahraničí,</a:t>
            </a:r>
          </a:p>
          <a:p>
            <a:pPr lvl="1" algn="just">
              <a:buFont typeface="Wingdings" pitchFamily="2" charset="2"/>
              <a:buChar char="§"/>
            </a:pPr>
            <a:r>
              <a:rPr lang="cs-CZ" sz="1600" dirty="0">
                <a:solidFill>
                  <a:srgbClr val="153677"/>
                </a:solidFill>
                <a:latin typeface="Calibri"/>
                <a:cs typeface="Calibri"/>
              </a:rPr>
              <a:t>Provedena Analýza přístupů k hodnocení digitálních technologií</a:t>
            </a:r>
          </a:p>
          <a:p>
            <a:pPr lvl="1" algn="just">
              <a:lnSpc>
                <a:spcPct val="100000"/>
              </a:lnSpc>
              <a:buFont typeface="Wingdings" pitchFamily="2" charset="2"/>
              <a:buChar char="§"/>
            </a:pPr>
            <a:r>
              <a:rPr lang="cs-CZ" sz="1600" dirty="0">
                <a:solidFill>
                  <a:srgbClr val="153677"/>
                </a:solidFill>
                <a:latin typeface="Calibri"/>
                <a:cs typeface="Calibri"/>
              </a:rPr>
              <a:t>Systematická literární rešerše (SLR) byla provedena s cílem najít vhodný HTA model k hodnocení m-</a:t>
            </a:r>
            <a:r>
              <a:rPr lang="cs-CZ" sz="1600" dirty="0" err="1">
                <a:solidFill>
                  <a:srgbClr val="153677"/>
                </a:solidFill>
                <a:latin typeface="Calibri"/>
                <a:cs typeface="Calibri"/>
              </a:rPr>
              <a:t>health</a:t>
            </a:r>
            <a:r>
              <a:rPr lang="cs-CZ" sz="1600" dirty="0">
                <a:solidFill>
                  <a:srgbClr val="153677"/>
                </a:solidFill>
                <a:latin typeface="Calibri"/>
                <a:cs typeface="Calibri"/>
              </a:rPr>
              <a:t> a telemedicíny v České republice. </a:t>
            </a:r>
          </a:p>
          <a:p>
            <a:pPr algn="just">
              <a:lnSpc>
                <a:spcPct val="100000"/>
              </a:lnSpc>
              <a:buFont typeface="Wingdings" pitchFamily="2" charset="2"/>
              <a:buChar char="§"/>
            </a:pPr>
            <a:r>
              <a:rPr lang="cs-CZ" sz="2000" dirty="0">
                <a:solidFill>
                  <a:srgbClr val="153677"/>
                </a:solidFill>
                <a:latin typeface="Calibri"/>
                <a:cs typeface="Calibri"/>
              </a:rPr>
              <a:t>Zpracovaná analýza českých a zahraničních metodik pro hodnocení telemedicínských služeb a </a:t>
            </a:r>
            <a:r>
              <a:rPr lang="cs-CZ" sz="2000" dirty="0" err="1">
                <a:solidFill>
                  <a:srgbClr val="153677"/>
                </a:solidFill>
                <a:latin typeface="Calibri"/>
                <a:cs typeface="Calibri"/>
              </a:rPr>
              <a:t>mHealth</a:t>
            </a:r>
            <a:r>
              <a:rPr lang="cs-CZ" sz="2000" dirty="0">
                <a:solidFill>
                  <a:srgbClr val="153677"/>
                </a:solidFill>
                <a:latin typeface="Calibri"/>
                <a:cs typeface="Calibri"/>
              </a:rPr>
              <a:t>,</a:t>
            </a:r>
          </a:p>
          <a:p>
            <a:pPr algn="just">
              <a:lnSpc>
                <a:spcPct val="100000"/>
              </a:lnSpc>
              <a:buFont typeface="Wingdings" pitchFamily="2" charset="2"/>
              <a:buChar char="§"/>
            </a:pPr>
            <a:r>
              <a:rPr lang="cs-CZ" sz="2000" dirty="0">
                <a:solidFill>
                  <a:srgbClr val="153677"/>
                </a:solidFill>
                <a:latin typeface="Calibri"/>
                <a:cs typeface="Calibri"/>
              </a:rPr>
              <a:t>Syntéza informací a návrh metodiky hodnocení (telemedicína x </a:t>
            </a:r>
            <a:r>
              <a:rPr lang="cs-CZ" sz="2000" dirty="0" err="1">
                <a:solidFill>
                  <a:srgbClr val="153677"/>
                </a:solidFill>
                <a:latin typeface="Calibri"/>
                <a:cs typeface="Calibri"/>
              </a:rPr>
              <a:t>mHealth</a:t>
            </a:r>
            <a:r>
              <a:rPr lang="cs-CZ" sz="2000" dirty="0">
                <a:solidFill>
                  <a:srgbClr val="153677"/>
                </a:solidFill>
                <a:latin typeface="Calibri"/>
                <a:cs typeface="Calibri"/>
              </a:rPr>
              <a:t>),</a:t>
            </a:r>
          </a:p>
          <a:p>
            <a:pPr algn="just">
              <a:lnSpc>
                <a:spcPct val="100000"/>
              </a:lnSpc>
              <a:buFont typeface="Wingdings" pitchFamily="2" charset="2"/>
              <a:buChar char="§"/>
            </a:pPr>
            <a:r>
              <a:rPr lang="cs-CZ" sz="2000" dirty="0">
                <a:solidFill>
                  <a:srgbClr val="153677"/>
                </a:solidFill>
                <a:latin typeface="Calibri"/>
                <a:cs typeface="Calibri"/>
              </a:rPr>
              <a:t>Uskutečněná jednání pracovní skupiny včetně připomínkového řízení od klíčových stakeholderů</a:t>
            </a:r>
          </a:p>
          <a:p>
            <a:pPr algn="just">
              <a:lnSpc>
                <a:spcPct val="100000"/>
              </a:lnSpc>
              <a:buFont typeface="Wingdings" pitchFamily="2" charset="2"/>
              <a:buChar char="§"/>
            </a:pPr>
            <a:r>
              <a:rPr lang="cs-CZ" sz="2000" dirty="0">
                <a:solidFill>
                  <a:srgbClr val="153677"/>
                </a:solidFill>
                <a:latin typeface="Calibri"/>
                <a:cs typeface="Calibri"/>
              </a:rPr>
              <a:t>Strukturované podání - telemedicínské technologie a služby</a:t>
            </a:r>
          </a:p>
          <a:p>
            <a:pPr algn="just">
              <a:lnSpc>
                <a:spcPct val="100000"/>
              </a:lnSpc>
              <a:buFont typeface="Wingdings" pitchFamily="2" charset="2"/>
              <a:buChar char="§"/>
            </a:pPr>
            <a:r>
              <a:rPr lang="cs-CZ" sz="2000" dirty="0">
                <a:solidFill>
                  <a:srgbClr val="153677"/>
                </a:solidFill>
                <a:latin typeface="Calibri"/>
                <a:cs typeface="Calibri"/>
              </a:rPr>
              <a:t>Metodika posuzování telemedicínských technologií a služeb</a:t>
            </a:r>
          </a:p>
          <a:p>
            <a:pPr algn="just">
              <a:lnSpc>
                <a:spcPct val="100000"/>
              </a:lnSpc>
              <a:buFont typeface="Wingdings" pitchFamily="2" charset="2"/>
              <a:buChar char="§"/>
            </a:pPr>
            <a:r>
              <a:rPr lang="cs-CZ" sz="2000" dirty="0">
                <a:solidFill>
                  <a:srgbClr val="153677"/>
                </a:solidFill>
                <a:latin typeface="Calibri"/>
                <a:cs typeface="Calibri"/>
              </a:rPr>
              <a:t>Úhrady digitálních technologií - současný stav a doporučení</a:t>
            </a:r>
          </a:p>
          <a:p>
            <a:pPr algn="just">
              <a:lnSpc>
                <a:spcPct val="100000"/>
              </a:lnSpc>
              <a:buFont typeface="Wingdings" pitchFamily="2" charset="2"/>
              <a:buChar char="§"/>
            </a:pPr>
            <a:endParaRPr lang="cs-CZ" sz="2000" dirty="0">
              <a:solidFill>
                <a:srgbClr val="153677"/>
              </a:solidFill>
              <a:latin typeface="Calibri"/>
              <a:cs typeface="Calibri"/>
            </a:endParaRPr>
          </a:p>
          <a:p>
            <a:pPr marL="0" indent="0" algn="just">
              <a:lnSpc>
                <a:spcPct val="100000"/>
              </a:lnSpc>
              <a:buNone/>
            </a:pPr>
            <a:r>
              <a:rPr lang="cs-CZ" sz="2000" dirty="0">
                <a:solidFill>
                  <a:srgbClr val="153677"/>
                </a:solidFill>
                <a:latin typeface="Calibri"/>
                <a:cs typeface="Calibri"/>
                <a:hlinkClick r:id="rId3"/>
              </a:rPr>
              <a:t>https://telemedicína.gov.cz/</a:t>
            </a:r>
            <a:r>
              <a:rPr lang="cs-CZ" sz="2000" dirty="0" err="1">
                <a:solidFill>
                  <a:srgbClr val="153677"/>
                </a:solidFill>
                <a:latin typeface="Calibri"/>
                <a:cs typeface="Calibri"/>
                <a:hlinkClick r:id="rId3"/>
              </a:rPr>
              <a:t>telemedicina</a:t>
            </a:r>
            <a:endParaRPr lang="cs-CZ" sz="2000" dirty="0">
              <a:solidFill>
                <a:srgbClr val="153677"/>
              </a:solidFill>
              <a:latin typeface="Calibri"/>
              <a:cs typeface="Calibri"/>
            </a:endParaRPr>
          </a:p>
        </p:txBody>
      </p:sp>
      <p:sp>
        <p:nvSpPr>
          <p:cNvPr id="5" name="TextovéPole 4">
            <a:extLst>
              <a:ext uri="{FF2B5EF4-FFF2-40B4-BE49-F238E27FC236}">
                <a16:creationId xmlns:a16="http://schemas.microsoft.com/office/drawing/2014/main" id="{B7A401EE-0722-7A21-DB32-65FF3534988A}"/>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2A931B1C-C053-B2C8-CBA2-86863DD61D9C}"/>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B948A299-4C85-7339-0A82-588F782ECE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A5A3F319-91A5-A2DA-D16B-7222DC21BB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4B0ACB61-5690-25D3-7078-AEBEADBBFF83}"/>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139370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1556-1634-F8D8-D192-5970D77F7C4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79593C8-A1F3-3FBB-319D-7AAB75EA974C}"/>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2.1</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800" b="1" cap="all">
                <a:solidFill>
                  <a:srgbClr val="FF0000"/>
                </a:solidFill>
                <a:latin typeface="DunbarText ExBold"/>
              </a:rPr>
              <a:t>METODIKA POSUZOVÁNÍ TELEMEDICÍNSKÝCH SLUŽEB</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6E9927CC-3A30-2F67-5B7C-C0E9B50895BD}"/>
              </a:ext>
            </a:extLst>
          </p:cNvPr>
          <p:cNvSpPr>
            <a:spLocks noGrp="1"/>
          </p:cNvSpPr>
          <p:nvPr>
            <p:ph idx="1"/>
          </p:nvPr>
        </p:nvSpPr>
        <p:spPr>
          <a:xfrm>
            <a:off x="882849" y="1690688"/>
            <a:ext cx="10515600" cy="4421354"/>
          </a:xfrm>
        </p:spPr>
        <p:txBody>
          <a:bodyPr vert="horz" lIns="91440" tIns="45720" rIns="91440" bIns="45720" rtlCol="0" anchor="t">
            <a:normAutofit fontScale="92500" lnSpcReduction="10000"/>
          </a:bodyPr>
          <a:lstStyle/>
          <a:p>
            <a:pPr marL="0" indent="0" algn="just">
              <a:lnSpc>
                <a:spcPct val="100000"/>
              </a:lnSpc>
              <a:buNone/>
            </a:pPr>
            <a:r>
              <a:rPr lang="cs-CZ" sz="2000" b="1" dirty="0">
                <a:solidFill>
                  <a:srgbClr val="153677"/>
                </a:solidFill>
                <a:latin typeface="Calibri"/>
                <a:cs typeface="Calibri"/>
              </a:rPr>
              <a:t>Možnosti vstupu do úhrad:</a:t>
            </a:r>
          </a:p>
          <a:p>
            <a:pPr>
              <a:lnSpc>
                <a:spcPct val="100000"/>
              </a:lnSpc>
              <a:buFont typeface="Wingdings" pitchFamily="2" charset="2"/>
              <a:buChar char="§"/>
            </a:pPr>
            <a:r>
              <a:rPr lang="cs-CZ" sz="2000" dirty="0">
                <a:solidFill>
                  <a:srgbClr val="153677"/>
                </a:solidFill>
                <a:latin typeface="Calibri"/>
                <a:cs typeface="Calibri"/>
              </a:rPr>
              <a:t>Zdravotnické prostředky na poukaz (ZP)</a:t>
            </a:r>
            <a:br>
              <a:rPr lang="cs-CZ" sz="2000" dirty="0">
                <a:solidFill>
                  <a:srgbClr val="153677"/>
                </a:solidFill>
                <a:latin typeface="Calibri"/>
                <a:cs typeface="Calibri"/>
              </a:rPr>
            </a:br>
            <a:r>
              <a:rPr lang="cs-CZ" sz="2000" dirty="0">
                <a:solidFill>
                  <a:srgbClr val="153677"/>
                </a:solidFill>
                <a:latin typeface="Calibri"/>
                <a:cs typeface="Calibri"/>
              </a:rPr>
              <a:t>např. glukometry, kontinuální monitory, inhalátory</a:t>
            </a:r>
          </a:p>
          <a:p>
            <a:pPr>
              <a:lnSpc>
                <a:spcPct val="100000"/>
              </a:lnSpc>
              <a:buFont typeface="Wingdings" pitchFamily="2" charset="2"/>
              <a:buChar char="§"/>
            </a:pPr>
            <a:r>
              <a:rPr lang="cs-CZ" sz="2000" dirty="0">
                <a:solidFill>
                  <a:srgbClr val="153677"/>
                </a:solidFill>
                <a:latin typeface="Calibri"/>
                <a:cs typeface="Calibri"/>
              </a:rPr>
              <a:t>ZUM – zvlášť účtovatelné materiály</a:t>
            </a:r>
            <a:br>
              <a:rPr lang="cs-CZ" sz="2000" dirty="0">
                <a:solidFill>
                  <a:srgbClr val="153677"/>
                </a:solidFill>
                <a:latin typeface="Calibri"/>
                <a:cs typeface="Calibri"/>
              </a:rPr>
            </a:br>
            <a:r>
              <a:rPr lang="cs-CZ" sz="2000" dirty="0">
                <a:solidFill>
                  <a:srgbClr val="153677"/>
                </a:solidFill>
                <a:latin typeface="Calibri"/>
                <a:cs typeface="Calibri"/>
              </a:rPr>
              <a:t>digitální technologie vázané na zdravotní výkon</a:t>
            </a:r>
          </a:p>
          <a:p>
            <a:pPr>
              <a:lnSpc>
                <a:spcPct val="100000"/>
              </a:lnSpc>
              <a:buFont typeface="Wingdings" pitchFamily="2" charset="2"/>
              <a:buChar char="§"/>
            </a:pPr>
            <a:r>
              <a:rPr lang="cs-CZ" sz="2000" dirty="0">
                <a:solidFill>
                  <a:srgbClr val="153677"/>
                </a:solidFill>
                <a:latin typeface="Calibri"/>
                <a:cs typeface="Calibri"/>
              </a:rPr>
              <a:t>ZULP – zvlášť účtovatelné léčivé přípravky</a:t>
            </a:r>
          </a:p>
          <a:p>
            <a:pPr>
              <a:lnSpc>
                <a:spcPct val="100000"/>
              </a:lnSpc>
              <a:buFont typeface="Wingdings" pitchFamily="2" charset="2"/>
              <a:buChar char="§"/>
            </a:pPr>
            <a:r>
              <a:rPr lang="cs-CZ" sz="2000" dirty="0">
                <a:solidFill>
                  <a:srgbClr val="153677"/>
                </a:solidFill>
                <a:latin typeface="Calibri"/>
                <a:cs typeface="Calibri"/>
              </a:rPr>
              <a:t>Zdravotní výkony – klasifikované a hrazené jako výkon (např. </a:t>
            </a:r>
            <a:r>
              <a:rPr lang="cs-CZ" sz="2000" dirty="0" err="1">
                <a:solidFill>
                  <a:srgbClr val="153677"/>
                </a:solidFill>
                <a:latin typeface="Calibri"/>
                <a:cs typeface="Calibri"/>
              </a:rPr>
              <a:t>telekonzultace</a:t>
            </a:r>
            <a:r>
              <a:rPr lang="cs-CZ" sz="2000" dirty="0">
                <a:solidFill>
                  <a:srgbClr val="153677"/>
                </a:solidFill>
                <a:latin typeface="Calibri"/>
                <a:cs typeface="Calibri"/>
              </a:rPr>
              <a:t>)</a:t>
            </a:r>
          </a:p>
          <a:p>
            <a:pPr>
              <a:lnSpc>
                <a:spcPct val="100000"/>
              </a:lnSpc>
              <a:buFont typeface="Wingdings" pitchFamily="2" charset="2"/>
              <a:buChar char="§"/>
            </a:pPr>
            <a:r>
              <a:rPr lang="cs-CZ" sz="2000" dirty="0">
                <a:solidFill>
                  <a:srgbClr val="153677"/>
                </a:solidFill>
                <a:latin typeface="Calibri"/>
                <a:cs typeface="Calibri"/>
              </a:rPr>
              <a:t>Fond prevence</a:t>
            </a:r>
          </a:p>
          <a:p>
            <a:pPr marL="0" indent="0">
              <a:lnSpc>
                <a:spcPct val="100000"/>
              </a:lnSpc>
              <a:buNone/>
            </a:pPr>
            <a:r>
              <a:rPr lang="cs-CZ" sz="2100" b="1" dirty="0">
                <a:solidFill>
                  <a:srgbClr val="153677"/>
                </a:solidFill>
                <a:latin typeface="Calibri"/>
                <a:cs typeface="Calibri"/>
              </a:rPr>
              <a:t>Klíčové problémy:</a:t>
            </a:r>
          </a:p>
          <a:p>
            <a:pPr>
              <a:lnSpc>
                <a:spcPct val="100000"/>
              </a:lnSpc>
              <a:buFont typeface="Wingdings" pitchFamily="2" charset="2"/>
              <a:buChar char="§"/>
            </a:pPr>
            <a:r>
              <a:rPr lang="cs-CZ" sz="2000" dirty="0">
                <a:solidFill>
                  <a:srgbClr val="153677"/>
                </a:solidFill>
                <a:latin typeface="Calibri"/>
                <a:cs typeface="Calibri"/>
              </a:rPr>
              <a:t>Neexistuje jednotný vstupní mechanismus pro DHT</a:t>
            </a:r>
          </a:p>
          <a:p>
            <a:pPr>
              <a:lnSpc>
                <a:spcPct val="100000"/>
              </a:lnSpc>
              <a:buFont typeface="Wingdings" pitchFamily="2" charset="2"/>
              <a:buChar char="§"/>
            </a:pPr>
            <a:r>
              <a:rPr lang="cs-CZ" sz="2000" dirty="0">
                <a:solidFill>
                  <a:srgbClr val="153677"/>
                </a:solidFill>
                <a:latin typeface="Calibri"/>
                <a:cs typeface="Calibri"/>
              </a:rPr>
              <a:t>Nejasné požadavky na důkazy, ekonomiku, rizika</a:t>
            </a:r>
          </a:p>
          <a:p>
            <a:pPr>
              <a:lnSpc>
                <a:spcPct val="100000"/>
              </a:lnSpc>
              <a:buFont typeface="Wingdings" pitchFamily="2" charset="2"/>
              <a:buChar char="§"/>
            </a:pPr>
            <a:r>
              <a:rPr lang="cs-CZ" sz="2000" dirty="0">
                <a:solidFill>
                  <a:srgbClr val="153677"/>
                </a:solidFill>
                <a:latin typeface="Calibri"/>
                <a:cs typeface="Calibri"/>
              </a:rPr>
              <a:t>Nízká předvídatelnost procesu pro inovátory i plátce</a:t>
            </a:r>
          </a:p>
          <a:p>
            <a:pPr algn="just">
              <a:lnSpc>
                <a:spcPct val="100000"/>
              </a:lnSpc>
              <a:buFont typeface="Wingdings" pitchFamily="2" charset="2"/>
              <a:buChar char="§"/>
            </a:pPr>
            <a:endParaRPr lang="cs-CZ" sz="2000" dirty="0">
              <a:solidFill>
                <a:srgbClr val="153677"/>
              </a:solidFill>
              <a:latin typeface="Calibri"/>
              <a:cs typeface="Calibri"/>
            </a:endParaRPr>
          </a:p>
          <a:p>
            <a:pPr marL="0" indent="0" algn="just">
              <a:buNone/>
            </a:pPr>
            <a:endParaRPr lang="cs-CZ" sz="2000" dirty="0">
              <a:solidFill>
                <a:srgbClr val="153677"/>
              </a:solidFill>
              <a:latin typeface="Calibri"/>
              <a:cs typeface="Calibri"/>
            </a:endParaRPr>
          </a:p>
          <a:p>
            <a:pPr marL="0" indent="0" algn="just">
              <a:buNone/>
            </a:pPr>
            <a:endParaRPr lang="cs-CZ" sz="2000" dirty="0">
              <a:solidFill>
                <a:srgbClr val="153677"/>
              </a:solidFill>
              <a:latin typeface="Calibri"/>
              <a:cs typeface="Calibri"/>
            </a:endParaRPr>
          </a:p>
        </p:txBody>
      </p:sp>
      <p:sp>
        <p:nvSpPr>
          <p:cNvPr id="5" name="TextovéPole 4">
            <a:extLst>
              <a:ext uri="{FF2B5EF4-FFF2-40B4-BE49-F238E27FC236}">
                <a16:creationId xmlns:a16="http://schemas.microsoft.com/office/drawing/2014/main" id="{C0B829E6-A1D9-1291-9044-8729D12043DF}"/>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BB98AD0D-B361-AAFF-4381-4A7CFB529EFB}"/>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1928F70E-5E94-EBCA-BCB0-D88EDAA32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DCAFE3EF-4D7F-331C-E518-EAF5310979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77DA2D35-4890-D7A2-87E1-0FAC00C1B1E4}"/>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40415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0168-F4BA-6953-9B7B-2D75AAFAEE3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010FEFD-EBE4-F2BD-E156-E939C97DB32E}"/>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2.1</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800" b="1" cap="all">
                <a:solidFill>
                  <a:srgbClr val="FF0000"/>
                </a:solidFill>
                <a:latin typeface="DunbarText ExBold"/>
              </a:rPr>
              <a:t>METODIKA POSUZOVÁNÍ TELEMEDICÍNSKÝCH SLUŽEB</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C4156508-0FEA-BD23-D774-A41DA2DDF241}"/>
              </a:ext>
            </a:extLst>
          </p:cNvPr>
          <p:cNvSpPr>
            <a:spLocks noGrp="1"/>
          </p:cNvSpPr>
          <p:nvPr>
            <p:ph idx="1"/>
          </p:nvPr>
        </p:nvSpPr>
        <p:spPr>
          <a:xfrm>
            <a:off x="882849" y="1690688"/>
            <a:ext cx="10515600" cy="4421354"/>
          </a:xfrm>
        </p:spPr>
        <p:txBody>
          <a:bodyPr vert="horz" lIns="91440" tIns="45720" rIns="91440" bIns="45720" rtlCol="0" anchor="t">
            <a:normAutofit lnSpcReduction="10000"/>
          </a:bodyPr>
          <a:lstStyle/>
          <a:p>
            <a:pPr algn="just">
              <a:lnSpc>
                <a:spcPct val="100000"/>
              </a:lnSpc>
            </a:pPr>
            <a:r>
              <a:rPr lang="cs-CZ" sz="2000">
                <a:solidFill>
                  <a:srgbClr val="153677"/>
                </a:solidFill>
                <a:latin typeface="DunbarText"/>
                <a:cs typeface="Calibri"/>
              </a:rPr>
              <a:t>Systematické hodnocení DHT dle přínosu, nákladů a rizik</a:t>
            </a:r>
          </a:p>
          <a:p>
            <a:pPr algn="just">
              <a:lnSpc>
                <a:spcPct val="100000"/>
              </a:lnSpc>
            </a:pPr>
            <a:r>
              <a:rPr lang="cs-CZ" sz="2000">
                <a:solidFill>
                  <a:srgbClr val="153677"/>
                </a:solidFill>
                <a:latin typeface="DunbarText"/>
                <a:cs typeface="Calibri"/>
              </a:rPr>
              <a:t>Kategorizace rizikovosti → určuje požadovanou úroveň důkazů</a:t>
            </a:r>
          </a:p>
          <a:p>
            <a:pPr marL="0" indent="0" algn="just">
              <a:lnSpc>
                <a:spcPct val="100000"/>
              </a:lnSpc>
              <a:buNone/>
            </a:pPr>
            <a:r>
              <a:rPr lang="cs-CZ" sz="2000" b="1">
                <a:solidFill>
                  <a:srgbClr val="153677"/>
                </a:solidFill>
                <a:latin typeface="DunbarText"/>
                <a:cs typeface="Calibri"/>
              </a:rPr>
              <a:t>Definice hodnotících kritérií:</a:t>
            </a:r>
          </a:p>
          <a:p>
            <a:pPr algn="just">
              <a:lnSpc>
                <a:spcPct val="100000"/>
              </a:lnSpc>
            </a:pPr>
            <a:r>
              <a:rPr lang="cs-CZ" sz="2000">
                <a:solidFill>
                  <a:srgbClr val="153677"/>
                </a:solidFill>
                <a:latin typeface="DunbarText"/>
                <a:cs typeface="Calibri"/>
              </a:rPr>
              <a:t>Klinická účinnost</a:t>
            </a:r>
          </a:p>
          <a:p>
            <a:pPr algn="just">
              <a:lnSpc>
                <a:spcPct val="100000"/>
              </a:lnSpc>
            </a:pPr>
            <a:r>
              <a:rPr lang="cs-CZ" sz="2000">
                <a:solidFill>
                  <a:srgbClr val="153677"/>
                </a:solidFill>
                <a:latin typeface="DunbarText"/>
                <a:cs typeface="Calibri"/>
              </a:rPr>
              <a:t>Ekonomický dopad (Budget </a:t>
            </a:r>
            <a:r>
              <a:rPr lang="cs-CZ" sz="2000" err="1">
                <a:solidFill>
                  <a:srgbClr val="153677"/>
                </a:solidFill>
                <a:latin typeface="DunbarText"/>
                <a:cs typeface="Calibri"/>
              </a:rPr>
              <a:t>Impact</a:t>
            </a:r>
            <a:r>
              <a:rPr lang="cs-CZ" sz="2000">
                <a:solidFill>
                  <a:srgbClr val="153677"/>
                </a:solidFill>
                <a:latin typeface="DunbarText"/>
                <a:cs typeface="Calibri"/>
              </a:rPr>
              <a:t> </a:t>
            </a:r>
            <a:r>
              <a:rPr lang="cs-CZ" sz="2000" err="1">
                <a:solidFill>
                  <a:srgbClr val="153677"/>
                </a:solidFill>
                <a:latin typeface="DunbarText"/>
                <a:cs typeface="Calibri"/>
              </a:rPr>
              <a:t>Analysis</a:t>
            </a:r>
            <a:r>
              <a:rPr lang="cs-CZ" sz="2000">
                <a:solidFill>
                  <a:srgbClr val="153677"/>
                </a:solidFill>
                <a:latin typeface="DunbarText"/>
                <a:cs typeface="Calibri"/>
              </a:rPr>
              <a:t>)</a:t>
            </a:r>
          </a:p>
          <a:p>
            <a:pPr algn="just">
              <a:lnSpc>
                <a:spcPct val="100000"/>
              </a:lnSpc>
            </a:pPr>
            <a:r>
              <a:rPr lang="cs-CZ" sz="2000">
                <a:solidFill>
                  <a:srgbClr val="153677"/>
                </a:solidFill>
                <a:latin typeface="DunbarText"/>
                <a:cs typeface="Calibri"/>
              </a:rPr>
              <a:t>Přínos pro pacienta i systém</a:t>
            </a:r>
          </a:p>
          <a:p>
            <a:pPr algn="just">
              <a:lnSpc>
                <a:spcPct val="100000"/>
              </a:lnSpc>
            </a:pPr>
            <a:r>
              <a:rPr lang="cs-CZ" sz="2000">
                <a:solidFill>
                  <a:srgbClr val="153677"/>
                </a:solidFill>
                <a:latin typeface="DunbarText"/>
                <a:cs typeface="Calibri"/>
              </a:rPr>
              <a:t>Technická vyspělost a kyberbezpečnost</a:t>
            </a:r>
          </a:p>
          <a:p>
            <a:pPr>
              <a:buNone/>
            </a:pPr>
            <a:r>
              <a:rPr lang="cs-CZ" sz="2000" b="1">
                <a:solidFill>
                  <a:srgbClr val="153677"/>
                </a:solidFill>
                <a:latin typeface="DunbarText"/>
                <a:cs typeface="Calibri"/>
              </a:rPr>
              <a:t>Hodnocení pomocí formuláře:</a:t>
            </a:r>
          </a:p>
          <a:p>
            <a:pPr algn="just">
              <a:lnSpc>
                <a:spcPct val="100000"/>
              </a:lnSpc>
            </a:pPr>
            <a:r>
              <a:rPr lang="cs-CZ" sz="2000">
                <a:solidFill>
                  <a:srgbClr val="153677"/>
                </a:solidFill>
                <a:latin typeface="DunbarText"/>
                <a:cs typeface="Calibri"/>
              </a:rPr>
              <a:t>Podání obsahuje část klinickou, technickou a ekonomickou</a:t>
            </a:r>
          </a:p>
          <a:p>
            <a:pPr algn="just">
              <a:lnSpc>
                <a:spcPct val="100000"/>
              </a:lnSpc>
            </a:pPr>
            <a:r>
              <a:rPr lang="cs-CZ" sz="2000">
                <a:solidFill>
                  <a:srgbClr val="153677"/>
                </a:solidFill>
                <a:latin typeface="DunbarText"/>
                <a:cs typeface="Calibri"/>
              </a:rPr>
              <a:t>Povinná je analýza dopadu na rozpočet (BIA)</a:t>
            </a:r>
          </a:p>
          <a:p>
            <a:pPr algn="just">
              <a:lnSpc>
                <a:spcPct val="100000"/>
              </a:lnSpc>
            </a:pPr>
            <a:r>
              <a:rPr lang="cs-CZ" sz="2000">
                <a:solidFill>
                  <a:srgbClr val="153677"/>
                </a:solidFill>
                <a:latin typeface="DunbarText"/>
                <a:cs typeface="Calibri"/>
              </a:rPr>
              <a:t>U nákladnějších technologií i </a:t>
            </a:r>
            <a:r>
              <a:rPr lang="cs-CZ" sz="2000" err="1">
                <a:solidFill>
                  <a:srgbClr val="153677"/>
                </a:solidFill>
                <a:latin typeface="DunbarText"/>
                <a:cs typeface="Calibri"/>
              </a:rPr>
              <a:t>cost-effectiveness</a:t>
            </a:r>
            <a:r>
              <a:rPr lang="cs-CZ" sz="2000">
                <a:solidFill>
                  <a:srgbClr val="153677"/>
                </a:solidFill>
                <a:latin typeface="DunbarText"/>
                <a:cs typeface="Calibri"/>
              </a:rPr>
              <a:t> analýza</a:t>
            </a:r>
          </a:p>
          <a:p>
            <a:pPr marL="0" indent="0" algn="just">
              <a:buNone/>
            </a:pPr>
            <a:endParaRPr lang="cs-CZ" sz="2000">
              <a:solidFill>
                <a:srgbClr val="153677"/>
              </a:solidFill>
              <a:latin typeface="DunbarText"/>
              <a:cs typeface="Calibri"/>
            </a:endParaRPr>
          </a:p>
          <a:p>
            <a:pPr marL="0" indent="0" algn="just">
              <a:buNone/>
            </a:pPr>
            <a:endParaRPr lang="cs-CZ" sz="2000">
              <a:solidFill>
                <a:srgbClr val="153677"/>
              </a:solidFill>
              <a:latin typeface="DunbarText"/>
              <a:cs typeface="Calibri"/>
            </a:endParaRPr>
          </a:p>
        </p:txBody>
      </p:sp>
      <p:sp>
        <p:nvSpPr>
          <p:cNvPr id="5" name="TextovéPole 4">
            <a:extLst>
              <a:ext uri="{FF2B5EF4-FFF2-40B4-BE49-F238E27FC236}">
                <a16:creationId xmlns:a16="http://schemas.microsoft.com/office/drawing/2014/main" id="{2995AE8A-14D5-AE03-9F60-23F76B7393B1}"/>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DAB9422E-EA2F-BAAE-78E9-E8792ECB5079}"/>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3C8F5EA6-57C1-EEC6-39FB-5208A6EBCC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1E47E370-B6FF-9811-F36D-88B440E382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834F9283-B59A-91A2-681F-2192E8C3872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832958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8C1DB-E1DA-C5B5-7F70-E00548BAE936}"/>
            </a:ext>
          </a:extLst>
        </p:cNvPr>
        <p:cNvGrpSpPr/>
        <p:nvPr/>
      </p:nvGrpSpPr>
      <p:grpSpPr>
        <a:xfrm>
          <a:off x="0" y="0"/>
          <a:ext cx="0" cy="0"/>
          <a:chOff x="0" y="0"/>
          <a:chExt cx="0" cy="0"/>
        </a:xfrm>
      </p:grpSpPr>
      <p:sp>
        <p:nvSpPr>
          <p:cNvPr id="9" name="TextovéPole 8">
            <a:extLst>
              <a:ext uri="{FF2B5EF4-FFF2-40B4-BE49-F238E27FC236}">
                <a16:creationId xmlns:a16="http://schemas.microsoft.com/office/drawing/2014/main" id="{65DC1C28-B1FA-F47B-1E82-597CA48060F5}"/>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1" name="Obrázek 10" descr="Obsah obrázku text, Písmo, logo, Elektricky modrá&#10;&#10;Popis byl vytvořen automaticky">
            <a:extLst>
              <a:ext uri="{FF2B5EF4-FFF2-40B4-BE49-F238E27FC236}">
                <a16:creationId xmlns:a16="http://schemas.microsoft.com/office/drawing/2014/main" id="{F7BC84B4-FFA4-88E0-31C6-565A9C08D8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B0719D1E-DCA9-FCBB-453C-4BE3FC44D88E}"/>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pic>
        <p:nvPicPr>
          <p:cNvPr id="7" name="Picture 6">
            <a:extLst>
              <a:ext uri="{FF2B5EF4-FFF2-40B4-BE49-F238E27FC236}">
                <a16:creationId xmlns:a16="http://schemas.microsoft.com/office/drawing/2014/main" id="{E088468E-2C6D-F870-65B7-1DD1FF9AC1AE}"/>
              </a:ext>
            </a:extLst>
          </p:cNvPr>
          <p:cNvPicPr>
            <a:picLocks noChangeAspect="1"/>
          </p:cNvPicPr>
          <p:nvPr/>
        </p:nvPicPr>
        <p:blipFill>
          <a:blip r:embed="rId4"/>
          <a:stretch>
            <a:fillRect/>
          </a:stretch>
        </p:blipFill>
        <p:spPr>
          <a:xfrm>
            <a:off x="1661651" y="0"/>
            <a:ext cx="8573729" cy="6858000"/>
          </a:xfrm>
          <a:prstGeom prst="rect">
            <a:avLst/>
          </a:prstGeom>
        </p:spPr>
      </p:pic>
    </p:spTree>
    <p:extLst>
      <p:ext uri="{BB962C8B-B14F-4D97-AF65-F5344CB8AC3E}">
        <p14:creationId xmlns:p14="http://schemas.microsoft.com/office/powerpoint/2010/main" val="2763512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A01B8-2BAF-9F86-5E3F-C0599300FD0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77E4455-40F2-1188-B542-776E30181544}"/>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2.1</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800" b="1" cap="all">
                <a:solidFill>
                  <a:srgbClr val="FF0000"/>
                </a:solidFill>
                <a:latin typeface="DunbarText ExBold"/>
              </a:rPr>
              <a:t>METODIKA POSUZOVÁNÍ TELEMEDICÍNSKÝCH SLUŽEB</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976C56C3-7424-A7F8-EE5D-E3A2074C7964}"/>
              </a:ext>
            </a:extLst>
          </p:cNvPr>
          <p:cNvSpPr>
            <a:spLocks noGrp="1"/>
          </p:cNvSpPr>
          <p:nvPr>
            <p:ph idx="1"/>
          </p:nvPr>
        </p:nvSpPr>
        <p:spPr>
          <a:xfrm>
            <a:off x="882849" y="1690688"/>
            <a:ext cx="10515600" cy="4421354"/>
          </a:xfrm>
        </p:spPr>
        <p:txBody>
          <a:bodyPr vert="horz" lIns="91440" tIns="45720" rIns="91440" bIns="45720" rtlCol="0" anchor="t">
            <a:normAutofit fontScale="92500" lnSpcReduction="10000"/>
          </a:bodyPr>
          <a:lstStyle/>
          <a:p>
            <a:pPr algn="just">
              <a:lnSpc>
                <a:spcPct val="100000"/>
              </a:lnSpc>
            </a:pPr>
            <a:r>
              <a:rPr lang="cs-CZ" sz="2400" b="1" dirty="0">
                <a:solidFill>
                  <a:srgbClr val="153677"/>
                </a:solidFill>
                <a:latin typeface="DunbarText"/>
                <a:cs typeface="Calibri"/>
              </a:rPr>
              <a:t>Prošlo připomínkovým řízením + </a:t>
            </a:r>
            <a:r>
              <a:rPr lang="cs-CZ" sz="2400" dirty="0">
                <a:solidFill>
                  <a:srgbClr val="153677"/>
                </a:solidFill>
                <a:latin typeface="DunbarText"/>
              </a:rPr>
              <a:t>Kulatý stůl na půdě MZČR</a:t>
            </a:r>
          </a:p>
          <a:p>
            <a:pPr algn="just">
              <a:lnSpc>
                <a:spcPct val="100000"/>
              </a:lnSpc>
            </a:pPr>
            <a:r>
              <a:rPr lang="cs-CZ" sz="2400" b="1" dirty="0">
                <a:solidFill>
                  <a:srgbClr val="153677"/>
                </a:solidFill>
                <a:latin typeface="DunbarText"/>
                <a:cs typeface="Calibri"/>
              </a:rPr>
              <a:t>Plán uveřejnit ve Věstníku MZ ČR</a:t>
            </a:r>
          </a:p>
          <a:p>
            <a:pPr marL="0" indent="0" algn="just">
              <a:lnSpc>
                <a:spcPct val="100000"/>
              </a:lnSpc>
              <a:buNone/>
            </a:pPr>
            <a:r>
              <a:rPr lang="cs-CZ" sz="2400" b="1" dirty="0">
                <a:solidFill>
                  <a:srgbClr val="153677"/>
                </a:solidFill>
                <a:latin typeface="DunbarText"/>
                <a:cs typeface="Calibri"/>
              </a:rPr>
              <a:t>Doporučený proces:</a:t>
            </a:r>
          </a:p>
          <a:p>
            <a:pPr algn="just">
              <a:lnSpc>
                <a:spcPct val="100000"/>
              </a:lnSpc>
            </a:pPr>
            <a:r>
              <a:rPr lang="cs-CZ" sz="2400" dirty="0">
                <a:solidFill>
                  <a:srgbClr val="153677"/>
                </a:solidFill>
                <a:latin typeface="DunbarText"/>
                <a:cs typeface="Calibri"/>
              </a:rPr>
              <a:t>Podání žádosti dle metodiky</a:t>
            </a:r>
          </a:p>
          <a:p>
            <a:pPr algn="just">
              <a:lnSpc>
                <a:spcPct val="100000"/>
              </a:lnSpc>
            </a:pPr>
            <a:r>
              <a:rPr lang="cs-CZ" sz="2400" dirty="0">
                <a:solidFill>
                  <a:srgbClr val="153677"/>
                </a:solidFill>
                <a:latin typeface="DunbarText"/>
                <a:cs typeface="Calibri"/>
              </a:rPr>
              <a:t>Posouzení podle rizikovosti a přínosu</a:t>
            </a:r>
            <a:endParaRPr lang="cs-CZ" sz="2400" dirty="0">
              <a:solidFill>
                <a:srgbClr val="153677"/>
              </a:solidFill>
              <a:latin typeface="DunbarText"/>
              <a:ea typeface="Calibri"/>
              <a:cs typeface="Calibri"/>
            </a:endParaRPr>
          </a:p>
          <a:p>
            <a:pPr algn="just">
              <a:lnSpc>
                <a:spcPct val="100000"/>
              </a:lnSpc>
            </a:pPr>
            <a:r>
              <a:rPr lang="cs-CZ" sz="2400" dirty="0">
                <a:solidFill>
                  <a:srgbClr val="153677"/>
                </a:solidFill>
                <a:latin typeface="DunbarText"/>
                <a:cs typeface="Calibri"/>
              </a:rPr>
              <a:t>Návrh úhrady do jednoho z mechanismů (ZP, ZUM, výkon)</a:t>
            </a:r>
            <a:endParaRPr lang="cs-CZ" sz="2400" dirty="0">
              <a:solidFill>
                <a:srgbClr val="153677"/>
              </a:solidFill>
              <a:latin typeface="DunbarText"/>
              <a:ea typeface="Calibri"/>
              <a:cs typeface="Calibri"/>
            </a:endParaRPr>
          </a:p>
          <a:p>
            <a:pPr marL="0" indent="0" algn="just">
              <a:lnSpc>
                <a:spcPct val="100000"/>
              </a:lnSpc>
              <a:buNone/>
            </a:pPr>
            <a:r>
              <a:rPr lang="cs-CZ" sz="2400" b="1" dirty="0">
                <a:solidFill>
                  <a:srgbClr val="153677"/>
                </a:solidFill>
                <a:latin typeface="DunbarText"/>
                <a:cs typeface="Calibri"/>
              </a:rPr>
              <a:t>Pro koho metodika slouží:</a:t>
            </a:r>
            <a:endParaRPr lang="cs-CZ" sz="2400" b="1" dirty="0">
              <a:solidFill>
                <a:srgbClr val="153677"/>
              </a:solidFill>
              <a:latin typeface="DunbarText"/>
              <a:ea typeface="Calibri"/>
              <a:cs typeface="Calibri"/>
            </a:endParaRPr>
          </a:p>
          <a:p>
            <a:pPr algn="just">
              <a:lnSpc>
                <a:spcPct val="100000"/>
              </a:lnSpc>
            </a:pPr>
            <a:r>
              <a:rPr lang="cs-CZ" sz="2400" dirty="0">
                <a:solidFill>
                  <a:srgbClr val="153677"/>
                </a:solidFill>
                <a:latin typeface="DunbarText"/>
                <a:cs typeface="Calibri"/>
              </a:rPr>
              <a:t>Ministerstvo zdravotnictví / SUKL / plátci – pro hodnocení</a:t>
            </a:r>
            <a:endParaRPr lang="cs-CZ" sz="2400" dirty="0">
              <a:solidFill>
                <a:srgbClr val="153677"/>
              </a:solidFill>
              <a:latin typeface="DunbarText"/>
              <a:ea typeface="Calibri"/>
              <a:cs typeface="Calibri"/>
            </a:endParaRPr>
          </a:p>
          <a:p>
            <a:pPr algn="just">
              <a:lnSpc>
                <a:spcPct val="100000"/>
              </a:lnSpc>
            </a:pPr>
            <a:r>
              <a:rPr lang="cs-CZ" sz="2400" dirty="0">
                <a:solidFill>
                  <a:srgbClr val="153677"/>
                </a:solidFill>
                <a:latin typeface="DunbarText"/>
                <a:cs typeface="Calibri"/>
              </a:rPr>
              <a:t>Dodavatelé technologií – jako návod, co připravit</a:t>
            </a:r>
            <a:endParaRPr lang="cs-CZ" sz="2400" dirty="0">
              <a:solidFill>
                <a:srgbClr val="153677"/>
              </a:solidFill>
              <a:latin typeface="DunbarText"/>
              <a:ea typeface="Calibri"/>
              <a:cs typeface="Calibri"/>
            </a:endParaRPr>
          </a:p>
          <a:p>
            <a:pPr algn="just">
              <a:lnSpc>
                <a:spcPct val="100000"/>
              </a:lnSpc>
            </a:pPr>
            <a:r>
              <a:rPr lang="cs-CZ" sz="2400" dirty="0">
                <a:solidFill>
                  <a:srgbClr val="153677"/>
                </a:solidFill>
                <a:latin typeface="DunbarText"/>
                <a:cs typeface="Calibri"/>
              </a:rPr>
              <a:t>Poskytovatelé péče – pro rozhodování o nákupech</a:t>
            </a:r>
            <a:endParaRPr lang="cs-CZ" sz="2400" dirty="0">
              <a:solidFill>
                <a:srgbClr val="153677"/>
              </a:solidFill>
              <a:latin typeface="DunbarText"/>
              <a:ea typeface="Calibri"/>
              <a:cs typeface="Calibri"/>
            </a:endParaRPr>
          </a:p>
          <a:p>
            <a:pPr marL="0" indent="0" algn="just">
              <a:buNone/>
            </a:pPr>
            <a:endParaRPr lang="cs-CZ" sz="2000" dirty="0">
              <a:solidFill>
                <a:srgbClr val="153677"/>
              </a:solidFill>
              <a:latin typeface="DunbarText"/>
              <a:cs typeface="Calibri"/>
            </a:endParaRPr>
          </a:p>
        </p:txBody>
      </p:sp>
      <p:sp>
        <p:nvSpPr>
          <p:cNvPr id="5" name="TextovéPole 4">
            <a:extLst>
              <a:ext uri="{FF2B5EF4-FFF2-40B4-BE49-F238E27FC236}">
                <a16:creationId xmlns:a16="http://schemas.microsoft.com/office/drawing/2014/main" id="{76EB56A5-CA0F-BD01-22C0-44E54B897BCD}"/>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BD78C04C-AF8F-59AB-7FF3-0BA9EA88C8D8}"/>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4A3A0917-4BDC-5752-E668-BF4D7AE642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C86E370A-3590-B697-5135-A0B1A80A80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2CB10EFA-4306-A430-3471-165EA1989842}"/>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1346356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8E12-0352-69AB-CBBA-64E845BFAE24}"/>
            </a:ext>
          </a:extLst>
        </p:cNvPr>
        <p:cNvGrpSpPr/>
        <p:nvPr/>
      </p:nvGrpSpPr>
      <p:grpSpPr>
        <a:xfrm>
          <a:off x="0" y="0"/>
          <a:ext cx="0" cy="0"/>
          <a:chOff x="0" y="0"/>
          <a:chExt cx="0" cy="0"/>
        </a:xfrm>
      </p:grpSpPr>
      <p:sp>
        <p:nvSpPr>
          <p:cNvPr id="3" name="Zástupný obsah 2">
            <a:extLst>
              <a:ext uri="{FF2B5EF4-FFF2-40B4-BE49-F238E27FC236}">
                <a16:creationId xmlns:a16="http://schemas.microsoft.com/office/drawing/2014/main" id="{B1D4EE16-75B8-7888-7CC7-66AA180428F4}"/>
              </a:ext>
            </a:extLst>
          </p:cNvPr>
          <p:cNvSpPr>
            <a:spLocks noGrp="1"/>
          </p:cNvSpPr>
          <p:nvPr>
            <p:ph idx="1"/>
          </p:nvPr>
        </p:nvSpPr>
        <p:spPr>
          <a:xfrm>
            <a:off x="9648133" y="2198894"/>
            <a:ext cx="2432306" cy="4421354"/>
          </a:xfrm>
        </p:spPr>
        <p:txBody>
          <a:bodyPr vert="horz" lIns="91440" tIns="45720" rIns="91440" bIns="45720" rtlCol="0" anchor="t">
            <a:normAutofit/>
          </a:bodyPr>
          <a:lstStyle/>
          <a:p>
            <a:pPr marL="0" indent="0" algn="ctr">
              <a:lnSpc>
                <a:spcPct val="100000"/>
              </a:lnSpc>
              <a:buNone/>
            </a:pPr>
            <a:r>
              <a:rPr lang="cs-CZ" sz="2400" b="1" dirty="0">
                <a:solidFill>
                  <a:srgbClr val="153677"/>
                </a:solidFill>
                <a:latin typeface="DunbarText"/>
                <a:cs typeface="Calibri"/>
              </a:rPr>
              <a:t>Spolupráce se svazem pojišťoven, VZP, MZČR, SÚKL</a:t>
            </a:r>
          </a:p>
          <a:p>
            <a:pPr marL="0" indent="0" algn="just">
              <a:lnSpc>
                <a:spcPct val="100000"/>
              </a:lnSpc>
              <a:buNone/>
            </a:pPr>
            <a:endParaRPr lang="cs-CZ" sz="2400" dirty="0">
              <a:solidFill>
                <a:srgbClr val="153677"/>
              </a:solidFill>
              <a:latin typeface="DunbarText"/>
              <a:ea typeface="Calibri"/>
              <a:cs typeface="Calibri"/>
            </a:endParaRPr>
          </a:p>
          <a:p>
            <a:pPr marL="0" indent="0" algn="just">
              <a:buNone/>
            </a:pPr>
            <a:endParaRPr lang="cs-CZ" sz="2000" dirty="0">
              <a:solidFill>
                <a:srgbClr val="153677"/>
              </a:solidFill>
              <a:latin typeface="DunbarText"/>
              <a:cs typeface="Calibri"/>
            </a:endParaRPr>
          </a:p>
        </p:txBody>
      </p:sp>
      <p:sp>
        <p:nvSpPr>
          <p:cNvPr id="5" name="TextovéPole 4">
            <a:extLst>
              <a:ext uri="{FF2B5EF4-FFF2-40B4-BE49-F238E27FC236}">
                <a16:creationId xmlns:a16="http://schemas.microsoft.com/office/drawing/2014/main" id="{1F1A6B79-B999-A1B7-91A7-316DFA76D1BB}"/>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49B33B8B-72DD-950B-88DE-22E02D009807}"/>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C0E505BA-9F7D-AA4A-4A5A-DEE8F7416F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E9A19589-6CFC-C539-E225-0B632964A5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67D89F95-BCE5-A06B-B412-A480B6FB0EF3}"/>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pic>
        <p:nvPicPr>
          <p:cNvPr id="4" name="Picture 2">
            <a:extLst>
              <a:ext uri="{FF2B5EF4-FFF2-40B4-BE49-F238E27FC236}">
                <a16:creationId xmlns:a16="http://schemas.microsoft.com/office/drawing/2014/main" id="{078C0511-C9A6-5E29-8BD2-3BFE13D781F0}"/>
              </a:ext>
            </a:extLst>
          </p:cNvPr>
          <p:cNvPicPr>
            <a:picLocks noChangeAspect="1"/>
          </p:cNvPicPr>
          <p:nvPr/>
        </p:nvPicPr>
        <p:blipFill>
          <a:blip r:embed="rId6"/>
          <a:stretch>
            <a:fillRect/>
          </a:stretch>
        </p:blipFill>
        <p:spPr>
          <a:xfrm>
            <a:off x="673239" y="177178"/>
            <a:ext cx="8729244" cy="6658514"/>
          </a:xfrm>
          <a:prstGeom prst="rect">
            <a:avLst/>
          </a:prstGeom>
        </p:spPr>
      </p:pic>
    </p:spTree>
    <p:extLst>
      <p:ext uri="{BB962C8B-B14F-4D97-AF65-F5344CB8AC3E}">
        <p14:creationId xmlns:p14="http://schemas.microsoft.com/office/powerpoint/2010/main" val="145350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0B4C3159-DB4E-EEEA-3FA2-68BBE525448B}"/>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21887764-678D-8640-D4E8-61F4A14C8491}"/>
              </a:ext>
            </a:extLst>
          </p:cNvPr>
          <p:cNvGrpSpPr/>
          <p:nvPr/>
        </p:nvGrpSpPr>
        <p:grpSpPr>
          <a:xfrm>
            <a:off x="2339475" y="2532238"/>
            <a:ext cx="9014325" cy="2183948"/>
            <a:chOff x="2363894" y="2546208"/>
            <a:chExt cx="9014325" cy="2183948"/>
          </a:xfrm>
        </p:grpSpPr>
        <p:sp>
          <p:nvSpPr>
            <p:cNvPr id="2" name="Nadpis 1">
              <a:extLst>
                <a:ext uri="{FF2B5EF4-FFF2-40B4-BE49-F238E27FC236}">
                  <a16:creationId xmlns:a16="http://schemas.microsoft.com/office/drawing/2014/main" id="{939D3302-5CD7-003E-C288-0BE97970A432}"/>
                </a:ext>
              </a:extLst>
            </p:cNvPr>
            <p:cNvSpPr txBox="1">
              <a:spLocks/>
            </p:cNvSpPr>
            <p:nvPr/>
          </p:nvSpPr>
          <p:spPr>
            <a:xfrm>
              <a:off x="3527231" y="2857567"/>
              <a:ext cx="7850988"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chemeClr val="bg1"/>
                  </a:solidFill>
                  <a:latin typeface="Bahnschrift" panose="020B0502040204020203" pitchFamily="34" charset="0"/>
                  <a:cs typeface="Arial" panose="020B0604020202020204" pitchFamily="34" charset="0"/>
                </a:rPr>
                <a:t>AKTUÁLNÍ STAV REALIZACE PROGRAMU ELEKTRONIZACE ZDRAVOTNICTVÍ</a:t>
              </a:r>
              <a:endParaRPr lang="cs-CZ" sz="3600" dirty="0">
                <a:solidFill>
                  <a:schemeClr val="bg1"/>
                </a:solidFill>
                <a:latin typeface="Bahnschrift" panose="020B0502040204020203" pitchFamily="34" charset="0"/>
                <a:cs typeface="Arial" panose="020B0604020202020204" pitchFamily="34" charset="0"/>
              </a:endParaRPr>
            </a:p>
          </p:txBody>
        </p:sp>
        <p:sp>
          <p:nvSpPr>
            <p:cNvPr id="3" name="Podnadpis 2">
              <a:extLst>
                <a:ext uri="{FF2B5EF4-FFF2-40B4-BE49-F238E27FC236}">
                  <a16:creationId xmlns:a16="http://schemas.microsoft.com/office/drawing/2014/main" id="{20F023F6-1E89-78AB-FF33-AEE410EFDAE8}"/>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050DA7D4-B2B6-C866-C6D3-D11A8E58B34C}"/>
                </a:ext>
              </a:extLst>
            </p:cNvPr>
            <p:cNvSpPr txBox="1"/>
            <p:nvPr/>
          </p:nvSpPr>
          <p:spPr>
            <a:xfrm>
              <a:off x="2363894" y="2546208"/>
              <a:ext cx="2107406" cy="1646605"/>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2</a:t>
              </a:r>
            </a:p>
          </p:txBody>
        </p:sp>
      </p:grpSp>
      <p:pic>
        <p:nvPicPr>
          <p:cNvPr id="7" name="Obrázek 6">
            <a:extLst>
              <a:ext uri="{FF2B5EF4-FFF2-40B4-BE49-F238E27FC236}">
                <a16:creationId xmlns:a16="http://schemas.microsoft.com/office/drawing/2014/main" id="{CE8C5999-1522-6B26-0A13-8FF38105B2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6E4159E8-E34A-9175-3508-E277D74067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
        <p:nvSpPr>
          <p:cNvPr id="4" name="Obdélník 3">
            <a:extLst>
              <a:ext uri="{FF2B5EF4-FFF2-40B4-BE49-F238E27FC236}">
                <a16:creationId xmlns:a16="http://schemas.microsoft.com/office/drawing/2014/main" id="{B1E28B4D-0A97-84B3-8F0A-00273BB579E0}"/>
              </a:ext>
            </a:extLst>
          </p:cNvPr>
          <p:cNvSpPr/>
          <p:nvPr/>
        </p:nvSpPr>
        <p:spPr>
          <a:xfrm>
            <a:off x="3277539" y="2645345"/>
            <a:ext cx="46809" cy="1420393"/>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spTree>
    <p:extLst>
      <p:ext uri="{BB962C8B-B14F-4D97-AF65-F5344CB8AC3E}">
        <p14:creationId xmlns:p14="http://schemas.microsoft.com/office/powerpoint/2010/main" val="1652311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DFE1A-1E73-3BC7-E843-896802DA917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F5D3CCD-17E6-1799-1A23-FB682668BF2F}"/>
              </a:ext>
            </a:extLst>
          </p:cNvPr>
          <p:cNvSpPr>
            <a:spLocks noGrp="1"/>
          </p:cNvSpPr>
          <p:nvPr>
            <p:ph type="title"/>
          </p:nvPr>
        </p:nvSpPr>
        <p:spPr/>
        <p:txBody>
          <a:bodyPr>
            <a:normAutofit/>
          </a:bodyPr>
          <a:lstStyle/>
          <a:p>
            <a:pPr algn="ctr"/>
            <a:r>
              <a:rPr lang="cs-CZ" sz="2400" b="1" cap="all" err="1">
                <a:solidFill>
                  <a:srgbClr val="FF0000"/>
                </a:solidFill>
                <a:effectLst/>
                <a:latin typeface="Arial" panose="020B0604020202020204" pitchFamily="34" charset="0"/>
                <a:ea typeface="Times New Roman" panose="02020603050405020304" pitchFamily="18" charset="0"/>
              </a:rPr>
              <a:t>Podprodukt</a:t>
            </a:r>
            <a:r>
              <a:rPr lang="cs-CZ" sz="2400" b="1" cap="all">
                <a:solidFill>
                  <a:srgbClr val="FF0000"/>
                </a:solidFill>
                <a:effectLst/>
                <a:latin typeface="Arial" panose="020B0604020202020204" pitchFamily="34" charset="0"/>
                <a:ea typeface="Times New Roman" panose="02020603050405020304" pitchFamily="18" charset="0"/>
              </a:rPr>
              <a:t> č. </a:t>
            </a:r>
            <a:r>
              <a:rPr lang="cs-CZ" sz="2400" b="1" cap="all">
                <a:solidFill>
                  <a:srgbClr val="FF0000"/>
                </a:solidFill>
                <a:latin typeface="Arial" panose="020B0604020202020204" pitchFamily="34" charset="0"/>
                <a:ea typeface="Times New Roman" panose="02020603050405020304" pitchFamily="18" charset="0"/>
              </a:rPr>
              <a:t>2</a:t>
            </a:r>
            <a:r>
              <a:rPr lang="cs-CZ" sz="2400" b="1" cap="all">
                <a:solidFill>
                  <a:srgbClr val="FF0000"/>
                </a:solidFill>
                <a:effectLst/>
                <a:latin typeface="Arial" panose="020B0604020202020204" pitchFamily="34" charset="0"/>
                <a:ea typeface="Times New Roman" panose="02020603050405020304" pitchFamily="18" charset="0"/>
              </a:rPr>
              <a:t>.2</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400" b="1" cap="all">
                <a:solidFill>
                  <a:srgbClr val="FF0000"/>
                </a:solidFill>
                <a:latin typeface="DunbarText ExBold"/>
              </a:rPr>
              <a:t>Doporučené postupy pro TM výkony</a:t>
            </a:r>
            <a:endParaRPr lang="cs-CZ" sz="6600">
              <a:solidFill>
                <a:srgbClr val="F70B2A"/>
              </a:solidFill>
            </a:endParaRPr>
          </a:p>
        </p:txBody>
      </p:sp>
      <p:sp>
        <p:nvSpPr>
          <p:cNvPr id="3" name="Zástupný obsah 2">
            <a:extLst>
              <a:ext uri="{FF2B5EF4-FFF2-40B4-BE49-F238E27FC236}">
                <a16:creationId xmlns:a16="http://schemas.microsoft.com/office/drawing/2014/main" id="{29C0F524-250E-48A8-4B72-DA75AC9B9847}"/>
              </a:ext>
            </a:extLst>
          </p:cNvPr>
          <p:cNvSpPr>
            <a:spLocks noGrp="1"/>
          </p:cNvSpPr>
          <p:nvPr>
            <p:ph idx="1"/>
          </p:nvPr>
        </p:nvSpPr>
        <p:spPr/>
        <p:txBody>
          <a:bodyPr vert="horz" lIns="91440" tIns="45720" rIns="91440" bIns="45720" rtlCol="0" anchor="t">
            <a:normAutofit/>
          </a:bodyPr>
          <a:lstStyle/>
          <a:p>
            <a:pPr marL="0" indent="0" algn="ctr">
              <a:buNone/>
            </a:pPr>
            <a:r>
              <a:rPr lang="cs-CZ" sz="1900" dirty="0">
                <a:solidFill>
                  <a:srgbClr val="153677"/>
                </a:solidFill>
                <a:latin typeface="DunbarText"/>
              </a:rPr>
              <a:t>Mgr. Jitka Klugarová, Ph.D.</a:t>
            </a:r>
          </a:p>
          <a:p>
            <a:pPr marL="0" indent="0" algn="ctr">
              <a:buNone/>
            </a:pPr>
            <a:r>
              <a:rPr lang="cs-CZ" sz="1900" dirty="0">
                <a:solidFill>
                  <a:srgbClr val="153677"/>
                </a:solidFill>
                <a:latin typeface="DunbarText"/>
              </a:rPr>
              <a:t>PaedDr. Dagmar Tučková, Ph.D. et Ph.D</a:t>
            </a:r>
          </a:p>
          <a:p>
            <a:pPr marL="0" indent="0" algn="ctr">
              <a:buNone/>
            </a:pPr>
            <a:r>
              <a:rPr lang="cs-CZ" sz="1900" dirty="0">
                <a:solidFill>
                  <a:srgbClr val="153677"/>
                </a:solidFill>
                <a:latin typeface="DunbarText"/>
              </a:rPr>
              <a:t>Mgr. Pavel Kopečný</a:t>
            </a:r>
          </a:p>
          <a:p>
            <a:pPr marL="0" indent="0" algn="ctr">
              <a:buNone/>
            </a:pPr>
            <a:r>
              <a:rPr lang="cs-CZ" sz="1900" dirty="0">
                <a:solidFill>
                  <a:srgbClr val="153677"/>
                </a:solidFill>
                <a:latin typeface="DunbarText"/>
              </a:rPr>
              <a:t>MUDr. Štěpán Hudec, Ph.D.</a:t>
            </a:r>
          </a:p>
          <a:p>
            <a:pPr marL="0" indent="0" algn="ctr">
              <a:buNone/>
            </a:pPr>
            <a:r>
              <a:rPr lang="cs-CZ" sz="1900" dirty="0">
                <a:solidFill>
                  <a:srgbClr val="153677"/>
                </a:solidFill>
                <a:latin typeface="DunbarText"/>
              </a:rPr>
              <a:t>MUDr. Martin Rada</a:t>
            </a:r>
          </a:p>
          <a:p>
            <a:pPr marL="0" indent="0" algn="ctr">
              <a:buNone/>
            </a:pPr>
            <a:r>
              <a:rPr lang="cs-CZ" sz="1900" dirty="0">
                <a:solidFill>
                  <a:srgbClr val="153677"/>
                </a:solidFill>
                <a:latin typeface="DunbarText"/>
              </a:rPr>
              <a:t>Ing. Eva Straková</a:t>
            </a:r>
          </a:p>
          <a:p>
            <a:pPr marL="0" indent="0" algn="ctr">
              <a:buNone/>
            </a:pPr>
            <a:r>
              <a:rPr lang="cs-CZ" sz="1900" dirty="0">
                <a:solidFill>
                  <a:srgbClr val="153677"/>
                </a:solidFill>
                <a:latin typeface="DunbarText"/>
              </a:rPr>
              <a:t>RNDr. Dana Šubová, Ph.D.</a:t>
            </a:r>
          </a:p>
          <a:p>
            <a:pPr marL="0" indent="0" algn="ctr">
              <a:buNone/>
            </a:pPr>
            <a:r>
              <a:rPr lang="cs-CZ" sz="1900" dirty="0">
                <a:solidFill>
                  <a:srgbClr val="153677"/>
                </a:solidFill>
                <a:latin typeface="DunbarText"/>
              </a:rPr>
              <a:t>Mgr. Michal Štýbnar</a:t>
            </a:r>
          </a:p>
        </p:txBody>
      </p:sp>
      <p:pic>
        <p:nvPicPr>
          <p:cNvPr id="4" name="Obrázek 3" descr="Obsah obrázku text, Písmo, logo, Elektricky modrá&#10;&#10;Popis byl vytvořen automaticky">
            <a:extLst>
              <a:ext uri="{FF2B5EF4-FFF2-40B4-BE49-F238E27FC236}">
                <a16:creationId xmlns:a16="http://schemas.microsoft.com/office/drawing/2014/main" id="{367F7C27-3827-C519-D491-571E63D7F7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F91743D0-19A9-7DC2-E943-4FB215440EB7}"/>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09A50CC8-2BBD-3ACB-8CC3-E90D6531F88E}"/>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971BE54A-F56A-DF54-2A72-6D74EF847E9F}"/>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Tree>
    <p:extLst>
      <p:ext uri="{BB962C8B-B14F-4D97-AF65-F5344CB8AC3E}">
        <p14:creationId xmlns:p14="http://schemas.microsoft.com/office/powerpoint/2010/main" val="3789945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FD88-59DC-82F2-DEF9-0E1105ECCFD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506779F-55B7-07A5-A829-B1136FC5CCDA}"/>
              </a:ext>
            </a:extLst>
          </p:cNvPr>
          <p:cNvSpPr>
            <a:spLocks noGrp="1"/>
          </p:cNvSpPr>
          <p:nvPr>
            <p:ph type="title"/>
          </p:nvPr>
        </p:nvSpPr>
        <p:spPr>
          <a:xfrm>
            <a:off x="838200" y="213868"/>
            <a:ext cx="10515600" cy="1325563"/>
          </a:xfrm>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2.2</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800" b="1" cap="all">
                <a:solidFill>
                  <a:srgbClr val="FF0000"/>
                </a:solidFill>
                <a:latin typeface="DunbarText ExBold"/>
              </a:rPr>
              <a:t>Doporučené postupy pro TM výkony</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32CBCC43-DBF3-7C25-810A-D5A7BF8A6EBF}"/>
              </a:ext>
            </a:extLst>
          </p:cNvPr>
          <p:cNvSpPr>
            <a:spLocks noGrp="1"/>
          </p:cNvSpPr>
          <p:nvPr>
            <p:ph idx="1"/>
          </p:nvPr>
        </p:nvSpPr>
        <p:spPr>
          <a:xfrm>
            <a:off x="882849" y="1203850"/>
            <a:ext cx="10515600" cy="4421354"/>
          </a:xfrm>
        </p:spPr>
        <p:txBody>
          <a:bodyPr vert="horz" lIns="91440" tIns="45720" rIns="91440" bIns="45720" rtlCol="0" anchor="t">
            <a:noAutofit/>
          </a:bodyPr>
          <a:lstStyle/>
          <a:p>
            <a:pPr indent="0">
              <a:lnSpc>
                <a:spcPct val="107000"/>
              </a:lnSpc>
              <a:spcAft>
                <a:spcPts val="800"/>
              </a:spcAft>
              <a:buNone/>
            </a:pPr>
            <a:r>
              <a:rPr lang="cs-CZ" sz="1600" b="1" dirty="0">
                <a:solidFill>
                  <a:srgbClr val="153677"/>
                </a:solidFill>
                <a:latin typeface="DunbarText"/>
                <a:cs typeface="Calibri"/>
              </a:rPr>
              <a:t>Před projektem:</a:t>
            </a:r>
          </a:p>
          <a:p>
            <a:pPr marL="514350" indent="-285750">
              <a:lnSpc>
                <a:spcPct val="107000"/>
              </a:lnSpc>
              <a:spcAft>
                <a:spcPts val="800"/>
              </a:spcAft>
            </a:pPr>
            <a:r>
              <a:rPr lang="cs-CZ" sz="1600" dirty="0">
                <a:solidFill>
                  <a:srgbClr val="153677"/>
                </a:solidFill>
                <a:latin typeface="DunbarText"/>
                <a:cs typeface="Calibri"/>
              </a:rPr>
              <a:t>Doporučené postupy byly tvořeny prostřednictvím jednotlivých odborných společností např. Centrum pro správu doporučených postupů - </a:t>
            </a:r>
            <a:r>
              <a:rPr lang="cs-CZ" sz="1600" b="1" dirty="0">
                <a:solidFill>
                  <a:srgbClr val="153677"/>
                </a:solidFill>
                <a:latin typeface="DunbarText"/>
                <a:cs typeface="Calibri"/>
                <a:hlinkClick r:id="rId2"/>
              </a:rPr>
              <a:t>https://www.svl.cz/svl/centrum-pro-spravu-doporucenych-postupu</a:t>
            </a:r>
            <a:endParaRPr lang="cs-CZ" sz="1600" b="1" dirty="0">
              <a:solidFill>
                <a:srgbClr val="153677"/>
              </a:solidFill>
              <a:latin typeface="DunbarText"/>
              <a:cs typeface="Calibri"/>
            </a:endParaRPr>
          </a:p>
          <a:p>
            <a:pPr marL="514350" indent="-285750">
              <a:lnSpc>
                <a:spcPct val="107000"/>
              </a:lnSpc>
              <a:spcAft>
                <a:spcPts val="800"/>
              </a:spcAft>
            </a:pPr>
            <a:r>
              <a:rPr lang="cs-CZ" sz="1600" dirty="0">
                <a:solidFill>
                  <a:srgbClr val="153677"/>
                </a:solidFill>
                <a:latin typeface="DunbarText"/>
                <a:cs typeface="Calibri"/>
              </a:rPr>
              <a:t>Během Covid pandemie vznikl </a:t>
            </a:r>
            <a:r>
              <a:rPr lang="cs-CZ" sz="1600" b="1" dirty="0">
                <a:solidFill>
                  <a:srgbClr val="153677"/>
                </a:solidFill>
                <a:latin typeface="DunbarText"/>
                <a:cs typeface="Calibri"/>
              </a:rPr>
              <a:t>doporučený postup ČLS JEP </a:t>
            </a:r>
            <a:r>
              <a:rPr lang="cs-CZ" sz="1600" dirty="0">
                <a:solidFill>
                  <a:srgbClr val="153677"/>
                </a:solidFill>
                <a:latin typeface="DunbarText"/>
                <a:cs typeface="Calibri"/>
              </a:rPr>
              <a:t>– pro praktické lékařství -</a:t>
            </a:r>
            <a:r>
              <a:rPr lang="cs-CZ" sz="1600" b="1" dirty="0">
                <a:solidFill>
                  <a:srgbClr val="153677"/>
                </a:solidFill>
                <a:latin typeface="DunbarText"/>
                <a:cs typeface="Calibri"/>
              </a:rPr>
              <a:t> </a:t>
            </a:r>
            <a:r>
              <a:rPr lang="cs-CZ" sz="1600" b="1" dirty="0">
                <a:solidFill>
                  <a:srgbClr val="153677"/>
                </a:solidFill>
                <a:latin typeface="DunbarText"/>
                <a:cs typeface="Calibri"/>
                <a:hlinkClick r:id="rId3"/>
              </a:rPr>
              <a:t>https://svl.cz/svl-docs/doporucene-postupy/27/telemedicina-2020.pdf</a:t>
            </a:r>
            <a:endParaRPr lang="cs-CZ" sz="1600" b="1" dirty="0">
              <a:solidFill>
                <a:srgbClr val="153677"/>
              </a:solidFill>
              <a:latin typeface="DunbarText"/>
              <a:cs typeface="Calibri"/>
            </a:endParaRPr>
          </a:p>
          <a:p>
            <a:pPr marL="514350" indent="-285750">
              <a:lnSpc>
                <a:spcPct val="107000"/>
              </a:lnSpc>
              <a:spcAft>
                <a:spcPts val="800"/>
              </a:spcAft>
            </a:pPr>
            <a:r>
              <a:rPr lang="cs-CZ" sz="1600" b="1" dirty="0">
                <a:solidFill>
                  <a:srgbClr val="153677"/>
                </a:solidFill>
                <a:latin typeface="DunbarText"/>
                <a:cs typeface="Calibri"/>
              </a:rPr>
              <a:t>Doporučené postupy pro dětskou psychiatrii - </a:t>
            </a:r>
            <a:r>
              <a:rPr lang="cs-CZ" sz="1600" dirty="0">
                <a:solidFill>
                  <a:srgbClr val="153677"/>
                </a:solidFill>
                <a:latin typeface="DunbarText"/>
                <a:cs typeface="Calibri"/>
                <a:hlinkClick r:id="rId4"/>
              </a:rPr>
              <a:t>https://postupy-pece.psychiatrie.cz/images/pdf/DOPORUCENY_POSTUP_TELEMEDICINA.pdf</a:t>
            </a:r>
            <a:endParaRPr lang="cs-CZ" sz="1600" dirty="0">
              <a:solidFill>
                <a:srgbClr val="153677"/>
              </a:solidFill>
              <a:latin typeface="DunbarText"/>
              <a:cs typeface="Calibri"/>
            </a:endParaRPr>
          </a:p>
          <a:p>
            <a:pPr marL="514350" indent="-285750">
              <a:lnSpc>
                <a:spcPct val="107000"/>
              </a:lnSpc>
              <a:spcAft>
                <a:spcPts val="800"/>
              </a:spcAft>
            </a:pPr>
            <a:r>
              <a:rPr lang="cs-CZ" sz="1600" dirty="0">
                <a:solidFill>
                  <a:srgbClr val="153677"/>
                </a:solidFill>
                <a:latin typeface="DunbarText"/>
                <a:cs typeface="Calibri"/>
              </a:rPr>
              <a:t>Národní portál klinických doporučených postupů – ÚZIS </a:t>
            </a:r>
            <a:r>
              <a:rPr lang="cs-CZ" sz="1600" dirty="0">
                <a:solidFill>
                  <a:srgbClr val="153677"/>
                </a:solidFill>
                <a:latin typeface="DunbarText"/>
                <a:cs typeface="Calibri"/>
                <a:hlinkClick r:id="rId5"/>
              </a:rPr>
              <a:t>–</a:t>
            </a:r>
            <a:r>
              <a:rPr lang="cs-CZ" sz="1600" dirty="0">
                <a:solidFill>
                  <a:srgbClr val="153677"/>
                </a:solidFill>
                <a:latin typeface="DunbarText"/>
                <a:cs typeface="Calibri"/>
              </a:rPr>
              <a:t> ukončeno 2022 - </a:t>
            </a:r>
            <a:r>
              <a:rPr lang="cs-CZ" sz="1600" dirty="0">
                <a:solidFill>
                  <a:srgbClr val="153677"/>
                </a:solidFill>
                <a:latin typeface="DunbarText"/>
                <a:cs typeface="Calibri"/>
                <a:hlinkClick r:id="rId5"/>
              </a:rPr>
              <a:t>https://kdp.uzis.cz/</a:t>
            </a:r>
            <a:endParaRPr lang="cs-CZ" sz="1600" dirty="0">
              <a:solidFill>
                <a:srgbClr val="153677"/>
              </a:solidFill>
              <a:latin typeface="DunbarText"/>
              <a:cs typeface="Calibri"/>
            </a:endParaRPr>
          </a:p>
          <a:p>
            <a:pPr marL="971550" lvl="1" indent="-285750">
              <a:lnSpc>
                <a:spcPct val="107000"/>
              </a:lnSpc>
              <a:spcAft>
                <a:spcPts val="800"/>
              </a:spcAft>
            </a:pPr>
            <a:r>
              <a:rPr lang="cs-CZ" sz="1200" dirty="0">
                <a:solidFill>
                  <a:srgbClr val="153677"/>
                </a:solidFill>
                <a:latin typeface="DunbarText"/>
                <a:cs typeface="Calibri"/>
              </a:rPr>
              <a:t>vznik doporučených postupů dle metodiky GRADE</a:t>
            </a:r>
          </a:p>
          <a:p>
            <a:pPr marL="971550" lvl="1" indent="-285750">
              <a:lnSpc>
                <a:spcPct val="107000"/>
              </a:lnSpc>
              <a:spcAft>
                <a:spcPts val="800"/>
              </a:spcAft>
            </a:pPr>
            <a:r>
              <a:rPr lang="cs-CZ" sz="1200" dirty="0">
                <a:solidFill>
                  <a:srgbClr val="153677"/>
                </a:solidFill>
                <a:latin typeface="DunbarText"/>
                <a:cs typeface="Calibri"/>
              </a:rPr>
              <a:t>Vytvořen doporučený postup - </a:t>
            </a:r>
            <a:r>
              <a:rPr lang="cs-CZ" sz="1200" dirty="0">
                <a:solidFill>
                  <a:srgbClr val="153677"/>
                </a:solidFill>
                <a:latin typeface="DunbarText"/>
                <a:cs typeface="Calibri"/>
                <a:hlinkClick r:id="rId6"/>
              </a:rPr>
              <a:t>Poskytování distanční péče</a:t>
            </a:r>
            <a:endParaRPr lang="cs-CZ" sz="1200" dirty="0">
              <a:solidFill>
                <a:srgbClr val="153677"/>
              </a:solidFill>
              <a:latin typeface="DunbarText"/>
              <a:cs typeface="Calibri"/>
            </a:endParaRPr>
          </a:p>
          <a:p>
            <a:pPr marL="514350" indent="-285750">
              <a:lnSpc>
                <a:spcPct val="107000"/>
              </a:lnSpc>
              <a:spcAft>
                <a:spcPts val="800"/>
              </a:spcAft>
            </a:pPr>
            <a:r>
              <a:rPr lang="cs-CZ" sz="1600" dirty="0">
                <a:solidFill>
                  <a:srgbClr val="153677"/>
                </a:solidFill>
                <a:latin typeface="DunbarText"/>
                <a:cs typeface="Calibri"/>
              </a:rPr>
              <a:t>V průběhu realizace projektu NPO telemedicína ustanoven NIKEZ -&gt; tvorba dle metodiky GRADE</a:t>
            </a:r>
          </a:p>
          <a:p>
            <a:pPr marL="514350" indent="-285750">
              <a:lnSpc>
                <a:spcPct val="107000"/>
              </a:lnSpc>
              <a:spcAft>
                <a:spcPts val="800"/>
              </a:spcAft>
            </a:pPr>
            <a:endParaRPr lang="cs-CZ" sz="1600" dirty="0">
              <a:solidFill>
                <a:srgbClr val="153677"/>
              </a:solidFill>
              <a:latin typeface="DunbarText"/>
              <a:cs typeface="Calibri"/>
            </a:endParaRPr>
          </a:p>
          <a:p>
            <a:pPr marL="0" indent="0" algn="just">
              <a:buNone/>
            </a:pPr>
            <a:endParaRPr lang="cs-CZ" sz="1600" dirty="0">
              <a:solidFill>
                <a:srgbClr val="153677"/>
              </a:solidFill>
              <a:latin typeface="DunbarText"/>
              <a:cs typeface="Calibri"/>
            </a:endParaRPr>
          </a:p>
        </p:txBody>
      </p:sp>
      <p:sp>
        <p:nvSpPr>
          <p:cNvPr id="5" name="TextovéPole 4">
            <a:extLst>
              <a:ext uri="{FF2B5EF4-FFF2-40B4-BE49-F238E27FC236}">
                <a16:creationId xmlns:a16="http://schemas.microsoft.com/office/drawing/2014/main" id="{4F46B52B-4DF2-F0E3-0272-4B02C6BF5A07}"/>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6C8F3DD3-968C-037E-2C1E-98DDBD6C2928}"/>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E096EF2F-6634-D710-03EA-C4916C85DB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EA0A3C06-97FF-B021-6BB0-AFFBDDA1CD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F395617B-4E18-0C79-CF90-B304E76F0C39}"/>
              </a:ext>
            </a:extLst>
          </p:cNvPr>
          <p:cNvPicPr>
            <a:picLocks noChangeAspect="1"/>
          </p:cNvPicPr>
          <p:nvPr/>
        </p:nvPicPr>
        <p:blipFill>
          <a:blip r:embed="rId9"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3877127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AA05-49D8-9BAC-1D72-CDEADA1EFC6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EC433E8-2F35-DF22-8208-12E94D47CB4D}"/>
              </a:ext>
            </a:extLst>
          </p:cNvPr>
          <p:cNvSpPr>
            <a:spLocks noGrp="1"/>
          </p:cNvSpPr>
          <p:nvPr>
            <p:ph type="title"/>
          </p:nvPr>
        </p:nvSpPr>
        <p:spPr>
          <a:xfrm>
            <a:off x="838200" y="213868"/>
            <a:ext cx="10515600" cy="1325563"/>
          </a:xfrm>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2.2</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800" b="1" cap="all">
                <a:solidFill>
                  <a:srgbClr val="FF0000"/>
                </a:solidFill>
                <a:latin typeface="DunbarText ExBold"/>
              </a:rPr>
              <a:t>Doporučené postupy pro TM výkony</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48AF6119-7598-CAF9-F6C6-36DA164CC3B1}"/>
              </a:ext>
            </a:extLst>
          </p:cNvPr>
          <p:cNvSpPr>
            <a:spLocks noGrp="1"/>
          </p:cNvSpPr>
          <p:nvPr>
            <p:ph idx="1"/>
          </p:nvPr>
        </p:nvSpPr>
        <p:spPr>
          <a:xfrm>
            <a:off x="882849" y="1203850"/>
            <a:ext cx="10515600" cy="4421354"/>
          </a:xfrm>
        </p:spPr>
        <p:txBody>
          <a:bodyPr vert="horz" lIns="91440" tIns="45720" rIns="91440" bIns="45720" rtlCol="0" anchor="t">
            <a:noAutofit/>
          </a:bodyPr>
          <a:lstStyle/>
          <a:p>
            <a:pPr indent="0">
              <a:lnSpc>
                <a:spcPct val="107000"/>
              </a:lnSpc>
              <a:spcAft>
                <a:spcPts val="800"/>
              </a:spcAft>
              <a:buNone/>
            </a:pPr>
            <a:r>
              <a:rPr lang="cs-CZ" sz="1600" b="1">
                <a:solidFill>
                  <a:srgbClr val="153677"/>
                </a:solidFill>
                <a:latin typeface="DunbarText"/>
                <a:cs typeface="Calibri"/>
              </a:rPr>
              <a:t>Dokončeno:</a:t>
            </a:r>
          </a:p>
          <a:p>
            <a:pPr marL="914400" lvl="1">
              <a:lnSpc>
                <a:spcPct val="100000"/>
              </a:lnSpc>
              <a:spcAft>
                <a:spcPts val="800"/>
              </a:spcAft>
            </a:pPr>
            <a:r>
              <a:rPr lang="cs-CZ" sz="1600">
                <a:solidFill>
                  <a:srgbClr val="153677"/>
                </a:solidFill>
                <a:latin typeface="DunbarText"/>
                <a:cs typeface="Calibri"/>
              </a:rPr>
              <a:t>Metodika tvorby doporučených postupů pro telemedicínu</a:t>
            </a:r>
          </a:p>
          <a:p>
            <a:pPr marL="914400" lvl="1">
              <a:lnSpc>
                <a:spcPct val="100000"/>
              </a:lnSpc>
              <a:spcAft>
                <a:spcPts val="800"/>
              </a:spcAft>
            </a:pPr>
            <a:r>
              <a:rPr lang="cs-CZ" sz="1600">
                <a:solidFill>
                  <a:srgbClr val="153677"/>
                </a:solidFill>
                <a:latin typeface="DunbarText"/>
                <a:cs typeface="Calibri"/>
              </a:rPr>
              <a:t>Doporučený postup - </a:t>
            </a:r>
            <a:r>
              <a:rPr lang="pt-BR" sz="1600">
                <a:solidFill>
                  <a:srgbClr val="153677"/>
                </a:solidFill>
                <a:latin typeface="DunbarText"/>
                <a:cs typeface="Calibri"/>
              </a:rPr>
              <a:t>Distanční medicína horšícího se srdečního selhání</a:t>
            </a:r>
            <a:endParaRPr lang="cs-CZ" sz="1600">
              <a:solidFill>
                <a:srgbClr val="153677"/>
              </a:solidFill>
              <a:latin typeface="DunbarText"/>
              <a:cs typeface="Calibri"/>
            </a:endParaRPr>
          </a:p>
          <a:p>
            <a:pPr lvl="1" indent="0">
              <a:lnSpc>
                <a:spcPct val="100000"/>
              </a:lnSpc>
              <a:spcAft>
                <a:spcPts val="800"/>
              </a:spcAft>
              <a:buNone/>
            </a:pPr>
            <a:r>
              <a:rPr lang="cs-CZ" sz="1600">
                <a:solidFill>
                  <a:srgbClr val="153677"/>
                </a:solidFill>
                <a:latin typeface="DunbarText"/>
                <a:cs typeface="Calibri"/>
              </a:rPr>
              <a:t>	</a:t>
            </a:r>
            <a:r>
              <a:rPr lang="cs-CZ" sz="1600">
                <a:solidFill>
                  <a:srgbClr val="153677"/>
                </a:solidFill>
                <a:latin typeface="DunbarText"/>
                <a:cs typeface="Calibri"/>
                <a:hlinkClick r:id="rId2">
                  <a:extLst>
                    <a:ext uri="{A12FA001-AC4F-418D-AE19-62706E023703}">
                      <ahyp:hlinkClr xmlns:ahyp="http://schemas.microsoft.com/office/drawing/2018/hyperlinkcolor" val="tx"/>
                    </a:ext>
                  </a:extLst>
                </a:hlinkClick>
              </a:rPr>
              <a:t>https://nikez.mzcr.cz/guideline/345-distancni-medicina-horsiciho-se-srdecniho-</a:t>
            </a:r>
            <a:r>
              <a:rPr lang="cs-CZ" sz="1600">
                <a:solidFill>
                  <a:srgbClr val="153677"/>
                </a:solidFill>
                <a:latin typeface="DunbarText"/>
                <a:cs typeface="Calibri"/>
              </a:rPr>
              <a:t>selhani/</a:t>
            </a:r>
          </a:p>
          <a:p>
            <a:pPr marL="914400" lvl="1">
              <a:lnSpc>
                <a:spcPct val="100000"/>
              </a:lnSpc>
              <a:spcAft>
                <a:spcPts val="800"/>
              </a:spcAft>
            </a:pPr>
            <a:r>
              <a:rPr lang="cs-CZ" sz="1600">
                <a:solidFill>
                  <a:srgbClr val="153677"/>
                </a:solidFill>
                <a:latin typeface="DunbarText"/>
                <a:cs typeface="Calibri"/>
              </a:rPr>
              <a:t>Distanční monitoring pacientů s horšícím se srdečním selháním – 1.inicální výkon 2. kontrolní výkon </a:t>
            </a:r>
          </a:p>
          <a:p>
            <a:pPr indent="0">
              <a:lnSpc>
                <a:spcPct val="100000"/>
              </a:lnSpc>
              <a:spcAft>
                <a:spcPts val="800"/>
              </a:spcAft>
              <a:buNone/>
            </a:pPr>
            <a:r>
              <a:rPr lang="cs-CZ" sz="1600" b="1">
                <a:solidFill>
                  <a:srgbClr val="153677"/>
                </a:solidFill>
                <a:latin typeface="DunbarText"/>
                <a:cs typeface="Calibri"/>
              </a:rPr>
              <a:t>V realizaci:</a:t>
            </a:r>
          </a:p>
          <a:p>
            <a:pPr indent="0">
              <a:lnSpc>
                <a:spcPct val="100000"/>
              </a:lnSpc>
              <a:spcAft>
                <a:spcPts val="800"/>
              </a:spcAft>
              <a:buNone/>
            </a:pPr>
            <a:r>
              <a:rPr lang="cs-CZ" sz="1600">
                <a:solidFill>
                  <a:srgbClr val="153677"/>
                </a:solidFill>
                <a:latin typeface="DunbarText"/>
                <a:cs typeface="Calibri"/>
              </a:rPr>
              <a:t>Registrace DP dalších intervencí:</a:t>
            </a:r>
          </a:p>
          <a:p>
            <a:pPr marL="914400" lvl="1">
              <a:lnSpc>
                <a:spcPct val="100000"/>
              </a:lnSpc>
              <a:spcAft>
                <a:spcPts val="800"/>
              </a:spcAft>
            </a:pPr>
            <a:r>
              <a:rPr lang="cs-CZ" sz="1600">
                <a:solidFill>
                  <a:srgbClr val="153677"/>
                </a:solidFill>
                <a:latin typeface="DunbarText"/>
                <a:cs typeface="Calibri"/>
              </a:rPr>
              <a:t>Gestační diabetes</a:t>
            </a:r>
          </a:p>
          <a:p>
            <a:pPr marL="914400" lvl="1">
              <a:lnSpc>
                <a:spcPct val="100000"/>
              </a:lnSpc>
              <a:spcAft>
                <a:spcPts val="800"/>
              </a:spcAft>
            </a:pPr>
            <a:r>
              <a:rPr lang="cs-CZ" sz="1600">
                <a:solidFill>
                  <a:srgbClr val="153677"/>
                </a:solidFill>
                <a:latin typeface="DunbarText"/>
                <a:cs typeface="Calibri"/>
              </a:rPr>
              <a:t>Psychiatrie</a:t>
            </a:r>
          </a:p>
          <a:p>
            <a:pPr marL="914400" lvl="1">
              <a:lnSpc>
                <a:spcPct val="100000"/>
              </a:lnSpc>
              <a:spcAft>
                <a:spcPts val="800"/>
              </a:spcAft>
            </a:pPr>
            <a:r>
              <a:rPr lang="cs-CZ" sz="1600">
                <a:solidFill>
                  <a:srgbClr val="153677"/>
                </a:solidFill>
                <a:latin typeface="DunbarText"/>
                <a:cs typeface="Calibri"/>
              </a:rPr>
              <a:t>Plicní arteriální hypertenze</a:t>
            </a:r>
          </a:p>
          <a:p>
            <a:pPr marL="914400" lvl="1">
              <a:lnSpc>
                <a:spcPct val="100000"/>
              </a:lnSpc>
              <a:spcAft>
                <a:spcPts val="800"/>
              </a:spcAft>
            </a:pPr>
            <a:r>
              <a:rPr lang="cs-CZ" sz="1600">
                <a:solidFill>
                  <a:srgbClr val="153677"/>
                </a:solidFill>
                <a:latin typeface="DunbarText"/>
                <a:cs typeface="Calibri"/>
              </a:rPr>
              <a:t>Pediatričtí pacienti s život limitujícím a život ohrožujícím onemocněním</a:t>
            </a:r>
          </a:p>
          <a:p>
            <a:pPr marL="914400" lvl="1">
              <a:lnSpc>
                <a:spcPct val="100000"/>
              </a:lnSpc>
              <a:spcAft>
                <a:spcPts val="800"/>
              </a:spcAft>
            </a:pPr>
            <a:r>
              <a:rPr lang="cs-CZ" sz="1600">
                <a:solidFill>
                  <a:srgbClr val="153677"/>
                </a:solidFill>
                <a:latin typeface="DunbarText"/>
                <a:cs typeface="Calibri"/>
              </a:rPr>
              <a:t>Oftalmologie</a:t>
            </a:r>
          </a:p>
          <a:p>
            <a:pPr marL="0" indent="0" algn="just">
              <a:buNone/>
            </a:pPr>
            <a:endParaRPr lang="cs-CZ" sz="1600">
              <a:solidFill>
                <a:srgbClr val="153677"/>
              </a:solidFill>
              <a:latin typeface="DunbarText"/>
              <a:cs typeface="Calibri"/>
            </a:endParaRPr>
          </a:p>
        </p:txBody>
      </p:sp>
      <p:sp>
        <p:nvSpPr>
          <p:cNvPr id="5" name="TextovéPole 4">
            <a:extLst>
              <a:ext uri="{FF2B5EF4-FFF2-40B4-BE49-F238E27FC236}">
                <a16:creationId xmlns:a16="http://schemas.microsoft.com/office/drawing/2014/main" id="{7A931316-DEA4-F4F8-134C-AEE7B25B1EC0}"/>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98402147-3AFE-DE70-5BAD-29CCC67B4EFF}"/>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EFDF3072-184A-8B68-FD58-3E090A87B1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F0034CFA-E062-2F4E-6A63-305D5DEC7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DEEA2C2F-CF34-10FD-F392-43ABE71E224D}"/>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3132107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D81F-55A6-E8AC-2B56-5AC6E80E774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DFF9262-3E7A-AC9F-0421-92BB05FD2BCE}"/>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2.2</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800" b="1" cap="all">
                <a:solidFill>
                  <a:srgbClr val="FF0000"/>
                </a:solidFill>
                <a:latin typeface="DunbarText ExBold"/>
              </a:rPr>
              <a:t>Doporučené postupy pro TM výkony</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4B34B755-7F00-202F-F303-86849C47EF57}"/>
              </a:ext>
            </a:extLst>
          </p:cNvPr>
          <p:cNvSpPr>
            <a:spLocks noGrp="1"/>
          </p:cNvSpPr>
          <p:nvPr>
            <p:ph idx="1"/>
          </p:nvPr>
        </p:nvSpPr>
        <p:spPr>
          <a:xfrm>
            <a:off x="882849" y="1690688"/>
            <a:ext cx="10515600" cy="4421354"/>
          </a:xfrm>
        </p:spPr>
        <p:txBody>
          <a:bodyPr vert="horz" lIns="91440" tIns="45720" rIns="91440" bIns="45720" rtlCol="0" anchor="t">
            <a:normAutofit fontScale="85000" lnSpcReduction="10000"/>
          </a:bodyPr>
          <a:lstStyle/>
          <a:p>
            <a:pPr marL="457200">
              <a:lnSpc>
                <a:spcPct val="107000"/>
              </a:lnSpc>
              <a:spcAft>
                <a:spcPts val="800"/>
              </a:spcAft>
            </a:pPr>
            <a:r>
              <a:rPr lang="cs-CZ" sz="2600">
                <a:solidFill>
                  <a:srgbClr val="153677"/>
                </a:solidFill>
                <a:latin typeface="Calibri"/>
                <a:cs typeface="Calibri"/>
              </a:rPr>
              <a:t>Metodika tvorby klinických doporučených postupů ( KDP) je pro všechny medicínské obory jednotná a je založena na standardizovaném procesu NIKEZ/ÚZIS MZČR. </a:t>
            </a:r>
          </a:p>
          <a:p>
            <a:pPr marL="457200">
              <a:lnSpc>
                <a:spcPct val="107000"/>
              </a:lnSpc>
              <a:spcAft>
                <a:spcPts val="800"/>
              </a:spcAft>
            </a:pPr>
            <a:r>
              <a:rPr lang="cs-CZ" sz="2600">
                <a:solidFill>
                  <a:srgbClr val="153677"/>
                </a:solidFill>
                <a:latin typeface="Calibri"/>
                <a:cs typeface="Calibri"/>
              </a:rPr>
              <a:t>Klinické doporučené postupy se většinou zabývají jedním nebo více klinickými a diagnostickými problémy a řeší přímo obsah konkrétních diagnostických a klinických postupů.  </a:t>
            </a:r>
            <a:endParaRPr lang="cs-CZ" sz="2600">
              <a:solidFill>
                <a:srgbClr val="153677"/>
              </a:solidFill>
              <a:latin typeface="Calibri"/>
              <a:ea typeface="Calibri"/>
              <a:cs typeface="Calibri"/>
            </a:endParaRPr>
          </a:p>
          <a:p>
            <a:pPr marL="457200">
              <a:lnSpc>
                <a:spcPct val="107000"/>
              </a:lnSpc>
              <a:spcAft>
                <a:spcPts val="800"/>
              </a:spcAft>
            </a:pPr>
            <a:r>
              <a:rPr lang="cs-CZ" sz="2600">
                <a:solidFill>
                  <a:srgbClr val="153677"/>
                </a:solidFill>
                <a:latin typeface="Calibri"/>
                <a:cs typeface="Calibri"/>
              </a:rPr>
              <a:t>Klinické doporučené postupy jsou indikovány nejen pro klinické scénáře požadující úhradu z veřejného zdravotního pojištění, využívající telemedicínské technologie ( periferní měřící jednotky), ale i pro distanční komunikaci s pacienty, kde musí být jasně definované indikace a kontraindikace/limity uvedených postupů.</a:t>
            </a:r>
            <a:endParaRPr lang="cs-CZ" sz="2600">
              <a:solidFill>
                <a:srgbClr val="153677"/>
              </a:solidFill>
              <a:latin typeface="Calibri"/>
              <a:ea typeface="Calibri"/>
              <a:cs typeface="Calibri"/>
            </a:endParaRPr>
          </a:p>
          <a:p>
            <a:pPr marL="457200">
              <a:lnSpc>
                <a:spcPct val="107000"/>
              </a:lnSpc>
              <a:spcAft>
                <a:spcPts val="800"/>
              </a:spcAft>
            </a:pPr>
            <a:r>
              <a:rPr lang="cs-CZ" sz="2600">
                <a:solidFill>
                  <a:srgbClr val="153677"/>
                </a:solidFill>
                <a:latin typeface="Calibri"/>
                <a:cs typeface="Calibri"/>
              </a:rPr>
              <a:t>Součástí DP i OD je tvorba indikátorů kvality (IK). </a:t>
            </a:r>
            <a:endParaRPr lang="cs-CZ" sz="2600">
              <a:solidFill>
                <a:srgbClr val="153677"/>
              </a:solidFill>
              <a:latin typeface="Calibri"/>
              <a:ea typeface="Calibri"/>
              <a:cs typeface="Calibri"/>
            </a:endParaRPr>
          </a:p>
          <a:p>
            <a:pPr marL="0" indent="0" algn="just">
              <a:buNone/>
            </a:pPr>
            <a:endParaRPr lang="cs-CZ" sz="2000">
              <a:solidFill>
                <a:srgbClr val="153677"/>
              </a:solidFill>
              <a:latin typeface="Calibri"/>
              <a:cs typeface="Calibri"/>
            </a:endParaRPr>
          </a:p>
        </p:txBody>
      </p:sp>
      <p:sp>
        <p:nvSpPr>
          <p:cNvPr id="5" name="TextovéPole 4">
            <a:extLst>
              <a:ext uri="{FF2B5EF4-FFF2-40B4-BE49-F238E27FC236}">
                <a16:creationId xmlns:a16="http://schemas.microsoft.com/office/drawing/2014/main" id="{9260EEAD-0162-6625-BCF5-75382CDC3F8A}"/>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DFAE04B9-F72D-8CDD-DE98-AE35A86CE45C}"/>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0960F435-D011-1177-8A59-3A5E7ED2E1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18E4E680-EF8D-8AAE-ADDB-390458904A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9CC8F603-3CB0-F5BA-994E-1B02FF013BD1}"/>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1213499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9497-9A3F-0D24-BD92-808569262A0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9676536-CAB9-CF7F-C564-40C82A5D0EAA}"/>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2.2</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800" b="1" cap="all">
                <a:solidFill>
                  <a:srgbClr val="FF0000"/>
                </a:solidFill>
                <a:latin typeface="DunbarText ExBold"/>
              </a:rPr>
              <a:t>Doporučené postupy pro TM výkony</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A5DAFFAC-541C-3696-E438-627BAFEFFE75}"/>
              </a:ext>
            </a:extLst>
          </p:cNvPr>
          <p:cNvSpPr>
            <a:spLocks noGrp="1"/>
          </p:cNvSpPr>
          <p:nvPr>
            <p:ph idx="1"/>
          </p:nvPr>
        </p:nvSpPr>
        <p:spPr>
          <a:xfrm>
            <a:off x="882849" y="1690688"/>
            <a:ext cx="10515600" cy="4421354"/>
          </a:xfrm>
        </p:spPr>
        <p:txBody>
          <a:bodyPr vert="horz" lIns="91440" tIns="45720" rIns="91440" bIns="45720" rtlCol="0" anchor="t">
            <a:normAutofit/>
          </a:bodyPr>
          <a:lstStyle/>
          <a:p>
            <a:pPr marL="0" indent="0">
              <a:buNone/>
            </a:pPr>
            <a:r>
              <a:rPr lang="cs-CZ" sz="2200">
                <a:solidFill>
                  <a:srgbClr val="153677"/>
                </a:solidFill>
                <a:latin typeface="Calibri"/>
                <a:cs typeface="Calibri"/>
              </a:rPr>
              <a:t>Připravený doporučený postup by měl být: </a:t>
            </a:r>
          </a:p>
          <a:p>
            <a:pPr lvl="1">
              <a:lnSpc>
                <a:spcPct val="150000"/>
              </a:lnSpc>
            </a:pPr>
            <a:r>
              <a:rPr lang="cs-CZ" sz="2000">
                <a:solidFill>
                  <a:srgbClr val="153677"/>
                </a:solidFill>
                <a:latin typeface="Calibri"/>
                <a:cs typeface="Calibri"/>
              </a:rPr>
              <a:t>stručný a srozumitelný, </a:t>
            </a:r>
          </a:p>
          <a:p>
            <a:pPr lvl="1">
              <a:lnSpc>
                <a:spcPct val="150000"/>
              </a:lnSpc>
            </a:pPr>
            <a:r>
              <a:rPr lang="cs-CZ" sz="2000">
                <a:solidFill>
                  <a:srgbClr val="153677"/>
                </a:solidFill>
                <a:latin typeface="Calibri"/>
                <a:cs typeface="Calibri"/>
              </a:rPr>
              <a:t>vycházet z možností běžné zdravotnické praxe v kontextu organizace, řízení, personálního zajištění a technického vybavení poskytovatelů v podmínkách ČR,  </a:t>
            </a:r>
          </a:p>
          <a:p>
            <a:pPr lvl="1">
              <a:lnSpc>
                <a:spcPct val="150000"/>
              </a:lnSpc>
            </a:pPr>
            <a:r>
              <a:rPr lang="cs-CZ" sz="2000">
                <a:solidFill>
                  <a:srgbClr val="153677"/>
                </a:solidFill>
                <a:latin typeface="Calibri"/>
                <a:cs typeface="Calibri"/>
              </a:rPr>
              <a:t>uvádět klíčová doporučení, která musí být založena na vědeckých důkazech, v případě absence důkazů pak na expertních důkazech. </a:t>
            </a:r>
          </a:p>
          <a:p>
            <a:pPr lvl="1">
              <a:lnSpc>
                <a:spcPct val="150000"/>
              </a:lnSpc>
            </a:pPr>
            <a:r>
              <a:rPr lang="cs-CZ" sz="2000">
                <a:solidFill>
                  <a:srgbClr val="153677"/>
                </a:solidFill>
                <a:latin typeface="Calibri"/>
                <a:cs typeface="Calibri"/>
              </a:rPr>
              <a:t>Měl by být použit aktuální vědecky uznávaný systém klasifikace důkazů medicíny založené na důkazech (EBM), který uvádí jistotu důkazu, na jejímž podkladě lze stanovit sílu doporučení. Jednoznačně preferovaný je systém a metodika GRADE. </a:t>
            </a:r>
          </a:p>
          <a:p>
            <a:pPr marL="0" indent="0" algn="just">
              <a:buNone/>
            </a:pPr>
            <a:endParaRPr lang="cs-CZ" sz="2000">
              <a:solidFill>
                <a:srgbClr val="153677"/>
              </a:solidFill>
              <a:latin typeface="Calibri"/>
              <a:cs typeface="Calibri"/>
            </a:endParaRPr>
          </a:p>
        </p:txBody>
      </p:sp>
      <p:sp>
        <p:nvSpPr>
          <p:cNvPr id="5" name="TextovéPole 4">
            <a:extLst>
              <a:ext uri="{FF2B5EF4-FFF2-40B4-BE49-F238E27FC236}">
                <a16:creationId xmlns:a16="http://schemas.microsoft.com/office/drawing/2014/main" id="{C198DA3A-BF37-BC58-74BB-CB602F042240}"/>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855EAE55-4D66-6EFE-D548-F6A96B36E294}"/>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4E6C130C-481C-82F3-4D54-F68FBA5421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458B8325-ADBF-595B-910A-614DE818EE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377BAAA0-A1AC-413B-86E0-B094591D627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4208295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5BE9-64A3-9F33-EB9B-B635348AAB5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03C5CB2-5687-8CDF-9E45-73869727CBFA}"/>
              </a:ext>
            </a:extLst>
          </p:cNvPr>
          <p:cNvSpPr>
            <a:spLocks noGrp="1"/>
          </p:cNvSpPr>
          <p:nvPr>
            <p:ph type="title"/>
          </p:nvPr>
        </p:nvSpPr>
        <p:spPr/>
        <p:txBody>
          <a:bodyPr>
            <a:normAutofit fontScale="90000"/>
          </a:bodyPr>
          <a:lstStyle/>
          <a:p>
            <a:pPr algn="ctr"/>
            <a:r>
              <a:rPr lang="cs-CZ" sz="2800" b="1" cap="all" err="1">
                <a:solidFill>
                  <a:srgbClr val="FF0000"/>
                </a:solidFill>
                <a:effectLst/>
                <a:latin typeface="DunbarText ExBold"/>
                <a:ea typeface="Times New Roman" panose="02020603050405020304" pitchFamily="18" charset="0"/>
              </a:rPr>
              <a:t>Podprodukt</a:t>
            </a:r>
            <a:r>
              <a:rPr lang="cs-CZ" sz="2800" b="1" cap="all">
                <a:solidFill>
                  <a:srgbClr val="FF0000"/>
                </a:solidFill>
                <a:effectLst/>
                <a:latin typeface="DunbarText ExBold"/>
                <a:ea typeface="Times New Roman" panose="02020603050405020304" pitchFamily="18" charset="0"/>
              </a:rPr>
              <a:t> 2.2</a:t>
            </a:r>
            <a:br>
              <a:rPr lang="cs-CZ" sz="2800" b="1" cap="all">
                <a:solidFill>
                  <a:srgbClr val="FF0000"/>
                </a:solidFill>
                <a:effectLst/>
                <a:latin typeface="DunbarText ExBold"/>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it-IT" sz="2800" b="1" cap="all">
                <a:solidFill>
                  <a:srgbClr val="FF0000"/>
                </a:solidFill>
                <a:latin typeface="DunbarText ExBold"/>
              </a:rPr>
              <a:t>Doporučené postupy pro TM výkony</a:t>
            </a:r>
            <a:br>
              <a:rPr lang="cs-CZ" sz="2800">
                <a:solidFill>
                  <a:srgbClr val="153677"/>
                </a:solidFill>
                <a:latin typeface="DunbarText"/>
              </a:rPr>
            </a:br>
            <a:r>
              <a:rPr lang="cs-CZ" sz="2800" b="1" cap="all">
                <a:solidFill>
                  <a:srgbClr val="FF0000"/>
                </a:solidFill>
                <a:effectLst/>
                <a:latin typeface="DunbarText"/>
                <a:ea typeface="Times New Roman" panose="02020603050405020304" pitchFamily="18" charset="0"/>
              </a:rPr>
              <a:t> </a:t>
            </a:r>
            <a:endParaRPr lang="cs-CZ" sz="6600">
              <a:solidFill>
                <a:srgbClr val="F70B2A"/>
              </a:solidFill>
              <a:latin typeface="DunbarText"/>
            </a:endParaRPr>
          </a:p>
        </p:txBody>
      </p:sp>
      <p:sp>
        <p:nvSpPr>
          <p:cNvPr id="5" name="TextovéPole 4">
            <a:extLst>
              <a:ext uri="{FF2B5EF4-FFF2-40B4-BE49-F238E27FC236}">
                <a16:creationId xmlns:a16="http://schemas.microsoft.com/office/drawing/2014/main" id="{B87F9AAD-A65F-A95E-EF42-7A2CE4819359}"/>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ACB47347-2AC1-2D5F-8CDE-D68A211C25B1}"/>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3CA71445-47BA-9A3B-30A0-795CA16FD9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426D96E7-B13D-7B31-06EE-9DED2E1220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A14D69A9-F3C9-0F20-2C3E-BD3A33E4A228}"/>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pic>
        <p:nvPicPr>
          <p:cNvPr id="7" name="Zástupný obsah 3">
            <a:extLst>
              <a:ext uri="{FF2B5EF4-FFF2-40B4-BE49-F238E27FC236}">
                <a16:creationId xmlns:a16="http://schemas.microsoft.com/office/drawing/2014/main" id="{33491F70-8EB5-5E69-8BCB-913A54DBFDA8}"/>
              </a:ext>
            </a:extLst>
          </p:cNvPr>
          <p:cNvPicPr>
            <a:picLocks noGrp="1"/>
          </p:cNvPicPr>
          <p:nvPr>
            <p:ph idx="1"/>
          </p:nvPr>
        </p:nvPicPr>
        <p:blipFill>
          <a:blip r:embed="rId6">
            <a:extLst>
              <a:ext uri="{28A0092B-C50C-407E-A947-70E740481C1C}">
                <a14:useLocalDpi xmlns:a14="http://schemas.microsoft.com/office/drawing/2010/main"/>
              </a:ext>
            </a:extLst>
          </a:blip>
          <a:stretch>
            <a:fillRect/>
          </a:stretch>
        </p:blipFill>
        <p:spPr>
          <a:xfrm>
            <a:off x="2520351" y="1540042"/>
            <a:ext cx="6810061" cy="46209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159127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F26C-A761-8B5C-1A1A-0E47340F494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8EFB6A9-D1F6-1C09-304B-5B9214B50F3C}"/>
              </a:ext>
            </a:extLst>
          </p:cNvPr>
          <p:cNvSpPr>
            <a:spLocks noGrp="1"/>
          </p:cNvSpPr>
          <p:nvPr>
            <p:ph type="title"/>
          </p:nvPr>
        </p:nvSpPr>
        <p:spPr/>
        <p:txBody>
          <a:bodyPr>
            <a:normAutofit/>
          </a:bodyPr>
          <a:lstStyle/>
          <a:p>
            <a:pPr algn="ctr"/>
            <a:r>
              <a:rPr lang="cs-CZ" sz="2400" b="1" cap="all" dirty="0">
                <a:solidFill>
                  <a:srgbClr val="FF0000"/>
                </a:solidFill>
                <a:latin typeface="Arial" panose="020B0604020202020204" pitchFamily="34" charset="0"/>
              </a:rPr>
              <a:t>Souhlasy odborných společností</a:t>
            </a:r>
            <a:endParaRPr lang="cs-CZ" sz="6600" dirty="0">
              <a:solidFill>
                <a:srgbClr val="F70B2A"/>
              </a:solidFill>
            </a:endParaRPr>
          </a:p>
        </p:txBody>
      </p:sp>
      <p:sp>
        <p:nvSpPr>
          <p:cNvPr id="3" name="Zástupný obsah 2">
            <a:extLst>
              <a:ext uri="{FF2B5EF4-FFF2-40B4-BE49-F238E27FC236}">
                <a16:creationId xmlns:a16="http://schemas.microsoft.com/office/drawing/2014/main" id="{021B9874-6B73-A7E5-E6CB-950A726382BA}"/>
              </a:ext>
            </a:extLst>
          </p:cNvPr>
          <p:cNvSpPr>
            <a:spLocks noGrp="1"/>
          </p:cNvSpPr>
          <p:nvPr>
            <p:ph idx="1"/>
          </p:nvPr>
        </p:nvSpPr>
        <p:spPr/>
        <p:txBody>
          <a:bodyPr>
            <a:normAutofit fontScale="85000" lnSpcReduction="20000"/>
          </a:bodyPr>
          <a:lstStyle/>
          <a:p>
            <a:pPr marL="0" indent="0">
              <a:lnSpc>
                <a:spcPct val="120000"/>
              </a:lnSpc>
              <a:spcBef>
                <a:spcPts val="300"/>
              </a:spcBef>
              <a:spcAft>
                <a:spcPts val="300"/>
              </a:spcAft>
              <a:buNone/>
            </a:pPr>
            <a:r>
              <a:rPr lang="cs-CZ" dirty="0">
                <a:solidFill>
                  <a:srgbClr val="153677"/>
                </a:solidFill>
                <a:latin typeface="DunbarText"/>
              </a:rPr>
              <a:t>Děti s život limitujícím a život ohrožujícím onemocněním</a:t>
            </a:r>
          </a:p>
          <a:p>
            <a:pPr marL="0" lvl="0" indent="0">
              <a:lnSpc>
                <a:spcPct val="120000"/>
              </a:lnSpc>
              <a:spcBef>
                <a:spcPts val="300"/>
              </a:spcBef>
              <a:spcAft>
                <a:spcPts val="300"/>
              </a:spcAft>
              <a:buNone/>
            </a:pPr>
            <a:r>
              <a:rPr lang="cs-CZ" dirty="0">
                <a:solidFill>
                  <a:srgbClr val="153677"/>
                </a:solidFill>
                <a:latin typeface="DunbarText"/>
              </a:rPr>
              <a:t>Oční onemocnění</a:t>
            </a:r>
          </a:p>
          <a:p>
            <a:pPr marL="0" lvl="0" indent="0">
              <a:lnSpc>
                <a:spcPct val="120000"/>
              </a:lnSpc>
              <a:spcBef>
                <a:spcPts val="300"/>
              </a:spcBef>
              <a:spcAft>
                <a:spcPts val="300"/>
              </a:spcAft>
              <a:buNone/>
            </a:pPr>
            <a:r>
              <a:rPr lang="cs-CZ" dirty="0">
                <a:solidFill>
                  <a:srgbClr val="153677"/>
                </a:solidFill>
                <a:latin typeface="DunbarText"/>
              </a:rPr>
              <a:t>Plicní onemocnění</a:t>
            </a:r>
          </a:p>
          <a:p>
            <a:pPr marL="0" lvl="0" indent="0">
              <a:lnSpc>
                <a:spcPct val="120000"/>
              </a:lnSpc>
              <a:spcBef>
                <a:spcPts val="300"/>
              </a:spcBef>
              <a:spcAft>
                <a:spcPts val="300"/>
              </a:spcAft>
              <a:buNone/>
            </a:pPr>
            <a:r>
              <a:rPr lang="cs-CZ" dirty="0">
                <a:solidFill>
                  <a:srgbClr val="153677"/>
                </a:solidFill>
                <a:latin typeface="DunbarText"/>
              </a:rPr>
              <a:t>Praktické lékařství </a:t>
            </a:r>
          </a:p>
          <a:p>
            <a:pPr marL="0" lvl="0" indent="0">
              <a:lnSpc>
                <a:spcPct val="120000"/>
              </a:lnSpc>
              <a:spcBef>
                <a:spcPts val="300"/>
              </a:spcBef>
              <a:spcAft>
                <a:spcPts val="300"/>
              </a:spcAft>
              <a:buNone/>
            </a:pPr>
            <a:r>
              <a:rPr lang="cs-CZ" dirty="0">
                <a:solidFill>
                  <a:srgbClr val="153677"/>
                </a:solidFill>
                <a:latin typeface="DunbarText"/>
              </a:rPr>
              <a:t>Dermatologie</a:t>
            </a:r>
          </a:p>
          <a:p>
            <a:pPr marL="0" lvl="0" indent="0">
              <a:lnSpc>
                <a:spcPct val="120000"/>
              </a:lnSpc>
              <a:spcBef>
                <a:spcPts val="300"/>
              </a:spcBef>
              <a:spcAft>
                <a:spcPts val="300"/>
              </a:spcAft>
              <a:buNone/>
            </a:pPr>
            <a:r>
              <a:rPr lang="cs-CZ" dirty="0">
                <a:solidFill>
                  <a:srgbClr val="153677"/>
                </a:solidFill>
                <a:latin typeface="DunbarText"/>
              </a:rPr>
              <a:t>Neurologie - ČAUI </a:t>
            </a:r>
          </a:p>
          <a:p>
            <a:pPr marL="0" lvl="0" indent="0">
              <a:lnSpc>
                <a:spcPct val="120000"/>
              </a:lnSpc>
              <a:spcBef>
                <a:spcPts val="300"/>
              </a:spcBef>
              <a:spcAft>
                <a:spcPts val="300"/>
              </a:spcAft>
              <a:buNone/>
            </a:pPr>
            <a:r>
              <a:rPr lang="cs-CZ" dirty="0">
                <a:solidFill>
                  <a:srgbClr val="153677"/>
                </a:solidFill>
                <a:latin typeface="DunbarText"/>
              </a:rPr>
              <a:t>Kardiologie </a:t>
            </a:r>
          </a:p>
          <a:p>
            <a:pPr marL="0" lvl="0" indent="0">
              <a:lnSpc>
                <a:spcPct val="120000"/>
              </a:lnSpc>
              <a:spcBef>
                <a:spcPts val="300"/>
              </a:spcBef>
              <a:spcAft>
                <a:spcPts val="300"/>
              </a:spcAft>
              <a:buNone/>
            </a:pPr>
            <a:r>
              <a:rPr lang="cs-CZ" dirty="0">
                <a:solidFill>
                  <a:srgbClr val="153677"/>
                </a:solidFill>
                <a:latin typeface="DunbarText"/>
              </a:rPr>
              <a:t>Diabetologie </a:t>
            </a:r>
          </a:p>
          <a:p>
            <a:pPr marL="0" lvl="0" indent="0" algn="just">
              <a:lnSpc>
                <a:spcPct val="120000"/>
              </a:lnSpc>
              <a:spcBef>
                <a:spcPts val="300"/>
              </a:spcBef>
              <a:spcAft>
                <a:spcPts val="300"/>
              </a:spcAft>
              <a:buNone/>
            </a:pPr>
            <a:r>
              <a:rPr lang="cs-CZ" dirty="0">
                <a:solidFill>
                  <a:srgbClr val="153677"/>
                </a:solidFill>
                <a:latin typeface="DunbarText"/>
              </a:rPr>
              <a:t>Psychiatrie </a:t>
            </a:r>
          </a:p>
          <a:p>
            <a:pPr marL="0" indent="0" algn="just">
              <a:buNone/>
            </a:pPr>
            <a:endParaRPr lang="cs-CZ" sz="24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D2E80712-4F09-0A76-4CC7-3E0E1F5D24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6" name="Obrázek 5">
            <a:extLst>
              <a:ext uri="{FF2B5EF4-FFF2-40B4-BE49-F238E27FC236}">
                <a16:creationId xmlns:a16="http://schemas.microsoft.com/office/drawing/2014/main" id="{41B14127-DD3B-BBE7-EB20-80630E9FAA40}"/>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7" name="Obrázek 6">
            <a:extLst>
              <a:ext uri="{FF2B5EF4-FFF2-40B4-BE49-F238E27FC236}">
                <a16:creationId xmlns:a16="http://schemas.microsoft.com/office/drawing/2014/main" id="{A3D852DB-7D32-B79E-225E-957D3BD62CD0}"/>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561DD11E-4496-999F-4021-B3AF9224E3AA}"/>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CA4D5CD6-FE04-4160-AA6F-B97A768A7E4F}"/>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pic>
        <p:nvPicPr>
          <p:cNvPr id="13" name="Grafický objekt 12" descr="Zaškrtnutí v odznáčku 1 se souvislou výplní">
            <a:extLst>
              <a:ext uri="{FF2B5EF4-FFF2-40B4-BE49-F238E27FC236}">
                <a16:creationId xmlns:a16="http://schemas.microsoft.com/office/drawing/2014/main" id="{4B25D708-9AF5-BDF6-71F5-1217ADA82E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8894" y="1825625"/>
            <a:ext cx="381600" cy="381600"/>
          </a:xfrm>
          <a:prstGeom prst="rect">
            <a:avLst/>
          </a:prstGeom>
        </p:spPr>
      </p:pic>
      <p:pic>
        <p:nvPicPr>
          <p:cNvPr id="14" name="Grafický objekt 13" descr="Zaškrtnutí v odznáčku 1 se souvislou výplní">
            <a:extLst>
              <a:ext uri="{FF2B5EF4-FFF2-40B4-BE49-F238E27FC236}">
                <a16:creationId xmlns:a16="http://schemas.microsoft.com/office/drawing/2014/main" id="{A10A322B-ABBC-9864-DF94-A1E0F785A0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2316981"/>
            <a:ext cx="381600" cy="381600"/>
          </a:xfrm>
          <a:prstGeom prst="rect">
            <a:avLst/>
          </a:prstGeom>
        </p:spPr>
      </p:pic>
      <p:pic>
        <p:nvPicPr>
          <p:cNvPr id="16" name="Grafický objekt 15" descr="Zaškrtnutí v odznáčku 1 se souvislou výplní">
            <a:extLst>
              <a:ext uri="{FF2B5EF4-FFF2-40B4-BE49-F238E27FC236}">
                <a16:creationId xmlns:a16="http://schemas.microsoft.com/office/drawing/2014/main" id="{755BBCA6-265D-3888-0A3A-09358F9F7B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2766049"/>
            <a:ext cx="381600" cy="381600"/>
          </a:xfrm>
          <a:prstGeom prst="rect">
            <a:avLst/>
          </a:prstGeom>
        </p:spPr>
      </p:pic>
      <p:pic>
        <p:nvPicPr>
          <p:cNvPr id="24" name="Grafický objekt 23" descr="Zaškrtnutí v odznáčku 1 se souvislou výplní">
            <a:extLst>
              <a:ext uri="{FF2B5EF4-FFF2-40B4-BE49-F238E27FC236}">
                <a16:creationId xmlns:a16="http://schemas.microsoft.com/office/drawing/2014/main" id="{DC94206D-4920-B44C-BAB7-8596527BE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4533629"/>
            <a:ext cx="381600" cy="381600"/>
          </a:xfrm>
          <a:prstGeom prst="rect">
            <a:avLst/>
          </a:prstGeom>
        </p:spPr>
      </p:pic>
      <p:pic>
        <p:nvPicPr>
          <p:cNvPr id="25" name="Grafický objekt 24" descr="Zaškrtnutí v odznáčku 1 se souvislou výplní">
            <a:extLst>
              <a:ext uri="{FF2B5EF4-FFF2-40B4-BE49-F238E27FC236}">
                <a16:creationId xmlns:a16="http://schemas.microsoft.com/office/drawing/2014/main" id="{E30ED13F-927D-010B-2A21-E9ABD065C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3649839"/>
            <a:ext cx="381600" cy="381600"/>
          </a:xfrm>
          <a:prstGeom prst="rect">
            <a:avLst/>
          </a:prstGeom>
        </p:spPr>
      </p:pic>
      <p:pic>
        <p:nvPicPr>
          <p:cNvPr id="26" name="Grafický objekt 25" descr="Zaškrtnutí v odznáčku 1 se souvislou výplní">
            <a:extLst>
              <a:ext uri="{FF2B5EF4-FFF2-40B4-BE49-F238E27FC236}">
                <a16:creationId xmlns:a16="http://schemas.microsoft.com/office/drawing/2014/main" id="{2C1C7BC1-05CF-3233-D6B2-9C9673980A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4964637"/>
            <a:ext cx="381600" cy="381600"/>
          </a:xfrm>
          <a:prstGeom prst="rect">
            <a:avLst/>
          </a:prstGeom>
        </p:spPr>
      </p:pic>
      <p:pic>
        <p:nvPicPr>
          <p:cNvPr id="27" name="Grafický objekt 26" descr="Zaškrtnutí v odznáčku 1 se souvislou výplní">
            <a:extLst>
              <a:ext uri="{FF2B5EF4-FFF2-40B4-BE49-F238E27FC236}">
                <a16:creationId xmlns:a16="http://schemas.microsoft.com/office/drawing/2014/main" id="{FB99047F-2165-8BC1-66CF-0AE81C4E6A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8328" y="5413705"/>
            <a:ext cx="381600" cy="381600"/>
          </a:xfrm>
          <a:prstGeom prst="rect">
            <a:avLst/>
          </a:prstGeom>
        </p:spPr>
      </p:pic>
      <p:pic>
        <p:nvPicPr>
          <p:cNvPr id="30" name="Grafický objekt 29" descr="Odznak, otazník se souvislou výplní">
            <a:extLst>
              <a:ext uri="{FF2B5EF4-FFF2-40B4-BE49-F238E27FC236}">
                <a16:creationId xmlns:a16="http://schemas.microsoft.com/office/drawing/2014/main" id="{BD7812B2-9EAB-F9DC-5C54-94083C5CE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27590" y="3162508"/>
            <a:ext cx="399598" cy="399598"/>
          </a:xfrm>
          <a:prstGeom prst="rect">
            <a:avLst/>
          </a:prstGeom>
        </p:spPr>
      </p:pic>
      <p:pic>
        <p:nvPicPr>
          <p:cNvPr id="32" name="Grafický objekt 31" descr="Odznak, otazník se souvislou výplní">
            <a:extLst>
              <a:ext uri="{FF2B5EF4-FFF2-40B4-BE49-F238E27FC236}">
                <a16:creationId xmlns:a16="http://schemas.microsoft.com/office/drawing/2014/main" id="{88F5FFCE-6923-75E6-435D-D02F1AF829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29258" y="4063572"/>
            <a:ext cx="399598" cy="399598"/>
          </a:xfrm>
          <a:prstGeom prst="rect">
            <a:avLst/>
          </a:prstGeom>
        </p:spPr>
      </p:pic>
      <p:sp>
        <p:nvSpPr>
          <p:cNvPr id="37" name="TextovéPole 36">
            <a:extLst>
              <a:ext uri="{FF2B5EF4-FFF2-40B4-BE49-F238E27FC236}">
                <a16:creationId xmlns:a16="http://schemas.microsoft.com/office/drawing/2014/main" id="{A8368CBA-18C1-5B85-006A-24F581C83A66}"/>
              </a:ext>
            </a:extLst>
          </p:cNvPr>
          <p:cNvSpPr txBox="1"/>
          <p:nvPr/>
        </p:nvSpPr>
        <p:spPr>
          <a:xfrm>
            <a:off x="4313082" y="5621373"/>
            <a:ext cx="63844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Aptos" panose="020B0004020202020204" pitchFamily="34" charset="0"/>
                <a:hlinkClick r:id="rId11"/>
              </a:rPr>
              <a:t>https://mzd.gov.cz/wp-content/uploads/2025/06/Vestnik_NIKEZ_01-2025.pdf</a:t>
            </a:r>
            <a:endParaRPr kumimoji="0" lang="cs-CZ"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9" name="Obrázek 38">
            <a:extLst>
              <a:ext uri="{FF2B5EF4-FFF2-40B4-BE49-F238E27FC236}">
                <a16:creationId xmlns:a16="http://schemas.microsoft.com/office/drawing/2014/main" id="{796A7778-C472-1F9B-5BC2-5E611DD3BDC3}"/>
              </a:ext>
            </a:extLst>
          </p:cNvPr>
          <p:cNvPicPr>
            <a:picLocks noChangeAspect="1"/>
          </p:cNvPicPr>
          <p:nvPr/>
        </p:nvPicPr>
        <p:blipFill>
          <a:blip r:embed="rId12"/>
          <a:stretch>
            <a:fillRect/>
          </a:stretch>
        </p:blipFill>
        <p:spPr>
          <a:xfrm>
            <a:off x="4347093" y="2181841"/>
            <a:ext cx="4600592" cy="3231864"/>
          </a:xfrm>
          <a:prstGeom prst="rect">
            <a:avLst/>
          </a:prstGeom>
        </p:spPr>
      </p:pic>
    </p:spTree>
    <p:extLst>
      <p:ext uri="{BB962C8B-B14F-4D97-AF65-F5344CB8AC3E}">
        <p14:creationId xmlns:p14="http://schemas.microsoft.com/office/powerpoint/2010/main" val="242375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4359-05AB-3A81-AAA6-95EDBAE9917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343310B-93D6-F109-DBE8-9CCAF41328F1}"/>
              </a:ext>
            </a:extLst>
          </p:cNvPr>
          <p:cNvSpPr>
            <a:spLocks noGrp="1"/>
          </p:cNvSpPr>
          <p:nvPr>
            <p:ph type="title"/>
          </p:nvPr>
        </p:nvSpPr>
        <p:spPr/>
        <p:txBody>
          <a:bodyPr>
            <a:normAutofit/>
          </a:bodyPr>
          <a:lstStyle/>
          <a:p>
            <a:pPr algn="ctr"/>
            <a:r>
              <a:rPr lang="cs-CZ" sz="2400" b="1" cap="all" dirty="0">
                <a:solidFill>
                  <a:srgbClr val="FF0000"/>
                </a:solidFill>
                <a:latin typeface="Arial" panose="020B0604020202020204" pitchFamily="34" charset="0"/>
              </a:rPr>
              <a:t>Metodické pokyny pro použití telemedicíny</a:t>
            </a:r>
            <a:endParaRPr lang="cs-CZ" sz="6600" dirty="0">
              <a:solidFill>
                <a:srgbClr val="F70B2A"/>
              </a:solidFill>
            </a:endParaRPr>
          </a:p>
        </p:txBody>
      </p:sp>
      <p:sp>
        <p:nvSpPr>
          <p:cNvPr id="3" name="Zástupný obsah 2">
            <a:extLst>
              <a:ext uri="{FF2B5EF4-FFF2-40B4-BE49-F238E27FC236}">
                <a16:creationId xmlns:a16="http://schemas.microsoft.com/office/drawing/2014/main" id="{CC5997EE-8813-A4CC-53F2-A6ED5D60D892}"/>
              </a:ext>
            </a:extLst>
          </p:cNvPr>
          <p:cNvSpPr>
            <a:spLocks noGrp="1"/>
          </p:cNvSpPr>
          <p:nvPr>
            <p:ph idx="1"/>
          </p:nvPr>
        </p:nvSpPr>
        <p:spPr>
          <a:xfrm>
            <a:off x="704088" y="1825625"/>
            <a:ext cx="7232904" cy="4351338"/>
          </a:xfrm>
        </p:spPr>
        <p:txBody>
          <a:bodyPr>
            <a:normAutofit/>
          </a:bodyPr>
          <a:lstStyle/>
          <a:p>
            <a:pPr algn="just"/>
            <a:r>
              <a:rPr lang="cs-CZ" sz="2000" dirty="0">
                <a:solidFill>
                  <a:srgbClr val="153677"/>
                </a:solidFill>
                <a:latin typeface="DunbarText"/>
              </a:rPr>
              <a:t>Tento dokument vzniká jako praktický implementační rámec pro využití telemedicíny u pacientů s chronickým onemocněním. Jeho cílem je převést důkazy a doporučení do reálné klinické praxe a stanovit minimální standardy, organizační postupy a požadavky na bezpečné poskytování péče na dálku.</a:t>
            </a:r>
          </a:p>
          <a:p>
            <a:pPr marL="0" indent="0" algn="just">
              <a:buNone/>
            </a:pPr>
            <a:endParaRPr lang="cs-CZ" sz="2000" dirty="0">
              <a:solidFill>
                <a:srgbClr val="153677"/>
              </a:solidFill>
              <a:latin typeface="DunbarText"/>
            </a:endParaRPr>
          </a:p>
          <a:p>
            <a:pPr algn="just"/>
            <a:r>
              <a:rPr lang="cs-CZ" sz="2000" dirty="0">
                <a:solidFill>
                  <a:srgbClr val="153677"/>
                </a:solidFill>
                <a:latin typeface="DunbarText"/>
              </a:rPr>
              <a:t>Na rozdíl od doporučeného postupu NIKEZ, který je primárně zaměřen na hodnocení účinnosti a doporučení klinického využití, je tento dokument více implementační a organizační. Neřeší pouze otázku, zda a kdy telemedicínu použít, ale především jak ji nastavit v praxi, jaké mají být minimální standardy, jak zajistit technické, personální a procesní podmínky, jak vést dokumentaci, řešit bezpečnost dat, právní rámec a připravenost na úhradu a kontrolu kvality. </a:t>
            </a:r>
          </a:p>
        </p:txBody>
      </p:sp>
      <p:pic>
        <p:nvPicPr>
          <p:cNvPr id="4" name="Obrázek 3" descr="Obsah obrázku text, Písmo, logo, Elektricky modrá&#10;&#10;Popis byl vytvořen automaticky">
            <a:extLst>
              <a:ext uri="{FF2B5EF4-FFF2-40B4-BE49-F238E27FC236}">
                <a16:creationId xmlns:a16="http://schemas.microsoft.com/office/drawing/2014/main" id="{FF9ACF28-3DF2-CC7B-B37E-F81335E2D7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6" name="Obrázek 5">
            <a:extLst>
              <a:ext uri="{FF2B5EF4-FFF2-40B4-BE49-F238E27FC236}">
                <a16:creationId xmlns:a16="http://schemas.microsoft.com/office/drawing/2014/main" id="{D00F5658-9DA0-4238-6043-EF229DC7DABE}"/>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7" name="Obrázek 6">
            <a:extLst>
              <a:ext uri="{FF2B5EF4-FFF2-40B4-BE49-F238E27FC236}">
                <a16:creationId xmlns:a16="http://schemas.microsoft.com/office/drawing/2014/main" id="{6F4FBD4E-35AF-79BF-566C-88BA0E5F6870}"/>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3257687F-6582-7CA6-C58B-6BD6D8C34124}"/>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F01ADA8B-6DA9-A2A1-2FFE-124D07555D85}"/>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pic>
        <p:nvPicPr>
          <p:cNvPr id="9" name="Obrázek 8">
            <a:extLst>
              <a:ext uri="{FF2B5EF4-FFF2-40B4-BE49-F238E27FC236}">
                <a16:creationId xmlns:a16="http://schemas.microsoft.com/office/drawing/2014/main" id="{756655BE-F8BE-D26C-B780-BF7904A324E6}"/>
              </a:ext>
            </a:extLst>
          </p:cNvPr>
          <p:cNvPicPr>
            <a:picLocks noChangeAspect="1"/>
          </p:cNvPicPr>
          <p:nvPr/>
        </p:nvPicPr>
        <p:blipFill>
          <a:blip r:embed="rId7"/>
          <a:stretch>
            <a:fillRect/>
          </a:stretch>
        </p:blipFill>
        <p:spPr>
          <a:xfrm>
            <a:off x="8255344" y="1753517"/>
            <a:ext cx="3594816" cy="4223035"/>
          </a:xfrm>
          <a:prstGeom prst="rect">
            <a:avLst/>
          </a:prstGeom>
        </p:spPr>
      </p:pic>
    </p:spTree>
    <p:extLst>
      <p:ext uri="{BB962C8B-B14F-4D97-AF65-F5344CB8AC3E}">
        <p14:creationId xmlns:p14="http://schemas.microsoft.com/office/powerpoint/2010/main" val="234130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5CC3A-1ACE-198B-0580-EB1F584E807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14C5A16-2679-E78D-9735-ACAAAE4EAE83}"/>
              </a:ext>
            </a:extLst>
          </p:cNvPr>
          <p:cNvSpPr>
            <a:spLocks noGrp="1"/>
          </p:cNvSpPr>
          <p:nvPr>
            <p:ph type="title"/>
          </p:nvPr>
        </p:nvSpPr>
        <p:spPr/>
        <p:txBody>
          <a:bodyPr>
            <a:normAutofit/>
          </a:bodyPr>
          <a:lstStyle/>
          <a:p>
            <a:pPr algn="ctr"/>
            <a:r>
              <a:rPr lang="cs-CZ" sz="2800" b="1" cap="all">
                <a:solidFill>
                  <a:srgbClr val="FF0000"/>
                </a:solidFill>
                <a:effectLst/>
                <a:latin typeface="DunbarText ExBold"/>
                <a:ea typeface="Times New Roman" panose="02020603050405020304" pitchFamily="18" charset="0"/>
              </a:rPr>
              <a:t>Podprodukt 3.1</a:t>
            </a:r>
            <a:br>
              <a:rPr lang="cs-CZ" sz="2400" b="1" cap="all">
                <a:solidFill>
                  <a:srgbClr val="FF0000"/>
                </a:solidFill>
                <a:effectLst/>
                <a:latin typeface="Arial" panose="020B0604020202020204" pitchFamily="34" charset="0"/>
                <a:ea typeface="Times New Roman" panose="02020603050405020304" pitchFamily="18" charset="0"/>
              </a:rPr>
            </a:br>
            <a:br>
              <a:rPr lang="cs-CZ" sz="2400" b="1" cap="all">
                <a:solidFill>
                  <a:srgbClr val="FF0000"/>
                </a:solidFill>
                <a:effectLst/>
                <a:latin typeface="Arial" panose="020B0604020202020204" pitchFamily="34" charset="0"/>
                <a:ea typeface="Times New Roman" panose="02020603050405020304" pitchFamily="18" charset="0"/>
              </a:rPr>
            </a:br>
            <a:r>
              <a:rPr lang="cs-CZ" sz="2800" b="1" cap="all">
                <a:solidFill>
                  <a:srgbClr val="FF0000"/>
                </a:solidFill>
                <a:effectLst/>
                <a:latin typeface="DunbarText"/>
                <a:ea typeface="Times New Roman" panose="02020603050405020304" pitchFamily="18" charset="0"/>
              </a:rPr>
              <a:t>PILOTNÍ KOMUNIKAČNÍ PLATFORMA TELEMEDICÍNY </a:t>
            </a:r>
            <a:endParaRPr lang="cs-CZ" sz="6600">
              <a:solidFill>
                <a:srgbClr val="F70B2A"/>
              </a:solidFill>
              <a:latin typeface="DunbarText"/>
            </a:endParaRPr>
          </a:p>
        </p:txBody>
      </p:sp>
      <p:sp>
        <p:nvSpPr>
          <p:cNvPr id="3" name="Zástupný obsah 2">
            <a:extLst>
              <a:ext uri="{FF2B5EF4-FFF2-40B4-BE49-F238E27FC236}">
                <a16:creationId xmlns:a16="http://schemas.microsoft.com/office/drawing/2014/main" id="{D23D166C-2614-3572-4F93-9C4DBF873D6D}"/>
              </a:ext>
            </a:extLst>
          </p:cNvPr>
          <p:cNvSpPr>
            <a:spLocks noGrp="1"/>
          </p:cNvSpPr>
          <p:nvPr>
            <p:ph idx="1"/>
          </p:nvPr>
        </p:nvSpPr>
        <p:spPr>
          <a:xfrm>
            <a:off x="838200" y="2054431"/>
            <a:ext cx="8745187" cy="4122532"/>
          </a:xfrm>
        </p:spPr>
        <p:txBody>
          <a:bodyPr vert="horz" lIns="91440" tIns="45720" rIns="91440" bIns="45720" rtlCol="0" anchor="t">
            <a:normAutofit/>
          </a:bodyPr>
          <a:lstStyle/>
          <a:p>
            <a:pPr algn="just">
              <a:buFont typeface="Wingdings" pitchFamily="2" charset="2"/>
              <a:buChar char="§"/>
            </a:pPr>
            <a:r>
              <a:rPr lang="cs-CZ" sz="2000">
                <a:solidFill>
                  <a:srgbClr val="153677"/>
                </a:solidFill>
                <a:latin typeface="Calibri"/>
                <a:cs typeface="Calibri"/>
              </a:rPr>
              <a:t>funkční model celostátní komunikační platformy a souvisejících podpůrných služeb – centrální prvek</a:t>
            </a:r>
          </a:p>
          <a:p>
            <a:pPr algn="just">
              <a:buFont typeface="Wingdings" pitchFamily="2" charset="2"/>
              <a:buChar char="§"/>
            </a:pPr>
            <a:r>
              <a:rPr lang="cs-CZ" sz="2000">
                <a:solidFill>
                  <a:srgbClr val="153677"/>
                </a:solidFill>
                <a:latin typeface="Calibri"/>
                <a:cs typeface="Calibri"/>
              </a:rPr>
              <a:t>zpřístupnění širokému spektru různých poskytovatelů zdravotních služeb </a:t>
            </a:r>
          </a:p>
          <a:p>
            <a:pPr algn="just">
              <a:buFont typeface="Wingdings" pitchFamily="2" charset="2"/>
              <a:buChar char="§"/>
            </a:pPr>
            <a:r>
              <a:rPr lang="cs-CZ" sz="2000">
                <a:solidFill>
                  <a:srgbClr val="153677"/>
                </a:solidFill>
                <a:latin typeface="Calibri"/>
                <a:cs typeface="Calibri"/>
              </a:rPr>
              <a:t>možnost používat telemedicínské intervence a interakce s pacienty</a:t>
            </a:r>
          </a:p>
          <a:p>
            <a:pPr algn="just">
              <a:buFont typeface="Wingdings" pitchFamily="2" charset="2"/>
              <a:buChar char="§"/>
            </a:pPr>
            <a:r>
              <a:rPr lang="cs-CZ" sz="2000">
                <a:solidFill>
                  <a:srgbClr val="153677"/>
                </a:solidFill>
                <a:latin typeface="Calibri"/>
                <a:cs typeface="Calibri"/>
              </a:rPr>
              <a:t>mobilní aplikace pro pacienty využívající služby zdravotnických zařízení</a:t>
            </a:r>
          </a:p>
          <a:p>
            <a:pPr algn="just">
              <a:buFont typeface="Wingdings" pitchFamily="2" charset="2"/>
              <a:buChar char="§"/>
            </a:pPr>
            <a:r>
              <a:rPr lang="cs-CZ" sz="2000">
                <a:solidFill>
                  <a:srgbClr val="153677"/>
                </a:solidFill>
                <a:latin typeface="Calibri"/>
                <a:cs typeface="Calibri"/>
              </a:rPr>
              <a:t>vysoce zabezpečené služby včetně dat </a:t>
            </a:r>
          </a:p>
          <a:p>
            <a:pPr algn="just">
              <a:buFont typeface="Wingdings" pitchFamily="2" charset="2"/>
              <a:buChar char="§"/>
            </a:pPr>
            <a:r>
              <a:rPr lang="cs-CZ" sz="2000">
                <a:solidFill>
                  <a:srgbClr val="153677"/>
                </a:solidFill>
                <a:latin typeface="Calibri"/>
                <a:cs typeface="Calibri"/>
              </a:rPr>
              <a:t>napojení na infrastrukturu </a:t>
            </a:r>
            <a:r>
              <a:rPr lang="cs-CZ" sz="2000" err="1">
                <a:solidFill>
                  <a:srgbClr val="153677"/>
                </a:solidFill>
                <a:latin typeface="Calibri"/>
                <a:cs typeface="Calibri"/>
              </a:rPr>
              <a:t>eHealth</a:t>
            </a:r>
            <a:r>
              <a:rPr lang="cs-CZ" sz="2000">
                <a:solidFill>
                  <a:srgbClr val="153677"/>
                </a:solidFill>
                <a:latin typeface="Calibri"/>
                <a:cs typeface="Calibri"/>
              </a:rPr>
              <a:t> a eGovernmentu</a:t>
            </a:r>
          </a:p>
        </p:txBody>
      </p:sp>
      <p:sp>
        <p:nvSpPr>
          <p:cNvPr id="5" name="TextovéPole 4">
            <a:extLst>
              <a:ext uri="{FF2B5EF4-FFF2-40B4-BE49-F238E27FC236}">
                <a16:creationId xmlns:a16="http://schemas.microsoft.com/office/drawing/2014/main" id="{2F0410FE-B297-6703-493A-6B4BF2ACE1CE}"/>
              </a:ext>
            </a:extLst>
          </p:cNvPr>
          <p:cNvSpPr txBox="1"/>
          <p:nvPr/>
        </p:nvSpPr>
        <p:spPr>
          <a:xfrm>
            <a:off x="0" y="6539925"/>
            <a:ext cx="34639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srgbClr val="156082">
                    <a:lumMod val="50000"/>
                  </a:srgbClr>
                </a:solidFill>
                <a:effectLst/>
                <a:uLnTx/>
                <a:uFillTx/>
                <a:latin typeface="DunbarText"/>
                <a:ea typeface="+mn-ea"/>
                <a:cs typeface="+mn-cs"/>
              </a:rPr>
              <a:t>Reg. č. CZ31.1.01/MV/23_44/0000044</a:t>
            </a:r>
            <a:endParaRPr kumimoji="0" lang="cs-CZ" sz="1200" b="0" i="0" u="none" strike="noStrike" kern="1200" cap="none" spc="0" normalizeH="0" baseline="0" noProof="0">
              <a:ln>
                <a:noFill/>
              </a:ln>
              <a:solidFill>
                <a:srgbClr val="156082">
                  <a:lumMod val="50000"/>
                </a:srgbClr>
              </a:solidFill>
              <a:effectLst/>
              <a:uLnTx/>
              <a:uFillTx/>
              <a:latin typeface="DunbarText"/>
              <a:ea typeface="+mn-ea"/>
              <a:cs typeface="+mn-cs"/>
            </a:endParaRPr>
          </a:p>
        </p:txBody>
      </p:sp>
      <p:sp>
        <p:nvSpPr>
          <p:cNvPr id="9" name="TextovéPole 8">
            <a:extLst>
              <a:ext uri="{FF2B5EF4-FFF2-40B4-BE49-F238E27FC236}">
                <a16:creationId xmlns:a16="http://schemas.microsoft.com/office/drawing/2014/main" id="{B7C53574-CC84-B7F2-FB4A-821343685E69}"/>
              </a:ext>
            </a:extLst>
          </p:cNvPr>
          <p:cNvSpPr txBox="1"/>
          <p:nvPr/>
        </p:nvSpPr>
        <p:spPr>
          <a:xfrm>
            <a:off x="3753508" y="6404805"/>
            <a:ext cx="49046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156082">
                    <a:lumMod val="50000"/>
                  </a:srgbClr>
                </a:solidFill>
                <a:effectLst/>
                <a:uLnTx/>
                <a:uFillTx/>
                <a:latin typeface="DunbarText"/>
                <a:ea typeface="+mn-ea"/>
                <a:cs typeface="+mn-cs"/>
              </a:rPr>
              <a:t>Projekt je realizován v rámci Národního plánu obnovy, komponenta 1. 1 Digitální služby občanům a firmám, výzva č. 20.</a:t>
            </a:r>
          </a:p>
        </p:txBody>
      </p:sp>
      <p:pic>
        <p:nvPicPr>
          <p:cNvPr id="10" name="Obrázek 9" descr="Obsah obrázku Grafika, Písmo, text, snímek obrazovky&#10;&#10;Popis byl vytvořen automaticky">
            <a:extLst>
              <a:ext uri="{FF2B5EF4-FFF2-40B4-BE49-F238E27FC236}">
                <a16:creationId xmlns:a16="http://schemas.microsoft.com/office/drawing/2014/main" id="{005DA510-047C-E6AD-3CDF-39A8E721D6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0412" y="6320201"/>
            <a:ext cx="1047444" cy="439445"/>
          </a:xfrm>
          <a:prstGeom prst="rect">
            <a:avLst/>
          </a:prstGeom>
        </p:spPr>
      </p:pic>
      <p:pic>
        <p:nvPicPr>
          <p:cNvPr id="11" name="Obrázek 10" descr="Obsah obrázku text, Písmo, logo, Elektricky modrá&#10;&#10;Popis byl vytvořen automaticky">
            <a:extLst>
              <a:ext uri="{FF2B5EF4-FFF2-40B4-BE49-F238E27FC236}">
                <a16:creationId xmlns:a16="http://schemas.microsoft.com/office/drawing/2014/main" id="{77B1BF87-2F41-8F78-7CA1-7E675EE27E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75" y="6327099"/>
            <a:ext cx="1422305" cy="425647"/>
          </a:xfrm>
          <a:prstGeom prst="rect">
            <a:avLst/>
          </a:prstGeom>
        </p:spPr>
      </p:pic>
      <p:pic>
        <p:nvPicPr>
          <p:cNvPr id="12" name="Obrázek 11">
            <a:extLst>
              <a:ext uri="{FF2B5EF4-FFF2-40B4-BE49-F238E27FC236}">
                <a16:creationId xmlns:a16="http://schemas.microsoft.com/office/drawing/2014/main" id="{E7C1E192-5BA8-E16B-C683-558AD6652339}"/>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10716459" y="138560"/>
            <a:ext cx="1363980" cy="377190"/>
          </a:xfrm>
          <a:prstGeom prst="rect">
            <a:avLst/>
          </a:prstGeom>
          <a:noFill/>
          <a:ln>
            <a:noFill/>
          </a:ln>
        </p:spPr>
      </p:pic>
    </p:spTree>
    <p:extLst>
      <p:ext uri="{BB962C8B-B14F-4D97-AF65-F5344CB8AC3E}">
        <p14:creationId xmlns:p14="http://schemas.microsoft.com/office/powerpoint/2010/main" val="3666752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DCAA6-5269-D90E-FAE0-DF64841750A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6BDAF9E-2DCC-8704-5C04-CE7D91737837}"/>
              </a:ext>
            </a:extLst>
          </p:cNvPr>
          <p:cNvSpPr>
            <a:spLocks noGrp="1"/>
          </p:cNvSpPr>
          <p:nvPr>
            <p:ph type="title"/>
          </p:nvPr>
        </p:nvSpPr>
        <p:spPr/>
        <p:txBody>
          <a:bodyPr>
            <a:normAutofit/>
          </a:bodyPr>
          <a:lstStyle/>
          <a:p>
            <a:pPr algn="ctr">
              <a:lnSpc>
                <a:spcPct val="150000"/>
              </a:lnSpc>
            </a:pPr>
            <a:r>
              <a:rPr lang="cs-CZ" sz="2400" b="1" cap="all">
                <a:solidFill>
                  <a:srgbClr val="FF0000"/>
                </a:solidFill>
                <a:effectLst/>
                <a:latin typeface="Arial" panose="020B0604020202020204" pitchFamily="34" charset="0"/>
                <a:ea typeface="Times New Roman" panose="02020603050405020304" pitchFamily="18" charset="0"/>
              </a:rPr>
              <a:t>PILOTNÍ KOMUNIKAČNÍ PLATFORMA TELEMEDICÍNY </a:t>
            </a:r>
            <a:br>
              <a:rPr lang="cs-CZ" sz="2400" b="1" cap="all">
                <a:solidFill>
                  <a:srgbClr val="FF0000"/>
                </a:solidFill>
                <a:effectLst/>
                <a:latin typeface="Arial" panose="020B0604020202020204" pitchFamily="34" charset="0"/>
                <a:ea typeface="Times New Roman" panose="02020603050405020304" pitchFamily="18" charset="0"/>
              </a:rPr>
            </a:br>
            <a:r>
              <a:rPr lang="cs-CZ" sz="2000" b="1" cap="all">
                <a:solidFill>
                  <a:srgbClr val="FF0000"/>
                </a:solidFill>
                <a:effectLst/>
                <a:latin typeface="Arial" panose="020B0604020202020204" pitchFamily="34" charset="0"/>
                <a:ea typeface="Times New Roman" panose="02020603050405020304" pitchFamily="18" charset="0"/>
              </a:rPr>
              <a:t>aktuální stav </a:t>
            </a:r>
            <a:endParaRPr lang="cs-CZ" sz="6600">
              <a:solidFill>
                <a:srgbClr val="F70B2A"/>
              </a:solidFill>
            </a:endParaRPr>
          </a:p>
        </p:txBody>
      </p:sp>
      <p:pic>
        <p:nvPicPr>
          <p:cNvPr id="4" name="Obrázek 3" descr="Obsah obrázku text, Písmo, logo, Elektricky modrá&#10;&#10;Popis byl vytvořen automaticky">
            <a:extLst>
              <a:ext uri="{FF2B5EF4-FFF2-40B4-BE49-F238E27FC236}">
                <a16:creationId xmlns:a16="http://schemas.microsoft.com/office/drawing/2014/main" id="{8A9A5A45-CBEA-B414-2D44-602F355FA5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E5D4B365-ABD6-054A-61F4-4CB3DE878748}"/>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8A68C595-C468-2E56-AF89-774722892C16}"/>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58AD984F-57BB-2274-7F8A-6673899231D2}"/>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
        <p:nvSpPr>
          <p:cNvPr id="11" name="Zástupný obsah 2">
            <a:extLst>
              <a:ext uri="{FF2B5EF4-FFF2-40B4-BE49-F238E27FC236}">
                <a16:creationId xmlns:a16="http://schemas.microsoft.com/office/drawing/2014/main" id="{DFC1E7E7-D736-C58A-FD52-4D5DDA26261C}"/>
              </a:ext>
            </a:extLst>
          </p:cNvPr>
          <p:cNvSpPr>
            <a:spLocks noGrp="1"/>
          </p:cNvSpPr>
          <p:nvPr>
            <p:ph idx="1"/>
          </p:nvPr>
        </p:nvSpPr>
        <p:spPr>
          <a:xfrm>
            <a:off x="838200" y="1825625"/>
            <a:ext cx="10515600" cy="4351338"/>
          </a:xfrm>
        </p:spPr>
        <p:txBody>
          <a:bodyPr vert="horz" lIns="91440" tIns="45720" rIns="91440" bIns="45720" rtlCol="0" anchor="t">
            <a:normAutofit/>
          </a:bodyPr>
          <a:lstStyle/>
          <a:p>
            <a:pPr algn="just">
              <a:buFont typeface="Wingdings" pitchFamily="2" charset="2"/>
              <a:buChar char="§"/>
            </a:pPr>
            <a:r>
              <a:rPr lang="cs-CZ" sz="2000">
                <a:solidFill>
                  <a:srgbClr val="153677"/>
                </a:solidFill>
                <a:latin typeface="Calibri"/>
                <a:cs typeface="Calibri"/>
              </a:rPr>
              <a:t>2 kola PTK – předvedení TM řešení + stanovení odhadované nabídkové ceny</a:t>
            </a:r>
          </a:p>
          <a:p>
            <a:pPr algn="just">
              <a:buFont typeface="Wingdings" pitchFamily="2" charset="2"/>
              <a:buChar char="§"/>
            </a:pPr>
            <a:r>
              <a:rPr lang="cs-CZ" sz="2000" b="1">
                <a:solidFill>
                  <a:srgbClr val="153677"/>
                </a:solidFill>
                <a:latin typeface="Calibri"/>
                <a:cs typeface="Calibri"/>
              </a:rPr>
              <a:t>13.6.2024</a:t>
            </a:r>
            <a:r>
              <a:rPr lang="cs-CZ" sz="2000">
                <a:solidFill>
                  <a:srgbClr val="153677"/>
                </a:solidFill>
                <a:latin typeface="Calibri"/>
                <a:cs typeface="Calibri"/>
              </a:rPr>
              <a:t> – vypsaná zakázka</a:t>
            </a:r>
          </a:p>
        </p:txBody>
      </p:sp>
      <p:sp>
        <p:nvSpPr>
          <p:cNvPr id="14" name="Ovál 13">
            <a:extLst>
              <a:ext uri="{FF2B5EF4-FFF2-40B4-BE49-F238E27FC236}">
                <a16:creationId xmlns:a16="http://schemas.microsoft.com/office/drawing/2014/main" id="{D33F2754-3359-3915-36C6-66907C900C6E}"/>
              </a:ext>
            </a:extLst>
          </p:cNvPr>
          <p:cNvSpPr/>
          <p:nvPr/>
        </p:nvSpPr>
        <p:spPr>
          <a:xfrm>
            <a:off x="838200" y="2877106"/>
            <a:ext cx="1912775" cy="1884969"/>
          </a:xfrm>
          <a:prstGeom prst="ellipse">
            <a:avLst/>
          </a:prstGeom>
          <a:solidFill>
            <a:srgbClr val="125897">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45 žádostí</a:t>
            </a:r>
          </a:p>
        </p:txBody>
      </p:sp>
      <p:sp>
        <p:nvSpPr>
          <p:cNvPr id="16" name="Ovál 15">
            <a:extLst>
              <a:ext uri="{FF2B5EF4-FFF2-40B4-BE49-F238E27FC236}">
                <a16:creationId xmlns:a16="http://schemas.microsoft.com/office/drawing/2014/main" id="{18F26DBB-E4E1-E26A-7DAF-1856F8E791DF}"/>
              </a:ext>
            </a:extLst>
          </p:cNvPr>
          <p:cNvSpPr/>
          <p:nvPr/>
        </p:nvSpPr>
        <p:spPr>
          <a:xfrm>
            <a:off x="3097470" y="2877106"/>
            <a:ext cx="1912775" cy="1884969"/>
          </a:xfrm>
          <a:prstGeom prst="ellipse">
            <a:avLst/>
          </a:prstGeom>
          <a:solidFill>
            <a:srgbClr val="E10A17">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362 dotazů</a:t>
            </a:r>
          </a:p>
        </p:txBody>
      </p:sp>
      <p:sp>
        <p:nvSpPr>
          <p:cNvPr id="18" name="Ovál 17">
            <a:extLst>
              <a:ext uri="{FF2B5EF4-FFF2-40B4-BE49-F238E27FC236}">
                <a16:creationId xmlns:a16="http://schemas.microsoft.com/office/drawing/2014/main" id="{D217FACA-A0B0-5DFB-00F7-7C9CCF55BED7}"/>
              </a:ext>
            </a:extLst>
          </p:cNvPr>
          <p:cNvSpPr/>
          <p:nvPr/>
        </p:nvSpPr>
        <p:spPr>
          <a:xfrm>
            <a:off x="5268982" y="2234849"/>
            <a:ext cx="1912775" cy="1884969"/>
          </a:xfrm>
          <a:prstGeom prst="ellipse">
            <a:avLst/>
          </a:prstGeom>
          <a:solidFill>
            <a:srgbClr val="E10A17">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1 námitka proti vyloučení</a:t>
            </a:r>
          </a:p>
        </p:txBody>
      </p:sp>
      <p:sp>
        <p:nvSpPr>
          <p:cNvPr id="19" name="Ovál 18">
            <a:extLst>
              <a:ext uri="{FF2B5EF4-FFF2-40B4-BE49-F238E27FC236}">
                <a16:creationId xmlns:a16="http://schemas.microsoft.com/office/drawing/2014/main" id="{9BF580FB-F9B2-43FC-0E3F-5A55663C200E}"/>
              </a:ext>
            </a:extLst>
          </p:cNvPr>
          <p:cNvSpPr/>
          <p:nvPr/>
        </p:nvSpPr>
        <p:spPr>
          <a:xfrm>
            <a:off x="5268981" y="4291994"/>
            <a:ext cx="1912775" cy="1884969"/>
          </a:xfrm>
          <a:prstGeom prst="ellipse">
            <a:avLst/>
          </a:prstGeom>
          <a:solidFill>
            <a:srgbClr val="E10A17">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ÚOHS – </a:t>
            </a:r>
            <a:r>
              <a:rPr kumimoji="0" lang="cs-CZ" sz="1800" b="1" i="0" u="none" strike="noStrike" kern="1200" cap="none" spc="0" normalizeH="0" baseline="0" noProof="0" err="1">
                <a:ln>
                  <a:noFill/>
                </a:ln>
                <a:solidFill>
                  <a:srgbClr val="153677"/>
                </a:solidFill>
                <a:effectLst/>
                <a:uLnTx/>
                <a:uFillTx/>
                <a:latin typeface="Aptos" panose="02110004020202020204"/>
                <a:ea typeface="+mn-ea"/>
                <a:cs typeface="+mn-cs"/>
              </a:rPr>
              <a:t>Praedico</a:t>
            </a: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 - </a:t>
            </a:r>
            <a:r>
              <a:rPr kumimoji="0" lang="cs-CZ" sz="1400" b="0" i="0" u="none" strike="noStrike" kern="1200" cap="none" spc="0" normalizeH="0" baseline="0" noProof="0">
                <a:ln>
                  <a:noFill/>
                </a:ln>
                <a:solidFill>
                  <a:srgbClr val="153677"/>
                </a:solidFill>
                <a:effectLst/>
                <a:uLnTx/>
                <a:uFillTx/>
                <a:latin typeface="Calibri" panose="020F0502020204030204" pitchFamily="34" charset="0"/>
                <a:ea typeface="Calibri" panose="020F0502020204030204" pitchFamily="34" charset="0"/>
                <a:cs typeface="+mn-cs"/>
              </a:rPr>
              <a:t>Námitky proti zadávacím podmínkám </a:t>
            </a:r>
            <a:endParaRPr kumimoji="0" lang="cs-CZ" sz="1800" b="1" i="0" u="none" strike="noStrike" kern="1200" cap="none" spc="0" normalizeH="0" baseline="0" noProof="0">
              <a:ln>
                <a:noFill/>
              </a:ln>
              <a:solidFill>
                <a:srgbClr val="153677"/>
              </a:solidFill>
              <a:effectLst/>
              <a:uLnTx/>
              <a:uFillTx/>
              <a:latin typeface="Aptos" panose="02110004020202020204"/>
              <a:ea typeface="+mn-ea"/>
              <a:cs typeface="+mn-cs"/>
            </a:endParaRPr>
          </a:p>
        </p:txBody>
      </p:sp>
      <p:sp>
        <p:nvSpPr>
          <p:cNvPr id="20" name="Ovál 19">
            <a:extLst>
              <a:ext uri="{FF2B5EF4-FFF2-40B4-BE49-F238E27FC236}">
                <a16:creationId xmlns:a16="http://schemas.microsoft.com/office/drawing/2014/main" id="{BC722D4D-F0E7-3317-F7C5-0C92D04557AC}"/>
              </a:ext>
            </a:extLst>
          </p:cNvPr>
          <p:cNvSpPr/>
          <p:nvPr/>
        </p:nvSpPr>
        <p:spPr>
          <a:xfrm>
            <a:off x="7552916" y="2560741"/>
            <a:ext cx="3255900" cy="3118153"/>
          </a:xfrm>
          <a:prstGeom prst="ellipse">
            <a:avLst/>
          </a:prstGeom>
          <a:solidFill>
            <a:srgbClr val="E10A17">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ÚOHS – </a:t>
            </a:r>
            <a:r>
              <a:rPr kumimoji="0" lang="cs-CZ" sz="1800" b="1" i="0" u="none" strike="noStrike" kern="1200" cap="none" spc="0" normalizeH="0" baseline="0" noProof="0" err="1">
                <a:ln>
                  <a:noFill/>
                </a:ln>
                <a:solidFill>
                  <a:srgbClr val="153677"/>
                </a:solidFill>
                <a:effectLst/>
                <a:uLnTx/>
                <a:uFillTx/>
                <a:latin typeface="Aptos" panose="02110004020202020204"/>
                <a:ea typeface="+mn-ea"/>
                <a:cs typeface="+mn-cs"/>
              </a:rPr>
              <a:t>Goldmann</a:t>
            </a:r>
            <a:r>
              <a:rPr kumimoji="0" lang="cs-CZ" sz="1800" b="1" i="0" u="none" strike="noStrike" kern="1200" cap="none" spc="0" normalizeH="0" baseline="0" noProof="0">
                <a:ln>
                  <a:noFill/>
                </a:ln>
                <a:solidFill>
                  <a:srgbClr val="153677"/>
                </a:solidFill>
                <a:effectLst/>
                <a:uLnTx/>
                <a:uFillTx/>
                <a:latin typeface="Aptos" panose="02110004020202020204"/>
                <a:ea typeface="+mn-ea"/>
                <a:cs typeface="+mn-cs"/>
              </a:rPr>
              <a:t> - </a:t>
            </a:r>
            <a:r>
              <a:rPr kumimoji="0" lang="cs-CZ" sz="1400" b="0" i="0" u="none" strike="noStrike" kern="1200" cap="none" spc="0" normalizeH="0" baseline="0" noProof="0">
                <a:ln>
                  <a:noFill/>
                </a:ln>
                <a:solidFill>
                  <a:srgbClr val="153677"/>
                </a:solidFill>
                <a:effectLst/>
                <a:uLnTx/>
                <a:uFillTx/>
                <a:latin typeface="Calibri" panose="020F0502020204030204" pitchFamily="34" charset="0"/>
                <a:ea typeface="Calibri" panose="020F0502020204030204" pitchFamily="34" charset="0"/>
                <a:cs typeface="+mn-cs"/>
              </a:rPr>
              <a:t>Námitky proti výběru dodavatele – složena kauce 60 000 EUR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400" b="1" i="0" u="none" strike="noStrike" kern="1200" cap="none" spc="0" normalizeH="0" baseline="0" noProof="0">
              <a:ln>
                <a:noFill/>
              </a:ln>
              <a:solidFill>
                <a:srgbClr val="153677"/>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153677"/>
                </a:solidFill>
                <a:effectLst/>
                <a:uLnTx/>
                <a:uFillTx/>
                <a:latin typeface="Calibri" panose="020F0502020204030204" pitchFamily="34" charset="0"/>
                <a:ea typeface="Calibri" panose="020F0502020204030204" pitchFamily="34" charset="0"/>
                <a:cs typeface="+mn-cs"/>
              </a:rPr>
              <a:t>Uchazeč skončil na posledním místě hodnocení</a:t>
            </a:r>
            <a:endParaRPr kumimoji="0" lang="cs-CZ" sz="1800" b="1" i="0" u="none" strike="noStrike" kern="1200" cap="none" spc="0" normalizeH="0" baseline="0" noProof="0">
              <a:ln>
                <a:noFill/>
              </a:ln>
              <a:solidFill>
                <a:srgbClr val="153677"/>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7392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78E9A-3F83-0D5A-0C28-58238164A71F}"/>
            </a:ext>
          </a:extLst>
        </p:cNvPr>
        <p:cNvGrpSpPr/>
        <p:nvPr/>
      </p:nvGrpSpPr>
      <p:grpSpPr>
        <a:xfrm>
          <a:off x="0" y="0"/>
          <a:ext cx="0" cy="0"/>
          <a:chOff x="0" y="0"/>
          <a:chExt cx="0" cy="0"/>
        </a:xfrm>
      </p:grpSpPr>
      <p:sp>
        <p:nvSpPr>
          <p:cNvPr id="20" name="Obdélník: se zakulacenými rohy 19">
            <a:extLst>
              <a:ext uri="{FF2B5EF4-FFF2-40B4-BE49-F238E27FC236}">
                <a16:creationId xmlns:a16="http://schemas.microsoft.com/office/drawing/2014/main" id="{73DAF0D0-76B1-3E67-66A3-646FBD1C2CBE}"/>
              </a:ext>
            </a:extLst>
          </p:cNvPr>
          <p:cNvSpPr/>
          <p:nvPr/>
        </p:nvSpPr>
        <p:spPr>
          <a:xfrm>
            <a:off x="696597" y="4974424"/>
            <a:ext cx="2724749" cy="1129747"/>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VZ7: Právní služby</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MT </a:t>
            </a: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Legal</a:t>
            </a:r>
            <a:endPar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endParaRPr>
          </a:p>
        </p:txBody>
      </p:sp>
      <p:sp>
        <p:nvSpPr>
          <p:cNvPr id="15" name="Obdélník: se zakulacenými rohy 14">
            <a:extLst>
              <a:ext uri="{FF2B5EF4-FFF2-40B4-BE49-F238E27FC236}">
                <a16:creationId xmlns:a16="http://schemas.microsoft.com/office/drawing/2014/main" id="{7051FC93-4053-E961-008C-00FE8C6FF3FF}"/>
              </a:ext>
            </a:extLst>
          </p:cNvPr>
          <p:cNvSpPr/>
          <p:nvPr/>
        </p:nvSpPr>
        <p:spPr>
          <a:xfrm>
            <a:off x="696598" y="3182948"/>
            <a:ext cx="2724749" cy="1129747"/>
          </a:xfrm>
          <a:prstGeom prst="roundRect">
            <a:avLst/>
          </a:prstGeom>
          <a:solidFill>
            <a:schemeClr val="bg1">
              <a:lumMod val="95000"/>
            </a:schemeClr>
          </a:solidFill>
        </p:spPr>
        <p:txBody>
          <a:bodyPr vert="horz" lIns="180000" tIns="72000" rIns="36000" bIns="4572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VZ6: Podpora a koordinace přípravy a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realizace projektů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Deepview s.r.o.</a:t>
            </a:r>
          </a:p>
        </p:txBody>
      </p:sp>
      <p:cxnSp>
        <p:nvCxnSpPr>
          <p:cNvPr id="32" name="Přímá spojnice 31">
            <a:extLst>
              <a:ext uri="{FF2B5EF4-FFF2-40B4-BE49-F238E27FC236}">
                <a16:creationId xmlns:a16="http://schemas.microsoft.com/office/drawing/2014/main" id="{E714A94B-24A4-DC14-1DA4-1AA877800374}"/>
              </a:ext>
            </a:extLst>
          </p:cNvPr>
          <p:cNvCxnSpPr>
            <a:cxnSpLocks/>
            <a:stCxn id="4" idx="3"/>
            <a:endCxn id="15" idx="3"/>
          </p:cNvCxnSpPr>
          <p:nvPr/>
        </p:nvCxnSpPr>
        <p:spPr>
          <a:xfrm flipH="1" flipV="1">
            <a:off x="3421347" y="3747822"/>
            <a:ext cx="624809" cy="1974"/>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bdélník: se zakulacenými rohy 18">
            <a:extLst>
              <a:ext uri="{FF2B5EF4-FFF2-40B4-BE49-F238E27FC236}">
                <a16:creationId xmlns:a16="http://schemas.microsoft.com/office/drawing/2014/main" id="{B6204217-C4FD-D690-FDF5-8609F05D8BCD}"/>
              </a:ext>
            </a:extLst>
          </p:cNvPr>
          <p:cNvSpPr/>
          <p:nvPr/>
        </p:nvSpPr>
        <p:spPr>
          <a:xfrm>
            <a:off x="696598" y="1391472"/>
            <a:ext cx="2724749" cy="1129747"/>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Řízení Programu EZ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Národní centrum elektronického zdravotnictví</a:t>
            </a:r>
          </a:p>
        </p:txBody>
      </p:sp>
      <p:sp>
        <p:nvSpPr>
          <p:cNvPr id="45" name="Obdélník: se zakulacenými rohy 44">
            <a:extLst>
              <a:ext uri="{FF2B5EF4-FFF2-40B4-BE49-F238E27FC236}">
                <a16:creationId xmlns:a16="http://schemas.microsoft.com/office/drawing/2014/main" id="{E1D7A818-75B0-EC8B-0CDE-BE966E74803E}"/>
              </a:ext>
            </a:extLst>
          </p:cNvPr>
          <p:cNvSpPr/>
          <p:nvPr/>
        </p:nvSpPr>
        <p:spPr>
          <a:xfrm>
            <a:off x="7318212" y="5278978"/>
            <a:ext cx="4226788" cy="825193"/>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VZ6: Chytrá karanténa</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Aricoma</a:t>
            </a:r>
            <a:endPar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endParaRPr>
          </a:p>
        </p:txBody>
      </p:sp>
      <p:sp>
        <p:nvSpPr>
          <p:cNvPr id="43" name="Obdélník: se zakulacenými rohy 42">
            <a:extLst>
              <a:ext uri="{FF2B5EF4-FFF2-40B4-BE49-F238E27FC236}">
                <a16:creationId xmlns:a16="http://schemas.microsoft.com/office/drawing/2014/main" id="{910090CA-163A-32A2-3733-5A9A69C0FE23}"/>
              </a:ext>
            </a:extLst>
          </p:cNvPr>
          <p:cNvSpPr/>
          <p:nvPr/>
        </p:nvSpPr>
        <p:spPr>
          <a:xfrm>
            <a:off x="7318212" y="4262382"/>
            <a:ext cx="4226788" cy="825193"/>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VZ4: Zavedení systému řízení KB</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Aricoma</a:t>
            </a:r>
            <a:r>
              <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NGSS</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4" name="Obdélník: se zakulacenými rohy 43">
            <a:extLst>
              <a:ext uri="{FF2B5EF4-FFF2-40B4-BE49-F238E27FC236}">
                <a16:creationId xmlns:a16="http://schemas.microsoft.com/office/drawing/2014/main" id="{DFD5D0FE-5285-E318-A171-15D6DC57B801}"/>
              </a:ext>
            </a:extLst>
          </p:cNvPr>
          <p:cNvSpPr/>
          <p:nvPr/>
        </p:nvSpPr>
        <p:spPr>
          <a:xfrm>
            <a:off x="7318212" y="3245786"/>
            <a:ext cx="4226788" cy="825193"/>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VZ3: Příprava </a:t>
            </a:r>
            <a:r>
              <a:rPr kumimoji="0" lang="cs-CZ" sz="1400" b="1"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iml</a:t>
            </a: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 EHDS (SVZD)</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EY, </a:t>
            </a: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Jobman</a:t>
            </a:r>
            <a:endPar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sp>
        <p:nvSpPr>
          <p:cNvPr id="46" name="Obdélník: se zakulacenými rohy 45">
            <a:extLst>
              <a:ext uri="{FF2B5EF4-FFF2-40B4-BE49-F238E27FC236}">
                <a16:creationId xmlns:a16="http://schemas.microsoft.com/office/drawing/2014/main" id="{EEC6EF5A-5552-5371-D691-D45043D2C41A}"/>
              </a:ext>
            </a:extLst>
          </p:cNvPr>
          <p:cNvSpPr/>
          <p:nvPr/>
        </p:nvSpPr>
        <p:spPr>
          <a:xfrm>
            <a:off x="7318212" y="2229190"/>
            <a:ext cx="4226788" cy="825193"/>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VZ2: Podpora služby interoperability</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Aricoma</a:t>
            </a:r>
            <a:r>
              <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 </a:t>
            </a: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Seyfor</a:t>
            </a:r>
            <a:endPar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endParaRPr>
          </a:p>
        </p:txBody>
      </p:sp>
      <p:sp>
        <p:nvSpPr>
          <p:cNvPr id="41" name="Obdélník: se zakulacenými rohy 40">
            <a:extLst>
              <a:ext uri="{FF2B5EF4-FFF2-40B4-BE49-F238E27FC236}">
                <a16:creationId xmlns:a16="http://schemas.microsoft.com/office/drawing/2014/main" id="{8C27FCC9-CBE5-9882-10CD-50FE04DF9424}"/>
              </a:ext>
            </a:extLst>
          </p:cNvPr>
          <p:cNvSpPr/>
          <p:nvPr/>
        </p:nvSpPr>
        <p:spPr>
          <a:xfrm>
            <a:off x="7318212" y="1212594"/>
            <a:ext cx="4226788" cy="825193"/>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VZ1: Služby EZ</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Asseco</a:t>
            </a:r>
            <a:r>
              <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rPr>
              <a:t>, Tesco SW, </a:t>
            </a:r>
            <a:r>
              <a:rPr kumimoji="0" lang="cs-CZ" sz="1400" b="0" i="0" u="none" strike="noStrike" kern="1200" cap="none" spc="0" normalizeH="0" baseline="0" noProof="0" err="1">
                <a:ln>
                  <a:noFill/>
                </a:ln>
                <a:solidFill>
                  <a:srgbClr val="002060"/>
                </a:solidFill>
                <a:effectLst/>
                <a:uLnTx/>
                <a:uFillTx/>
                <a:latin typeface="Bahnschrift" panose="020B0502040204020203" pitchFamily="34" charset="0"/>
                <a:ea typeface="+mn-ea"/>
                <a:cs typeface="Arial" panose="020B0604020202020204" pitchFamily="34" charset="0"/>
              </a:rPr>
              <a:t>Seyfor</a:t>
            </a:r>
            <a:endParaRPr kumimoji="0" lang="cs-CZ" sz="1400" b="0" i="0" u="none" strike="noStrike" kern="1200" cap="none" spc="0" normalizeH="0" baseline="0" noProof="0">
              <a:ln>
                <a:noFill/>
              </a:ln>
              <a:solidFill>
                <a:srgbClr val="002060"/>
              </a:solidFill>
              <a:effectLst/>
              <a:uLnTx/>
              <a:uFillTx/>
              <a:latin typeface="Bahnschrift" panose="020B0502040204020203" pitchFamily="34" charset="0"/>
              <a:ea typeface="+mn-ea"/>
              <a:cs typeface="Arial" panose="020B0604020202020204" pitchFamily="34" charset="0"/>
            </a:endParaRPr>
          </a:p>
        </p:txBody>
      </p:sp>
      <p:sp>
        <p:nvSpPr>
          <p:cNvPr id="4" name="Obdélník se zakulacenými rohy na stejné straně 12">
            <a:extLst>
              <a:ext uri="{FF2B5EF4-FFF2-40B4-BE49-F238E27FC236}">
                <a16:creationId xmlns:a16="http://schemas.microsoft.com/office/drawing/2014/main" id="{F40172FB-1125-8FDA-0C26-16F10C5452CE}"/>
              </a:ext>
            </a:extLst>
          </p:cNvPr>
          <p:cNvSpPr/>
          <p:nvPr/>
        </p:nvSpPr>
        <p:spPr>
          <a:xfrm rot="16200000">
            <a:off x="3447980" y="3351127"/>
            <a:ext cx="1993688" cy="797337"/>
          </a:xfrm>
          <a:prstGeom prst="round2Same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5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Správa Programu</a:t>
            </a:r>
          </a:p>
        </p:txBody>
      </p:sp>
      <p:sp>
        <p:nvSpPr>
          <p:cNvPr id="5" name="Obdélník se zakulacenými rohy na stejné straně 12">
            <a:extLst>
              <a:ext uri="{FF2B5EF4-FFF2-40B4-BE49-F238E27FC236}">
                <a16:creationId xmlns:a16="http://schemas.microsoft.com/office/drawing/2014/main" id="{3BCCB921-685C-0AB3-A48D-E0115DB378CB}"/>
              </a:ext>
            </a:extLst>
          </p:cNvPr>
          <p:cNvSpPr/>
          <p:nvPr/>
        </p:nvSpPr>
        <p:spPr>
          <a:xfrm rot="5400000">
            <a:off x="4866156" y="2962851"/>
            <a:ext cx="1993690" cy="1573890"/>
          </a:xfrm>
          <a:prstGeom prst="round2SameRect">
            <a:avLst/>
          </a:prstGeom>
          <a:solidFill>
            <a:srgbClr val="003A63"/>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5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Dodávka projektů</a:t>
            </a:r>
          </a:p>
        </p:txBody>
      </p:sp>
      <p:sp>
        <p:nvSpPr>
          <p:cNvPr id="2" name="Obdélník 1">
            <a:extLst>
              <a:ext uri="{FF2B5EF4-FFF2-40B4-BE49-F238E27FC236}">
                <a16:creationId xmlns:a16="http://schemas.microsoft.com/office/drawing/2014/main" id="{D8237F16-E16A-3805-5F5B-8F82682EFBD1}"/>
              </a:ext>
            </a:extLst>
          </p:cNvPr>
          <p:cNvSpPr/>
          <p:nvPr/>
        </p:nvSpPr>
        <p:spPr>
          <a:xfrm>
            <a:off x="4630134" y="2750976"/>
            <a:ext cx="1306239" cy="1993689"/>
          </a:xfrm>
          <a:prstGeom prst="rect">
            <a:avLst/>
          </a:prstGeom>
          <a:solidFill>
            <a:schemeClr val="bg1">
              <a:lumMod val="95000"/>
            </a:schemeClr>
          </a:solidFill>
          <a:ln>
            <a:solidFill>
              <a:schemeClr val="bg1">
                <a:lumMod val="95000"/>
              </a:schemeClr>
            </a:solidFill>
          </a:ln>
        </p:spPr>
        <p:txBody>
          <a:bodyPr vert="horz" lIns="91440" tIns="45720" rIns="91440" bIns="45720" rtlCol="0" anchor="ctr" anchorCtr="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8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Program EZ</a:t>
            </a:r>
          </a:p>
        </p:txBody>
      </p:sp>
      <p:cxnSp>
        <p:nvCxnSpPr>
          <p:cNvPr id="7" name="Spojnice: pravoúhlá 28">
            <a:extLst>
              <a:ext uri="{FF2B5EF4-FFF2-40B4-BE49-F238E27FC236}">
                <a16:creationId xmlns:a16="http://schemas.microsoft.com/office/drawing/2014/main" id="{DB484312-9B6D-FC8F-DE25-F2584C9BE4E8}"/>
              </a:ext>
            </a:extLst>
          </p:cNvPr>
          <p:cNvCxnSpPr>
            <a:cxnSpLocks/>
            <a:stCxn id="4" idx="3"/>
            <a:endCxn id="19" idx="3"/>
          </p:cNvCxnSpPr>
          <p:nvPr/>
        </p:nvCxnSpPr>
        <p:spPr>
          <a:xfrm rot="10800000">
            <a:off x="3421348" y="1956346"/>
            <a:ext cx="624809" cy="1793450"/>
          </a:xfrm>
          <a:prstGeom prst="bentConnector3">
            <a:avLst>
              <a:gd name="adj1" fmla="val 50000"/>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pojnice: pravoúhlá 28">
            <a:extLst>
              <a:ext uri="{FF2B5EF4-FFF2-40B4-BE49-F238E27FC236}">
                <a16:creationId xmlns:a16="http://schemas.microsoft.com/office/drawing/2014/main" id="{842668DA-04F9-456A-DA8A-0189371F85D4}"/>
              </a:ext>
            </a:extLst>
          </p:cNvPr>
          <p:cNvCxnSpPr>
            <a:cxnSpLocks/>
            <a:stCxn id="20" idx="3"/>
          </p:cNvCxnSpPr>
          <p:nvPr/>
        </p:nvCxnSpPr>
        <p:spPr>
          <a:xfrm flipV="1">
            <a:off x="3421346" y="3778824"/>
            <a:ext cx="293304" cy="1760474"/>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pojnice: pravoúhlá 28">
            <a:extLst>
              <a:ext uri="{FF2B5EF4-FFF2-40B4-BE49-F238E27FC236}">
                <a16:creationId xmlns:a16="http://schemas.microsoft.com/office/drawing/2014/main" id="{52581DF0-33EE-E0EB-5C6D-6ED582B816E8}"/>
              </a:ext>
            </a:extLst>
          </p:cNvPr>
          <p:cNvCxnSpPr>
            <a:cxnSpLocks/>
            <a:endCxn id="41" idx="1"/>
          </p:cNvCxnSpPr>
          <p:nvPr/>
        </p:nvCxnSpPr>
        <p:spPr>
          <a:xfrm rot="5400000" flipH="1" flipV="1">
            <a:off x="6141067" y="2488732"/>
            <a:ext cx="2040686" cy="313604"/>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Přímá spojnice 22">
            <a:extLst>
              <a:ext uri="{FF2B5EF4-FFF2-40B4-BE49-F238E27FC236}">
                <a16:creationId xmlns:a16="http://schemas.microsoft.com/office/drawing/2014/main" id="{E6CC83CD-3581-A9EA-3318-FB8440A07084}"/>
              </a:ext>
            </a:extLst>
          </p:cNvPr>
          <p:cNvCxnSpPr>
            <a:cxnSpLocks/>
          </p:cNvCxnSpPr>
          <p:nvPr/>
        </p:nvCxnSpPr>
        <p:spPr>
          <a:xfrm flipH="1" flipV="1">
            <a:off x="6692905" y="3641157"/>
            <a:ext cx="625307" cy="24721"/>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pojnice: pravoúhlá 28">
            <a:extLst>
              <a:ext uri="{FF2B5EF4-FFF2-40B4-BE49-F238E27FC236}">
                <a16:creationId xmlns:a16="http://schemas.microsoft.com/office/drawing/2014/main" id="{2AFD59C5-7136-B6C0-E18F-7F07276B1894}"/>
              </a:ext>
            </a:extLst>
          </p:cNvPr>
          <p:cNvCxnSpPr>
            <a:cxnSpLocks/>
            <a:endCxn id="46" idx="1"/>
          </p:cNvCxnSpPr>
          <p:nvPr/>
        </p:nvCxnSpPr>
        <p:spPr>
          <a:xfrm rot="5400000" flipH="1" flipV="1">
            <a:off x="6649363" y="2997030"/>
            <a:ext cx="1024092" cy="313606"/>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pojnice: pravoúhlá 28">
            <a:extLst>
              <a:ext uri="{FF2B5EF4-FFF2-40B4-BE49-F238E27FC236}">
                <a16:creationId xmlns:a16="http://schemas.microsoft.com/office/drawing/2014/main" id="{31F336E5-FFCC-A54D-01FF-F28AAA0F72AB}"/>
              </a:ext>
            </a:extLst>
          </p:cNvPr>
          <p:cNvCxnSpPr>
            <a:cxnSpLocks/>
            <a:stCxn id="43" idx="1"/>
          </p:cNvCxnSpPr>
          <p:nvPr/>
        </p:nvCxnSpPr>
        <p:spPr>
          <a:xfrm rot="10800000">
            <a:off x="7004612" y="3641157"/>
            <a:ext cx="313600" cy="1033822"/>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pojnice: pravoúhlá 28">
            <a:extLst>
              <a:ext uri="{FF2B5EF4-FFF2-40B4-BE49-F238E27FC236}">
                <a16:creationId xmlns:a16="http://schemas.microsoft.com/office/drawing/2014/main" id="{AD92C3F1-2C1C-2D94-21F8-C9E3C7FE228B}"/>
              </a:ext>
            </a:extLst>
          </p:cNvPr>
          <p:cNvCxnSpPr>
            <a:cxnSpLocks/>
            <a:stCxn id="45" idx="1"/>
          </p:cNvCxnSpPr>
          <p:nvPr/>
        </p:nvCxnSpPr>
        <p:spPr>
          <a:xfrm rot="10800000">
            <a:off x="7004610" y="4674987"/>
            <a:ext cx="313602" cy="1016589"/>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57" name="Přímá spojnice 2056">
            <a:extLst>
              <a:ext uri="{FF2B5EF4-FFF2-40B4-BE49-F238E27FC236}">
                <a16:creationId xmlns:a16="http://schemas.microsoft.com/office/drawing/2014/main" id="{8DFCB8F1-5712-EFDB-CA00-05F451034F24}"/>
              </a:ext>
            </a:extLst>
          </p:cNvPr>
          <p:cNvCxnSpPr/>
          <p:nvPr/>
        </p:nvCxnSpPr>
        <p:spPr>
          <a:xfrm>
            <a:off x="863318" y="1391472"/>
            <a:ext cx="0" cy="11297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8" name="Přímá spojnice 2057">
            <a:extLst>
              <a:ext uri="{FF2B5EF4-FFF2-40B4-BE49-F238E27FC236}">
                <a16:creationId xmlns:a16="http://schemas.microsoft.com/office/drawing/2014/main" id="{93619429-42C7-FBCE-090C-8DA83394F554}"/>
              </a:ext>
            </a:extLst>
          </p:cNvPr>
          <p:cNvCxnSpPr/>
          <p:nvPr/>
        </p:nvCxnSpPr>
        <p:spPr>
          <a:xfrm>
            <a:off x="862868" y="3182948"/>
            <a:ext cx="0" cy="11297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9" name="Přímá spojnice 2058">
            <a:extLst>
              <a:ext uri="{FF2B5EF4-FFF2-40B4-BE49-F238E27FC236}">
                <a16:creationId xmlns:a16="http://schemas.microsoft.com/office/drawing/2014/main" id="{91CBFBF8-D4FA-90A5-2871-525A105CC1E1}"/>
              </a:ext>
            </a:extLst>
          </p:cNvPr>
          <p:cNvCxnSpPr/>
          <p:nvPr/>
        </p:nvCxnSpPr>
        <p:spPr>
          <a:xfrm>
            <a:off x="862868" y="4974424"/>
            <a:ext cx="0" cy="11297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0" name="Přímá spojnice 2059">
            <a:extLst>
              <a:ext uri="{FF2B5EF4-FFF2-40B4-BE49-F238E27FC236}">
                <a16:creationId xmlns:a16="http://schemas.microsoft.com/office/drawing/2014/main" id="{E122D6F2-F3E2-1712-770A-8D81B4233212}"/>
              </a:ext>
            </a:extLst>
          </p:cNvPr>
          <p:cNvCxnSpPr>
            <a:cxnSpLocks/>
          </p:cNvCxnSpPr>
          <p:nvPr/>
        </p:nvCxnSpPr>
        <p:spPr>
          <a:xfrm>
            <a:off x="7566643" y="1212594"/>
            <a:ext cx="0" cy="825193"/>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2" name="Přímá spojnice 2061">
            <a:extLst>
              <a:ext uri="{FF2B5EF4-FFF2-40B4-BE49-F238E27FC236}">
                <a16:creationId xmlns:a16="http://schemas.microsoft.com/office/drawing/2014/main" id="{5E2E9C66-67AD-6E29-E0DB-017F6BE1EF0B}"/>
              </a:ext>
            </a:extLst>
          </p:cNvPr>
          <p:cNvCxnSpPr>
            <a:cxnSpLocks/>
          </p:cNvCxnSpPr>
          <p:nvPr/>
        </p:nvCxnSpPr>
        <p:spPr>
          <a:xfrm>
            <a:off x="7573979" y="2229190"/>
            <a:ext cx="0" cy="825193"/>
          </a:xfrm>
          <a:prstGeom prst="line">
            <a:avLst/>
          </a:prstGeom>
          <a:ln w="57150">
            <a:solidFill>
              <a:srgbClr val="D2DAE7"/>
            </a:solidFill>
          </a:ln>
        </p:spPr>
        <p:style>
          <a:lnRef idx="1">
            <a:schemeClr val="accent1"/>
          </a:lnRef>
          <a:fillRef idx="0">
            <a:schemeClr val="accent1"/>
          </a:fillRef>
          <a:effectRef idx="0">
            <a:schemeClr val="accent1"/>
          </a:effectRef>
          <a:fontRef idx="minor">
            <a:schemeClr val="tx1"/>
          </a:fontRef>
        </p:style>
      </p:cxnSp>
      <p:cxnSp>
        <p:nvCxnSpPr>
          <p:cNvPr id="2063" name="Přímá spojnice 2062">
            <a:extLst>
              <a:ext uri="{FF2B5EF4-FFF2-40B4-BE49-F238E27FC236}">
                <a16:creationId xmlns:a16="http://schemas.microsoft.com/office/drawing/2014/main" id="{8EBCAA45-1AD9-E858-6D59-42B890835609}"/>
              </a:ext>
            </a:extLst>
          </p:cNvPr>
          <p:cNvCxnSpPr>
            <a:cxnSpLocks/>
          </p:cNvCxnSpPr>
          <p:nvPr/>
        </p:nvCxnSpPr>
        <p:spPr>
          <a:xfrm>
            <a:off x="7573979" y="3253280"/>
            <a:ext cx="0" cy="825193"/>
          </a:xfrm>
          <a:prstGeom prst="line">
            <a:avLst/>
          </a:prstGeom>
          <a:ln w="57150">
            <a:solidFill>
              <a:srgbClr val="3F7AA8"/>
            </a:solidFill>
          </a:ln>
        </p:spPr>
        <p:style>
          <a:lnRef idx="1">
            <a:schemeClr val="accent1"/>
          </a:lnRef>
          <a:fillRef idx="0">
            <a:schemeClr val="accent1"/>
          </a:fillRef>
          <a:effectRef idx="0">
            <a:schemeClr val="accent1"/>
          </a:effectRef>
          <a:fontRef idx="minor">
            <a:schemeClr val="tx1"/>
          </a:fontRef>
        </p:style>
      </p:cxnSp>
      <p:cxnSp>
        <p:nvCxnSpPr>
          <p:cNvPr id="2064" name="Přímá spojnice 2063">
            <a:extLst>
              <a:ext uri="{FF2B5EF4-FFF2-40B4-BE49-F238E27FC236}">
                <a16:creationId xmlns:a16="http://schemas.microsoft.com/office/drawing/2014/main" id="{6BB71D04-85FE-A215-E5CA-B91F87B9B994}"/>
              </a:ext>
            </a:extLst>
          </p:cNvPr>
          <p:cNvCxnSpPr>
            <a:cxnSpLocks/>
          </p:cNvCxnSpPr>
          <p:nvPr/>
        </p:nvCxnSpPr>
        <p:spPr>
          <a:xfrm>
            <a:off x="7573979" y="4262382"/>
            <a:ext cx="0" cy="825193"/>
          </a:xfrm>
          <a:prstGeom prst="line">
            <a:avLst/>
          </a:prstGeom>
          <a:ln w="57150">
            <a:solidFill>
              <a:srgbClr val="003A63"/>
            </a:solidFill>
          </a:ln>
        </p:spPr>
        <p:style>
          <a:lnRef idx="1">
            <a:schemeClr val="accent1"/>
          </a:lnRef>
          <a:fillRef idx="0">
            <a:schemeClr val="accent1"/>
          </a:fillRef>
          <a:effectRef idx="0">
            <a:schemeClr val="accent1"/>
          </a:effectRef>
          <a:fontRef idx="minor">
            <a:schemeClr val="tx1"/>
          </a:fontRef>
        </p:style>
      </p:cxnSp>
      <p:cxnSp>
        <p:nvCxnSpPr>
          <p:cNvPr id="2065" name="Přímá spojnice 2064">
            <a:extLst>
              <a:ext uri="{FF2B5EF4-FFF2-40B4-BE49-F238E27FC236}">
                <a16:creationId xmlns:a16="http://schemas.microsoft.com/office/drawing/2014/main" id="{5E6FE305-C227-1710-E096-1A3281F15A76}"/>
              </a:ext>
            </a:extLst>
          </p:cNvPr>
          <p:cNvCxnSpPr>
            <a:cxnSpLocks/>
          </p:cNvCxnSpPr>
          <p:nvPr/>
        </p:nvCxnSpPr>
        <p:spPr>
          <a:xfrm>
            <a:off x="7590022" y="5278980"/>
            <a:ext cx="0" cy="825193"/>
          </a:xfrm>
          <a:prstGeom prst="line">
            <a:avLst/>
          </a:prstGeom>
          <a:ln w="57150">
            <a:solidFill>
              <a:srgbClr val="DA2128"/>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96B483B-393C-87C6-8714-3999D44E8128}"/>
              </a:ext>
            </a:extLst>
          </p:cNvPr>
          <p:cNvSpPr txBox="1">
            <a:spLocks/>
          </p:cNvSpPr>
          <p:nvPr/>
        </p:nvSpPr>
        <p:spPr>
          <a:xfrm>
            <a:off x="540000" y="339724"/>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a:ln>
                  <a:noFill/>
                </a:ln>
                <a:solidFill>
                  <a:srgbClr val="003A63"/>
                </a:solidFill>
                <a:effectLst/>
                <a:uLnTx/>
                <a:uFillTx/>
                <a:latin typeface="Bahnschrift" panose="020B0502040204020203" pitchFamily="34" charset="0"/>
                <a:ea typeface="+mj-ea"/>
                <a:cs typeface="Arial" panose="020B0604020202020204" pitchFamily="34" charset="0"/>
              </a:rPr>
              <a:t>Struktura dodavatelů a řízení Programu EZ</a:t>
            </a:r>
          </a:p>
        </p:txBody>
      </p:sp>
      <p:sp>
        <p:nvSpPr>
          <p:cNvPr id="12" name="Obdélník 11">
            <a:extLst>
              <a:ext uri="{FF2B5EF4-FFF2-40B4-BE49-F238E27FC236}">
                <a16:creationId xmlns:a16="http://schemas.microsoft.com/office/drawing/2014/main" id="{8C025C43-E118-07E8-BFC7-011274A5A904}"/>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6" name="Zástupný symbol pro číslo snímku 3">
            <a:extLst>
              <a:ext uri="{FF2B5EF4-FFF2-40B4-BE49-F238E27FC236}">
                <a16:creationId xmlns:a16="http://schemas.microsoft.com/office/drawing/2014/main" id="{D5F2E9BA-BD9F-33B9-9A02-F23B9E6180CD}"/>
              </a:ext>
            </a:extLst>
          </p:cNvPr>
          <p:cNvSpPr>
            <a:spLocks noGrp="1"/>
          </p:cNvSpPr>
          <p:nvPr>
            <p:ph type="sldNum" sz="quarter" idx="12"/>
          </p:nvPr>
        </p:nvSpPr>
        <p:spPr>
          <a:xfrm>
            <a:off x="9374900" y="63563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805134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snímek obrazovky, software&#10;&#10;Popis byl vytvořen automaticky">
            <a:extLst>
              <a:ext uri="{FF2B5EF4-FFF2-40B4-BE49-F238E27FC236}">
                <a16:creationId xmlns:a16="http://schemas.microsoft.com/office/drawing/2014/main" id="{E52C524C-4780-4F35-D652-6A9EE022C8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4948" y="68263"/>
            <a:ext cx="9602104" cy="6721475"/>
          </a:xfrm>
          <a:prstGeom prst="rect">
            <a:avLst/>
          </a:prstGeom>
          <a:noFill/>
        </p:spPr>
      </p:pic>
    </p:spTree>
    <p:extLst>
      <p:ext uri="{BB962C8B-B14F-4D97-AF65-F5344CB8AC3E}">
        <p14:creationId xmlns:p14="http://schemas.microsoft.com/office/powerpoint/2010/main" val="480163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9306B-B3DB-3D2A-8BC8-A7A1A2E51B0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13E3B10-5960-D150-4B5C-BE26524E2B9D}"/>
              </a:ext>
            </a:extLst>
          </p:cNvPr>
          <p:cNvSpPr>
            <a:spLocks noGrp="1"/>
          </p:cNvSpPr>
          <p:nvPr>
            <p:ph type="title"/>
          </p:nvPr>
        </p:nvSpPr>
        <p:spPr/>
        <p:txBody>
          <a:bodyPr>
            <a:normAutofit/>
          </a:bodyPr>
          <a:lstStyle/>
          <a:p>
            <a:pPr algn="ctr">
              <a:lnSpc>
                <a:spcPct val="150000"/>
              </a:lnSpc>
            </a:pPr>
            <a:r>
              <a:rPr lang="cs-CZ" sz="2400" b="1" cap="all">
                <a:solidFill>
                  <a:srgbClr val="FF0000"/>
                </a:solidFill>
                <a:effectLst/>
                <a:latin typeface="Arial" panose="020B0604020202020204" pitchFamily="34" charset="0"/>
                <a:ea typeface="Times New Roman" panose="02020603050405020304" pitchFamily="18" charset="0"/>
              </a:rPr>
              <a:t>PILOTNÍ KOMUNIKAČNÍ PLATFORMA TELEMEDICÍNY </a:t>
            </a:r>
            <a:endParaRPr lang="cs-CZ" sz="6600">
              <a:solidFill>
                <a:srgbClr val="F70B2A"/>
              </a:solidFill>
            </a:endParaRPr>
          </a:p>
        </p:txBody>
      </p:sp>
      <p:pic>
        <p:nvPicPr>
          <p:cNvPr id="4" name="Obrázek 3" descr="Obsah obrázku text, Písmo, logo, Elektricky modrá&#10;&#10;Popis byl vytvořen automaticky">
            <a:extLst>
              <a:ext uri="{FF2B5EF4-FFF2-40B4-BE49-F238E27FC236}">
                <a16:creationId xmlns:a16="http://schemas.microsoft.com/office/drawing/2014/main" id="{75408FD8-5D67-6D2D-BA0D-5191A745DF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032CD134-1086-92B0-6C43-CC2D454BB17F}"/>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0E0AAC72-CE72-3FCF-F1CA-0080170B7178}"/>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3EEFCBE0-17E3-E3AF-F832-22593E90AB4E}"/>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sp>
        <p:nvSpPr>
          <p:cNvPr id="14" name="Ovál 13">
            <a:extLst>
              <a:ext uri="{FF2B5EF4-FFF2-40B4-BE49-F238E27FC236}">
                <a16:creationId xmlns:a16="http://schemas.microsoft.com/office/drawing/2014/main" id="{4459BE0F-BAAB-5A15-4FE6-C8EC31425205}"/>
              </a:ext>
            </a:extLst>
          </p:cNvPr>
          <p:cNvSpPr/>
          <p:nvPr/>
        </p:nvSpPr>
        <p:spPr>
          <a:xfrm>
            <a:off x="2648712" y="2319322"/>
            <a:ext cx="1912775" cy="1884969"/>
          </a:xfrm>
          <a:prstGeom prst="ellipse">
            <a:avLst/>
          </a:prstGeom>
          <a:solidFill>
            <a:srgbClr val="125897">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a:ln>
                <a:noFill/>
              </a:ln>
              <a:solidFill>
                <a:srgbClr val="153677"/>
              </a:solidFill>
              <a:effectLst/>
              <a:uLnTx/>
              <a:uFillTx/>
              <a:latin typeface="Aptos" panose="02110004020202020204"/>
              <a:ea typeface="+mn-ea"/>
              <a:cs typeface="+mn-cs"/>
            </a:endParaRPr>
          </a:p>
        </p:txBody>
      </p:sp>
      <p:sp>
        <p:nvSpPr>
          <p:cNvPr id="3" name="Ovál 2">
            <a:extLst>
              <a:ext uri="{FF2B5EF4-FFF2-40B4-BE49-F238E27FC236}">
                <a16:creationId xmlns:a16="http://schemas.microsoft.com/office/drawing/2014/main" id="{68B48D33-3E9B-419E-8162-410987AB6259}"/>
              </a:ext>
            </a:extLst>
          </p:cNvPr>
          <p:cNvSpPr/>
          <p:nvPr/>
        </p:nvSpPr>
        <p:spPr>
          <a:xfrm>
            <a:off x="4968240" y="2319321"/>
            <a:ext cx="1912775" cy="1884969"/>
          </a:xfrm>
          <a:prstGeom prst="ellipse">
            <a:avLst/>
          </a:prstGeom>
          <a:solidFill>
            <a:srgbClr val="125897">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a:ln>
                <a:noFill/>
              </a:ln>
              <a:solidFill>
                <a:srgbClr val="153677"/>
              </a:solidFill>
              <a:effectLst/>
              <a:uLnTx/>
              <a:uFillTx/>
              <a:latin typeface="Aptos" panose="02110004020202020204"/>
              <a:ea typeface="+mn-ea"/>
              <a:cs typeface="+mn-cs"/>
            </a:endParaRPr>
          </a:p>
        </p:txBody>
      </p:sp>
      <p:sp>
        <p:nvSpPr>
          <p:cNvPr id="8" name="Ovál 7">
            <a:extLst>
              <a:ext uri="{FF2B5EF4-FFF2-40B4-BE49-F238E27FC236}">
                <a16:creationId xmlns:a16="http://schemas.microsoft.com/office/drawing/2014/main" id="{71922B26-479B-C90E-8F5B-BA30D55B08B1}"/>
              </a:ext>
            </a:extLst>
          </p:cNvPr>
          <p:cNvSpPr/>
          <p:nvPr/>
        </p:nvSpPr>
        <p:spPr>
          <a:xfrm>
            <a:off x="7287768" y="2319320"/>
            <a:ext cx="1912775" cy="1884969"/>
          </a:xfrm>
          <a:prstGeom prst="ellipse">
            <a:avLst/>
          </a:prstGeom>
          <a:solidFill>
            <a:srgbClr val="125897">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a:ln>
                <a:noFill/>
              </a:ln>
              <a:solidFill>
                <a:srgbClr val="153677"/>
              </a:solidFill>
              <a:effectLst/>
              <a:uLnTx/>
              <a:uFillTx/>
              <a:latin typeface="Aptos" panose="02110004020202020204"/>
              <a:ea typeface="+mn-ea"/>
              <a:cs typeface="+mn-cs"/>
            </a:endParaRPr>
          </a:p>
        </p:txBody>
      </p:sp>
      <p:pic>
        <p:nvPicPr>
          <p:cNvPr id="1028" name="Picture 4" descr="Katalog dodavatelů IT služeb a řešení">
            <a:extLst>
              <a:ext uri="{FF2B5EF4-FFF2-40B4-BE49-F238E27FC236}">
                <a16:creationId xmlns:a16="http://schemas.microsoft.com/office/drawing/2014/main" id="{0EA50F33-FA01-6EC2-B89C-BD1C7286ABC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38246" y="3084004"/>
            <a:ext cx="972762" cy="371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ho.me">
            <a:extLst>
              <a:ext uri="{FF2B5EF4-FFF2-40B4-BE49-F238E27FC236}">
                <a16:creationId xmlns:a16="http://schemas.microsoft.com/office/drawing/2014/main" id="{C739583E-3E74-1B8F-EB5A-A58885199E5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3249" y="3084004"/>
            <a:ext cx="1814984" cy="409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CO SW a.s.| Vývoj software pro správu a údržbu majetku">
            <a:extLst>
              <a:ext uri="{FF2B5EF4-FFF2-40B4-BE49-F238E27FC236}">
                <a16:creationId xmlns:a16="http://schemas.microsoft.com/office/drawing/2014/main" id="{7968C6F6-88CC-6FD1-D5C7-5FA6FA0D63B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339782" y="3084004"/>
            <a:ext cx="1797507" cy="34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725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404A-1E4D-6022-240E-8839002BC01C}"/>
            </a:ext>
          </a:extLst>
        </p:cNvPr>
        <p:cNvGrpSpPr/>
        <p:nvPr/>
      </p:nvGrpSpPr>
      <p:grpSpPr>
        <a:xfrm>
          <a:off x="0" y="0"/>
          <a:ext cx="0" cy="0"/>
          <a:chOff x="0" y="0"/>
          <a:chExt cx="0" cy="0"/>
        </a:xfrm>
      </p:grpSpPr>
      <p:pic>
        <p:nvPicPr>
          <p:cNvPr id="17" name="Obrázek 16" descr="Obsah obrázku text, snímek obrazovky, Mobilní telefon, přístroj&#10;&#10;Obsah generovaný pomocí AI může být nesprávný.">
            <a:extLst>
              <a:ext uri="{FF2B5EF4-FFF2-40B4-BE49-F238E27FC236}">
                <a16:creationId xmlns:a16="http://schemas.microsoft.com/office/drawing/2014/main" id="{90A85408-BAA7-8091-5170-FAD4308218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5906" y="1598255"/>
            <a:ext cx="2191517" cy="4639488"/>
          </a:xfrm>
          <a:prstGeom prst="rect">
            <a:avLst/>
          </a:prstGeom>
        </p:spPr>
      </p:pic>
      <p:sp>
        <p:nvSpPr>
          <p:cNvPr id="2" name="Nadpis 1">
            <a:extLst>
              <a:ext uri="{FF2B5EF4-FFF2-40B4-BE49-F238E27FC236}">
                <a16:creationId xmlns:a16="http://schemas.microsoft.com/office/drawing/2014/main" id="{39503C64-EAF8-0A9F-8D11-E0E32750AF8C}"/>
              </a:ext>
            </a:extLst>
          </p:cNvPr>
          <p:cNvSpPr>
            <a:spLocks noGrp="1"/>
          </p:cNvSpPr>
          <p:nvPr>
            <p:ph type="title"/>
          </p:nvPr>
        </p:nvSpPr>
        <p:spPr/>
        <p:txBody>
          <a:bodyPr>
            <a:normAutofit/>
          </a:bodyPr>
          <a:lstStyle/>
          <a:p>
            <a:pPr algn="ctr">
              <a:lnSpc>
                <a:spcPct val="150000"/>
              </a:lnSpc>
            </a:pPr>
            <a:r>
              <a:rPr lang="cs-CZ" sz="2400" b="1" cap="all">
                <a:solidFill>
                  <a:srgbClr val="FF0000"/>
                </a:solidFill>
                <a:effectLst/>
                <a:latin typeface="Arial" panose="020B0604020202020204" pitchFamily="34" charset="0"/>
                <a:ea typeface="Times New Roman" panose="02020603050405020304" pitchFamily="18" charset="0"/>
              </a:rPr>
              <a:t>PILOTNÍ KOMUNIKAČNÍ PLATFORMA TELEMEDICÍNY </a:t>
            </a:r>
            <a:endParaRPr lang="cs-CZ" sz="6600">
              <a:solidFill>
                <a:srgbClr val="F70B2A"/>
              </a:solidFill>
            </a:endParaRPr>
          </a:p>
        </p:txBody>
      </p:sp>
      <p:pic>
        <p:nvPicPr>
          <p:cNvPr id="4" name="Obrázek 3" descr="Obsah obrázku text, Písmo, logo, Elektricky modrá&#10;&#10;Popis byl vytvořen automaticky">
            <a:extLst>
              <a:ext uri="{FF2B5EF4-FFF2-40B4-BE49-F238E27FC236}">
                <a16:creationId xmlns:a16="http://schemas.microsoft.com/office/drawing/2014/main" id="{7E034A66-3372-B3D5-C6B3-08799018C9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5F6DD887-01E5-219F-4029-174752FA2719}"/>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9D5BD1B6-E8BB-6108-6B59-3D2C574D13A5}"/>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7938F4F5-1C8E-9B67-11E1-206CE0934649}"/>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5" name="Obrázek 14" descr="Obsah obrázku snímek obrazovky, design, smartphone&#10;&#10;Obsah generovaný pomocí AI může být nesprávný.">
            <a:extLst>
              <a:ext uri="{FF2B5EF4-FFF2-40B4-BE49-F238E27FC236}">
                <a16:creationId xmlns:a16="http://schemas.microsoft.com/office/drawing/2014/main" id="{668840A2-A967-2E1D-E5A7-E45587D7AD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08146" y="1427605"/>
            <a:ext cx="2845469" cy="5262738"/>
          </a:xfrm>
          <a:prstGeom prst="rect">
            <a:avLst/>
          </a:prstGeom>
        </p:spPr>
      </p:pic>
      <p:pic>
        <p:nvPicPr>
          <p:cNvPr id="2060" name="Picture 12" descr="Apple Monitor Internet: Over 2,447 Royalty-Free Licensable Stock  Illustrations &amp; Drawings | Shutterstock">
            <a:extLst>
              <a:ext uri="{FF2B5EF4-FFF2-40B4-BE49-F238E27FC236}">
                <a16:creationId xmlns:a16="http://schemas.microsoft.com/office/drawing/2014/main" id="{AADBEA51-8BB4-3FCD-E88F-6F68618D153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23560" y="1690688"/>
            <a:ext cx="6530240" cy="4353493"/>
          </a:xfrm>
          <a:prstGeom prst="rect">
            <a:avLst/>
          </a:prstGeom>
          <a:noFill/>
          <a:extLst>
            <a:ext uri="{909E8E84-426E-40DD-AFC4-6F175D3DCCD1}">
              <a14:hiddenFill xmlns:a14="http://schemas.microsoft.com/office/drawing/2010/main">
                <a:solidFill>
                  <a:srgbClr val="FFFFFF"/>
                </a:solidFill>
              </a14:hiddenFill>
            </a:ext>
          </a:extLst>
        </p:spPr>
      </p:pic>
      <p:pic>
        <p:nvPicPr>
          <p:cNvPr id="27" name="Obrázek 26" descr="Obsah obrázku text, snímek obrazovky, software, číslo&#10;&#10;Obsah generovaný pomocí AI může být nesprávný.">
            <a:extLst>
              <a:ext uri="{FF2B5EF4-FFF2-40B4-BE49-F238E27FC236}">
                <a16:creationId xmlns:a16="http://schemas.microsoft.com/office/drawing/2014/main" id="{5E449F78-6979-A16E-7B9C-56E8348102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63345" y="2122825"/>
            <a:ext cx="4880830" cy="2992742"/>
          </a:xfrm>
          <a:prstGeom prst="rect">
            <a:avLst/>
          </a:prstGeom>
        </p:spPr>
      </p:pic>
    </p:spTree>
    <p:extLst>
      <p:ext uri="{BB962C8B-B14F-4D97-AF65-F5344CB8AC3E}">
        <p14:creationId xmlns:p14="http://schemas.microsoft.com/office/powerpoint/2010/main" val="298540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94DC-8955-DF9C-5581-A738A97F58B4}"/>
            </a:ext>
          </a:extLst>
        </p:cNvPr>
        <p:cNvGrpSpPr/>
        <p:nvPr/>
      </p:nvGrpSpPr>
      <p:grpSpPr>
        <a:xfrm>
          <a:off x="0" y="0"/>
          <a:ext cx="0" cy="0"/>
          <a:chOff x="0" y="0"/>
          <a:chExt cx="0" cy="0"/>
        </a:xfrm>
      </p:grpSpPr>
      <p:pic>
        <p:nvPicPr>
          <p:cNvPr id="8" name="Obrázek 7" descr="Obsah obrázku text, snímek obrazovky, Písmo, číslo&#10;&#10;Obsah generovaný pomocí AI může být nesprávný.">
            <a:extLst>
              <a:ext uri="{FF2B5EF4-FFF2-40B4-BE49-F238E27FC236}">
                <a16:creationId xmlns:a16="http://schemas.microsoft.com/office/drawing/2014/main" id="{4F89DABC-AAAC-D306-421C-29E420168F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1241" y="993978"/>
            <a:ext cx="2444241" cy="4857631"/>
          </a:xfrm>
          <a:prstGeom prst="rect">
            <a:avLst/>
          </a:prstGeom>
        </p:spPr>
      </p:pic>
      <p:pic>
        <p:nvPicPr>
          <p:cNvPr id="14" name="Obrázek 13" descr="Obsah obrázku snímek obrazovky, design, smartphone&#10;&#10;Obsah generovaný pomocí AI může být nesprávný.">
            <a:extLst>
              <a:ext uri="{FF2B5EF4-FFF2-40B4-BE49-F238E27FC236}">
                <a16:creationId xmlns:a16="http://schemas.microsoft.com/office/drawing/2014/main" id="{2970E0B6-2E3C-1DC3-C120-AEF1929AEA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8792" y="760110"/>
            <a:ext cx="3117398" cy="5765675"/>
          </a:xfrm>
          <a:prstGeom prst="rect">
            <a:avLst/>
          </a:prstGeom>
        </p:spPr>
      </p:pic>
      <p:pic>
        <p:nvPicPr>
          <p:cNvPr id="10" name="Obrázek 9" descr="Obsah obrázku text, snímek obrazovky, Písmo, číslo&#10;&#10;Obsah generovaný pomocí AI může být nesprávný.">
            <a:extLst>
              <a:ext uri="{FF2B5EF4-FFF2-40B4-BE49-F238E27FC236}">
                <a16:creationId xmlns:a16="http://schemas.microsoft.com/office/drawing/2014/main" id="{D668A055-5672-FEE2-6EC1-2CE989D4EC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0756" y="857952"/>
            <a:ext cx="2365416" cy="4993657"/>
          </a:xfrm>
          <a:prstGeom prst="rect">
            <a:avLst/>
          </a:prstGeom>
        </p:spPr>
      </p:pic>
      <p:pic>
        <p:nvPicPr>
          <p:cNvPr id="7" name="Obrázek 6" descr="Obsah obrázku Písmo, Grafika, logo, symbol&#10;&#10;Popis byl vytvořen automaticky">
            <a:extLst>
              <a:ext uri="{FF2B5EF4-FFF2-40B4-BE49-F238E27FC236}">
                <a16:creationId xmlns:a16="http://schemas.microsoft.com/office/drawing/2014/main" id="{913FE961-1AF4-FBA8-6B7D-F628EECD9C9E}"/>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5" name="Obrázek 14" descr="Obsah obrázku snímek obrazovky, design, smartphone&#10;&#10;Obsah generovaný pomocí AI může být nesprávný.">
            <a:extLst>
              <a:ext uri="{FF2B5EF4-FFF2-40B4-BE49-F238E27FC236}">
                <a16:creationId xmlns:a16="http://schemas.microsoft.com/office/drawing/2014/main" id="{16A6E9A5-9992-8A7C-916D-AC0AC8D626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765" y="760111"/>
            <a:ext cx="3117398" cy="5765675"/>
          </a:xfrm>
          <a:prstGeom prst="rect">
            <a:avLst/>
          </a:prstGeom>
        </p:spPr>
      </p:pic>
      <p:pic>
        <p:nvPicPr>
          <p:cNvPr id="18" name="Obrázek 17" descr="Obsah obrázku text, snímek obrazovky, číslo, Písmo&#10;&#10;Obsah generovaný pomocí AI může být nesprávný.">
            <a:extLst>
              <a:ext uri="{FF2B5EF4-FFF2-40B4-BE49-F238E27FC236}">
                <a16:creationId xmlns:a16="http://schemas.microsoft.com/office/drawing/2014/main" id="{2BAC0D30-DC5C-0AD0-4EB2-22F636AE33C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59839" y="993978"/>
            <a:ext cx="2276958" cy="4746422"/>
          </a:xfrm>
          <a:prstGeom prst="rect">
            <a:avLst/>
          </a:prstGeom>
        </p:spPr>
      </p:pic>
      <p:pic>
        <p:nvPicPr>
          <p:cNvPr id="19" name="Obrázek 18" descr="Obsah obrázku snímek obrazovky, design, smartphone&#10;&#10;Obsah generovaný pomocí AI může být nesprávný.">
            <a:extLst>
              <a:ext uri="{FF2B5EF4-FFF2-40B4-BE49-F238E27FC236}">
                <a16:creationId xmlns:a16="http://schemas.microsoft.com/office/drawing/2014/main" id="{669A56B3-2C4F-D01A-7F3E-E4E34FC3D4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9619" y="760109"/>
            <a:ext cx="3117398" cy="5765675"/>
          </a:xfrm>
          <a:prstGeom prst="rect">
            <a:avLst/>
          </a:prstGeom>
        </p:spPr>
      </p:pic>
      <p:pic>
        <p:nvPicPr>
          <p:cNvPr id="21" name="Obrázek 20" descr="Obsah obrázku symbol, logo, Grafika, Písmo&#10;&#10;Obsah generovaný pomocí AI může být nesprávný.">
            <a:extLst>
              <a:ext uri="{FF2B5EF4-FFF2-40B4-BE49-F238E27FC236}">
                <a16:creationId xmlns:a16="http://schemas.microsoft.com/office/drawing/2014/main" id="{DF677AF9-5DA1-74CC-08F6-01C4665266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87523" y="1237025"/>
            <a:ext cx="1349276" cy="1101269"/>
          </a:xfrm>
          <a:prstGeom prst="rect">
            <a:avLst/>
          </a:prstGeom>
        </p:spPr>
      </p:pic>
    </p:spTree>
    <p:extLst>
      <p:ext uri="{BB962C8B-B14F-4D97-AF65-F5344CB8AC3E}">
        <p14:creationId xmlns:p14="http://schemas.microsoft.com/office/powerpoint/2010/main" val="226639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C04E-C1C3-6BD1-00DC-AFADF8B56DF7}"/>
            </a:ext>
          </a:extLst>
        </p:cNvPr>
        <p:cNvGrpSpPr/>
        <p:nvPr/>
      </p:nvGrpSpPr>
      <p:grpSpPr>
        <a:xfrm>
          <a:off x="0" y="0"/>
          <a:ext cx="0" cy="0"/>
          <a:chOff x="0" y="0"/>
          <a:chExt cx="0" cy="0"/>
        </a:xfrm>
      </p:grpSpPr>
      <p:pic>
        <p:nvPicPr>
          <p:cNvPr id="6" name="Obrázek 5">
            <a:extLst>
              <a:ext uri="{FF2B5EF4-FFF2-40B4-BE49-F238E27FC236}">
                <a16:creationId xmlns:a16="http://schemas.microsoft.com/office/drawing/2014/main" id="{430F7A12-C084-A042-97C2-8DAA8E18E3CA}"/>
              </a:ext>
            </a:extLst>
          </p:cNvPr>
          <p:cNvPicPr>
            <a:picLocks noChangeAspect="1"/>
          </p:cNvPicPr>
          <p:nvPr/>
        </p:nvPicPr>
        <p:blipFill>
          <a:blip r:embed="rId2"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4" name="Obrázek 3" descr="Obsah obrázku text, snímek obrazovky, software, číslo&#10;&#10;Obsah generovaný pomocí AI může být nesprávný.">
            <a:extLst>
              <a:ext uri="{FF2B5EF4-FFF2-40B4-BE49-F238E27FC236}">
                <a16:creationId xmlns:a16="http://schemas.microsoft.com/office/drawing/2014/main" id="{91F3BA03-F176-E2EC-D115-71F053DD98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3968" y="0"/>
            <a:ext cx="9644063" cy="6858000"/>
          </a:xfrm>
          <a:prstGeom prst="rect">
            <a:avLst/>
          </a:prstGeom>
        </p:spPr>
      </p:pic>
    </p:spTree>
    <p:extLst>
      <p:ext uri="{BB962C8B-B14F-4D97-AF65-F5344CB8AC3E}">
        <p14:creationId xmlns:p14="http://schemas.microsoft.com/office/powerpoint/2010/main" val="3459180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F643-AF02-AB73-C9DE-A393A8F4F97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27486DB-0632-F390-98D3-6EFDEA64F808}"/>
              </a:ext>
            </a:extLst>
          </p:cNvPr>
          <p:cNvSpPr>
            <a:spLocks noGrp="1"/>
          </p:cNvSpPr>
          <p:nvPr>
            <p:ph type="title"/>
          </p:nvPr>
        </p:nvSpPr>
        <p:spPr>
          <a:xfrm>
            <a:off x="838200" y="113818"/>
            <a:ext cx="10515600" cy="1325563"/>
          </a:xfrm>
        </p:spPr>
        <p:txBody>
          <a:bodyPr>
            <a:normAutofit/>
          </a:bodyPr>
          <a:lstStyle/>
          <a:p>
            <a:pPr algn="ctr">
              <a:lnSpc>
                <a:spcPct val="150000"/>
              </a:lnSpc>
            </a:pPr>
            <a:r>
              <a:rPr lang="cs-CZ" sz="2400" b="1" cap="all" dirty="0">
                <a:solidFill>
                  <a:srgbClr val="FF0000"/>
                </a:solidFill>
                <a:effectLst/>
                <a:latin typeface="Arial" panose="020B0604020202020204" pitchFamily="34" charset="0"/>
                <a:ea typeface="Times New Roman" panose="02020603050405020304" pitchFamily="18" charset="0"/>
              </a:rPr>
              <a:t>Portál zdravotnického zařízení</a:t>
            </a:r>
            <a:endParaRPr lang="cs-CZ" sz="6600" dirty="0">
              <a:solidFill>
                <a:srgbClr val="F70B2A"/>
              </a:solidFill>
            </a:endParaRPr>
          </a:p>
        </p:txBody>
      </p:sp>
      <p:pic>
        <p:nvPicPr>
          <p:cNvPr id="4" name="Obrázek 3" descr="Obsah obrázku text, Písmo, logo, Elektricky modrá&#10;&#10;Popis byl vytvořen automaticky">
            <a:extLst>
              <a:ext uri="{FF2B5EF4-FFF2-40B4-BE49-F238E27FC236}">
                <a16:creationId xmlns:a16="http://schemas.microsoft.com/office/drawing/2014/main" id="{E90803DD-81C8-38D8-8E25-F8516889E1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80AA0378-0DC7-9364-6390-A80CD06D2C7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894EE4B8-9C2D-944A-D87E-FE5DFB93A783}"/>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15C9CEB0-D373-3DA6-8558-979B15213F99}"/>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8" name="Obrázek 7">
            <a:extLst>
              <a:ext uri="{FF2B5EF4-FFF2-40B4-BE49-F238E27FC236}">
                <a16:creationId xmlns:a16="http://schemas.microsoft.com/office/drawing/2014/main" id="{E99041C3-2F10-61C2-3111-44FBD4F33A4C}"/>
              </a:ext>
            </a:extLst>
          </p:cNvPr>
          <p:cNvPicPr>
            <a:picLocks noChangeAspect="1"/>
          </p:cNvPicPr>
          <p:nvPr/>
        </p:nvPicPr>
        <p:blipFill>
          <a:blip r:embed="rId6"/>
          <a:stretch>
            <a:fillRect/>
          </a:stretch>
        </p:blipFill>
        <p:spPr>
          <a:xfrm>
            <a:off x="1290227" y="1411256"/>
            <a:ext cx="9754961" cy="5410955"/>
          </a:xfrm>
          <a:prstGeom prst="rect">
            <a:avLst/>
          </a:prstGeom>
        </p:spPr>
      </p:pic>
    </p:spTree>
    <p:extLst>
      <p:ext uri="{BB962C8B-B14F-4D97-AF65-F5344CB8AC3E}">
        <p14:creationId xmlns:p14="http://schemas.microsoft.com/office/powerpoint/2010/main" val="469592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F1E7-A13C-7F27-4C5A-42007A7EF2FA}"/>
            </a:ext>
          </a:extLst>
        </p:cNvPr>
        <p:cNvGrpSpPr/>
        <p:nvPr/>
      </p:nvGrpSpPr>
      <p:grpSpPr>
        <a:xfrm>
          <a:off x="0" y="0"/>
          <a:ext cx="0" cy="0"/>
          <a:chOff x="0" y="0"/>
          <a:chExt cx="0" cy="0"/>
        </a:xfrm>
      </p:grpSpPr>
      <p:pic>
        <p:nvPicPr>
          <p:cNvPr id="4" name="Obrázek 3" descr="Obsah obrázku text, Písmo, logo, Elektricky modrá&#10;&#10;Popis byl vytvořen automaticky">
            <a:extLst>
              <a:ext uri="{FF2B5EF4-FFF2-40B4-BE49-F238E27FC236}">
                <a16:creationId xmlns:a16="http://schemas.microsoft.com/office/drawing/2014/main" id="{1EE86F0D-EDC8-0637-B494-7935EB476A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D2836AF9-054E-9638-F38C-1D2A5E0A4D79}"/>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6CE16E7E-74FB-A4BC-D597-42214FDF1E42}"/>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4EA6EFE5-F7F8-0704-D10F-50FAECB413A2}"/>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427855" y="94891"/>
            <a:ext cx="1351280" cy="607695"/>
          </a:xfrm>
          <a:prstGeom prst="rect">
            <a:avLst/>
          </a:prstGeom>
        </p:spPr>
      </p:pic>
      <p:pic>
        <p:nvPicPr>
          <p:cNvPr id="11" name="Obrázek 10">
            <a:extLst>
              <a:ext uri="{FF2B5EF4-FFF2-40B4-BE49-F238E27FC236}">
                <a16:creationId xmlns:a16="http://schemas.microsoft.com/office/drawing/2014/main" id="{4B5FB381-E016-568D-B0D6-EAC4849D89B7}"/>
              </a:ext>
            </a:extLst>
          </p:cNvPr>
          <p:cNvPicPr>
            <a:picLocks noChangeAspect="1"/>
          </p:cNvPicPr>
          <p:nvPr/>
        </p:nvPicPr>
        <p:blipFill>
          <a:blip r:embed="rId6"/>
          <a:stretch>
            <a:fillRect/>
          </a:stretch>
        </p:blipFill>
        <p:spPr>
          <a:xfrm>
            <a:off x="0" y="606143"/>
            <a:ext cx="12192000" cy="5498353"/>
          </a:xfrm>
          <a:prstGeom prst="rect">
            <a:avLst/>
          </a:prstGeom>
        </p:spPr>
      </p:pic>
      <p:sp>
        <p:nvSpPr>
          <p:cNvPr id="12" name="Obdélník 11">
            <a:extLst>
              <a:ext uri="{FF2B5EF4-FFF2-40B4-BE49-F238E27FC236}">
                <a16:creationId xmlns:a16="http://schemas.microsoft.com/office/drawing/2014/main" id="{666C8374-06BD-191C-E9C5-4DAD3C63CBF4}"/>
              </a:ext>
            </a:extLst>
          </p:cNvPr>
          <p:cNvSpPr/>
          <p:nvPr/>
        </p:nvSpPr>
        <p:spPr>
          <a:xfrm>
            <a:off x="176980" y="1400169"/>
            <a:ext cx="1494504" cy="1926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bdélník 12">
            <a:extLst>
              <a:ext uri="{FF2B5EF4-FFF2-40B4-BE49-F238E27FC236}">
                <a16:creationId xmlns:a16="http://schemas.microsoft.com/office/drawing/2014/main" id="{6F9A5573-342C-8B09-D1D0-3A28DA96776A}"/>
              </a:ext>
            </a:extLst>
          </p:cNvPr>
          <p:cNvSpPr/>
          <p:nvPr/>
        </p:nvSpPr>
        <p:spPr>
          <a:xfrm>
            <a:off x="1219200" y="1691148"/>
            <a:ext cx="1740310" cy="167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358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02EC2-B383-631F-1036-382B926C968F}"/>
            </a:ext>
          </a:extLst>
        </p:cNvPr>
        <p:cNvGrpSpPr/>
        <p:nvPr/>
      </p:nvGrpSpPr>
      <p:grpSpPr>
        <a:xfrm>
          <a:off x="0" y="0"/>
          <a:ext cx="0" cy="0"/>
          <a:chOff x="0" y="0"/>
          <a:chExt cx="0" cy="0"/>
        </a:xfrm>
      </p:grpSpPr>
      <p:pic>
        <p:nvPicPr>
          <p:cNvPr id="4" name="Obrázek 3" descr="Obsah obrázku text, Písmo, logo, Elektricky modrá&#10;&#10;Popis byl vytvořen automaticky">
            <a:extLst>
              <a:ext uri="{FF2B5EF4-FFF2-40B4-BE49-F238E27FC236}">
                <a16:creationId xmlns:a16="http://schemas.microsoft.com/office/drawing/2014/main" id="{665DCBF5-F4E6-7F89-74E9-8476DA2C14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C870E2DA-D67E-2459-853D-1D966126C14B}"/>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D38286E9-80AE-C135-35A0-C227FC9E194D}"/>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46FE0962-3013-4A1E-6666-CDD2F178FB49}"/>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427855" y="94891"/>
            <a:ext cx="1351280" cy="607695"/>
          </a:xfrm>
          <a:prstGeom prst="rect">
            <a:avLst/>
          </a:prstGeom>
        </p:spPr>
      </p:pic>
      <p:pic>
        <p:nvPicPr>
          <p:cNvPr id="9" name="Obrázek 8">
            <a:extLst>
              <a:ext uri="{FF2B5EF4-FFF2-40B4-BE49-F238E27FC236}">
                <a16:creationId xmlns:a16="http://schemas.microsoft.com/office/drawing/2014/main" id="{DC5C7D0F-0CAC-6800-B494-2574B3609162}"/>
              </a:ext>
            </a:extLst>
          </p:cNvPr>
          <p:cNvPicPr>
            <a:picLocks noChangeAspect="1"/>
          </p:cNvPicPr>
          <p:nvPr/>
        </p:nvPicPr>
        <p:blipFill>
          <a:blip r:embed="rId6"/>
          <a:stretch>
            <a:fillRect/>
          </a:stretch>
        </p:blipFill>
        <p:spPr>
          <a:xfrm>
            <a:off x="0" y="796082"/>
            <a:ext cx="12192000" cy="5362622"/>
          </a:xfrm>
          <a:prstGeom prst="rect">
            <a:avLst/>
          </a:prstGeom>
        </p:spPr>
      </p:pic>
      <p:sp>
        <p:nvSpPr>
          <p:cNvPr id="12" name="Obdélník 11">
            <a:extLst>
              <a:ext uri="{FF2B5EF4-FFF2-40B4-BE49-F238E27FC236}">
                <a16:creationId xmlns:a16="http://schemas.microsoft.com/office/drawing/2014/main" id="{FE3F80E5-7FD2-FC19-4464-78883407239D}"/>
              </a:ext>
            </a:extLst>
          </p:cNvPr>
          <p:cNvSpPr/>
          <p:nvPr/>
        </p:nvSpPr>
        <p:spPr>
          <a:xfrm>
            <a:off x="707922" y="1029996"/>
            <a:ext cx="1494504" cy="1926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2900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7A29A-02D1-6BBF-2C18-4A70E333F023}"/>
            </a:ext>
          </a:extLst>
        </p:cNvPr>
        <p:cNvGrpSpPr/>
        <p:nvPr/>
      </p:nvGrpSpPr>
      <p:grpSpPr>
        <a:xfrm>
          <a:off x="0" y="0"/>
          <a:ext cx="0" cy="0"/>
          <a:chOff x="0" y="0"/>
          <a:chExt cx="0" cy="0"/>
        </a:xfrm>
      </p:grpSpPr>
      <p:pic>
        <p:nvPicPr>
          <p:cNvPr id="4" name="Obrázek 3" descr="Obsah obrázku text, Písmo, logo, Elektricky modrá&#10;&#10;Popis byl vytvořen automaticky">
            <a:extLst>
              <a:ext uri="{FF2B5EF4-FFF2-40B4-BE49-F238E27FC236}">
                <a16:creationId xmlns:a16="http://schemas.microsoft.com/office/drawing/2014/main" id="{DB1F156B-13D4-E017-2E5F-2025E6F5A3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C4524C97-3484-0EE9-F3CE-E46D3D0D43DE}"/>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AF72F6A5-3B45-8B44-AD91-2A631D7D3952}"/>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2EA42969-959D-AB84-84F5-618BE7B65645}"/>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427855" y="94891"/>
            <a:ext cx="1351280" cy="607695"/>
          </a:xfrm>
          <a:prstGeom prst="rect">
            <a:avLst/>
          </a:prstGeom>
        </p:spPr>
      </p:pic>
      <p:pic>
        <p:nvPicPr>
          <p:cNvPr id="3" name="Obrázek 2">
            <a:extLst>
              <a:ext uri="{FF2B5EF4-FFF2-40B4-BE49-F238E27FC236}">
                <a16:creationId xmlns:a16="http://schemas.microsoft.com/office/drawing/2014/main" id="{3A49FCBD-7C52-C5A8-4887-2D989C489A3C}"/>
              </a:ext>
            </a:extLst>
          </p:cNvPr>
          <p:cNvPicPr>
            <a:picLocks noChangeAspect="1"/>
          </p:cNvPicPr>
          <p:nvPr/>
        </p:nvPicPr>
        <p:blipFill>
          <a:blip r:embed="rId6"/>
          <a:stretch>
            <a:fillRect/>
          </a:stretch>
        </p:blipFill>
        <p:spPr>
          <a:xfrm>
            <a:off x="0" y="715359"/>
            <a:ext cx="12192000" cy="5427281"/>
          </a:xfrm>
          <a:prstGeom prst="rect">
            <a:avLst/>
          </a:prstGeom>
        </p:spPr>
      </p:pic>
      <p:sp>
        <p:nvSpPr>
          <p:cNvPr id="12" name="Obdélník 11">
            <a:extLst>
              <a:ext uri="{FF2B5EF4-FFF2-40B4-BE49-F238E27FC236}">
                <a16:creationId xmlns:a16="http://schemas.microsoft.com/office/drawing/2014/main" id="{FD9A4314-C358-B356-0511-3D2BD952E425}"/>
              </a:ext>
            </a:extLst>
          </p:cNvPr>
          <p:cNvSpPr/>
          <p:nvPr/>
        </p:nvSpPr>
        <p:spPr>
          <a:xfrm>
            <a:off x="304800" y="1286678"/>
            <a:ext cx="1494504" cy="1926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5804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E05B-D2EC-E6E1-0075-6DB6AFF7CBB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E4BA96F-056D-C57D-C788-EFD7A9AD28A5}"/>
              </a:ext>
            </a:extLst>
          </p:cNvPr>
          <p:cNvSpPr>
            <a:spLocks noGrp="1"/>
          </p:cNvSpPr>
          <p:nvPr>
            <p:ph type="title"/>
          </p:nvPr>
        </p:nvSpPr>
        <p:spPr>
          <a:xfrm>
            <a:off x="783625" y="-172142"/>
            <a:ext cx="10515600" cy="1325563"/>
          </a:xfrm>
        </p:spPr>
        <p:txBody>
          <a:bodyPr>
            <a:normAutofit/>
          </a:bodyPr>
          <a:lstStyle/>
          <a:p>
            <a:pPr algn="ctr">
              <a:lnSpc>
                <a:spcPct val="150000"/>
              </a:lnSpc>
            </a:pPr>
            <a:r>
              <a:rPr lang="cs-CZ" sz="2400" b="1" cap="all" dirty="0">
                <a:solidFill>
                  <a:srgbClr val="FF0000"/>
                </a:solidFill>
                <a:effectLst/>
                <a:latin typeface="Arial" panose="020B0604020202020204" pitchFamily="34" charset="0"/>
                <a:ea typeface="Times New Roman" panose="02020603050405020304" pitchFamily="18" charset="0"/>
              </a:rPr>
              <a:t>Portál pacienta</a:t>
            </a:r>
            <a:endParaRPr lang="cs-CZ" sz="6600" dirty="0">
              <a:solidFill>
                <a:srgbClr val="F70B2A"/>
              </a:solidFill>
            </a:endParaRPr>
          </a:p>
        </p:txBody>
      </p:sp>
      <p:pic>
        <p:nvPicPr>
          <p:cNvPr id="4" name="Obrázek 3" descr="Obsah obrázku text, Písmo, logo, Elektricky modrá&#10;&#10;Popis byl vytvořen automaticky">
            <a:extLst>
              <a:ext uri="{FF2B5EF4-FFF2-40B4-BE49-F238E27FC236}">
                <a16:creationId xmlns:a16="http://schemas.microsoft.com/office/drawing/2014/main" id="{B4BE988D-08BD-1EC2-4356-4DC4009D70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5" name="Obrázek 4">
            <a:extLst>
              <a:ext uri="{FF2B5EF4-FFF2-40B4-BE49-F238E27FC236}">
                <a16:creationId xmlns:a16="http://schemas.microsoft.com/office/drawing/2014/main" id="{B3706264-3781-F9E1-B1AF-542D4E1FCDAC}"/>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6" name="Obrázek 5">
            <a:extLst>
              <a:ext uri="{FF2B5EF4-FFF2-40B4-BE49-F238E27FC236}">
                <a16:creationId xmlns:a16="http://schemas.microsoft.com/office/drawing/2014/main" id="{335158DE-12F5-9E93-B0EE-1E898838D5A7}"/>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7" name="Obrázek 6" descr="Obsah obrázku Písmo, Grafika, logo, symbol&#10;&#10;Popis byl vytvořen automaticky">
            <a:extLst>
              <a:ext uri="{FF2B5EF4-FFF2-40B4-BE49-F238E27FC236}">
                <a16:creationId xmlns:a16="http://schemas.microsoft.com/office/drawing/2014/main" id="{5844E120-228E-D7B4-84A3-D2CD1D464F0E}"/>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29E557FC-B80C-AA97-F6DB-398216F12E0D}"/>
              </a:ext>
            </a:extLst>
          </p:cNvPr>
          <p:cNvPicPr>
            <a:picLocks noChangeAspect="1"/>
          </p:cNvPicPr>
          <p:nvPr/>
        </p:nvPicPr>
        <p:blipFill>
          <a:blip r:embed="rId6"/>
          <a:stretch>
            <a:fillRect/>
          </a:stretch>
        </p:blipFill>
        <p:spPr>
          <a:xfrm>
            <a:off x="1859676" y="909991"/>
            <a:ext cx="8510084" cy="5923554"/>
          </a:xfrm>
          <a:prstGeom prst="rect">
            <a:avLst/>
          </a:prstGeom>
        </p:spPr>
      </p:pic>
    </p:spTree>
    <p:extLst>
      <p:ext uri="{BB962C8B-B14F-4D97-AF65-F5344CB8AC3E}">
        <p14:creationId xmlns:p14="http://schemas.microsoft.com/office/powerpoint/2010/main" val="236406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AE4D-B72C-336A-EDB5-A30A6E630511}"/>
            </a:ext>
          </a:extLst>
        </p:cNvPr>
        <p:cNvGrpSpPr/>
        <p:nvPr/>
      </p:nvGrpSpPr>
      <p:grpSpPr>
        <a:xfrm>
          <a:off x="0" y="0"/>
          <a:ext cx="0" cy="0"/>
          <a:chOff x="0" y="0"/>
          <a:chExt cx="0" cy="0"/>
        </a:xfrm>
      </p:grpSpPr>
      <p:sp>
        <p:nvSpPr>
          <p:cNvPr id="16" name="Obdélník: se zakulacenými rohy 15">
            <a:extLst>
              <a:ext uri="{FF2B5EF4-FFF2-40B4-BE49-F238E27FC236}">
                <a16:creationId xmlns:a16="http://schemas.microsoft.com/office/drawing/2014/main" id="{0D3344E0-4073-D427-E8C9-717BFD7A829E}"/>
              </a:ext>
            </a:extLst>
          </p:cNvPr>
          <p:cNvSpPr/>
          <p:nvPr/>
        </p:nvSpPr>
        <p:spPr>
          <a:xfrm>
            <a:off x="616635" y="3351902"/>
            <a:ext cx="2213651" cy="3163097"/>
          </a:xfrm>
          <a:prstGeom prst="roundRect">
            <a:avLst/>
          </a:prstGeom>
          <a:solidFill>
            <a:schemeClr val="bg1">
              <a:lumMod val="95000"/>
            </a:schemeClr>
          </a:solidFill>
        </p:spPr>
        <p:txBody>
          <a:bodyPr vert="horz" lIns="0" tIns="180000" rIns="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Asseco</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Tesco SW, </a:t>
            </a: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Seyfor</a:t>
            </a:r>
            <a:endPar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3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Národní portál (NPEZ), IS KHS, Kmenové registry, Žurnál činnosti, Správa souhlasů, Služby vytvářející důvěru, Systémové služby, Služby architektů pro tvorbu modelu EA</a:t>
            </a:r>
          </a:p>
        </p:txBody>
      </p:sp>
      <p:sp>
        <p:nvSpPr>
          <p:cNvPr id="21" name="Obdélník: se zakulacenými horními rohy 20">
            <a:extLst>
              <a:ext uri="{FF2B5EF4-FFF2-40B4-BE49-F238E27FC236}">
                <a16:creationId xmlns:a16="http://schemas.microsoft.com/office/drawing/2014/main" id="{C569E301-5152-11A0-5237-9792EDD051D2}"/>
              </a:ext>
            </a:extLst>
          </p:cNvPr>
          <p:cNvSpPr/>
          <p:nvPr/>
        </p:nvSpPr>
        <p:spPr>
          <a:xfrm>
            <a:off x="616635" y="3209503"/>
            <a:ext cx="2213651" cy="747280"/>
          </a:xfrm>
          <a:prstGeom prst="round2SameRect">
            <a:avLst/>
          </a:prstGeom>
          <a:solidFill>
            <a:srgbClr val="D2DAE7"/>
          </a:solidFill>
        </p:spPr>
        <p:txBody>
          <a:bodyPr vert="horz" lIns="91440" tIns="252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VZ1 Služby EZ</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grpSp>
        <p:nvGrpSpPr>
          <p:cNvPr id="59" name="Skupina 58">
            <a:extLst>
              <a:ext uri="{FF2B5EF4-FFF2-40B4-BE49-F238E27FC236}">
                <a16:creationId xmlns:a16="http://schemas.microsoft.com/office/drawing/2014/main" id="{8B4F4222-7391-E1D7-3F2A-DD58742A528D}"/>
              </a:ext>
            </a:extLst>
          </p:cNvPr>
          <p:cNvGrpSpPr/>
          <p:nvPr/>
        </p:nvGrpSpPr>
        <p:grpSpPr>
          <a:xfrm>
            <a:off x="3520" y="3490103"/>
            <a:ext cx="0" cy="0"/>
            <a:chOff x="3520" y="3490103"/>
            <a:chExt cx="0" cy="0"/>
          </a:xfrm>
        </p:grpSpPr>
      </p:grpSp>
      <p:sp>
        <p:nvSpPr>
          <p:cNvPr id="20" name="Obdélník: se zakulacenými rohy 19">
            <a:extLst>
              <a:ext uri="{FF2B5EF4-FFF2-40B4-BE49-F238E27FC236}">
                <a16:creationId xmlns:a16="http://schemas.microsoft.com/office/drawing/2014/main" id="{DB0E11A2-CAFB-1119-D353-51D30259E968}"/>
              </a:ext>
            </a:extLst>
          </p:cNvPr>
          <p:cNvSpPr/>
          <p:nvPr/>
        </p:nvSpPr>
        <p:spPr>
          <a:xfrm>
            <a:off x="2859092" y="3374761"/>
            <a:ext cx="2213651" cy="3140238"/>
          </a:xfrm>
          <a:prstGeom prst="roundRect">
            <a:avLst/>
          </a:prstGeom>
          <a:solidFill>
            <a:schemeClr val="bg1">
              <a:lumMod val="95000"/>
            </a:schemeClr>
          </a:solidFill>
        </p:spPr>
        <p:txBody>
          <a:bodyPr vert="horz" lIns="0" tIns="0" rIns="0" bIns="45720" rtlCol="0" anchor="t" anchorCtr="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Aricoma</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Seyfor</a:t>
            </a:r>
            <a:endPar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3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Překlady terminologií, Nástroje a služby správy standardů, Nástroje interoperability, Terminologický slovník, Služby architektů, Mapování terminologií, Propagace a vzdělávání, Registr standardů</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3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sp>
        <p:nvSpPr>
          <p:cNvPr id="22" name="Obdélník: se zakulacenými rohy 21">
            <a:extLst>
              <a:ext uri="{FF2B5EF4-FFF2-40B4-BE49-F238E27FC236}">
                <a16:creationId xmlns:a16="http://schemas.microsoft.com/office/drawing/2014/main" id="{10371196-88F1-B30C-CB04-D6B8F22AFF09}"/>
              </a:ext>
            </a:extLst>
          </p:cNvPr>
          <p:cNvSpPr/>
          <p:nvPr/>
        </p:nvSpPr>
        <p:spPr>
          <a:xfrm>
            <a:off x="5101548" y="3209503"/>
            <a:ext cx="2213651" cy="3305496"/>
          </a:xfrm>
          <a:prstGeom prst="roundRect">
            <a:avLst/>
          </a:prstGeom>
          <a:solidFill>
            <a:schemeClr val="bg1">
              <a:lumMod val="95000"/>
            </a:schemeClr>
          </a:solidFill>
        </p:spPr>
        <p:txBody>
          <a:bodyPr vert="horz" lIns="0" tIns="828000" rIns="0" bIns="45720" rtlCol="0" anchor="t" anchorCtr="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EY, </a:t>
            </a: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Jobman</a:t>
            </a:r>
            <a:endPar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3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Plán implementace SVZD, Katalog datových souborů a mapovaní, Komunikace a diseminace</a:t>
            </a:r>
            <a:endParaRPr kumimoji="0" lang="cs-CZ" sz="13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sp>
        <p:nvSpPr>
          <p:cNvPr id="23" name="Obdélník: se zakulacenými rohy 22">
            <a:extLst>
              <a:ext uri="{FF2B5EF4-FFF2-40B4-BE49-F238E27FC236}">
                <a16:creationId xmlns:a16="http://schemas.microsoft.com/office/drawing/2014/main" id="{C8D593F9-350F-659E-1180-F3F8A0ED7302}"/>
              </a:ext>
            </a:extLst>
          </p:cNvPr>
          <p:cNvSpPr/>
          <p:nvPr/>
        </p:nvSpPr>
        <p:spPr>
          <a:xfrm>
            <a:off x="7344006" y="3351902"/>
            <a:ext cx="2213651" cy="3163097"/>
          </a:xfrm>
          <a:prstGeom prst="roundRect">
            <a:avLst/>
          </a:prstGeom>
          <a:solidFill>
            <a:schemeClr val="bg1">
              <a:lumMod val="95000"/>
            </a:schemeClr>
          </a:solidFill>
        </p:spPr>
        <p:txBody>
          <a:bodyPr vert="horz" lIns="0" tIns="324000" rIns="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Aricoma</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NGSS</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3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Dodání mapování aktiv, analýza rizik a dokumentace dle ISMS/</a:t>
            </a:r>
            <a:r>
              <a:rPr kumimoji="0" lang="cs-CZ" sz="13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ZoBKB</a:t>
            </a:r>
            <a:r>
              <a:rPr kumimoji="0" lang="cs-CZ" sz="13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Zvyšování bezpečnostního povědomí, Aktualizace metodik, směrnic, a pracovních postupů pro ochranu osobních údajů, Dodání penetračních testů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sp>
        <p:nvSpPr>
          <p:cNvPr id="24" name="Obdélník: se zakulacenými rohy 23">
            <a:extLst>
              <a:ext uri="{FF2B5EF4-FFF2-40B4-BE49-F238E27FC236}">
                <a16:creationId xmlns:a16="http://schemas.microsoft.com/office/drawing/2014/main" id="{9776CC13-B857-31A6-6302-B3434405CF60}"/>
              </a:ext>
            </a:extLst>
          </p:cNvPr>
          <p:cNvSpPr/>
          <p:nvPr/>
        </p:nvSpPr>
        <p:spPr>
          <a:xfrm>
            <a:off x="9586463" y="3351903"/>
            <a:ext cx="2213651" cy="3163096"/>
          </a:xfrm>
          <a:prstGeom prst="roundRect">
            <a:avLst/>
          </a:prstGeom>
          <a:solidFill>
            <a:schemeClr val="bg1">
              <a:lumMod val="95000"/>
            </a:schemeClr>
          </a:solidFill>
        </p:spPr>
        <p:txBody>
          <a:bodyPr vert="horz" lIns="0" tIns="648000" rIns="0" bIns="45720" rtlCol="0" anchor="t"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Aricoma</a:t>
            </a:r>
            <a:endPar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Fukncionalita</a:t>
            </a:r>
            <a:r>
              <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0" i="0" u="none" strike="noStrike" kern="1200" cap="none" spc="0" normalizeH="0" baseline="0" noProof="0" err="1">
                <a:ln>
                  <a:noFill/>
                </a:ln>
                <a:solidFill>
                  <a:srgbClr val="003A63"/>
                </a:solidFill>
                <a:effectLst/>
                <a:uLnTx/>
                <a:uFillTx/>
                <a:latin typeface="Bahnschrift" panose="020B0502040204020203" pitchFamily="34" charset="0"/>
                <a:ea typeface="+mn-ea"/>
                <a:cs typeface="Arial" panose="020B0604020202020204" pitchFamily="34" charset="0"/>
              </a:rPr>
              <a:t>EZKarty</a:t>
            </a:r>
            <a:endParaRPr kumimoji="0" lang="cs-CZ" sz="1400" b="0"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endParaRPr>
          </a:p>
        </p:txBody>
      </p:sp>
      <p:sp>
        <p:nvSpPr>
          <p:cNvPr id="26" name="Obdélník: se zakulacenými horními rohy 25">
            <a:extLst>
              <a:ext uri="{FF2B5EF4-FFF2-40B4-BE49-F238E27FC236}">
                <a16:creationId xmlns:a16="http://schemas.microsoft.com/office/drawing/2014/main" id="{A9F0DED7-7226-BE7B-C975-87837EB55091}"/>
              </a:ext>
            </a:extLst>
          </p:cNvPr>
          <p:cNvSpPr/>
          <p:nvPr/>
        </p:nvSpPr>
        <p:spPr>
          <a:xfrm>
            <a:off x="2859091" y="3223825"/>
            <a:ext cx="2213651" cy="732958"/>
          </a:xfrm>
          <a:prstGeom prst="round2SameRect">
            <a:avLst/>
          </a:prstGeom>
          <a:solidFill>
            <a:srgbClr val="4C9BD8"/>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VZ2</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Podpora rozvoje interoperability </a:t>
            </a:r>
          </a:p>
        </p:txBody>
      </p:sp>
      <p:sp>
        <p:nvSpPr>
          <p:cNvPr id="27" name="Obdélník: se zakulacenými horními rohy 26">
            <a:extLst>
              <a:ext uri="{FF2B5EF4-FFF2-40B4-BE49-F238E27FC236}">
                <a16:creationId xmlns:a16="http://schemas.microsoft.com/office/drawing/2014/main" id="{B2CF7FB9-8C7C-2C77-110C-3AB7A93680EC}"/>
              </a:ext>
            </a:extLst>
          </p:cNvPr>
          <p:cNvSpPr/>
          <p:nvPr/>
        </p:nvSpPr>
        <p:spPr>
          <a:xfrm>
            <a:off x="5101548" y="3223825"/>
            <a:ext cx="2213651" cy="732958"/>
          </a:xfrm>
          <a:prstGeom prst="round2SameRect">
            <a:avLst/>
          </a:prstGeom>
          <a:solidFill>
            <a:srgbClr val="3F7AA8"/>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VZ3 Příprava </a:t>
            </a:r>
            <a:r>
              <a:rPr kumimoji="0" lang="cs-CZ" sz="1400" b="1" i="0" u="none" strike="noStrike" kern="1200" cap="none" spc="0" normalizeH="0" baseline="0" noProof="0" err="1">
                <a:ln>
                  <a:noFill/>
                </a:ln>
                <a:solidFill>
                  <a:srgbClr val="FFFFFF"/>
                </a:solidFill>
                <a:effectLst/>
                <a:uLnTx/>
                <a:uFillTx/>
                <a:latin typeface="Bahnschrift" panose="020B0502040204020203" pitchFamily="34" charset="0"/>
                <a:ea typeface="+mn-ea"/>
                <a:cs typeface="Arial" panose="020B0604020202020204" pitchFamily="34" charset="0"/>
              </a:rPr>
              <a:t>impl</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 EHDS (SVZD)</a:t>
            </a:r>
          </a:p>
        </p:txBody>
      </p:sp>
      <p:sp>
        <p:nvSpPr>
          <p:cNvPr id="28" name="Obdélník: se zakulacenými horními rohy 27">
            <a:extLst>
              <a:ext uri="{FF2B5EF4-FFF2-40B4-BE49-F238E27FC236}">
                <a16:creationId xmlns:a16="http://schemas.microsoft.com/office/drawing/2014/main" id="{9E48FB79-B0F1-F921-FB35-3BB22FC180FC}"/>
              </a:ext>
            </a:extLst>
          </p:cNvPr>
          <p:cNvSpPr/>
          <p:nvPr/>
        </p:nvSpPr>
        <p:spPr>
          <a:xfrm>
            <a:off x="7344005" y="3223825"/>
            <a:ext cx="2213651" cy="732958"/>
          </a:xfrm>
          <a:prstGeom prst="round2SameRect">
            <a:avLst/>
          </a:prstGeom>
          <a:solidFill>
            <a:schemeClr val="accent1"/>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VZ4</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mn-cs"/>
              </a:rPr>
              <a:t> </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Zavedení systému řízení bezpečnosti KB</a:t>
            </a:r>
          </a:p>
        </p:txBody>
      </p:sp>
      <p:sp>
        <p:nvSpPr>
          <p:cNvPr id="29" name="Obdélník: se zakulacenými horními rohy 28">
            <a:extLst>
              <a:ext uri="{FF2B5EF4-FFF2-40B4-BE49-F238E27FC236}">
                <a16:creationId xmlns:a16="http://schemas.microsoft.com/office/drawing/2014/main" id="{ED4B35EE-80D2-C463-E527-47E00CC3EA49}"/>
              </a:ext>
            </a:extLst>
          </p:cNvPr>
          <p:cNvSpPr/>
          <p:nvPr/>
        </p:nvSpPr>
        <p:spPr>
          <a:xfrm>
            <a:off x="9586462" y="3223825"/>
            <a:ext cx="2213651" cy="732958"/>
          </a:xfrm>
          <a:prstGeom prst="round2SameRect">
            <a:avLst/>
          </a:prstGeom>
          <a:solidFill>
            <a:srgbClr val="DA2128"/>
          </a:solidFill>
        </p:spPr>
        <p:txBody>
          <a:bodyPr vert="horz" lIns="91440" tIns="252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VZ5 Chytrá karanténa</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 name="Title 1">
            <a:extLst>
              <a:ext uri="{FF2B5EF4-FFF2-40B4-BE49-F238E27FC236}">
                <a16:creationId xmlns:a16="http://schemas.microsoft.com/office/drawing/2014/main" id="{343B6308-CC5F-E1E5-61C9-F2D1AE816A14}"/>
              </a:ext>
            </a:extLst>
          </p:cNvPr>
          <p:cNvSpPr txBox="1">
            <a:spLocks/>
          </p:cNvSpPr>
          <p:nvPr/>
        </p:nvSpPr>
        <p:spPr>
          <a:xfrm>
            <a:off x="540000" y="339724"/>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a:ln>
                  <a:noFill/>
                </a:ln>
                <a:solidFill>
                  <a:srgbClr val="003A63"/>
                </a:solidFill>
                <a:effectLst/>
                <a:uLnTx/>
                <a:uFillTx/>
                <a:latin typeface="Bahnschrift" panose="020B0502040204020203" pitchFamily="34" charset="0"/>
                <a:ea typeface="+mj-ea"/>
                <a:cs typeface="Arial" panose="020B0604020202020204" pitchFamily="34" charset="0"/>
              </a:rPr>
              <a:t>Struktura dodavatelů Programu EZ včetně detailních projektů</a:t>
            </a:r>
          </a:p>
        </p:txBody>
      </p:sp>
      <p:sp>
        <p:nvSpPr>
          <p:cNvPr id="3" name="Obdélník 2">
            <a:extLst>
              <a:ext uri="{FF2B5EF4-FFF2-40B4-BE49-F238E27FC236}">
                <a16:creationId xmlns:a16="http://schemas.microsoft.com/office/drawing/2014/main" id="{5F894B51-6FC1-8728-297B-B898F9A19BCE}"/>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3" name="Obdélník: se zakulacenými rohy 33">
            <a:extLst>
              <a:ext uri="{FF2B5EF4-FFF2-40B4-BE49-F238E27FC236}">
                <a16:creationId xmlns:a16="http://schemas.microsoft.com/office/drawing/2014/main" id="{22F75EBE-7660-CA41-9BC7-0FAEDE2C0FB4}"/>
              </a:ext>
            </a:extLst>
          </p:cNvPr>
          <p:cNvSpPr/>
          <p:nvPr/>
        </p:nvSpPr>
        <p:spPr>
          <a:xfrm>
            <a:off x="9198710" y="2013439"/>
            <a:ext cx="2251431" cy="856800"/>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VZ7: Právní služby</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MT </a:t>
            </a:r>
            <a:r>
              <a:rPr kumimoji="0" lang="cs-CZ" sz="1400" b="0" i="0" u="none" strike="noStrike" kern="1200" cap="none" spc="0" normalizeH="0" baseline="0" noProof="0" dirty="0" err="1">
                <a:ln>
                  <a:noFill/>
                </a:ln>
                <a:solidFill>
                  <a:srgbClr val="002060"/>
                </a:solidFill>
                <a:effectLst/>
                <a:uLnTx/>
                <a:uFillTx/>
                <a:latin typeface="Bahnschrift" panose="020B0502040204020203" pitchFamily="34" charset="0"/>
                <a:ea typeface="+mn-ea"/>
                <a:cs typeface="Arial" panose="020B0604020202020204" pitchFamily="34" charset="0"/>
              </a:rPr>
              <a:t>Legal</a:t>
            </a:r>
            <a:endParaRPr kumimoji="0" lang="cs-CZ" sz="14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endParaRPr>
          </a:p>
        </p:txBody>
      </p:sp>
      <p:cxnSp>
        <p:nvCxnSpPr>
          <p:cNvPr id="14" name="Spojnice: pravoúhlá 34">
            <a:extLst>
              <a:ext uri="{FF2B5EF4-FFF2-40B4-BE49-F238E27FC236}">
                <a16:creationId xmlns:a16="http://schemas.microsoft.com/office/drawing/2014/main" id="{DC6BECFB-6F55-A86A-3DC1-8F23AF39956A}"/>
              </a:ext>
            </a:extLst>
          </p:cNvPr>
          <p:cNvCxnSpPr>
            <a:cxnSpLocks/>
          </p:cNvCxnSpPr>
          <p:nvPr/>
        </p:nvCxnSpPr>
        <p:spPr>
          <a:xfrm rot="5400000">
            <a:off x="3901931" y="-350140"/>
            <a:ext cx="127970" cy="4228426"/>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pojnice: pravoúhlá 35">
            <a:extLst>
              <a:ext uri="{FF2B5EF4-FFF2-40B4-BE49-F238E27FC236}">
                <a16:creationId xmlns:a16="http://schemas.microsoft.com/office/drawing/2014/main" id="{CD89FA51-BD87-1287-0B7E-38793EBB9CB7}"/>
              </a:ext>
            </a:extLst>
          </p:cNvPr>
          <p:cNvCxnSpPr>
            <a:cxnSpLocks/>
          </p:cNvCxnSpPr>
          <p:nvPr/>
        </p:nvCxnSpPr>
        <p:spPr>
          <a:xfrm rot="16200000" flipV="1">
            <a:off x="8197849" y="-214195"/>
            <a:ext cx="127968" cy="4228427"/>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Přímá spojnice 16">
            <a:extLst>
              <a:ext uri="{FF2B5EF4-FFF2-40B4-BE49-F238E27FC236}">
                <a16:creationId xmlns:a16="http://schemas.microsoft.com/office/drawing/2014/main" id="{40A6CF25-D071-CC29-1D20-30EAF4B9A102}"/>
              </a:ext>
            </a:extLst>
          </p:cNvPr>
          <p:cNvCxnSpPr/>
          <p:nvPr/>
        </p:nvCxnSpPr>
        <p:spPr>
          <a:xfrm>
            <a:off x="1867573" y="1836034"/>
            <a:ext cx="0" cy="412955"/>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Obdélník: se zakulacenými rohy 37">
            <a:extLst>
              <a:ext uri="{FF2B5EF4-FFF2-40B4-BE49-F238E27FC236}">
                <a16:creationId xmlns:a16="http://schemas.microsoft.com/office/drawing/2014/main" id="{89413C02-07F9-2443-465F-3990684F69F6}"/>
              </a:ext>
            </a:extLst>
          </p:cNvPr>
          <p:cNvSpPr/>
          <p:nvPr/>
        </p:nvSpPr>
        <p:spPr>
          <a:xfrm>
            <a:off x="741858" y="2013440"/>
            <a:ext cx="2251431" cy="856800"/>
          </a:xfrm>
          <a:prstGeom prst="roundRect">
            <a:avLst/>
          </a:prstGeom>
          <a:solidFill>
            <a:schemeClr val="bg1">
              <a:lumMod val="95000"/>
            </a:schemeClr>
          </a:solidFill>
        </p:spPr>
        <p:txBody>
          <a:bodyPr vert="horz" lIns="91440" tIns="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VZ6: Podpora a koordinace přípravy a realizace projektů </a:t>
            </a:r>
            <a:r>
              <a:rPr kumimoji="0" lang="cs-CZ" sz="1400" b="0" i="0" u="none" strike="noStrike" kern="1200" cap="none" spc="0" normalizeH="0" baseline="0" noProof="0" dirty="0" err="1">
                <a:ln>
                  <a:noFill/>
                </a:ln>
                <a:solidFill>
                  <a:srgbClr val="002060"/>
                </a:solidFill>
                <a:effectLst/>
                <a:uLnTx/>
                <a:uFillTx/>
                <a:latin typeface="Bahnschrift" panose="020B0502040204020203" pitchFamily="34" charset="0"/>
                <a:ea typeface="+mn-ea"/>
                <a:cs typeface="Arial" panose="020B0604020202020204" pitchFamily="34" charset="0"/>
              </a:rPr>
              <a:t>Deepview</a:t>
            </a:r>
            <a:r>
              <a:rPr kumimoji="0" lang="cs-CZ" sz="14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 s.r.o.</a:t>
            </a:r>
          </a:p>
        </p:txBody>
      </p:sp>
      <p:cxnSp>
        <p:nvCxnSpPr>
          <p:cNvPr id="19" name="Přímá spojnice 18">
            <a:extLst>
              <a:ext uri="{FF2B5EF4-FFF2-40B4-BE49-F238E27FC236}">
                <a16:creationId xmlns:a16="http://schemas.microsoft.com/office/drawing/2014/main" id="{18496281-5DD2-5B15-DE07-0A57675114BC}"/>
              </a:ext>
            </a:extLst>
          </p:cNvPr>
          <p:cNvCxnSpPr>
            <a:cxnSpLocks/>
          </p:cNvCxnSpPr>
          <p:nvPr/>
        </p:nvCxnSpPr>
        <p:spPr>
          <a:xfrm>
            <a:off x="6095999" y="1836034"/>
            <a:ext cx="0" cy="0"/>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Obdélník: se zakulacenými rohy 40">
            <a:extLst>
              <a:ext uri="{FF2B5EF4-FFF2-40B4-BE49-F238E27FC236}">
                <a16:creationId xmlns:a16="http://schemas.microsoft.com/office/drawing/2014/main" id="{9FD6D43E-14AB-BBFF-3C4C-B64C38D817CC}"/>
              </a:ext>
            </a:extLst>
          </p:cNvPr>
          <p:cNvSpPr/>
          <p:nvPr/>
        </p:nvSpPr>
        <p:spPr>
          <a:xfrm>
            <a:off x="4361610" y="1003049"/>
            <a:ext cx="3520029" cy="603361"/>
          </a:xfrm>
          <a:prstGeom prst="roundRect">
            <a:avLst/>
          </a:prstGeom>
          <a:solidFill>
            <a:schemeClr val="bg1">
              <a:lumMod val="95000"/>
            </a:schemeClr>
          </a:solidFill>
        </p:spPr>
        <p:txBody>
          <a:bodyPr vert="horz" lIns="91440" tIns="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b="1"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Národní centrum elektronického zdravotnictví</a:t>
            </a:r>
          </a:p>
        </p:txBody>
      </p:sp>
      <p:sp>
        <p:nvSpPr>
          <p:cNvPr id="30" name="Obdélník 29">
            <a:extLst>
              <a:ext uri="{FF2B5EF4-FFF2-40B4-BE49-F238E27FC236}">
                <a16:creationId xmlns:a16="http://schemas.microsoft.com/office/drawing/2014/main" id="{44450C92-06F7-6A95-AF52-35CA2B418A0C}"/>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31" name="Spojnice: pravoúhlá 34">
            <a:extLst>
              <a:ext uri="{FF2B5EF4-FFF2-40B4-BE49-F238E27FC236}">
                <a16:creationId xmlns:a16="http://schemas.microsoft.com/office/drawing/2014/main" id="{576121B3-CC08-A2E5-62A8-3269EE767FE0}"/>
              </a:ext>
            </a:extLst>
          </p:cNvPr>
          <p:cNvCxnSpPr>
            <a:cxnSpLocks/>
          </p:cNvCxnSpPr>
          <p:nvPr/>
        </p:nvCxnSpPr>
        <p:spPr>
          <a:xfrm rot="10800000" flipV="1">
            <a:off x="1979946" y="3002176"/>
            <a:ext cx="4228426" cy="11642"/>
          </a:xfrm>
          <a:prstGeom prst="bentConnector3">
            <a:avLst>
              <a:gd name="adj1" fmla="val 50000"/>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Přímá spojnice 31">
            <a:extLst>
              <a:ext uri="{FF2B5EF4-FFF2-40B4-BE49-F238E27FC236}">
                <a16:creationId xmlns:a16="http://schemas.microsoft.com/office/drawing/2014/main" id="{27B875FB-BA93-E841-B99E-423074E75505}"/>
              </a:ext>
            </a:extLst>
          </p:cNvPr>
          <p:cNvCxnSpPr>
            <a:cxnSpLocks/>
          </p:cNvCxnSpPr>
          <p:nvPr/>
        </p:nvCxnSpPr>
        <p:spPr>
          <a:xfrm>
            <a:off x="6080128" y="1856600"/>
            <a:ext cx="0" cy="1145576"/>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pojnice: pravoúhlá 35">
            <a:extLst>
              <a:ext uri="{FF2B5EF4-FFF2-40B4-BE49-F238E27FC236}">
                <a16:creationId xmlns:a16="http://schemas.microsoft.com/office/drawing/2014/main" id="{AF082607-FD04-BD11-E450-25A38D93D3F4}"/>
              </a:ext>
            </a:extLst>
          </p:cNvPr>
          <p:cNvCxnSpPr>
            <a:cxnSpLocks/>
          </p:cNvCxnSpPr>
          <p:nvPr/>
        </p:nvCxnSpPr>
        <p:spPr>
          <a:xfrm rot="10800000">
            <a:off x="6147622" y="3010857"/>
            <a:ext cx="4228425" cy="11641"/>
          </a:xfrm>
          <a:prstGeom prst="bentConnector3">
            <a:avLst>
              <a:gd name="adj1" fmla="val 50000"/>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Přímá spojnice 41">
            <a:extLst>
              <a:ext uri="{FF2B5EF4-FFF2-40B4-BE49-F238E27FC236}">
                <a16:creationId xmlns:a16="http://schemas.microsoft.com/office/drawing/2014/main" id="{58076BB9-F0BB-53A6-DA56-54C1BAAD3A00}"/>
              </a:ext>
            </a:extLst>
          </p:cNvPr>
          <p:cNvCxnSpPr>
            <a:cxnSpLocks/>
          </p:cNvCxnSpPr>
          <p:nvPr/>
        </p:nvCxnSpPr>
        <p:spPr>
          <a:xfrm>
            <a:off x="1979946" y="3010388"/>
            <a:ext cx="0" cy="213437"/>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Přímá spojnice 46">
            <a:extLst>
              <a:ext uri="{FF2B5EF4-FFF2-40B4-BE49-F238E27FC236}">
                <a16:creationId xmlns:a16="http://schemas.microsoft.com/office/drawing/2014/main" id="{ACC4DF7D-CD37-08FC-0623-EC202BA2343E}"/>
              </a:ext>
            </a:extLst>
          </p:cNvPr>
          <p:cNvCxnSpPr>
            <a:cxnSpLocks/>
          </p:cNvCxnSpPr>
          <p:nvPr/>
        </p:nvCxnSpPr>
        <p:spPr>
          <a:xfrm>
            <a:off x="10376047" y="3022499"/>
            <a:ext cx="0" cy="213437"/>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94034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D809-5165-B371-71DD-733D356718A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240D20D-D54D-4F91-E6C3-C06D4DBF98C5}"/>
              </a:ext>
            </a:extLst>
          </p:cNvPr>
          <p:cNvSpPr>
            <a:spLocks noGrp="1"/>
          </p:cNvSpPr>
          <p:nvPr>
            <p:ph type="title"/>
          </p:nvPr>
        </p:nvSpPr>
        <p:spPr/>
        <p:txBody>
          <a:bodyPr/>
          <a:lstStyle/>
          <a:p>
            <a:pPr algn="ctr"/>
            <a:r>
              <a:rPr lang="cs-CZ" sz="2400" b="1" cap="all">
                <a:solidFill>
                  <a:srgbClr val="FF0000"/>
                </a:solidFill>
                <a:latin typeface="Arial" panose="020B0604020202020204" pitchFamily="34" charset="0"/>
              </a:rPr>
              <a:t>Intervence - design</a:t>
            </a:r>
          </a:p>
        </p:txBody>
      </p:sp>
      <p:pic>
        <p:nvPicPr>
          <p:cNvPr id="22" name="Obrázek 21" descr="Obsah obrázku text, Písmo, logo, Elektricky modrá&#10;&#10;Popis byl vytvořen automaticky">
            <a:extLst>
              <a:ext uri="{FF2B5EF4-FFF2-40B4-BE49-F238E27FC236}">
                <a16:creationId xmlns:a16="http://schemas.microsoft.com/office/drawing/2014/main" id="{58F55F21-AF82-606B-5591-E72721F36D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23" name="Obrázek 22">
            <a:extLst>
              <a:ext uri="{FF2B5EF4-FFF2-40B4-BE49-F238E27FC236}">
                <a16:creationId xmlns:a16="http://schemas.microsoft.com/office/drawing/2014/main" id="{D708A864-C723-D16C-B360-10D4BAA62670}"/>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24" name="Obrázek 23">
            <a:extLst>
              <a:ext uri="{FF2B5EF4-FFF2-40B4-BE49-F238E27FC236}">
                <a16:creationId xmlns:a16="http://schemas.microsoft.com/office/drawing/2014/main" id="{9A93C148-157F-37A0-A2C9-A855B92D599D}"/>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25" name="Obrázek 24" descr="Obsah obrázku Písmo, Grafika, logo, symbol&#10;&#10;Popis byl vytvořen automaticky">
            <a:extLst>
              <a:ext uri="{FF2B5EF4-FFF2-40B4-BE49-F238E27FC236}">
                <a16:creationId xmlns:a16="http://schemas.microsoft.com/office/drawing/2014/main" id="{CC995681-3DED-B8E9-A288-AAD38930D028}"/>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26" name="Obrázek 25">
            <a:extLst>
              <a:ext uri="{FF2B5EF4-FFF2-40B4-BE49-F238E27FC236}">
                <a16:creationId xmlns:a16="http://schemas.microsoft.com/office/drawing/2014/main" id="{7A9B77D9-F0CF-9830-D2C5-05FC8439587D}"/>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sp>
        <p:nvSpPr>
          <p:cNvPr id="5" name="Rectangle 2">
            <a:extLst>
              <a:ext uri="{FF2B5EF4-FFF2-40B4-BE49-F238E27FC236}">
                <a16:creationId xmlns:a16="http://schemas.microsoft.com/office/drawing/2014/main" id="{9821BA49-A8B5-F19D-9BD0-1EFA2427A7EC}"/>
              </a:ext>
            </a:extLst>
          </p:cNvPr>
          <p:cNvSpPr>
            <a:spLocks noGrp="1" noChangeArrowheads="1"/>
          </p:cNvSpPr>
          <p:nvPr>
            <p:ph idx="1"/>
          </p:nvPr>
        </p:nvSpPr>
        <p:spPr bwMode="auto">
          <a:xfrm>
            <a:off x="1299028" y="1413836"/>
            <a:ext cx="9371866" cy="433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50000"/>
              </a:lnSpc>
              <a:spcBef>
                <a:spcPct val="0"/>
              </a:spcBef>
              <a:spcAft>
                <a:spcPct val="0"/>
              </a:spcAft>
              <a:buNone/>
            </a:pPr>
            <a:r>
              <a:rPr lang="cs-CZ" sz="2400" b="1">
                <a:solidFill>
                  <a:srgbClr val="153677"/>
                </a:solidFill>
                <a:latin typeface="DunbarText"/>
              </a:rPr>
              <a:t>1) </a:t>
            </a:r>
            <a:r>
              <a:rPr lang="pt-BR" sz="2400" b="1">
                <a:solidFill>
                  <a:srgbClr val="153677"/>
                </a:solidFill>
                <a:latin typeface="DunbarText"/>
              </a:rPr>
              <a:t>Název</a:t>
            </a:r>
            <a:r>
              <a:rPr lang="pt-BR" sz="1600" b="1">
                <a:solidFill>
                  <a:srgbClr val="153677"/>
                </a:solidFill>
                <a:latin typeface="Roboto" panose="02000000000000000000" pitchFamily="2" charset="0"/>
                <a:ea typeface="Roboto" panose="02000000000000000000" pitchFamily="2" charset="0"/>
                <a:cs typeface="Roboto" panose="02000000000000000000" pitchFamily="2" charset="0"/>
              </a:rPr>
              <a:t> </a:t>
            </a:r>
            <a:r>
              <a:rPr lang="pt-BR" sz="2400" b="1">
                <a:solidFill>
                  <a:srgbClr val="153677"/>
                </a:solidFill>
                <a:latin typeface="DunbarText"/>
              </a:rPr>
              <a:t>intervence a obecný popis</a:t>
            </a:r>
            <a:endParaRPr lang="cs-CZ" altLang="cs-CZ" sz="2400" b="1">
              <a:solidFill>
                <a:srgbClr val="153677"/>
              </a:solidFill>
              <a:latin typeface="DunbarText"/>
            </a:endParaRPr>
          </a:p>
          <a:p>
            <a:pPr eaLnBrk="0" fontAlgn="base" hangingPunct="0">
              <a:lnSpc>
                <a:spcPct val="150000"/>
              </a:lnSpc>
              <a:spcBef>
                <a:spcPct val="0"/>
              </a:spcBef>
              <a:spcAft>
                <a:spcPct val="0"/>
              </a:spcAft>
            </a:pPr>
            <a:r>
              <a:rPr lang="cs-CZ" altLang="cs-CZ" sz="2400">
                <a:solidFill>
                  <a:srgbClr val="153677"/>
                </a:solidFill>
                <a:latin typeface="DunbarText"/>
              </a:rPr>
              <a:t>Název intervence: (Konkrétní název intervence) </a:t>
            </a:r>
          </a:p>
          <a:p>
            <a:pPr eaLnBrk="0" fontAlgn="base" hangingPunct="0">
              <a:lnSpc>
                <a:spcPct val="150000"/>
              </a:lnSpc>
              <a:spcBef>
                <a:spcPct val="0"/>
              </a:spcBef>
              <a:spcAft>
                <a:spcPct val="0"/>
              </a:spcAft>
            </a:pPr>
            <a:r>
              <a:rPr lang="cs-CZ" altLang="cs-CZ" sz="2400">
                <a:solidFill>
                  <a:srgbClr val="153677"/>
                </a:solidFill>
                <a:latin typeface="DunbarText"/>
              </a:rPr>
              <a:t>Obecný popis</a:t>
            </a:r>
          </a:p>
          <a:p>
            <a:pPr eaLnBrk="0" fontAlgn="base" hangingPunct="0">
              <a:lnSpc>
                <a:spcPct val="150000"/>
              </a:lnSpc>
              <a:spcBef>
                <a:spcPct val="0"/>
              </a:spcBef>
              <a:spcAft>
                <a:spcPct val="0"/>
              </a:spcAft>
            </a:pPr>
            <a:r>
              <a:rPr lang="cs-CZ" altLang="cs-CZ" sz="2400">
                <a:solidFill>
                  <a:srgbClr val="153677"/>
                </a:solidFill>
                <a:latin typeface="DunbarText"/>
              </a:rPr>
              <a:t>Onemocnění/zdravotní problém: (Stručný popis onemocnění, jeho klinické příznaky a patogeneze)   </a:t>
            </a:r>
          </a:p>
          <a:p>
            <a:pPr eaLnBrk="0" fontAlgn="base" hangingPunct="0">
              <a:lnSpc>
                <a:spcPct val="150000"/>
              </a:lnSpc>
              <a:spcBef>
                <a:spcPct val="0"/>
              </a:spcBef>
              <a:spcAft>
                <a:spcPct val="0"/>
              </a:spcAft>
            </a:pPr>
            <a:r>
              <a:rPr lang="cs-CZ" altLang="cs-CZ" sz="2400">
                <a:solidFill>
                  <a:srgbClr val="153677"/>
                </a:solidFill>
                <a:latin typeface="DunbarText"/>
              </a:rPr>
              <a:t>Prevalence a morbidita (Relevantní statistiky)   </a:t>
            </a:r>
          </a:p>
          <a:p>
            <a:pPr eaLnBrk="0" fontAlgn="base" hangingPunct="0">
              <a:lnSpc>
                <a:spcPct val="150000"/>
              </a:lnSpc>
              <a:spcBef>
                <a:spcPct val="0"/>
              </a:spcBef>
              <a:spcAft>
                <a:spcPct val="0"/>
              </a:spcAft>
            </a:pPr>
            <a:r>
              <a:rPr lang="cs-CZ" altLang="cs-CZ" sz="2400">
                <a:solidFill>
                  <a:srgbClr val="153677"/>
                </a:solidFill>
                <a:latin typeface="DunbarText"/>
              </a:rPr>
              <a:t>Cíl intervence: (Stručný souhrn, jak intervence cílí na daný problém)</a:t>
            </a:r>
          </a:p>
          <a:p>
            <a:pPr eaLnBrk="0" fontAlgn="base" hangingPunct="0">
              <a:lnSpc>
                <a:spcPct val="150000"/>
              </a:lnSpc>
              <a:spcBef>
                <a:spcPct val="0"/>
              </a:spcBef>
              <a:spcAft>
                <a:spcPct val="0"/>
              </a:spcAf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1066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811C4-0665-7817-6CE7-0B68DFB44AD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F1D979F-1EA1-AF45-78C0-D6045DD70E10}"/>
              </a:ext>
            </a:extLst>
          </p:cNvPr>
          <p:cNvSpPr>
            <a:spLocks noGrp="1"/>
          </p:cNvSpPr>
          <p:nvPr>
            <p:ph type="title"/>
          </p:nvPr>
        </p:nvSpPr>
        <p:spPr>
          <a:xfrm>
            <a:off x="838200" y="222362"/>
            <a:ext cx="10515600" cy="1325563"/>
          </a:xfrm>
        </p:spPr>
        <p:txBody>
          <a:bodyPr/>
          <a:lstStyle/>
          <a:p>
            <a:pPr algn="ctr"/>
            <a:r>
              <a:rPr lang="cs-CZ" sz="2400" b="1" cap="all">
                <a:solidFill>
                  <a:srgbClr val="FF0000"/>
                </a:solidFill>
                <a:latin typeface="Arial" panose="020B0604020202020204" pitchFamily="34" charset="0"/>
              </a:rPr>
              <a:t>Intervence - design</a:t>
            </a:r>
          </a:p>
        </p:txBody>
      </p:sp>
      <p:pic>
        <p:nvPicPr>
          <p:cNvPr id="22" name="Obrázek 21" descr="Obsah obrázku text, Písmo, logo, Elektricky modrá&#10;&#10;Popis byl vytvořen automaticky">
            <a:extLst>
              <a:ext uri="{FF2B5EF4-FFF2-40B4-BE49-F238E27FC236}">
                <a16:creationId xmlns:a16="http://schemas.microsoft.com/office/drawing/2014/main" id="{7BFD5CF2-E7C6-6D21-073B-7C0805E6C9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23" name="Obrázek 22">
            <a:extLst>
              <a:ext uri="{FF2B5EF4-FFF2-40B4-BE49-F238E27FC236}">
                <a16:creationId xmlns:a16="http://schemas.microsoft.com/office/drawing/2014/main" id="{2AB9681F-CA4B-0556-050E-656E0EF12FF1}"/>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24" name="Obrázek 23">
            <a:extLst>
              <a:ext uri="{FF2B5EF4-FFF2-40B4-BE49-F238E27FC236}">
                <a16:creationId xmlns:a16="http://schemas.microsoft.com/office/drawing/2014/main" id="{DDB2D034-31A7-2429-26F8-951F9F4760BB}"/>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25" name="Obrázek 24" descr="Obsah obrázku Písmo, Grafika, logo, symbol&#10;&#10;Popis byl vytvořen automaticky">
            <a:extLst>
              <a:ext uri="{FF2B5EF4-FFF2-40B4-BE49-F238E27FC236}">
                <a16:creationId xmlns:a16="http://schemas.microsoft.com/office/drawing/2014/main" id="{BA37C7E8-AA12-9F5B-7F11-D660E4EFEEF5}"/>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26" name="Obrázek 25">
            <a:extLst>
              <a:ext uri="{FF2B5EF4-FFF2-40B4-BE49-F238E27FC236}">
                <a16:creationId xmlns:a16="http://schemas.microsoft.com/office/drawing/2014/main" id="{6A2D2E59-E304-C68E-879F-00C8A19F59E9}"/>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sp>
        <p:nvSpPr>
          <p:cNvPr id="5" name="Rectangle 2">
            <a:extLst>
              <a:ext uri="{FF2B5EF4-FFF2-40B4-BE49-F238E27FC236}">
                <a16:creationId xmlns:a16="http://schemas.microsoft.com/office/drawing/2014/main" id="{3FCF903D-4438-2842-3E41-D3355D189AAF}"/>
              </a:ext>
            </a:extLst>
          </p:cNvPr>
          <p:cNvSpPr>
            <a:spLocks noGrp="1" noChangeArrowheads="1"/>
          </p:cNvSpPr>
          <p:nvPr>
            <p:ph idx="1"/>
          </p:nvPr>
        </p:nvSpPr>
        <p:spPr bwMode="auto">
          <a:xfrm>
            <a:off x="1288142" y="1089117"/>
            <a:ext cx="9371866" cy="501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50000"/>
              </a:lnSpc>
              <a:spcBef>
                <a:spcPct val="0"/>
              </a:spcBef>
              <a:spcAft>
                <a:spcPct val="0"/>
              </a:spcAft>
              <a:buNone/>
            </a:pPr>
            <a:r>
              <a:rPr lang="cs-CZ" altLang="cs-CZ" sz="2400" b="1" dirty="0">
                <a:solidFill>
                  <a:srgbClr val="153677"/>
                </a:solidFill>
                <a:latin typeface="DunbarText"/>
              </a:rPr>
              <a:t>2) Telemedicína v kontextu</a:t>
            </a:r>
          </a:p>
          <a:p>
            <a:pPr eaLnBrk="0" fontAlgn="base" hangingPunct="0">
              <a:lnSpc>
                <a:spcPct val="150000"/>
              </a:lnSpc>
              <a:spcBef>
                <a:spcPct val="0"/>
              </a:spcBef>
              <a:spcAft>
                <a:spcPct val="0"/>
              </a:spcAft>
            </a:pPr>
            <a:r>
              <a:rPr lang="cs-CZ" altLang="cs-CZ" sz="2400" dirty="0">
                <a:solidFill>
                  <a:srgbClr val="153677"/>
                </a:solidFill>
                <a:latin typeface="DunbarText"/>
              </a:rPr>
              <a:t>Zahraniční studie (Stručné shrnutí 2-3 klíčových zahraničních studií s konkrétními výsledky – např. využití telemedicíny ke snížení nákladů a hospitalizací)    </a:t>
            </a:r>
          </a:p>
          <a:p>
            <a:pPr eaLnBrk="0" fontAlgn="base" hangingPunct="0">
              <a:lnSpc>
                <a:spcPct val="150000"/>
              </a:lnSpc>
              <a:spcBef>
                <a:spcPct val="0"/>
              </a:spcBef>
              <a:spcAft>
                <a:spcPct val="0"/>
              </a:spcAft>
            </a:pPr>
            <a:r>
              <a:rPr lang="cs-CZ" altLang="cs-CZ" sz="2400" dirty="0">
                <a:solidFill>
                  <a:srgbClr val="153677"/>
                </a:solidFill>
                <a:latin typeface="DunbarText"/>
              </a:rPr>
              <a:t>Nenaplněné potřeby v ČR (Identifikace hlavních problémů v ČR souvisejících s daným onemocněním – např. dodržování léčebného plánu, nedostatek specializovaných pracovišť)</a:t>
            </a:r>
          </a:p>
          <a:p>
            <a:pPr eaLnBrk="0" fontAlgn="base" hangingPunct="0">
              <a:lnSpc>
                <a:spcPct val="150000"/>
              </a:lnSpc>
              <a:spcBef>
                <a:spcPct val="0"/>
              </a:spcBef>
              <a:spcAft>
                <a:spcPct val="0"/>
              </a:spcAft>
            </a:pPr>
            <a:r>
              <a:rPr lang="cs-CZ" altLang="cs-CZ" sz="2400" dirty="0">
                <a:solidFill>
                  <a:srgbClr val="153677"/>
                </a:solidFill>
                <a:latin typeface="DunbarText"/>
              </a:rPr>
              <a:t>Využití telemedicíny (Vysvětlení, jak telemedicína může tyto potřeby řešit a jaké jsou současné způsoby aplikace v ČR)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162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E5534-C6DF-525C-CE05-7071806C55C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B649BB4-1181-C1D5-3D80-DD1C8576A060}"/>
              </a:ext>
            </a:extLst>
          </p:cNvPr>
          <p:cNvSpPr>
            <a:spLocks noGrp="1"/>
          </p:cNvSpPr>
          <p:nvPr>
            <p:ph type="title"/>
          </p:nvPr>
        </p:nvSpPr>
        <p:spPr>
          <a:xfrm>
            <a:off x="838200" y="222362"/>
            <a:ext cx="10515600" cy="1325563"/>
          </a:xfrm>
        </p:spPr>
        <p:txBody>
          <a:bodyPr/>
          <a:lstStyle/>
          <a:p>
            <a:pPr algn="ctr"/>
            <a:r>
              <a:rPr lang="cs-CZ" sz="2400" b="1" cap="all">
                <a:solidFill>
                  <a:srgbClr val="FF0000"/>
                </a:solidFill>
                <a:latin typeface="Arial" panose="020B0604020202020204" pitchFamily="34" charset="0"/>
              </a:rPr>
              <a:t>Intervence - design</a:t>
            </a:r>
          </a:p>
        </p:txBody>
      </p:sp>
      <p:pic>
        <p:nvPicPr>
          <p:cNvPr id="22" name="Obrázek 21" descr="Obsah obrázku text, Písmo, logo, Elektricky modrá&#10;&#10;Popis byl vytvořen automaticky">
            <a:extLst>
              <a:ext uri="{FF2B5EF4-FFF2-40B4-BE49-F238E27FC236}">
                <a16:creationId xmlns:a16="http://schemas.microsoft.com/office/drawing/2014/main" id="{17B33B9B-D58D-A2B8-3365-1C7D6F87F1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23" name="Obrázek 22">
            <a:extLst>
              <a:ext uri="{FF2B5EF4-FFF2-40B4-BE49-F238E27FC236}">
                <a16:creationId xmlns:a16="http://schemas.microsoft.com/office/drawing/2014/main" id="{A4FF0CAE-3881-C5F7-2BDF-801799998EF5}"/>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24" name="Obrázek 23">
            <a:extLst>
              <a:ext uri="{FF2B5EF4-FFF2-40B4-BE49-F238E27FC236}">
                <a16:creationId xmlns:a16="http://schemas.microsoft.com/office/drawing/2014/main" id="{E6EB5127-9607-84F8-9FE8-5E0AAE19E04D}"/>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25" name="Obrázek 24" descr="Obsah obrázku Písmo, Grafika, logo, symbol&#10;&#10;Popis byl vytvořen automaticky">
            <a:extLst>
              <a:ext uri="{FF2B5EF4-FFF2-40B4-BE49-F238E27FC236}">
                <a16:creationId xmlns:a16="http://schemas.microsoft.com/office/drawing/2014/main" id="{D0634761-24B8-CDD3-9E09-51745FAEDF30}"/>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26" name="Obrázek 25">
            <a:extLst>
              <a:ext uri="{FF2B5EF4-FFF2-40B4-BE49-F238E27FC236}">
                <a16:creationId xmlns:a16="http://schemas.microsoft.com/office/drawing/2014/main" id="{35222120-9B6F-01A5-2F7C-8D807AB14F73}"/>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sp>
        <p:nvSpPr>
          <p:cNvPr id="5" name="Rectangle 2">
            <a:extLst>
              <a:ext uri="{FF2B5EF4-FFF2-40B4-BE49-F238E27FC236}">
                <a16:creationId xmlns:a16="http://schemas.microsoft.com/office/drawing/2014/main" id="{384A2606-14BE-664E-44E0-AFDC212DB0F4}"/>
              </a:ext>
            </a:extLst>
          </p:cNvPr>
          <p:cNvSpPr>
            <a:spLocks noGrp="1" noChangeArrowheads="1"/>
          </p:cNvSpPr>
          <p:nvPr>
            <p:ph idx="1"/>
          </p:nvPr>
        </p:nvSpPr>
        <p:spPr bwMode="auto">
          <a:xfrm>
            <a:off x="1288142" y="1222648"/>
            <a:ext cx="9371866" cy="475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50000"/>
              </a:lnSpc>
              <a:spcBef>
                <a:spcPct val="0"/>
              </a:spcBef>
              <a:spcAft>
                <a:spcPct val="0"/>
              </a:spcAft>
              <a:buNone/>
            </a:pPr>
            <a:r>
              <a:rPr lang="cs-CZ" altLang="cs-CZ" sz="2400" b="1">
                <a:solidFill>
                  <a:srgbClr val="153677"/>
                </a:solidFill>
                <a:latin typeface="DunbarText"/>
              </a:rPr>
              <a:t>3) Pilotní projekt a implementace</a:t>
            </a:r>
          </a:p>
          <a:p>
            <a:pPr marL="0" indent="0" eaLnBrk="0" fontAlgn="base" hangingPunct="0">
              <a:lnSpc>
                <a:spcPct val="150000"/>
              </a:lnSpc>
              <a:spcBef>
                <a:spcPct val="0"/>
              </a:spcBef>
              <a:spcAft>
                <a:spcPct val="0"/>
              </a:spcAft>
              <a:buNone/>
            </a:pPr>
            <a:r>
              <a:rPr lang="cs-CZ" altLang="cs-CZ" sz="2000" b="1">
                <a:solidFill>
                  <a:srgbClr val="153677"/>
                </a:solidFill>
                <a:latin typeface="DunbarText"/>
              </a:rPr>
              <a:t>Cíle pilotního projektu </a:t>
            </a:r>
          </a:p>
          <a:p>
            <a:pPr eaLnBrk="0" fontAlgn="base" hangingPunct="0">
              <a:lnSpc>
                <a:spcPct val="150000"/>
              </a:lnSpc>
              <a:spcBef>
                <a:spcPct val="0"/>
              </a:spcBef>
              <a:spcAft>
                <a:spcPct val="0"/>
              </a:spcAft>
            </a:pPr>
            <a:r>
              <a:rPr lang="cs-CZ" altLang="cs-CZ" sz="2000">
                <a:solidFill>
                  <a:srgbClr val="153677"/>
                </a:solidFill>
                <a:latin typeface="DunbarText"/>
              </a:rPr>
              <a:t>Popis cílů projektu a technologií, které budou použity – např. ověření telemedicínského monitorování)</a:t>
            </a:r>
          </a:p>
          <a:p>
            <a:pPr eaLnBrk="0" fontAlgn="base" hangingPunct="0">
              <a:lnSpc>
                <a:spcPct val="150000"/>
              </a:lnSpc>
              <a:spcBef>
                <a:spcPct val="0"/>
              </a:spcBef>
              <a:spcAft>
                <a:spcPct val="0"/>
              </a:spcAft>
            </a:pPr>
            <a:r>
              <a:rPr lang="cs-CZ" altLang="cs-CZ" sz="2000">
                <a:solidFill>
                  <a:srgbClr val="153677"/>
                </a:solidFill>
                <a:latin typeface="DunbarText"/>
              </a:rPr>
              <a:t>Hodnocení cílů (Stručný popis, jak budou cíle měřeny a hodnoceny)    </a:t>
            </a:r>
          </a:p>
          <a:p>
            <a:pPr marL="0" indent="0" eaLnBrk="0" fontAlgn="base" hangingPunct="0">
              <a:lnSpc>
                <a:spcPct val="150000"/>
              </a:lnSpc>
              <a:spcBef>
                <a:spcPct val="0"/>
              </a:spcBef>
              <a:spcAft>
                <a:spcPct val="0"/>
              </a:spcAft>
              <a:buNone/>
            </a:pPr>
            <a:r>
              <a:rPr lang="cs-CZ" altLang="cs-CZ" sz="2000" b="1">
                <a:solidFill>
                  <a:srgbClr val="153677"/>
                </a:solidFill>
                <a:latin typeface="DunbarText"/>
              </a:rPr>
              <a:t>Implementace a budoucnost</a:t>
            </a:r>
          </a:p>
          <a:p>
            <a:pPr marL="0" indent="0" eaLnBrk="0" fontAlgn="base" hangingPunct="0">
              <a:lnSpc>
                <a:spcPct val="150000"/>
              </a:lnSpc>
              <a:spcBef>
                <a:spcPct val="0"/>
              </a:spcBef>
              <a:spcAft>
                <a:spcPct val="0"/>
              </a:spcAft>
              <a:buNone/>
            </a:pPr>
            <a:r>
              <a:rPr lang="cs-CZ" altLang="cs-CZ" sz="2000" err="1">
                <a:solidFill>
                  <a:srgbClr val="153677"/>
                </a:solidFill>
                <a:latin typeface="DunbarText"/>
              </a:rPr>
              <a:t>Transferabilita</a:t>
            </a:r>
            <a:r>
              <a:rPr lang="cs-CZ" altLang="cs-CZ" sz="2000">
                <a:solidFill>
                  <a:srgbClr val="153677"/>
                </a:solidFill>
                <a:latin typeface="DunbarText"/>
              </a:rPr>
              <a:t>: (Možnosti implementace řešení v dalších zařízeních a jeho využití v ambulancích)    </a:t>
            </a:r>
          </a:p>
          <a:p>
            <a:pPr eaLnBrk="0" fontAlgn="base" hangingPunct="0">
              <a:lnSpc>
                <a:spcPct val="150000"/>
              </a:lnSpc>
              <a:spcBef>
                <a:spcPct val="0"/>
              </a:spcBef>
              <a:spcAft>
                <a:spcPct val="0"/>
              </a:spcAft>
            </a:pPr>
            <a:r>
              <a:rPr lang="cs-CZ" altLang="cs-CZ" sz="2000">
                <a:solidFill>
                  <a:srgbClr val="153677"/>
                </a:solidFill>
                <a:latin typeface="DunbarText"/>
              </a:rPr>
              <a:t>Proplácení a vazby: (Návrh způsobu proplácení služby a její vazba na primární péči)    </a:t>
            </a:r>
          </a:p>
          <a:p>
            <a:pPr eaLnBrk="0" fontAlgn="base" hangingPunct="0">
              <a:lnSpc>
                <a:spcPct val="150000"/>
              </a:lnSpc>
              <a:spcBef>
                <a:spcPct val="0"/>
              </a:spcBef>
              <a:spcAft>
                <a:spcPct val="0"/>
              </a:spcAft>
            </a:pPr>
            <a:r>
              <a:rPr lang="cs-CZ" altLang="cs-CZ" sz="2000">
                <a:solidFill>
                  <a:srgbClr val="153677"/>
                </a:solidFill>
                <a:latin typeface="DunbarText"/>
              </a:rPr>
              <a:t>Užitečnost intervence: (Shrnutí hlavních přínosů a užitečnosti intervence) </a:t>
            </a:r>
            <a:endParaRPr kumimoji="0" lang="cs-CZ" altLang="cs-CZ"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659987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p:txBody>
          <a:bodyPr>
            <a:normAutofit/>
          </a:bodyPr>
          <a:lstStyle/>
          <a:p>
            <a:pPr algn="ctr"/>
            <a:r>
              <a:rPr lang="cs-CZ" sz="2400" b="1" cap="all">
                <a:solidFill>
                  <a:srgbClr val="FF0000"/>
                </a:solidFill>
                <a:effectLst/>
                <a:latin typeface="Arial" panose="020B0604020202020204" pitchFamily="34" charset="0"/>
                <a:ea typeface="Times New Roman" panose="02020603050405020304" pitchFamily="18" charset="0"/>
              </a:rPr>
              <a:t>seznam pilotních intervencí</a:t>
            </a:r>
            <a:endParaRPr lang="cs-CZ" sz="6600">
              <a:solidFill>
                <a:srgbClr val="F70B2A"/>
              </a:solidFill>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p:txBody>
          <a:bodyPr>
            <a:normAutofit fontScale="77500" lnSpcReduction="20000"/>
          </a:bodyPr>
          <a:lstStyle/>
          <a:p>
            <a:pPr marL="342900" indent="-342900">
              <a:lnSpc>
                <a:spcPct val="120000"/>
              </a:lnSpc>
              <a:spcBef>
                <a:spcPts val="300"/>
              </a:spcBef>
              <a:spcAft>
                <a:spcPts val="300"/>
              </a:spcAft>
              <a:buFont typeface="+mj-lt"/>
              <a:buAutoNum type="arabicPeriod"/>
            </a:pPr>
            <a:r>
              <a:rPr lang="cs-CZ" dirty="0">
                <a:solidFill>
                  <a:srgbClr val="153677"/>
                </a:solidFill>
                <a:latin typeface="DunbarText"/>
              </a:rPr>
              <a:t>Děti s život limitujícím a život ohrožujícím onemocněním (FNOL)</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Oční onemocnění (FNOL)</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Plicní onemocnění (FNOL + FN Plzeň)</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Praktické lékařství (FNOL + vybraní praktičtí lékaři)</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Dermatologie (FNKV)</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Neurologie (FNUSA)</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Kardiologie (FNOL+FNO+FNUSA)</a:t>
            </a:r>
          </a:p>
          <a:p>
            <a:pPr lvl="1">
              <a:lnSpc>
                <a:spcPct val="120000"/>
              </a:lnSpc>
              <a:spcBef>
                <a:spcPts val="300"/>
              </a:spcBef>
              <a:spcAft>
                <a:spcPts val="300"/>
              </a:spcAft>
            </a:pPr>
            <a:r>
              <a:rPr lang="cs-CZ" dirty="0">
                <a:solidFill>
                  <a:srgbClr val="153677"/>
                </a:solidFill>
                <a:latin typeface="DunbarText"/>
              </a:rPr>
              <a:t>PAH, </a:t>
            </a:r>
            <a:r>
              <a:rPr lang="cs-CZ" dirty="0" err="1">
                <a:solidFill>
                  <a:srgbClr val="153677"/>
                </a:solidFill>
                <a:latin typeface="DunbarText"/>
              </a:rPr>
              <a:t>Arytmologie</a:t>
            </a:r>
            <a:r>
              <a:rPr lang="cs-CZ" dirty="0">
                <a:solidFill>
                  <a:srgbClr val="153677"/>
                </a:solidFill>
                <a:latin typeface="DunbarText"/>
              </a:rPr>
              <a:t>, Srdeční selhání</a:t>
            </a:r>
          </a:p>
          <a:p>
            <a:pPr marL="342900" lvl="0" indent="-342900">
              <a:lnSpc>
                <a:spcPct val="120000"/>
              </a:lnSpc>
              <a:spcBef>
                <a:spcPts val="300"/>
              </a:spcBef>
              <a:spcAft>
                <a:spcPts val="300"/>
              </a:spcAft>
              <a:buFont typeface="+mj-lt"/>
              <a:buAutoNum type="arabicPeriod"/>
            </a:pPr>
            <a:r>
              <a:rPr lang="cs-CZ" dirty="0">
                <a:solidFill>
                  <a:srgbClr val="153677"/>
                </a:solidFill>
                <a:latin typeface="DunbarText"/>
              </a:rPr>
              <a:t>Diabetologie (FNOL)</a:t>
            </a:r>
          </a:p>
          <a:p>
            <a:pPr marL="342900" lvl="0" indent="-342900" algn="just">
              <a:lnSpc>
                <a:spcPct val="120000"/>
              </a:lnSpc>
              <a:spcBef>
                <a:spcPts val="300"/>
              </a:spcBef>
              <a:spcAft>
                <a:spcPts val="300"/>
              </a:spcAft>
              <a:buFont typeface="+mj-lt"/>
              <a:buAutoNum type="arabicPeriod"/>
            </a:pPr>
            <a:r>
              <a:rPr lang="cs-CZ" dirty="0">
                <a:solidFill>
                  <a:srgbClr val="153677"/>
                </a:solidFill>
                <a:latin typeface="DunbarText"/>
              </a:rPr>
              <a:t>Psychiatrie (FNOL)</a:t>
            </a:r>
          </a:p>
          <a:p>
            <a:pPr marL="0" indent="0" algn="just">
              <a:buNone/>
            </a:pPr>
            <a:endParaRPr lang="cs-CZ" sz="24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8A84F85D-68A2-29CE-A24B-2EA09CE0D0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9" name="Picture 6" descr="FNUSA">
            <a:extLst>
              <a:ext uri="{FF2B5EF4-FFF2-40B4-BE49-F238E27FC236}">
                <a16:creationId xmlns:a16="http://schemas.microsoft.com/office/drawing/2014/main" id="{BA5EBA51-FC28-22B6-49DB-28B383BD66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7286" y="3982213"/>
            <a:ext cx="525541" cy="2498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nkv-logo | Kožní Ambulance Černošice">
            <a:extLst>
              <a:ext uri="{FF2B5EF4-FFF2-40B4-BE49-F238E27FC236}">
                <a16:creationId xmlns:a16="http://schemas.microsoft.com/office/drawing/2014/main" id="{43097B0E-6635-C6A9-1541-DE4F05535AC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93163" y="3516485"/>
            <a:ext cx="333789" cy="3337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akultní nemocnice Olomouc | Olomouc">
            <a:extLst>
              <a:ext uri="{FF2B5EF4-FFF2-40B4-BE49-F238E27FC236}">
                <a16:creationId xmlns:a16="http://schemas.microsoft.com/office/drawing/2014/main" id="{77012823-C1E8-E13B-9A3A-7B99BC246B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99421" y="4341269"/>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akultní nemocnice Olomouc | Olomouc">
            <a:extLst>
              <a:ext uri="{FF2B5EF4-FFF2-40B4-BE49-F238E27FC236}">
                <a16:creationId xmlns:a16="http://schemas.microsoft.com/office/drawing/2014/main" id="{BB1558C0-3A41-144A-AD6D-1C1471F2F5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33309" y="2672519"/>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Fakultní nemocnice Olomouc | Olomouc">
            <a:extLst>
              <a:ext uri="{FF2B5EF4-FFF2-40B4-BE49-F238E27FC236}">
                <a16:creationId xmlns:a16="http://schemas.microsoft.com/office/drawing/2014/main" id="{A071BE48-32AA-836E-2B8D-38A040A9D39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55883" y="2240522"/>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Fakultní nemocnice Olomouc | Olomouc">
            <a:extLst>
              <a:ext uri="{FF2B5EF4-FFF2-40B4-BE49-F238E27FC236}">
                <a16:creationId xmlns:a16="http://schemas.microsoft.com/office/drawing/2014/main" id="{59322A67-0343-2EFC-911F-56F8E774CE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91691" y="1881656"/>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Fakultní nemocnice Olomouc | Olomouc">
            <a:extLst>
              <a:ext uri="{FF2B5EF4-FFF2-40B4-BE49-F238E27FC236}">
                <a16:creationId xmlns:a16="http://schemas.microsoft.com/office/drawing/2014/main" id="{272BD501-0A79-6E70-4EA0-5FD9FF4C07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60343" y="3112520"/>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Fakultní nemocnice Olomouc | Olomouc">
            <a:extLst>
              <a:ext uri="{FF2B5EF4-FFF2-40B4-BE49-F238E27FC236}">
                <a16:creationId xmlns:a16="http://schemas.microsoft.com/office/drawing/2014/main" id="{E52D9606-3F28-8917-EEBD-CF6510CC073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29500" y="5113696"/>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Fakultní nemocnice Olomouc | Olomouc">
            <a:extLst>
              <a:ext uri="{FF2B5EF4-FFF2-40B4-BE49-F238E27FC236}">
                <a16:creationId xmlns:a16="http://schemas.microsoft.com/office/drawing/2014/main" id="{8FCE9B7D-91CE-2B70-7CC0-BF8FC93E82F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29500" y="5516891"/>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31186A72-7EF8-8950-66C3-26A2EF3960BD}"/>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7" name="Obrázek 6">
            <a:extLst>
              <a:ext uri="{FF2B5EF4-FFF2-40B4-BE49-F238E27FC236}">
                <a16:creationId xmlns:a16="http://schemas.microsoft.com/office/drawing/2014/main" id="{CD4353D1-6719-776D-5344-3E6DEB071141}"/>
              </a:ext>
            </a:extLst>
          </p:cNvPr>
          <p:cNvPicPr>
            <a:picLocks noChangeAspect="1"/>
          </p:cNvPicPr>
          <p:nvPr/>
        </p:nvPicPr>
        <p:blipFill>
          <a:blip r:embed="rId7"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036BC4DB-4EFE-AC14-FDFC-888084CEE8B0}"/>
              </a:ext>
            </a:extLst>
          </p:cNvPr>
          <p:cNvPicPr>
            <a:picLocks noChangeAspect="1"/>
          </p:cNvPicPr>
          <p:nvPr/>
        </p:nvPicPr>
        <p:blipFill>
          <a:blip r:embed="rId8"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DCA59D0D-6AEF-60A1-EA0B-8609990FAD5E}"/>
              </a:ext>
            </a:extLst>
          </p:cNvPr>
          <p:cNvPicPr>
            <a:picLocks noChangeAspect="1"/>
          </p:cNvPicPr>
          <p:nvPr/>
        </p:nvPicPr>
        <p:blipFill>
          <a:blip r:embed="rId9"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pic>
        <p:nvPicPr>
          <p:cNvPr id="5" name="Picture 6" descr="FNUSA">
            <a:extLst>
              <a:ext uri="{FF2B5EF4-FFF2-40B4-BE49-F238E27FC236}">
                <a16:creationId xmlns:a16="http://schemas.microsoft.com/office/drawing/2014/main" id="{52AFB0D5-4205-ED70-7102-4232189005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4808" y="4383273"/>
            <a:ext cx="525541" cy="249880"/>
          </a:xfrm>
          <a:prstGeom prst="rect">
            <a:avLst/>
          </a:prstGeom>
          <a:noFill/>
          <a:extLst>
            <a:ext uri="{909E8E84-426E-40DD-AFC4-6F175D3DCCD1}">
              <a14:hiddenFill xmlns:a14="http://schemas.microsoft.com/office/drawing/2010/main">
                <a:solidFill>
                  <a:srgbClr val="FFFFFF"/>
                </a:solidFill>
              </a14:hiddenFill>
            </a:ext>
          </a:extLst>
        </p:spPr>
      </p:pic>
      <p:sp>
        <p:nvSpPr>
          <p:cNvPr id="28" name="Obdélník: se zakulacenými rohy 27">
            <a:extLst>
              <a:ext uri="{FF2B5EF4-FFF2-40B4-BE49-F238E27FC236}">
                <a16:creationId xmlns:a16="http://schemas.microsoft.com/office/drawing/2014/main" id="{2BFB76E9-E281-D466-8102-AE7CE0A67E5B}"/>
              </a:ext>
            </a:extLst>
          </p:cNvPr>
          <p:cNvSpPr/>
          <p:nvPr/>
        </p:nvSpPr>
        <p:spPr>
          <a:xfrm>
            <a:off x="2929579" y="268927"/>
            <a:ext cx="6096000" cy="1452543"/>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SEMINÁŘ DOPISY A SPRÁVNÁ ÚPRAVA PÍSEMNOSTÍ VE FNO – Petr ...">
            <a:extLst>
              <a:ext uri="{FF2B5EF4-FFF2-40B4-BE49-F238E27FC236}">
                <a16:creationId xmlns:a16="http://schemas.microsoft.com/office/drawing/2014/main" id="{150848C6-82FC-A2A9-BBEA-E659E043E90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87677" y="4314698"/>
            <a:ext cx="342032" cy="333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vember je tady. Fakultní nemocnice zve muže na seminář i test zdarma -  QAP.cz">
            <a:extLst>
              <a:ext uri="{FF2B5EF4-FFF2-40B4-BE49-F238E27FC236}">
                <a16:creationId xmlns:a16="http://schemas.microsoft.com/office/drawing/2014/main" id="{1391B090-7CF6-A33B-E36F-1308D127EAC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26624" y="2751868"/>
            <a:ext cx="338751" cy="175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FN logo - BAK">
            <a:extLst>
              <a:ext uri="{FF2B5EF4-FFF2-40B4-BE49-F238E27FC236}">
                <a16:creationId xmlns:a16="http://schemas.microsoft.com/office/drawing/2014/main" id="{5211B00C-7550-7A04-8DC5-EADF7C5F690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923433" y="4203990"/>
            <a:ext cx="607695" cy="60769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descr="Nemocnice Hořovice">
            <a:extLst>
              <a:ext uri="{FF2B5EF4-FFF2-40B4-BE49-F238E27FC236}">
                <a16:creationId xmlns:a16="http://schemas.microsoft.com/office/drawing/2014/main" id="{1EEA4258-82F5-4F39-2658-697BA257E9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6" name="Picture 8" descr="Nemocnice Hořovice | Horovice">
            <a:extLst>
              <a:ext uri="{FF2B5EF4-FFF2-40B4-BE49-F238E27FC236}">
                <a16:creationId xmlns:a16="http://schemas.microsoft.com/office/drawing/2014/main" id="{52AC4951-9E91-CD6A-437D-26010BD3580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025579" y="1796758"/>
            <a:ext cx="569620" cy="56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137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A159-5EF0-CB2C-32EB-9927BF1B694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100518C-A0A6-4845-8E07-5C1A89035834}"/>
              </a:ext>
            </a:extLst>
          </p:cNvPr>
          <p:cNvSpPr>
            <a:spLocks noGrp="1"/>
          </p:cNvSpPr>
          <p:nvPr>
            <p:ph type="title"/>
          </p:nvPr>
        </p:nvSpPr>
        <p:spPr/>
        <p:txBody>
          <a:bodyPr>
            <a:normAutofit/>
          </a:bodyPr>
          <a:lstStyle/>
          <a:p>
            <a:pPr algn="ctr"/>
            <a:r>
              <a:rPr lang="cs-CZ" sz="2400" b="1" cap="all" dirty="0">
                <a:solidFill>
                  <a:srgbClr val="FF0000"/>
                </a:solidFill>
                <a:effectLst/>
                <a:latin typeface="Arial" panose="020B0604020202020204" pitchFamily="34" charset="0"/>
                <a:ea typeface="Times New Roman" panose="02020603050405020304" pitchFamily="18" charset="0"/>
              </a:rPr>
              <a:t>seznam pilotních intervencí</a:t>
            </a:r>
            <a:endParaRPr lang="cs-CZ" sz="6600" dirty="0">
              <a:solidFill>
                <a:srgbClr val="F70B2A"/>
              </a:solidFill>
            </a:endParaRPr>
          </a:p>
        </p:txBody>
      </p:sp>
      <p:sp>
        <p:nvSpPr>
          <p:cNvPr id="3" name="Zástupný obsah 2">
            <a:extLst>
              <a:ext uri="{FF2B5EF4-FFF2-40B4-BE49-F238E27FC236}">
                <a16:creationId xmlns:a16="http://schemas.microsoft.com/office/drawing/2014/main" id="{4A704E3B-4A09-CD71-CA67-42692BCF67D6}"/>
              </a:ext>
            </a:extLst>
          </p:cNvPr>
          <p:cNvSpPr>
            <a:spLocks noGrp="1"/>
          </p:cNvSpPr>
          <p:nvPr>
            <p:ph idx="1"/>
          </p:nvPr>
        </p:nvSpPr>
        <p:spPr>
          <a:xfrm>
            <a:off x="286314" y="2000910"/>
            <a:ext cx="8553940" cy="4351338"/>
          </a:xfrm>
        </p:spPr>
        <p:txBody>
          <a:bodyPr>
            <a:normAutofit/>
          </a:bodyPr>
          <a:lstStyle/>
          <a:p>
            <a:pPr marL="342900" lvl="0" indent="-342900">
              <a:lnSpc>
                <a:spcPct val="120000"/>
              </a:lnSpc>
              <a:spcBef>
                <a:spcPts val="300"/>
              </a:spcBef>
              <a:spcAft>
                <a:spcPts val="300"/>
              </a:spcAft>
              <a:buFont typeface="+mj-lt"/>
              <a:buAutoNum type="arabicPeriod"/>
            </a:pPr>
            <a:r>
              <a:rPr lang="cs-CZ" sz="2400" dirty="0">
                <a:solidFill>
                  <a:srgbClr val="153677"/>
                </a:solidFill>
                <a:latin typeface="DunbarText"/>
              </a:rPr>
              <a:t>Děti s život limitujícím a život ohrožujícím onemocněním (FNOL)</a:t>
            </a:r>
          </a:p>
          <a:p>
            <a:pPr marL="342900" lvl="0" indent="-342900">
              <a:lnSpc>
                <a:spcPct val="120000"/>
              </a:lnSpc>
              <a:spcBef>
                <a:spcPts val="300"/>
              </a:spcBef>
              <a:spcAft>
                <a:spcPts val="300"/>
              </a:spcAft>
              <a:buFont typeface="+mj-lt"/>
              <a:buAutoNum type="arabicPeriod"/>
            </a:pPr>
            <a:r>
              <a:rPr lang="cs-CZ" sz="2400" dirty="0">
                <a:solidFill>
                  <a:srgbClr val="153677"/>
                </a:solidFill>
                <a:latin typeface="DunbarText"/>
              </a:rPr>
              <a:t>Oftalmologie (FNOL) – screening glaukomu</a:t>
            </a:r>
          </a:p>
          <a:p>
            <a:pPr marL="342900" indent="-342900">
              <a:lnSpc>
                <a:spcPct val="120000"/>
              </a:lnSpc>
              <a:spcBef>
                <a:spcPts val="300"/>
              </a:spcBef>
              <a:spcAft>
                <a:spcPts val="300"/>
              </a:spcAft>
              <a:buFont typeface="+mj-lt"/>
              <a:buAutoNum type="arabicPeriod"/>
            </a:pPr>
            <a:r>
              <a:rPr lang="cs-CZ" sz="2400" dirty="0">
                <a:solidFill>
                  <a:srgbClr val="153677"/>
                </a:solidFill>
                <a:latin typeface="DunbarText"/>
              </a:rPr>
              <a:t>Psychiatrie (FNOL)</a:t>
            </a:r>
          </a:p>
          <a:p>
            <a:pPr marL="342900" lvl="0" indent="-342900">
              <a:lnSpc>
                <a:spcPct val="120000"/>
              </a:lnSpc>
              <a:spcBef>
                <a:spcPts val="300"/>
              </a:spcBef>
              <a:spcAft>
                <a:spcPts val="300"/>
              </a:spcAft>
              <a:buFont typeface="+mj-lt"/>
              <a:buAutoNum type="arabicPeriod"/>
            </a:pPr>
            <a:r>
              <a:rPr lang="cs-CZ" sz="2400" dirty="0">
                <a:solidFill>
                  <a:srgbClr val="153677"/>
                </a:solidFill>
                <a:latin typeface="DunbarText"/>
              </a:rPr>
              <a:t>Kardiologie – monitoring pacientů s PAH</a:t>
            </a:r>
          </a:p>
          <a:p>
            <a:pPr marL="342900" indent="-342900">
              <a:lnSpc>
                <a:spcPct val="120000"/>
              </a:lnSpc>
              <a:spcBef>
                <a:spcPts val="300"/>
              </a:spcBef>
              <a:spcAft>
                <a:spcPts val="300"/>
              </a:spcAft>
              <a:buFont typeface="+mj-lt"/>
              <a:buAutoNum type="arabicPeriod"/>
            </a:pPr>
            <a:r>
              <a:rPr lang="cs-CZ" sz="2400" dirty="0">
                <a:solidFill>
                  <a:srgbClr val="153677"/>
                </a:solidFill>
                <a:latin typeface="DunbarText"/>
              </a:rPr>
              <a:t>Diabetologie (FNOL)</a:t>
            </a:r>
          </a:p>
          <a:p>
            <a:pPr marL="0" indent="0">
              <a:lnSpc>
                <a:spcPct val="120000"/>
              </a:lnSpc>
              <a:spcBef>
                <a:spcPts val="300"/>
              </a:spcBef>
              <a:spcAft>
                <a:spcPts val="300"/>
              </a:spcAft>
              <a:buNone/>
            </a:pPr>
            <a:endParaRPr lang="cs-CZ" sz="2400" dirty="0">
              <a:solidFill>
                <a:srgbClr val="153677"/>
              </a:solidFill>
              <a:latin typeface="DunbarText"/>
            </a:endParaRPr>
          </a:p>
          <a:p>
            <a:pPr marL="0" indent="0">
              <a:lnSpc>
                <a:spcPct val="120000"/>
              </a:lnSpc>
              <a:spcBef>
                <a:spcPts val="300"/>
              </a:spcBef>
              <a:spcAft>
                <a:spcPts val="300"/>
              </a:spcAft>
              <a:buNone/>
            </a:pPr>
            <a:endParaRPr lang="cs-CZ" sz="2400" dirty="0">
              <a:solidFill>
                <a:srgbClr val="153677"/>
              </a:solidFill>
              <a:latin typeface="DunbarText"/>
            </a:endParaRPr>
          </a:p>
          <a:p>
            <a:pPr marL="0" indent="0" algn="just">
              <a:buNone/>
            </a:pPr>
            <a:endParaRPr lang="cs-CZ" sz="2000" dirty="0">
              <a:solidFill>
                <a:srgbClr val="153677"/>
              </a:solidFill>
              <a:latin typeface="DunbarText"/>
            </a:endParaRPr>
          </a:p>
        </p:txBody>
      </p:sp>
      <p:pic>
        <p:nvPicPr>
          <p:cNvPr id="4" name="Obrázek 3" descr="Obsah obrázku text, Písmo, logo, Elektricky modrá&#10;&#10;Popis byl vytvořen automaticky">
            <a:extLst>
              <a:ext uri="{FF2B5EF4-FFF2-40B4-BE49-F238E27FC236}">
                <a16:creationId xmlns:a16="http://schemas.microsoft.com/office/drawing/2014/main" id="{0AB70FF6-8657-0A08-E7D3-5CF8653664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7855" y="6264696"/>
            <a:ext cx="1422305" cy="425647"/>
          </a:xfrm>
          <a:prstGeom prst="rect">
            <a:avLst/>
          </a:prstGeom>
        </p:spPr>
      </p:pic>
      <p:pic>
        <p:nvPicPr>
          <p:cNvPr id="6" name="Obrázek 5">
            <a:extLst>
              <a:ext uri="{FF2B5EF4-FFF2-40B4-BE49-F238E27FC236}">
                <a16:creationId xmlns:a16="http://schemas.microsoft.com/office/drawing/2014/main" id="{37E93C03-74FB-9408-928B-09FB7CE9138F}"/>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a:fillRect/>
          </a:stretch>
        </p:blipFill>
        <p:spPr bwMode="auto">
          <a:xfrm>
            <a:off x="8947685" y="6258448"/>
            <a:ext cx="1363980" cy="377190"/>
          </a:xfrm>
          <a:prstGeom prst="rect">
            <a:avLst/>
          </a:prstGeom>
          <a:noFill/>
          <a:ln>
            <a:noFill/>
          </a:ln>
        </p:spPr>
      </p:pic>
      <p:pic>
        <p:nvPicPr>
          <p:cNvPr id="7" name="Obrázek 6">
            <a:extLst>
              <a:ext uri="{FF2B5EF4-FFF2-40B4-BE49-F238E27FC236}">
                <a16:creationId xmlns:a16="http://schemas.microsoft.com/office/drawing/2014/main" id="{55B98078-A7D3-DD6F-889A-585B9155AEFA}"/>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a:fillRect/>
          </a:stretch>
        </p:blipFill>
        <p:spPr bwMode="auto">
          <a:xfrm>
            <a:off x="7780180" y="6311900"/>
            <a:ext cx="960698" cy="366525"/>
          </a:xfrm>
          <a:prstGeom prst="rect">
            <a:avLst/>
          </a:prstGeom>
          <a:noFill/>
          <a:ln>
            <a:noFill/>
          </a:ln>
        </p:spPr>
      </p:pic>
      <p:pic>
        <p:nvPicPr>
          <p:cNvPr id="8" name="Obrázek 7" descr="Obsah obrázku Písmo, Grafika, logo, symbol&#10;&#10;Popis byl vytvořen automaticky">
            <a:extLst>
              <a:ext uri="{FF2B5EF4-FFF2-40B4-BE49-F238E27FC236}">
                <a16:creationId xmlns:a16="http://schemas.microsoft.com/office/drawing/2014/main" id="{BF2613D0-6D0D-17FA-DDE5-2B0DD1594884}"/>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FB3092A4-FA35-ED2A-D289-5EC882FF0A69}"/>
              </a:ext>
            </a:extLst>
          </p:cNvPr>
          <p:cNvPicPr>
            <a:picLocks noChangeAspect="1"/>
          </p:cNvPicPr>
          <p:nvPr/>
        </p:nvPicPr>
        <p:blipFill>
          <a:blip r:embed="rId6"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sp>
        <p:nvSpPr>
          <p:cNvPr id="28" name="Obdélník: se zakulacenými rohy 27">
            <a:extLst>
              <a:ext uri="{FF2B5EF4-FFF2-40B4-BE49-F238E27FC236}">
                <a16:creationId xmlns:a16="http://schemas.microsoft.com/office/drawing/2014/main" id="{71158D01-D7DC-5CA4-160B-359618C87ABD}"/>
              </a:ext>
            </a:extLst>
          </p:cNvPr>
          <p:cNvSpPr/>
          <p:nvPr/>
        </p:nvSpPr>
        <p:spPr>
          <a:xfrm>
            <a:off x="2929579" y="268927"/>
            <a:ext cx="6096000" cy="1452543"/>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6" descr="Fakultní nemocnice Olomouc | Olomouc">
            <a:extLst>
              <a:ext uri="{FF2B5EF4-FFF2-40B4-BE49-F238E27FC236}">
                <a16:creationId xmlns:a16="http://schemas.microsoft.com/office/drawing/2014/main" id="{DD99F9C0-4A79-E972-0DF9-1FF4FF04554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85203" y="2531177"/>
            <a:ext cx="452309" cy="4523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Fakultní nemocnice Olomouc | Olomouc">
            <a:extLst>
              <a:ext uri="{FF2B5EF4-FFF2-40B4-BE49-F238E27FC236}">
                <a16:creationId xmlns:a16="http://schemas.microsoft.com/office/drawing/2014/main" id="{840B82EA-506B-F20C-865D-55CE5A50A64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762473" y="2039131"/>
            <a:ext cx="452309" cy="4523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akultní nemocnice Olomouc | Olomouc">
            <a:extLst>
              <a:ext uri="{FF2B5EF4-FFF2-40B4-BE49-F238E27FC236}">
                <a16:creationId xmlns:a16="http://schemas.microsoft.com/office/drawing/2014/main" id="{4F9607E7-3307-8214-C143-FF2F84D6E4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54733" y="4119553"/>
            <a:ext cx="452309" cy="4523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Fakultní nemocnice Olomouc | Olomouc">
            <a:extLst>
              <a:ext uri="{FF2B5EF4-FFF2-40B4-BE49-F238E27FC236}">
                <a16:creationId xmlns:a16="http://schemas.microsoft.com/office/drawing/2014/main" id="{2F6C1DDA-89E7-0F2C-5D2C-E0BBCEE3A15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32894" y="3602921"/>
            <a:ext cx="452309" cy="452309"/>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2">
            <a:extLst>
              <a:ext uri="{FF2B5EF4-FFF2-40B4-BE49-F238E27FC236}">
                <a16:creationId xmlns:a16="http://schemas.microsoft.com/office/drawing/2014/main" id="{5E3B49F6-97A5-2BEB-223B-21AB1799B84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21820" y="2530506"/>
            <a:ext cx="2417187" cy="3511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Withings Body Comp - Complete Body Analysis Wi-Fi Smart Scale - Apple">
            <a:extLst>
              <a:ext uri="{FF2B5EF4-FFF2-40B4-BE49-F238E27FC236}">
                <a16:creationId xmlns:a16="http://schemas.microsoft.com/office/drawing/2014/main" id="{22DBA7A9-DC7C-0B81-A042-F23AB94EF75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123824" y="5076109"/>
            <a:ext cx="686392" cy="6863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onometr OMRON M7 Intelli IT s AFib">
            <a:extLst>
              <a:ext uri="{FF2B5EF4-FFF2-40B4-BE49-F238E27FC236}">
                <a16:creationId xmlns:a16="http://schemas.microsoft.com/office/drawing/2014/main" id="{48E06590-888E-A548-2011-EE5F490C0D5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1052947" y="4664535"/>
            <a:ext cx="976304" cy="6052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翻新Apple Watch Series 3 (GPS)，42 毫米银色铝金属表壳搭配云雾灰色运动型表带- Apple (中国大陆)">
            <a:extLst>
              <a:ext uri="{FF2B5EF4-FFF2-40B4-BE49-F238E27FC236}">
                <a16:creationId xmlns:a16="http://schemas.microsoft.com/office/drawing/2014/main" id="{6750D90C-847B-7B0E-7F32-D9967CE4D7C2}"/>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8212219" y="3047103"/>
            <a:ext cx="517997" cy="908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Medtronic secures CE mark for new Simplera CGM device">
            <a:extLst>
              <a:ext uri="{FF2B5EF4-FFF2-40B4-BE49-F238E27FC236}">
                <a16:creationId xmlns:a16="http://schemas.microsoft.com/office/drawing/2014/main" id="{2C16B7D8-FE37-76AA-0E05-BEB28EBCE04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056053" y="3501533"/>
            <a:ext cx="988984" cy="6052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akultní nemocnice Olomouc | Olomouc">
            <a:extLst>
              <a:ext uri="{FF2B5EF4-FFF2-40B4-BE49-F238E27FC236}">
                <a16:creationId xmlns:a16="http://schemas.microsoft.com/office/drawing/2014/main" id="{425864C5-1CD5-9ADB-5044-9F0D70552E4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54732" y="3058790"/>
            <a:ext cx="452309" cy="4523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urer PO 60 Pulzní oxymetr s Bluetooth®">
            <a:extLst>
              <a:ext uri="{FF2B5EF4-FFF2-40B4-BE49-F238E27FC236}">
                <a16:creationId xmlns:a16="http://schemas.microsoft.com/office/drawing/2014/main" id="{6B9C73B6-135D-1A8B-CBA1-416989ADFDEE}"/>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212219" y="4293699"/>
            <a:ext cx="545477" cy="5064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FN logo - BAK">
            <a:extLst>
              <a:ext uri="{FF2B5EF4-FFF2-40B4-BE49-F238E27FC236}">
                <a16:creationId xmlns:a16="http://schemas.microsoft.com/office/drawing/2014/main" id="{39C9D5C0-67D7-A862-38FB-BE64CE5FE8B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285203" y="3526787"/>
            <a:ext cx="607695" cy="6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5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F13F8-DE80-E6BA-D5B6-F181417C0C09}"/>
              </a:ext>
            </a:extLst>
          </p:cNvPr>
          <p:cNvSpPr>
            <a:spLocks noGrp="1"/>
          </p:cNvSpPr>
          <p:nvPr>
            <p:ph type="title"/>
          </p:nvPr>
        </p:nvSpPr>
        <p:spPr>
          <a:xfrm>
            <a:off x="838200" y="480123"/>
            <a:ext cx="10515600" cy="1325563"/>
          </a:xfrm>
        </p:spPr>
        <p:txBody>
          <a:bodyPr>
            <a:normAutofit/>
          </a:bodyPr>
          <a:lstStyle/>
          <a:p>
            <a:pPr algn="ctr"/>
            <a:r>
              <a:rPr lang="cs-CZ" sz="2400" b="1" cap="all" dirty="0">
                <a:solidFill>
                  <a:srgbClr val="FF0000"/>
                </a:solidFill>
                <a:effectLst/>
                <a:latin typeface="Arial" panose="020B0604020202020204" pitchFamily="34" charset="0"/>
                <a:ea typeface="Times New Roman" panose="02020603050405020304" pitchFamily="18" charset="0"/>
              </a:rPr>
              <a:t>Finální výběr přístrojů pro ZD</a:t>
            </a:r>
            <a:endParaRPr lang="cs-CZ" sz="6600" dirty="0">
              <a:solidFill>
                <a:srgbClr val="F70B2A"/>
              </a:solidFill>
            </a:endParaRPr>
          </a:p>
        </p:txBody>
      </p:sp>
      <p:sp>
        <p:nvSpPr>
          <p:cNvPr id="3" name="Zástupný obsah 2">
            <a:extLst>
              <a:ext uri="{FF2B5EF4-FFF2-40B4-BE49-F238E27FC236}">
                <a16:creationId xmlns:a16="http://schemas.microsoft.com/office/drawing/2014/main" id="{70B0516A-67CB-4045-681D-C7D27513213E}"/>
              </a:ext>
            </a:extLst>
          </p:cNvPr>
          <p:cNvSpPr>
            <a:spLocks noGrp="1"/>
          </p:cNvSpPr>
          <p:nvPr>
            <p:ph idx="1"/>
          </p:nvPr>
        </p:nvSpPr>
        <p:spPr>
          <a:xfrm>
            <a:off x="1083101" y="2141536"/>
            <a:ext cx="10515600" cy="4351338"/>
          </a:xfrm>
        </p:spPr>
        <p:txBody>
          <a:bodyPr>
            <a:normAutofit fontScale="92500" lnSpcReduction="10000"/>
          </a:bodyPr>
          <a:lstStyle/>
          <a:p>
            <a:pPr algn="just"/>
            <a:r>
              <a:rPr lang="cs-CZ" sz="2400" dirty="0">
                <a:solidFill>
                  <a:srgbClr val="153677"/>
                </a:solidFill>
                <a:latin typeface="DunbarText"/>
              </a:rPr>
              <a:t>Mobilní fundus kamera</a:t>
            </a:r>
          </a:p>
          <a:p>
            <a:pPr algn="just"/>
            <a:r>
              <a:rPr lang="cs-CZ" sz="2400" dirty="0">
                <a:solidFill>
                  <a:srgbClr val="153677"/>
                </a:solidFill>
                <a:latin typeface="DunbarText"/>
              </a:rPr>
              <a:t>Mobilní intraokulární tonometr</a:t>
            </a:r>
          </a:p>
          <a:p>
            <a:pPr algn="just"/>
            <a:r>
              <a:rPr lang="cs-CZ" sz="2400" dirty="0">
                <a:solidFill>
                  <a:srgbClr val="153677"/>
                </a:solidFill>
                <a:latin typeface="DunbarText"/>
              </a:rPr>
              <a:t>Spirometr</a:t>
            </a:r>
          </a:p>
          <a:p>
            <a:pPr algn="just"/>
            <a:r>
              <a:rPr lang="cs-CZ" sz="2400" dirty="0">
                <a:solidFill>
                  <a:srgbClr val="153677"/>
                </a:solidFill>
                <a:latin typeface="DunbarText"/>
              </a:rPr>
              <a:t>Osobní měřič prašnosti</a:t>
            </a:r>
          </a:p>
          <a:p>
            <a:pPr algn="just"/>
            <a:r>
              <a:rPr lang="cs-CZ" sz="2400" dirty="0">
                <a:solidFill>
                  <a:srgbClr val="153677"/>
                </a:solidFill>
                <a:latin typeface="DunbarText"/>
              </a:rPr>
              <a:t>Měření koncentrace vydechovaného oxidu dusnatého</a:t>
            </a:r>
          </a:p>
          <a:p>
            <a:pPr algn="just"/>
            <a:r>
              <a:rPr lang="cs-CZ" sz="2400" dirty="0" err="1">
                <a:solidFill>
                  <a:srgbClr val="153677"/>
                </a:solidFill>
                <a:latin typeface="DunbarText"/>
              </a:rPr>
              <a:t>Smartwatch</a:t>
            </a:r>
            <a:r>
              <a:rPr lang="cs-CZ" sz="2400" dirty="0">
                <a:solidFill>
                  <a:srgbClr val="153677"/>
                </a:solidFill>
                <a:latin typeface="DunbarText"/>
              </a:rPr>
              <a:t> - spánek, saturace</a:t>
            </a:r>
          </a:p>
          <a:p>
            <a:pPr algn="just"/>
            <a:r>
              <a:rPr lang="cs-CZ" sz="2400" dirty="0">
                <a:solidFill>
                  <a:srgbClr val="153677"/>
                </a:solidFill>
                <a:latin typeface="DunbarText"/>
              </a:rPr>
              <a:t>EKG</a:t>
            </a:r>
          </a:p>
          <a:p>
            <a:pPr algn="just"/>
            <a:r>
              <a:rPr lang="cs-CZ" sz="2400" dirty="0">
                <a:solidFill>
                  <a:srgbClr val="153677"/>
                </a:solidFill>
                <a:latin typeface="DunbarText"/>
              </a:rPr>
              <a:t>Osobní váha</a:t>
            </a:r>
          </a:p>
          <a:p>
            <a:pPr algn="just"/>
            <a:r>
              <a:rPr lang="cs-CZ" sz="2400" dirty="0">
                <a:solidFill>
                  <a:srgbClr val="153677"/>
                </a:solidFill>
                <a:latin typeface="DunbarText"/>
              </a:rPr>
              <a:t>Tlakoměr</a:t>
            </a:r>
          </a:p>
          <a:p>
            <a:pPr algn="just"/>
            <a:r>
              <a:rPr lang="cs-CZ" sz="2400" dirty="0">
                <a:solidFill>
                  <a:srgbClr val="153677"/>
                </a:solidFill>
                <a:latin typeface="DunbarText"/>
              </a:rPr>
              <a:t>Senzor pro kontinuální monitoraci glykémie</a:t>
            </a:r>
          </a:p>
          <a:p>
            <a:pPr algn="just"/>
            <a:r>
              <a:rPr lang="cs-CZ" sz="2400" dirty="0">
                <a:solidFill>
                  <a:srgbClr val="153677"/>
                </a:solidFill>
                <a:latin typeface="DunbarText"/>
              </a:rPr>
              <a:t>Tablet/telefon</a:t>
            </a:r>
          </a:p>
          <a:p>
            <a:pPr marL="0" indent="0" algn="just">
              <a:buNone/>
            </a:pPr>
            <a:endParaRPr lang="cs-CZ" sz="2400" dirty="0">
              <a:solidFill>
                <a:srgbClr val="153677"/>
              </a:solidFill>
              <a:latin typeface="DunbarText"/>
            </a:endParaRPr>
          </a:p>
        </p:txBody>
      </p:sp>
      <p:pic>
        <p:nvPicPr>
          <p:cNvPr id="8" name="Obrázek 7" descr="Obsah obrázku Písmo, Grafika, logo, symbol&#10;&#10;Popis byl vytvořen automaticky">
            <a:extLst>
              <a:ext uri="{FF2B5EF4-FFF2-40B4-BE49-F238E27FC236}">
                <a16:creationId xmlns:a16="http://schemas.microsoft.com/office/drawing/2014/main" id="{036BC4DB-4EFE-AC14-FDFC-888084CEE8B0}"/>
              </a:ext>
            </a:extLst>
          </p:cNvPr>
          <p:cNvPicPr>
            <a:picLocks noChangeAspect="1"/>
          </p:cNvPicPr>
          <p:nvPr/>
        </p:nvPicPr>
        <p:blipFill>
          <a:blip r:embed="rId2" cstate="print">
            <a:alphaModFix amt="40000"/>
            <a:extLst>
              <a:ext uri="{28A0092B-C50C-407E-A947-70E740481C1C}">
                <a14:useLocalDpi xmlns:a14="http://schemas.microsoft.com/office/drawing/2010/main"/>
              </a:ext>
            </a:extLst>
          </a:blip>
          <a:stretch>
            <a:fillRect/>
          </a:stretch>
        </p:blipFill>
        <p:spPr>
          <a:xfrm>
            <a:off x="10223174" y="302296"/>
            <a:ext cx="1351280" cy="607695"/>
          </a:xfrm>
          <a:prstGeom prst="rect">
            <a:avLst/>
          </a:prstGeom>
        </p:spPr>
      </p:pic>
      <p:pic>
        <p:nvPicPr>
          <p:cNvPr id="10" name="Obrázek 9">
            <a:extLst>
              <a:ext uri="{FF2B5EF4-FFF2-40B4-BE49-F238E27FC236}">
                <a16:creationId xmlns:a16="http://schemas.microsoft.com/office/drawing/2014/main" id="{DCA59D0D-6AEF-60A1-EA0B-8609990FAD5E}"/>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6340901" y="6273700"/>
            <a:ext cx="1286279" cy="438349"/>
          </a:xfrm>
          <a:prstGeom prst="rect">
            <a:avLst/>
          </a:prstGeom>
        </p:spPr>
      </p:pic>
      <p:pic>
        <p:nvPicPr>
          <p:cNvPr id="9" name="Picture 2" descr="Withings Body Comp - Complete Body Analysis Wi-Fi Smart Scale - Apple">
            <a:extLst>
              <a:ext uri="{FF2B5EF4-FFF2-40B4-BE49-F238E27FC236}">
                <a16:creationId xmlns:a16="http://schemas.microsoft.com/office/drawing/2014/main" id="{977557B2-51D2-BD45-C2A9-5EA7F6502A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81291" y="3563370"/>
            <a:ext cx="960699" cy="960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onometr OMRON M7 Intelli IT s AFib">
            <a:extLst>
              <a:ext uri="{FF2B5EF4-FFF2-40B4-BE49-F238E27FC236}">
                <a16:creationId xmlns:a16="http://schemas.microsoft.com/office/drawing/2014/main" id="{D3A7E96C-0D8B-E72C-32A0-34D80AA67C9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884318" y="3429000"/>
            <a:ext cx="1172168" cy="726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翻新Apple Watch Series 3 (GPS)，42 毫米银色铝金属表壳搭配云雾灰色运动型表带- Apple (中国大陆)">
            <a:extLst>
              <a:ext uri="{FF2B5EF4-FFF2-40B4-BE49-F238E27FC236}">
                <a16:creationId xmlns:a16="http://schemas.microsoft.com/office/drawing/2014/main" id="{CEEC6814-0DEF-6A03-B723-0690AC0A36C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945783" y="2106907"/>
            <a:ext cx="517997" cy="908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liveCor Kardia Mobile 6L Case – TUDIA Products, 46% OFF">
            <a:extLst>
              <a:ext uri="{FF2B5EF4-FFF2-40B4-BE49-F238E27FC236}">
                <a16:creationId xmlns:a16="http://schemas.microsoft.com/office/drawing/2014/main" id="{E57D18EC-AADC-C15C-2B23-5E0BF84769B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47685" y="2053417"/>
            <a:ext cx="908860" cy="90886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1A71D54A-614E-67F0-8C48-F1A2E7EC5CD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45783" y="4894914"/>
            <a:ext cx="1286279" cy="858737"/>
          </a:xfrm>
          <a:prstGeom prst="rect">
            <a:avLst/>
          </a:prstGeom>
        </p:spPr>
      </p:pic>
      <p:pic>
        <p:nvPicPr>
          <p:cNvPr id="15" name="Obrázek 14">
            <a:extLst>
              <a:ext uri="{FF2B5EF4-FFF2-40B4-BE49-F238E27FC236}">
                <a16:creationId xmlns:a16="http://schemas.microsoft.com/office/drawing/2014/main" id="{368E5CE2-6C0C-81C6-2076-2B99D01826C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116980" y="1999484"/>
            <a:ext cx="639829" cy="738528"/>
          </a:xfrm>
          <a:prstGeom prst="rect">
            <a:avLst/>
          </a:prstGeom>
        </p:spPr>
      </p:pic>
      <p:pic>
        <p:nvPicPr>
          <p:cNvPr id="17" name="Picture 12" descr="iCare IC100 tonometer for all eye care professionals">
            <a:extLst>
              <a:ext uri="{FF2B5EF4-FFF2-40B4-BE49-F238E27FC236}">
                <a16:creationId xmlns:a16="http://schemas.microsoft.com/office/drawing/2014/main" id="{39283200-C5AC-BC70-F6DC-FDE48E16071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53431" y="2018951"/>
            <a:ext cx="1138786" cy="11387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Vivatmo me FeNO Measuring Device | Praxisdienst">
            <a:extLst>
              <a:ext uri="{FF2B5EF4-FFF2-40B4-BE49-F238E27FC236}">
                <a16:creationId xmlns:a16="http://schemas.microsoft.com/office/drawing/2014/main" id="{1D3E6E8B-104C-F222-63C3-5BEDD968BE3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0898814" y="3143734"/>
            <a:ext cx="369359" cy="1221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Atmotube Pro Review Best Portable Air Pollution Monitor?, 53% OFF">
            <a:extLst>
              <a:ext uri="{FF2B5EF4-FFF2-40B4-BE49-F238E27FC236}">
                <a16:creationId xmlns:a16="http://schemas.microsoft.com/office/drawing/2014/main" id="{37161BF2-3B68-ABD9-6FF4-8E46D3AAFC4A}"/>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108899" y="2011979"/>
            <a:ext cx="621069" cy="6950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Medtronic secures CE mark for new Simplera CGM device">
            <a:extLst>
              <a:ext uri="{FF2B5EF4-FFF2-40B4-BE49-F238E27FC236}">
                <a16:creationId xmlns:a16="http://schemas.microsoft.com/office/drawing/2014/main" id="{0E3CE995-B985-5840-D605-414F415C89C9}"/>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033295" y="4789865"/>
            <a:ext cx="1320505" cy="808158"/>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066427DE-67C8-DD90-02DE-DAE5D710EBCC}"/>
              </a:ext>
            </a:extLst>
          </p:cNvPr>
          <p:cNvSpPr txBox="1"/>
          <p:nvPr/>
        </p:nvSpPr>
        <p:spPr>
          <a:xfrm>
            <a:off x="4856111" y="1479414"/>
            <a:ext cx="3585111" cy="310213"/>
          </a:xfrm>
          <a:prstGeom prst="rect">
            <a:avLst/>
          </a:prstGeom>
          <a:noFill/>
        </p:spPr>
        <p:txBody>
          <a:bodyPr wrap="square" rtlCol="0">
            <a:spAutoFit/>
          </a:bodyPr>
          <a:lstStyle/>
          <a:p>
            <a:pPr marL="0" marR="0" lvl="0" indent="0" algn="just" defTabSz="914400" rtl="0" eaLnBrk="1" fontAlgn="auto" latinLnBrk="0" hangingPunct="1">
              <a:lnSpc>
                <a:spcPct val="70000"/>
              </a:lnSpc>
              <a:spcBef>
                <a:spcPts val="1000"/>
              </a:spcBef>
              <a:spcAft>
                <a:spcPts val="0"/>
              </a:spcAft>
              <a:buClrTx/>
              <a:buSzTx/>
              <a:buFontTx/>
              <a:buNone/>
              <a:tabLst/>
              <a:defRPr/>
            </a:pPr>
            <a:r>
              <a:rPr kumimoji="0" lang="cs-CZ" sz="1900" b="1" i="0" u="none" strike="noStrike" kern="1200" cap="none" spc="0" normalizeH="0" baseline="0" noProof="0" dirty="0">
                <a:ln>
                  <a:noFill/>
                </a:ln>
                <a:solidFill>
                  <a:srgbClr val="153677"/>
                </a:solidFill>
                <a:effectLst/>
                <a:uLnTx/>
                <a:uFillTx/>
                <a:latin typeface="DunbarText"/>
                <a:ea typeface="+mn-ea"/>
                <a:cs typeface="+mn-cs"/>
              </a:rPr>
              <a:t>Celkem 2290 pacientů</a:t>
            </a:r>
          </a:p>
        </p:txBody>
      </p:sp>
      <p:sp>
        <p:nvSpPr>
          <p:cNvPr id="5" name="Obdélník: se zakulacenými rohy 4">
            <a:extLst>
              <a:ext uri="{FF2B5EF4-FFF2-40B4-BE49-F238E27FC236}">
                <a16:creationId xmlns:a16="http://schemas.microsoft.com/office/drawing/2014/main" id="{FABFD65B-072C-2810-CB1C-15CCFD71A3EB}"/>
              </a:ext>
            </a:extLst>
          </p:cNvPr>
          <p:cNvSpPr/>
          <p:nvPr/>
        </p:nvSpPr>
        <p:spPr>
          <a:xfrm>
            <a:off x="3042304" y="379378"/>
            <a:ext cx="6096000" cy="1452543"/>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2" name="Picture 6" descr="翻新Apple Watch Series 3 (GPS)，42 毫米银色铝金属表壳搭配云雾灰色运动型表带- Apple (中国大陆)">
            <a:extLst>
              <a:ext uri="{FF2B5EF4-FFF2-40B4-BE49-F238E27FC236}">
                <a16:creationId xmlns:a16="http://schemas.microsoft.com/office/drawing/2014/main" id="{6441BAA2-A82E-A12D-27F8-470053D533F8}"/>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11244593" y="9391894"/>
            <a:ext cx="439808" cy="771667"/>
          </a:xfrm>
          <a:prstGeom prst="rect">
            <a:avLst/>
          </a:prstGeom>
          <a:noFill/>
          <a:ln cap="flat">
            <a:noFill/>
          </a:ln>
        </p:spPr>
      </p:pic>
    </p:spTree>
    <p:extLst>
      <p:ext uri="{BB962C8B-B14F-4D97-AF65-F5344CB8AC3E}">
        <p14:creationId xmlns:p14="http://schemas.microsoft.com/office/powerpoint/2010/main" val="4178172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things Body Comp - Complete Body Analysis Wi-Fi Smart Scale - Apple">
            <a:extLst>
              <a:ext uri="{FF2B5EF4-FFF2-40B4-BE49-F238E27FC236}">
                <a16:creationId xmlns:a16="http://schemas.microsoft.com/office/drawing/2014/main" id="{43BDD912-8308-080D-AEF4-6C827D13F7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93616" y="1655128"/>
            <a:ext cx="563470" cy="563470"/>
          </a:xfrm>
          <a:prstGeom prst="rect">
            <a:avLst/>
          </a:prstGeom>
          <a:noFill/>
          <a:ln cap="flat">
            <a:noFill/>
          </a:ln>
        </p:spPr>
      </p:pic>
      <p:pic>
        <p:nvPicPr>
          <p:cNvPr id="5" name="Picture 4" descr="Tonometr OMRON M7 Intelli IT s AFib">
            <a:extLst>
              <a:ext uri="{FF2B5EF4-FFF2-40B4-BE49-F238E27FC236}">
                <a16:creationId xmlns:a16="http://schemas.microsoft.com/office/drawing/2014/main" id="{8347F1A5-5647-5C5E-E175-AED29B715C8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68954" y="1043815"/>
            <a:ext cx="804948" cy="499032"/>
          </a:xfrm>
          <a:prstGeom prst="rect">
            <a:avLst/>
          </a:prstGeom>
          <a:noFill/>
          <a:ln cap="flat">
            <a:noFill/>
          </a:ln>
        </p:spPr>
      </p:pic>
      <p:pic>
        <p:nvPicPr>
          <p:cNvPr id="6" name="Picture 6" descr="翻新Apple Watch Series 3 (GPS)，42 毫米银色铝金属表壳搭配云雾灰色运动型表带- Apple (中国大陆)">
            <a:extLst>
              <a:ext uri="{FF2B5EF4-FFF2-40B4-BE49-F238E27FC236}">
                <a16:creationId xmlns:a16="http://schemas.microsoft.com/office/drawing/2014/main" id="{DE47929C-16D8-A4BB-6D73-AF9717315E5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172458" y="1687374"/>
            <a:ext cx="256934" cy="450805"/>
          </a:xfrm>
          <a:prstGeom prst="rect">
            <a:avLst/>
          </a:prstGeom>
          <a:noFill/>
          <a:ln cap="flat">
            <a:noFill/>
          </a:ln>
        </p:spPr>
      </p:pic>
      <p:pic>
        <p:nvPicPr>
          <p:cNvPr id="7" name="Picture 10" descr="AliveCor Kardia Mobile 6L Case – TUDIA Products, 46% OFF">
            <a:extLst>
              <a:ext uri="{FF2B5EF4-FFF2-40B4-BE49-F238E27FC236}">
                <a16:creationId xmlns:a16="http://schemas.microsoft.com/office/drawing/2014/main" id="{60C1E7CB-4A2B-FCFB-FDF0-E2F309B67F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91486" y="1209981"/>
            <a:ext cx="401209" cy="423529"/>
          </a:xfrm>
          <a:prstGeom prst="rect">
            <a:avLst/>
          </a:prstGeom>
          <a:noFill/>
          <a:ln cap="flat">
            <a:noFill/>
          </a:ln>
        </p:spPr>
      </p:pic>
      <p:pic>
        <p:nvPicPr>
          <p:cNvPr id="8" name="Obrázek 6">
            <a:extLst>
              <a:ext uri="{FF2B5EF4-FFF2-40B4-BE49-F238E27FC236}">
                <a16:creationId xmlns:a16="http://schemas.microsoft.com/office/drawing/2014/main" id="{F0341626-F2B2-F82B-D0D2-CC0A2DF0752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598321" y="5433835"/>
            <a:ext cx="771184" cy="514853"/>
          </a:xfrm>
          <a:prstGeom prst="rect">
            <a:avLst/>
          </a:prstGeom>
          <a:noFill/>
          <a:ln cap="flat">
            <a:noFill/>
          </a:ln>
        </p:spPr>
      </p:pic>
      <p:pic>
        <p:nvPicPr>
          <p:cNvPr id="9" name="Obrázek 7">
            <a:extLst>
              <a:ext uri="{FF2B5EF4-FFF2-40B4-BE49-F238E27FC236}">
                <a16:creationId xmlns:a16="http://schemas.microsoft.com/office/drawing/2014/main" id="{B0BD4E85-F0A0-B3A7-69CA-A5CA9FCDEEC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667438" y="3200662"/>
            <a:ext cx="410288" cy="473578"/>
          </a:xfrm>
          <a:prstGeom prst="rect">
            <a:avLst/>
          </a:prstGeom>
          <a:noFill/>
          <a:ln cap="flat">
            <a:noFill/>
          </a:ln>
        </p:spPr>
      </p:pic>
      <p:pic>
        <p:nvPicPr>
          <p:cNvPr id="11" name="Picture 12" descr="iCare IC100 tonometer for all eye care professionals">
            <a:extLst>
              <a:ext uri="{FF2B5EF4-FFF2-40B4-BE49-F238E27FC236}">
                <a16:creationId xmlns:a16="http://schemas.microsoft.com/office/drawing/2014/main" id="{DDE03641-0E18-6F9C-E63D-6A3DE30A044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733190" y="5948688"/>
            <a:ext cx="389253" cy="714544"/>
          </a:xfrm>
          <a:prstGeom prst="rect">
            <a:avLst/>
          </a:prstGeom>
          <a:noFill/>
          <a:ln cap="flat">
            <a:noFill/>
          </a:ln>
        </p:spPr>
      </p:pic>
      <p:pic>
        <p:nvPicPr>
          <p:cNvPr id="14" name="Picture 20" descr="Vivatmo me FeNO Measuring Device | Praxisdienst">
            <a:extLst>
              <a:ext uri="{FF2B5EF4-FFF2-40B4-BE49-F238E27FC236}">
                <a16:creationId xmlns:a16="http://schemas.microsoft.com/office/drawing/2014/main" id="{55D9E393-C0E8-1256-49D9-2F188C93F63F}"/>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2199466" y="3200470"/>
            <a:ext cx="279174" cy="923376"/>
          </a:xfrm>
          <a:prstGeom prst="rect">
            <a:avLst/>
          </a:prstGeom>
          <a:noFill/>
          <a:ln cap="flat">
            <a:noFill/>
          </a:ln>
        </p:spPr>
      </p:pic>
      <p:pic>
        <p:nvPicPr>
          <p:cNvPr id="15" name="Picture 22" descr="Atmotube Pro Review Best Portable Air Pollution Monitor?, 53% OFF">
            <a:extLst>
              <a:ext uri="{FF2B5EF4-FFF2-40B4-BE49-F238E27FC236}">
                <a16:creationId xmlns:a16="http://schemas.microsoft.com/office/drawing/2014/main" id="{C4827DEF-7399-F42B-512E-2CC4DEF4FC44}"/>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1597959" y="3725137"/>
            <a:ext cx="410288" cy="459153"/>
          </a:xfrm>
          <a:prstGeom prst="rect">
            <a:avLst/>
          </a:prstGeom>
          <a:noFill/>
          <a:ln cap="flat">
            <a:noFill/>
          </a:ln>
        </p:spPr>
      </p:pic>
      <p:pic>
        <p:nvPicPr>
          <p:cNvPr id="24" name="Picture 2" descr="Withings Body Comp - Complete Body Analysis Wi-Fi Smart Scale - Apple">
            <a:extLst>
              <a:ext uri="{FF2B5EF4-FFF2-40B4-BE49-F238E27FC236}">
                <a16:creationId xmlns:a16="http://schemas.microsoft.com/office/drawing/2014/main" id="{8478C01F-71A8-8073-1B6E-B414078A5543}"/>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5071633" y="6071782"/>
            <a:ext cx="342321" cy="342321"/>
          </a:xfrm>
          <a:prstGeom prst="rect">
            <a:avLst/>
          </a:prstGeom>
          <a:noFill/>
          <a:ln cap="flat">
            <a:noFill/>
          </a:ln>
        </p:spPr>
      </p:pic>
      <p:pic>
        <p:nvPicPr>
          <p:cNvPr id="25" name="Picture 4" descr="Tonometr OMRON M7 Intelli IT s AFib">
            <a:extLst>
              <a:ext uri="{FF2B5EF4-FFF2-40B4-BE49-F238E27FC236}">
                <a16:creationId xmlns:a16="http://schemas.microsoft.com/office/drawing/2014/main" id="{5EB4352E-A47F-C5AD-618A-4E4CA14A778C}"/>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5030917" y="5723856"/>
            <a:ext cx="423751" cy="262707"/>
          </a:xfrm>
          <a:prstGeom prst="rect">
            <a:avLst/>
          </a:prstGeom>
          <a:noFill/>
          <a:ln cap="flat">
            <a:noFill/>
          </a:ln>
        </p:spPr>
      </p:pic>
      <p:pic>
        <p:nvPicPr>
          <p:cNvPr id="26" name="Picture 6" descr="翻新Apple Watch Series 3 (GPS)，42 毫米银色铝金属表壳搭配云雾灰色运动型表带- Apple (中国大陆)">
            <a:extLst>
              <a:ext uri="{FF2B5EF4-FFF2-40B4-BE49-F238E27FC236}">
                <a16:creationId xmlns:a16="http://schemas.microsoft.com/office/drawing/2014/main" id="{BAA9E410-8E5F-A243-6E26-9A0E1316F7DB}"/>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5596538" y="5909947"/>
            <a:ext cx="184474" cy="323670"/>
          </a:xfrm>
          <a:prstGeom prst="rect">
            <a:avLst/>
          </a:prstGeom>
          <a:noFill/>
          <a:ln cap="flat">
            <a:noFill/>
          </a:ln>
        </p:spPr>
      </p:pic>
      <p:pic>
        <p:nvPicPr>
          <p:cNvPr id="1032" name="Picture 8" descr="Why Choose Dexcom CGM for Patients | Dexcom Provider Canada">
            <a:extLst>
              <a:ext uri="{FF2B5EF4-FFF2-40B4-BE49-F238E27FC236}">
                <a16:creationId xmlns:a16="http://schemas.microsoft.com/office/drawing/2014/main" id="{1DAB2797-FAD8-8EA7-B2F0-D6A8120A2D8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279762" y="5685601"/>
            <a:ext cx="776081" cy="8587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lužba a Aplikace - Kardi Ai">
            <a:extLst>
              <a:ext uri="{FF2B5EF4-FFF2-40B4-BE49-F238E27FC236}">
                <a16:creationId xmlns:a16="http://schemas.microsoft.com/office/drawing/2014/main" id="{F974E5AB-B7F2-FBB0-178A-06F484618C50}"/>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580396" y="1232867"/>
            <a:ext cx="541509" cy="663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翻新Apple Watch Series 3 (GPS)，42 毫米银色铝金属表壳搭配云雾灰色运动型表带- Apple (中国大陆)">
            <a:extLst>
              <a:ext uri="{FF2B5EF4-FFF2-40B4-BE49-F238E27FC236}">
                <a16:creationId xmlns:a16="http://schemas.microsoft.com/office/drawing/2014/main" id="{C40412E5-E289-CC61-3955-ACB3E9EA034D}"/>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4180133" y="1663384"/>
            <a:ext cx="237636" cy="416946"/>
          </a:xfrm>
          <a:prstGeom prst="rect">
            <a:avLst/>
          </a:prstGeom>
          <a:noFill/>
          <a:ln cap="flat">
            <a:noFill/>
          </a:ln>
        </p:spPr>
      </p:pic>
      <p:pic>
        <p:nvPicPr>
          <p:cNvPr id="31" name="Content Placeholder 2">
            <a:extLst>
              <a:ext uri="{FF2B5EF4-FFF2-40B4-BE49-F238E27FC236}">
                <a16:creationId xmlns:a16="http://schemas.microsoft.com/office/drawing/2014/main" id="{76EA24D0-C884-E59B-E191-9789211EA4B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0229771" y="986686"/>
            <a:ext cx="583900" cy="848337"/>
          </a:xfrm>
          <a:prstGeom prst="rect">
            <a:avLst/>
          </a:prstGeom>
          <a:noFill/>
          <a:extLst>
            <a:ext uri="{909E8E84-426E-40DD-AFC4-6F175D3DCCD1}">
              <a14:hiddenFill xmlns:a14="http://schemas.microsoft.com/office/drawing/2010/main">
                <a:solidFill>
                  <a:srgbClr val="FFFFFF"/>
                </a:solidFill>
              </a14:hiddenFill>
            </a:ext>
          </a:extLst>
        </p:spPr>
      </p:pic>
      <p:sp>
        <p:nvSpPr>
          <p:cNvPr id="32" name="Nadpis 1">
            <a:extLst>
              <a:ext uri="{FF2B5EF4-FFF2-40B4-BE49-F238E27FC236}">
                <a16:creationId xmlns:a16="http://schemas.microsoft.com/office/drawing/2014/main" id="{13F877C7-7A5C-7043-AEF6-ED45C2362C0D}"/>
              </a:ext>
            </a:extLst>
          </p:cNvPr>
          <p:cNvSpPr txBox="1">
            <a:spLocks noGrp="1"/>
          </p:cNvSpPr>
          <p:nvPr>
            <p:ph type="title"/>
          </p:nvPr>
        </p:nvSpPr>
        <p:spPr>
          <a:xfrm>
            <a:off x="371581" y="277549"/>
            <a:ext cx="2636131" cy="563470"/>
          </a:xfrm>
        </p:spPr>
        <p:txBody>
          <a:bodyPr anchorCtr="1">
            <a:normAutofit/>
          </a:bodyPr>
          <a:lstStyle/>
          <a:p>
            <a:pPr lvl="0" algn="ctr"/>
            <a:r>
              <a:rPr lang="cs-CZ" sz="1400" b="1" cap="all">
                <a:solidFill>
                  <a:srgbClr val="FF0000"/>
                </a:solidFill>
                <a:latin typeface="DunbarText ExBold"/>
              </a:rPr>
              <a:t>Srdeční selhání</a:t>
            </a:r>
          </a:p>
        </p:txBody>
      </p:sp>
      <p:sp>
        <p:nvSpPr>
          <p:cNvPr id="33" name="Nadpis 1">
            <a:extLst>
              <a:ext uri="{FF2B5EF4-FFF2-40B4-BE49-F238E27FC236}">
                <a16:creationId xmlns:a16="http://schemas.microsoft.com/office/drawing/2014/main" id="{660D0075-2B55-91EA-B80C-5568E9759E6E}"/>
              </a:ext>
            </a:extLst>
          </p:cNvPr>
          <p:cNvSpPr txBox="1">
            <a:spLocks/>
          </p:cNvSpPr>
          <p:nvPr/>
        </p:nvSpPr>
        <p:spPr>
          <a:xfrm>
            <a:off x="9484938" y="265290"/>
            <a:ext cx="2636131"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err="1">
                <a:ln>
                  <a:noFill/>
                </a:ln>
                <a:solidFill>
                  <a:srgbClr val="FF0000"/>
                </a:solidFill>
                <a:effectLst/>
                <a:uLnTx/>
                <a:uFillTx/>
                <a:latin typeface="DunbarText ExBold"/>
                <a:ea typeface="+mj-ea"/>
                <a:cs typeface="+mj-cs"/>
              </a:rPr>
              <a:t>Telepsychiatrie</a:t>
            </a:r>
            <a:endParaRPr kumimoji="0" lang="cs-CZ" sz="1600" b="1" i="0" u="none" strike="noStrike" kern="1200" cap="all" spc="0" normalizeH="0" baseline="0" noProof="0">
              <a:ln>
                <a:noFill/>
              </a:ln>
              <a:solidFill>
                <a:srgbClr val="FF0000"/>
              </a:solidFill>
              <a:effectLst/>
              <a:uLnTx/>
              <a:uFillTx/>
              <a:latin typeface="DunbarText ExBold"/>
              <a:ea typeface="+mj-ea"/>
              <a:cs typeface="+mj-cs"/>
            </a:endParaRPr>
          </a:p>
        </p:txBody>
      </p:sp>
      <p:sp>
        <p:nvSpPr>
          <p:cNvPr id="34" name="Nadpis 1">
            <a:extLst>
              <a:ext uri="{FF2B5EF4-FFF2-40B4-BE49-F238E27FC236}">
                <a16:creationId xmlns:a16="http://schemas.microsoft.com/office/drawing/2014/main" id="{25838CDF-7453-D3A2-22BA-8D7624846E53}"/>
              </a:ext>
            </a:extLst>
          </p:cNvPr>
          <p:cNvSpPr txBox="1">
            <a:spLocks/>
          </p:cNvSpPr>
          <p:nvPr/>
        </p:nvSpPr>
        <p:spPr>
          <a:xfrm>
            <a:off x="328634" y="4614377"/>
            <a:ext cx="2636131"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err="1">
                <a:ln>
                  <a:noFill/>
                </a:ln>
                <a:solidFill>
                  <a:srgbClr val="FF0000"/>
                </a:solidFill>
                <a:effectLst/>
                <a:uLnTx/>
                <a:uFillTx/>
                <a:latin typeface="DunbarText ExBold"/>
                <a:ea typeface="+mj-ea"/>
                <a:cs typeface="+mj-cs"/>
              </a:rPr>
              <a:t>Teleoftalmologie</a:t>
            </a:r>
            <a:endParaRPr kumimoji="0" lang="cs-CZ" sz="1400" b="1" i="0" u="none" strike="noStrike" kern="1200" cap="all" spc="0" normalizeH="0" baseline="0" noProof="0">
              <a:ln>
                <a:noFill/>
              </a:ln>
              <a:solidFill>
                <a:srgbClr val="FF0000"/>
              </a:solidFill>
              <a:effectLst/>
              <a:uLnTx/>
              <a:uFillTx/>
              <a:latin typeface="DunbarText ExBold"/>
              <a:ea typeface="+mj-ea"/>
              <a:cs typeface="+mj-cs"/>
            </a:endParaRPr>
          </a:p>
        </p:txBody>
      </p:sp>
      <p:sp>
        <p:nvSpPr>
          <p:cNvPr id="35" name="Nadpis 1">
            <a:extLst>
              <a:ext uri="{FF2B5EF4-FFF2-40B4-BE49-F238E27FC236}">
                <a16:creationId xmlns:a16="http://schemas.microsoft.com/office/drawing/2014/main" id="{275913D5-93A8-708F-E67C-F3B725A2951A}"/>
              </a:ext>
            </a:extLst>
          </p:cNvPr>
          <p:cNvSpPr txBox="1">
            <a:spLocks/>
          </p:cNvSpPr>
          <p:nvPr/>
        </p:nvSpPr>
        <p:spPr>
          <a:xfrm>
            <a:off x="4089128" y="4624438"/>
            <a:ext cx="1936868" cy="582049"/>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j-ea"/>
                <a:cs typeface="+mj-cs"/>
              </a:rPr>
              <a:t>Gestační diabetes</a:t>
            </a:r>
          </a:p>
        </p:txBody>
      </p:sp>
      <p:sp>
        <p:nvSpPr>
          <p:cNvPr id="36" name="Nadpis 1">
            <a:extLst>
              <a:ext uri="{FF2B5EF4-FFF2-40B4-BE49-F238E27FC236}">
                <a16:creationId xmlns:a16="http://schemas.microsoft.com/office/drawing/2014/main" id="{6EB5A83D-0FB1-2E7A-9B68-98F42C3325C3}"/>
              </a:ext>
            </a:extLst>
          </p:cNvPr>
          <p:cNvSpPr txBox="1">
            <a:spLocks/>
          </p:cNvSpPr>
          <p:nvPr/>
        </p:nvSpPr>
        <p:spPr>
          <a:xfrm>
            <a:off x="3151410" y="213703"/>
            <a:ext cx="2636131"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err="1">
                <a:ln>
                  <a:noFill/>
                </a:ln>
                <a:solidFill>
                  <a:srgbClr val="FF0000"/>
                </a:solidFill>
                <a:effectLst/>
                <a:uLnTx/>
                <a:uFillTx/>
                <a:latin typeface="DunbarText ExBold"/>
                <a:ea typeface="+mj-ea"/>
                <a:cs typeface="+mj-cs"/>
              </a:rPr>
              <a:t>Arytmologie</a:t>
            </a:r>
            <a:endParaRPr kumimoji="0" lang="cs-CZ" sz="1400" b="1" i="0" u="none" strike="noStrike" kern="1200" cap="all" spc="0" normalizeH="0" baseline="0" noProof="0">
              <a:ln>
                <a:noFill/>
              </a:ln>
              <a:solidFill>
                <a:srgbClr val="FF0000"/>
              </a:solidFill>
              <a:effectLst/>
              <a:uLnTx/>
              <a:uFillTx/>
              <a:latin typeface="DunbarText ExBold"/>
              <a:ea typeface="+mj-ea"/>
              <a:cs typeface="+mj-cs"/>
            </a:endParaRPr>
          </a:p>
        </p:txBody>
      </p:sp>
      <p:sp>
        <p:nvSpPr>
          <p:cNvPr id="38" name="Nadpis 1">
            <a:extLst>
              <a:ext uri="{FF2B5EF4-FFF2-40B4-BE49-F238E27FC236}">
                <a16:creationId xmlns:a16="http://schemas.microsoft.com/office/drawing/2014/main" id="{52A61BF4-4033-8A4B-176F-0BAEA19E92D0}"/>
              </a:ext>
            </a:extLst>
          </p:cNvPr>
          <p:cNvSpPr txBox="1">
            <a:spLocks/>
          </p:cNvSpPr>
          <p:nvPr/>
        </p:nvSpPr>
        <p:spPr>
          <a:xfrm>
            <a:off x="457546" y="2431010"/>
            <a:ext cx="2636131"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err="1">
                <a:ln>
                  <a:noFill/>
                </a:ln>
                <a:solidFill>
                  <a:srgbClr val="FF0000"/>
                </a:solidFill>
                <a:effectLst/>
                <a:uLnTx/>
                <a:uFillTx/>
                <a:latin typeface="DunbarText ExBold"/>
                <a:ea typeface="+mj-ea"/>
                <a:cs typeface="+mj-cs"/>
              </a:rPr>
              <a:t>Pneumologie</a:t>
            </a:r>
            <a:endParaRPr kumimoji="0" lang="cs-CZ" sz="1600" b="1" i="0" u="none" strike="noStrike" kern="1200" cap="all" spc="0" normalizeH="0" baseline="0" noProof="0">
              <a:ln>
                <a:noFill/>
              </a:ln>
              <a:solidFill>
                <a:srgbClr val="FF0000"/>
              </a:solidFill>
              <a:effectLst/>
              <a:uLnTx/>
              <a:uFillTx/>
              <a:latin typeface="DunbarText ExBold"/>
              <a:ea typeface="+mj-ea"/>
              <a:cs typeface="+mj-cs"/>
            </a:endParaRPr>
          </a:p>
        </p:txBody>
      </p:sp>
      <p:sp>
        <p:nvSpPr>
          <p:cNvPr id="37" name="Nadpis 1">
            <a:extLst>
              <a:ext uri="{FF2B5EF4-FFF2-40B4-BE49-F238E27FC236}">
                <a16:creationId xmlns:a16="http://schemas.microsoft.com/office/drawing/2014/main" id="{1332833D-FC6B-AB44-A5CE-24091752070A}"/>
              </a:ext>
            </a:extLst>
          </p:cNvPr>
          <p:cNvSpPr txBox="1">
            <a:spLocks/>
          </p:cNvSpPr>
          <p:nvPr/>
        </p:nvSpPr>
        <p:spPr>
          <a:xfrm>
            <a:off x="6617958" y="4626794"/>
            <a:ext cx="3073129"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j-ea"/>
                <a:cs typeface="+mj-cs"/>
              </a:rPr>
              <a:t>Plicní arteriální </a:t>
            </a:r>
            <a:br>
              <a:rPr kumimoji="0" lang="cs-CZ" sz="1400" b="1" i="0" u="none" strike="noStrike" kern="1200" cap="all" spc="0" normalizeH="0" baseline="0" noProof="0">
                <a:ln>
                  <a:noFill/>
                </a:ln>
                <a:solidFill>
                  <a:srgbClr val="FF0000"/>
                </a:solidFill>
                <a:effectLst/>
                <a:uLnTx/>
                <a:uFillTx/>
                <a:latin typeface="DunbarText ExBold"/>
                <a:ea typeface="+mj-ea"/>
                <a:cs typeface="+mj-cs"/>
              </a:rPr>
            </a:br>
            <a:r>
              <a:rPr kumimoji="0" lang="cs-CZ" sz="1400" b="1" i="0" u="none" strike="noStrike" kern="1200" cap="all" spc="0" normalizeH="0" baseline="0" noProof="0">
                <a:ln>
                  <a:noFill/>
                </a:ln>
                <a:solidFill>
                  <a:srgbClr val="FF0000"/>
                </a:solidFill>
                <a:effectLst/>
                <a:uLnTx/>
                <a:uFillTx/>
                <a:latin typeface="DunbarText ExBold"/>
                <a:ea typeface="+mj-ea"/>
                <a:cs typeface="+mj-cs"/>
              </a:rPr>
              <a:t>hypertenze</a:t>
            </a:r>
          </a:p>
        </p:txBody>
      </p:sp>
      <p:pic>
        <p:nvPicPr>
          <p:cNvPr id="39" name="Picture 6" descr="翻新Apple Watch Series 3 (GPS)，42 毫米银色铝金属表壳搭配云雾灰色运动型表带- Apple (中国大陆)">
            <a:extLst>
              <a:ext uri="{FF2B5EF4-FFF2-40B4-BE49-F238E27FC236}">
                <a16:creationId xmlns:a16="http://schemas.microsoft.com/office/drawing/2014/main" id="{F640FCF3-FA29-7EE9-9E92-053C0981B3E7}"/>
              </a:ext>
            </a:extLst>
          </p:cNvPr>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10924561" y="1091658"/>
            <a:ext cx="321146" cy="563470"/>
          </a:xfrm>
          <a:prstGeom prst="rect">
            <a:avLst/>
          </a:prstGeom>
          <a:noFill/>
          <a:ln cap="flat">
            <a:noFill/>
          </a:ln>
        </p:spPr>
      </p:pic>
      <p:pic>
        <p:nvPicPr>
          <p:cNvPr id="40" name="Content Placeholder 2">
            <a:extLst>
              <a:ext uri="{FF2B5EF4-FFF2-40B4-BE49-F238E27FC236}">
                <a16:creationId xmlns:a16="http://schemas.microsoft.com/office/drawing/2014/main" id="{9AB25F26-4F3D-C9D2-B6E8-F66CFCECED2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78784" y="5498700"/>
            <a:ext cx="696305" cy="1011648"/>
          </a:xfrm>
          <a:prstGeom prst="rect">
            <a:avLst/>
          </a:prstGeom>
          <a:noFill/>
          <a:extLst>
            <a:ext uri="{909E8E84-426E-40DD-AFC4-6F175D3DCCD1}">
              <a14:hiddenFill xmlns:a14="http://schemas.microsoft.com/office/drawing/2010/main">
                <a:solidFill>
                  <a:srgbClr val="FFFFFF"/>
                </a:solidFill>
              </a14:hiddenFill>
            </a:ext>
          </a:extLst>
        </p:spPr>
      </p:pic>
      <p:pic>
        <p:nvPicPr>
          <p:cNvPr id="41" name="Content Placeholder 2">
            <a:extLst>
              <a:ext uri="{FF2B5EF4-FFF2-40B4-BE49-F238E27FC236}">
                <a16:creationId xmlns:a16="http://schemas.microsoft.com/office/drawing/2014/main" id="{FDF858EB-9B92-ECF4-0224-8173F2740FE7}"/>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17645" y="1132882"/>
            <a:ext cx="640119" cy="930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KEM Online | Mějte kontrolu nad svým zdravím">
            <a:extLst>
              <a:ext uri="{FF2B5EF4-FFF2-40B4-BE49-F238E27FC236}">
                <a16:creationId xmlns:a16="http://schemas.microsoft.com/office/drawing/2014/main" id="{6B63EC96-9AD8-4157-C860-D2350D577884}"/>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flipH="1">
            <a:off x="3612931" y="1271419"/>
            <a:ext cx="404575" cy="586694"/>
          </a:xfrm>
          <a:prstGeom prst="rect">
            <a:avLst/>
          </a:prstGeom>
          <a:noFill/>
          <a:extLst>
            <a:ext uri="{909E8E84-426E-40DD-AFC4-6F175D3DCCD1}">
              <a14:hiddenFill xmlns:a14="http://schemas.microsoft.com/office/drawing/2010/main">
                <a:solidFill>
                  <a:srgbClr val="FFFFFF"/>
                </a:solidFill>
              </a14:hiddenFill>
            </a:ext>
          </a:extLst>
        </p:spPr>
      </p:pic>
      <p:pic>
        <p:nvPicPr>
          <p:cNvPr id="44" name="Content Placeholder 2">
            <a:extLst>
              <a:ext uri="{FF2B5EF4-FFF2-40B4-BE49-F238E27FC236}">
                <a16:creationId xmlns:a16="http://schemas.microsoft.com/office/drawing/2014/main" id="{978F1C94-EC3C-FF70-F790-A71B8AA1543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913026" y="3153549"/>
            <a:ext cx="683289" cy="9927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Fakultní nemocnice Olomouc | Olomouc">
            <a:extLst>
              <a:ext uri="{FF2B5EF4-FFF2-40B4-BE49-F238E27FC236}">
                <a16:creationId xmlns:a16="http://schemas.microsoft.com/office/drawing/2014/main" id="{8BF7A25A-F74A-A14D-5E50-A3AF4930F6F2}"/>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522702" y="650818"/>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Fakultní nemocnice Olomouc | Olomouc">
            <a:extLst>
              <a:ext uri="{FF2B5EF4-FFF2-40B4-BE49-F238E27FC236}">
                <a16:creationId xmlns:a16="http://schemas.microsoft.com/office/drawing/2014/main" id="{FB1007D6-F412-2A36-E0A8-8C9C5879513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613736" y="650818"/>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Fakultní nemocnice Olomouc | Olomouc">
            <a:extLst>
              <a:ext uri="{FF2B5EF4-FFF2-40B4-BE49-F238E27FC236}">
                <a16:creationId xmlns:a16="http://schemas.microsoft.com/office/drawing/2014/main" id="{9734FC68-65FF-0773-5CB8-1690E23BAE2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472679" y="5044227"/>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Fakultní nemocnice Olomouc | Olomouc">
            <a:extLst>
              <a:ext uri="{FF2B5EF4-FFF2-40B4-BE49-F238E27FC236}">
                <a16:creationId xmlns:a16="http://schemas.microsoft.com/office/drawing/2014/main" id="{2ECCDA8C-0EBF-6ADA-646D-CF389E0E267F}"/>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732214" y="5120054"/>
            <a:ext cx="306485" cy="3064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Fakultní nemocnice Olomouc | Olomouc">
            <a:extLst>
              <a:ext uri="{FF2B5EF4-FFF2-40B4-BE49-F238E27FC236}">
                <a16:creationId xmlns:a16="http://schemas.microsoft.com/office/drawing/2014/main" id="{61F45466-28B7-249E-E0A6-CD07F951595E}"/>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135588" y="744734"/>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KEM Online on the App Store">
            <a:extLst>
              <a:ext uri="{FF2B5EF4-FFF2-40B4-BE49-F238E27FC236}">
                <a16:creationId xmlns:a16="http://schemas.microsoft.com/office/drawing/2014/main" id="{30E091E0-6B53-D9BD-9918-AF4585DF2A1F}"/>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4523020" y="784766"/>
            <a:ext cx="255908" cy="25382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Logotyp – Všeobecná fakultní nemocnice v Praze">
            <a:extLst>
              <a:ext uri="{FF2B5EF4-FFF2-40B4-BE49-F238E27FC236}">
                <a16:creationId xmlns:a16="http://schemas.microsoft.com/office/drawing/2014/main" id="{6284B35A-1ABD-492C-3958-628C58CF9427}"/>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5030917" y="5113136"/>
            <a:ext cx="367874" cy="3678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Fakultní nemocnice Olomouc | Olomouc">
            <a:extLst>
              <a:ext uri="{FF2B5EF4-FFF2-40B4-BE49-F238E27FC236}">
                <a16:creationId xmlns:a16="http://schemas.microsoft.com/office/drawing/2014/main" id="{00B1886A-DD61-1041-6CEF-7BA7DA801AD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582455" y="2814634"/>
            <a:ext cx="333888" cy="333888"/>
          </a:xfrm>
          <a:prstGeom prst="rect">
            <a:avLst/>
          </a:prstGeom>
          <a:noFill/>
          <a:extLst>
            <a:ext uri="{909E8E84-426E-40DD-AFC4-6F175D3DCCD1}">
              <a14:hiddenFill xmlns:a14="http://schemas.microsoft.com/office/drawing/2010/main">
                <a:solidFill>
                  <a:srgbClr val="FFFFFF"/>
                </a:solidFill>
              </a14:hiddenFill>
            </a:ext>
          </a:extLst>
        </p:spPr>
      </p:pic>
      <p:sp>
        <p:nvSpPr>
          <p:cNvPr id="55" name="Nadpis 1">
            <a:extLst>
              <a:ext uri="{FF2B5EF4-FFF2-40B4-BE49-F238E27FC236}">
                <a16:creationId xmlns:a16="http://schemas.microsoft.com/office/drawing/2014/main" id="{847A9A32-25B2-8F2D-3146-124E86A3A44B}"/>
              </a:ext>
            </a:extLst>
          </p:cNvPr>
          <p:cNvSpPr txBox="1">
            <a:spLocks/>
          </p:cNvSpPr>
          <p:nvPr/>
        </p:nvSpPr>
        <p:spPr>
          <a:xfrm>
            <a:off x="9502083" y="2551298"/>
            <a:ext cx="2636131"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j-ea"/>
                <a:cs typeface="+mj-cs"/>
              </a:rPr>
              <a:t>Praktické lékařství</a:t>
            </a:r>
          </a:p>
        </p:txBody>
      </p:sp>
      <p:pic>
        <p:nvPicPr>
          <p:cNvPr id="56" name="Picture 4" descr="Tonometr OMRON M7 Intelli IT s AFib">
            <a:extLst>
              <a:ext uri="{FF2B5EF4-FFF2-40B4-BE49-F238E27FC236}">
                <a16:creationId xmlns:a16="http://schemas.microsoft.com/office/drawing/2014/main" id="{8748339D-0DEA-E659-B471-667F6BF29E2C}"/>
              </a:ext>
            </a:extLst>
          </p:cNvPr>
          <p:cNvPicPr>
            <a:picLocks noChangeAspect="1"/>
          </p:cNvPicPr>
          <p:nvPr/>
        </p:nvPicPr>
        <p:blipFill>
          <a:blip r:embed="rId27" cstate="print">
            <a:extLst>
              <a:ext uri="{28A0092B-C50C-407E-A947-70E740481C1C}">
                <a14:useLocalDpi xmlns:a14="http://schemas.microsoft.com/office/drawing/2010/main"/>
              </a:ext>
            </a:extLst>
          </a:blip>
          <a:srcRect/>
          <a:stretch>
            <a:fillRect/>
          </a:stretch>
        </p:blipFill>
        <p:spPr>
          <a:xfrm>
            <a:off x="10164897" y="3573671"/>
            <a:ext cx="533897" cy="330992"/>
          </a:xfrm>
          <a:prstGeom prst="rect">
            <a:avLst/>
          </a:prstGeom>
          <a:noFill/>
          <a:ln cap="flat">
            <a:noFill/>
          </a:ln>
        </p:spPr>
      </p:pic>
      <p:pic>
        <p:nvPicPr>
          <p:cNvPr id="57" name="Content Placeholder 2">
            <a:extLst>
              <a:ext uri="{FF2B5EF4-FFF2-40B4-BE49-F238E27FC236}">
                <a16:creationId xmlns:a16="http://schemas.microsoft.com/office/drawing/2014/main" id="{40138B73-F9FF-1735-D1EC-670AF65722A2}"/>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761644" y="3104559"/>
            <a:ext cx="675661" cy="9816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2EE1435-B005-2523-7654-E0094FC3CB4B}"/>
              </a:ext>
            </a:extLst>
          </p:cNvPr>
          <p:cNvSpPr txBox="1">
            <a:spLocks/>
          </p:cNvSpPr>
          <p:nvPr/>
        </p:nvSpPr>
        <p:spPr>
          <a:xfrm>
            <a:off x="9571000" y="4599474"/>
            <a:ext cx="2555714" cy="563470"/>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j-ea"/>
                <a:cs typeface="+mj-cs"/>
              </a:rPr>
              <a:t>Paliativní péče</a:t>
            </a:r>
          </a:p>
        </p:txBody>
      </p:sp>
      <p:pic>
        <p:nvPicPr>
          <p:cNvPr id="10" name="Content Placeholder 2">
            <a:extLst>
              <a:ext uri="{FF2B5EF4-FFF2-40B4-BE49-F238E27FC236}">
                <a16:creationId xmlns:a16="http://schemas.microsoft.com/office/drawing/2014/main" id="{41EE6520-E481-903E-280C-0C59F575CC4C}"/>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0463529" y="5127097"/>
            <a:ext cx="732375" cy="10640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DDCE4C59-3B36-B752-C192-19F3D1ADAF7B}"/>
              </a:ext>
            </a:extLst>
          </p:cNvPr>
          <p:cNvSpPr txBox="1"/>
          <p:nvPr/>
        </p:nvSpPr>
        <p:spPr>
          <a:xfrm>
            <a:off x="5282099" y="343476"/>
            <a:ext cx="30522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n-ea"/>
                <a:cs typeface="+mn-cs"/>
              </a:rPr>
              <a:t>Neurologie</a:t>
            </a:r>
          </a:p>
        </p:txBody>
      </p:sp>
      <p:sp>
        <p:nvSpPr>
          <p:cNvPr id="22" name="TextovéPole 21">
            <a:extLst>
              <a:ext uri="{FF2B5EF4-FFF2-40B4-BE49-F238E27FC236}">
                <a16:creationId xmlns:a16="http://schemas.microsoft.com/office/drawing/2014/main" id="{F5155D87-B336-A0DC-3505-F47E6B940293}"/>
              </a:ext>
            </a:extLst>
          </p:cNvPr>
          <p:cNvSpPr txBox="1"/>
          <p:nvPr/>
        </p:nvSpPr>
        <p:spPr>
          <a:xfrm>
            <a:off x="7363478" y="352272"/>
            <a:ext cx="28583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all" spc="0" normalizeH="0" baseline="0" noProof="0">
                <a:ln>
                  <a:noFill/>
                </a:ln>
                <a:solidFill>
                  <a:srgbClr val="FF0000"/>
                </a:solidFill>
                <a:effectLst/>
                <a:uLnTx/>
                <a:uFillTx/>
                <a:latin typeface="DunbarText ExBold"/>
                <a:ea typeface="+mn-ea"/>
                <a:cs typeface="+mn-cs"/>
              </a:rPr>
              <a:t>Dermatologie</a:t>
            </a:r>
          </a:p>
        </p:txBody>
      </p:sp>
      <p:sp>
        <p:nvSpPr>
          <p:cNvPr id="3" name="Obdélník: se zakulacenými rohy 2">
            <a:extLst>
              <a:ext uri="{FF2B5EF4-FFF2-40B4-BE49-F238E27FC236}">
                <a16:creationId xmlns:a16="http://schemas.microsoft.com/office/drawing/2014/main" id="{838148DC-387A-3240-1755-CB11DFE7703D}"/>
              </a:ext>
            </a:extLst>
          </p:cNvPr>
          <p:cNvSpPr/>
          <p:nvPr/>
        </p:nvSpPr>
        <p:spPr>
          <a:xfrm>
            <a:off x="453819" y="2474586"/>
            <a:ext cx="2549045" cy="2043718"/>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bdélník: se zakulacenými rohy 11">
            <a:extLst>
              <a:ext uri="{FF2B5EF4-FFF2-40B4-BE49-F238E27FC236}">
                <a16:creationId xmlns:a16="http://schemas.microsoft.com/office/drawing/2014/main" id="{A8BB3AB5-F1F6-FFCD-53E5-9397A46C9EAE}"/>
              </a:ext>
            </a:extLst>
          </p:cNvPr>
          <p:cNvSpPr/>
          <p:nvPr/>
        </p:nvSpPr>
        <p:spPr>
          <a:xfrm>
            <a:off x="3796409" y="4607744"/>
            <a:ext cx="2549045" cy="2043718"/>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bdélník: se zakulacenými rohy 16">
            <a:extLst>
              <a:ext uri="{FF2B5EF4-FFF2-40B4-BE49-F238E27FC236}">
                <a16:creationId xmlns:a16="http://schemas.microsoft.com/office/drawing/2014/main" id="{BBB6F165-ECBD-A990-BE3B-F1859D3451E8}"/>
              </a:ext>
            </a:extLst>
          </p:cNvPr>
          <p:cNvSpPr/>
          <p:nvPr/>
        </p:nvSpPr>
        <p:spPr>
          <a:xfrm>
            <a:off x="9939383" y="4578319"/>
            <a:ext cx="1774301" cy="2043718"/>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bdélník: se zakulacenými rohy 17">
            <a:extLst>
              <a:ext uri="{FF2B5EF4-FFF2-40B4-BE49-F238E27FC236}">
                <a16:creationId xmlns:a16="http://schemas.microsoft.com/office/drawing/2014/main" id="{7DD5953A-2AA5-54B7-3498-83B5A1DA118D}"/>
              </a:ext>
            </a:extLst>
          </p:cNvPr>
          <p:cNvSpPr/>
          <p:nvPr/>
        </p:nvSpPr>
        <p:spPr>
          <a:xfrm>
            <a:off x="9937814" y="301416"/>
            <a:ext cx="1774301" cy="1950361"/>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bdélník: se zakulacenými rohy 18">
            <a:extLst>
              <a:ext uri="{FF2B5EF4-FFF2-40B4-BE49-F238E27FC236}">
                <a16:creationId xmlns:a16="http://schemas.microsoft.com/office/drawing/2014/main" id="{45D1CA81-F9A2-9E80-70FF-F209849DF607}"/>
              </a:ext>
            </a:extLst>
          </p:cNvPr>
          <p:cNvSpPr/>
          <p:nvPr/>
        </p:nvSpPr>
        <p:spPr>
          <a:xfrm>
            <a:off x="3468154" y="264339"/>
            <a:ext cx="2119439" cy="2043718"/>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8" name="Skupina 57">
            <a:extLst>
              <a:ext uri="{FF2B5EF4-FFF2-40B4-BE49-F238E27FC236}">
                <a16:creationId xmlns:a16="http://schemas.microsoft.com/office/drawing/2014/main" id="{E0D36435-6BBA-B850-3492-70A3DFDA369F}"/>
              </a:ext>
            </a:extLst>
          </p:cNvPr>
          <p:cNvGrpSpPr/>
          <p:nvPr/>
        </p:nvGrpSpPr>
        <p:grpSpPr>
          <a:xfrm>
            <a:off x="6812137" y="4585841"/>
            <a:ext cx="2549045" cy="2043718"/>
            <a:chOff x="6378430" y="4524411"/>
            <a:chExt cx="2549045" cy="2043718"/>
          </a:xfrm>
        </p:grpSpPr>
        <p:pic>
          <p:nvPicPr>
            <p:cNvPr id="13" name="Picture 18" descr="St. Jude Medical and CardioMEMS Announce FDA Approval of the CardioMEMS  Heart Failure Management System | Business Wire">
              <a:extLst>
                <a:ext uri="{FF2B5EF4-FFF2-40B4-BE49-F238E27FC236}">
                  <a16:creationId xmlns:a16="http://schemas.microsoft.com/office/drawing/2014/main" id="{450B7CC4-0AAB-75CF-24D2-ABB6C256A753}"/>
                </a:ext>
              </a:extLst>
            </p:cNvPr>
            <p:cNvPicPr>
              <a:picLocks noChangeAspect="1"/>
            </p:cNvPicPr>
            <p:nvPr/>
          </p:nvPicPr>
          <p:blipFill>
            <a:blip r:embed="rId30" cstate="print">
              <a:extLst>
                <a:ext uri="{28A0092B-C50C-407E-A947-70E740481C1C}">
                  <a14:useLocalDpi xmlns:a14="http://schemas.microsoft.com/office/drawing/2010/main"/>
                </a:ext>
              </a:extLst>
            </a:blip>
            <a:srcRect/>
            <a:stretch>
              <a:fillRect/>
            </a:stretch>
          </p:blipFill>
          <p:spPr>
            <a:xfrm>
              <a:off x="7518890" y="6064402"/>
              <a:ext cx="583153" cy="400191"/>
            </a:xfrm>
            <a:prstGeom prst="rect">
              <a:avLst/>
            </a:prstGeom>
            <a:noFill/>
            <a:ln cap="flat">
              <a:noFill/>
            </a:ln>
          </p:spPr>
        </p:pic>
        <p:pic>
          <p:nvPicPr>
            <p:cNvPr id="28" name="Picture 2" descr="Withings Body Comp - Complete Body Analysis Wi-Fi Smart Scale - Apple">
              <a:extLst>
                <a:ext uri="{FF2B5EF4-FFF2-40B4-BE49-F238E27FC236}">
                  <a16:creationId xmlns:a16="http://schemas.microsoft.com/office/drawing/2014/main" id="{C0F74B7C-DF66-1D40-2F1B-F62CFF661107}"/>
                </a:ext>
              </a:extLst>
            </p:cNvPr>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a:xfrm>
              <a:off x="7009337" y="6030656"/>
              <a:ext cx="491334" cy="491334"/>
            </a:xfrm>
            <a:prstGeom prst="rect">
              <a:avLst/>
            </a:prstGeom>
            <a:noFill/>
            <a:ln cap="flat">
              <a:noFill/>
            </a:ln>
          </p:spPr>
        </p:pic>
        <p:pic>
          <p:nvPicPr>
            <p:cNvPr id="29" name="Picture 4" descr="Tonometr OMRON M7 Intelli IT s AFib">
              <a:extLst>
                <a:ext uri="{FF2B5EF4-FFF2-40B4-BE49-F238E27FC236}">
                  <a16:creationId xmlns:a16="http://schemas.microsoft.com/office/drawing/2014/main" id="{ED9C8434-8BC8-15E7-36CE-1F901BF1057D}"/>
                </a:ext>
              </a:extLst>
            </p:cNvPr>
            <p:cNvPicPr>
              <a:picLocks noChangeAspect="1"/>
            </p:cNvPicPr>
            <p:nvPr/>
          </p:nvPicPr>
          <p:blipFill>
            <a:blip r:embed="rId32" cstate="print">
              <a:extLst>
                <a:ext uri="{28A0092B-C50C-407E-A947-70E740481C1C}">
                  <a14:useLocalDpi xmlns:a14="http://schemas.microsoft.com/office/drawing/2010/main"/>
                </a:ext>
              </a:extLst>
            </a:blip>
            <a:srcRect/>
            <a:stretch>
              <a:fillRect/>
            </a:stretch>
          </p:blipFill>
          <p:spPr>
            <a:xfrm>
              <a:off x="6893619" y="5546270"/>
              <a:ext cx="608211" cy="377064"/>
            </a:xfrm>
            <a:prstGeom prst="rect">
              <a:avLst/>
            </a:prstGeom>
            <a:noFill/>
            <a:ln cap="flat">
              <a:noFill/>
            </a:ln>
          </p:spPr>
        </p:pic>
        <p:pic>
          <p:nvPicPr>
            <p:cNvPr id="30" name="Picture 6" descr="翻新Apple Watch Series 3 (GPS)，42 毫米银色铝金属表壳搭配云雾灰色运动型表带- Apple (中国大陆)">
              <a:extLst>
                <a:ext uri="{FF2B5EF4-FFF2-40B4-BE49-F238E27FC236}">
                  <a16:creationId xmlns:a16="http://schemas.microsoft.com/office/drawing/2014/main" id="{1CBEB69F-AB1D-8886-8309-6D29D3F42755}"/>
                </a:ext>
              </a:extLst>
            </p:cNvPr>
            <p:cNvPicPr>
              <a:picLocks noChangeAspect="1"/>
            </p:cNvPicPr>
            <p:nvPr/>
          </p:nvPicPr>
          <p:blipFill>
            <a:blip r:embed="rId33" cstate="print">
              <a:extLst>
                <a:ext uri="{28A0092B-C50C-407E-A947-70E740481C1C}">
                  <a14:useLocalDpi xmlns:a14="http://schemas.microsoft.com/office/drawing/2010/main"/>
                </a:ext>
              </a:extLst>
            </a:blip>
            <a:srcRect/>
            <a:stretch>
              <a:fillRect/>
            </a:stretch>
          </p:blipFill>
          <p:spPr>
            <a:xfrm>
              <a:off x="7633589" y="5599824"/>
              <a:ext cx="219853" cy="385746"/>
            </a:xfrm>
            <a:prstGeom prst="rect">
              <a:avLst/>
            </a:prstGeom>
            <a:noFill/>
            <a:ln cap="flat">
              <a:noFill/>
            </a:ln>
          </p:spPr>
        </p:pic>
        <p:pic>
          <p:nvPicPr>
            <p:cNvPr id="43" name="Content Placeholder 2">
              <a:extLst>
                <a:ext uri="{FF2B5EF4-FFF2-40B4-BE49-F238E27FC236}">
                  <a16:creationId xmlns:a16="http://schemas.microsoft.com/office/drawing/2014/main" id="{C3F613F2-BC93-D32F-5B81-C40D66C08EA4}"/>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7994109" y="5473430"/>
              <a:ext cx="634910" cy="9224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Fakultní nemocnice Olomouc | Olomouc">
              <a:extLst>
                <a:ext uri="{FF2B5EF4-FFF2-40B4-BE49-F238E27FC236}">
                  <a16:creationId xmlns:a16="http://schemas.microsoft.com/office/drawing/2014/main" id="{7D2871E1-651B-3293-0D88-2BBFFF43EE44}"/>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327207" y="5078699"/>
              <a:ext cx="333888" cy="3338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Logotyp – Všeobecná fakultní nemocnice v Praze">
              <a:extLst>
                <a:ext uri="{FF2B5EF4-FFF2-40B4-BE49-F238E27FC236}">
                  <a16:creationId xmlns:a16="http://schemas.microsoft.com/office/drawing/2014/main" id="{FA552C59-89F9-548D-11C8-68C1BAF67FB2}"/>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7649234" y="5056632"/>
              <a:ext cx="434570" cy="434570"/>
            </a:xfrm>
            <a:prstGeom prst="rect">
              <a:avLst/>
            </a:prstGeom>
            <a:noFill/>
            <a:extLst>
              <a:ext uri="{909E8E84-426E-40DD-AFC4-6F175D3DCCD1}">
                <a14:hiddenFill xmlns:a14="http://schemas.microsoft.com/office/drawing/2010/main">
                  <a:solidFill>
                    <a:srgbClr val="FFFFFF"/>
                  </a:solidFill>
                </a14:hiddenFill>
              </a:ext>
            </a:extLst>
          </p:spPr>
        </p:pic>
        <p:sp>
          <p:nvSpPr>
            <p:cNvPr id="21" name="Obdélník: se zakulacenými rohy 20">
              <a:extLst>
                <a:ext uri="{FF2B5EF4-FFF2-40B4-BE49-F238E27FC236}">
                  <a16:creationId xmlns:a16="http://schemas.microsoft.com/office/drawing/2014/main" id="{ABFC277A-46FE-3B28-E9FB-1C4C4179FD84}"/>
                </a:ext>
              </a:extLst>
            </p:cNvPr>
            <p:cNvSpPr/>
            <p:nvPr/>
          </p:nvSpPr>
          <p:spPr>
            <a:xfrm>
              <a:off x="6378430" y="4524411"/>
              <a:ext cx="2549045" cy="2043718"/>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2" name="Obdélník: se zakulacenými rohy 41">
            <a:extLst>
              <a:ext uri="{FF2B5EF4-FFF2-40B4-BE49-F238E27FC236}">
                <a16:creationId xmlns:a16="http://schemas.microsoft.com/office/drawing/2014/main" id="{D4B9B6AC-1917-A290-5224-74448D04CB90}"/>
              </a:ext>
            </a:extLst>
          </p:cNvPr>
          <p:cNvSpPr/>
          <p:nvPr/>
        </p:nvSpPr>
        <p:spPr>
          <a:xfrm>
            <a:off x="458667" y="4639395"/>
            <a:ext cx="2549045" cy="2043718"/>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6" descr="翻新Apple Watch Series 3 (GPS)，42 毫米银色铝金属表壳搭配云雾灰色运动型表带- Apple (中国大陆)">
            <a:extLst>
              <a:ext uri="{FF2B5EF4-FFF2-40B4-BE49-F238E27FC236}">
                <a16:creationId xmlns:a16="http://schemas.microsoft.com/office/drawing/2014/main" id="{2CDD7E90-929C-8106-FA52-A815E8B9AAE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956330" y="1203684"/>
            <a:ext cx="256934" cy="450805"/>
          </a:xfrm>
          <a:prstGeom prst="rect">
            <a:avLst/>
          </a:prstGeom>
          <a:noFill/>
          <a:ln cap="flat">
            <a:noFill/>
          </a:ln>
        </p:spPr>
      </p:pic>
      <p:pic>
        <p:nvPicPr>
          <p:cNvPr id="60" name="Content Placeholder 2">
            <a:extLst>
              <a:ext uri="{FF2B5EF4-FFF2-40B4-BE49-F238E27FC236}">
                <a16:creationId xmlns:a16="http://schemas.microsoft.com/office/drawing/2014/main" id="{510B2EEB-95D4-4237-7164-E8EE834F99F3}"/>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160209" y="1121643"/>
            <a:ext cx="640119" cy="930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ice Icons - Free SVG &amp; PNG Voice Images - Noun Project">
            <a:extLst>
              <a:ext uri="{FF2B5EF4-FFF2-40B4-BE49-F238E27FC236}">
                <a16:creationId xmlns:a16="http://schemas.microsoft.com/office/drawing/2014/main" id="{B85F2880-FDC8-1B05-8F7B-E6F8007EE3AB}"/>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7193301" y="1727797"/>
            <a:ext cx="296256" cy="296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leep - Free holidays icons">
            <a:extLst>
              <a:ext uri="{FF2B5EF4-FFF2-40B4-BE49-F238E27FC236}">
                <a16:creationId xmlns:a16="http://schemas.microsoft.com/office/drawing/2014/main" id="{92D7847F-9ADA-35D5-EE66-4A27CB62C1DA}"/>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6808202" y="1732043"/>
            <a:ext cx="296256" cy="296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and Psoriasis Eczema: ilustración de stock 1133833901 | Shutterstock">
            <a:extLst>
              <a:ext uri="{FF2B5EF4-FFF2-40B4-BE49-F238E27FC236}">
                <a16:creationId xmlns:a16="http://schemas.microsoft.com/office/drawing/2014/main" id="{D6F93D53-E20A-C9CB-62AE-0047E3863D89}"/>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a:stretch/>
        </p:blipFill>
        <p:spPr bwMode="auto">
          <a:xfrm>
            <a:off x="8898994" y="1107997"/>
            <a:ext cx="466752" cy="7988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Content Placeholder 2">
            <a:extLst>
              <a:ext uri="{FF2B5EF4-FFF2-40B4-BE49-F238E27FC236}">
                <a16:creationId xmlns:a16="http://schemas.microsoft.com/office/drawing/2014/main" id="{2BE44E7B-1BE2-4A57-E33E-62688E32BFA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172260" y="1057328"/>
            <a:ext cx="640119" cy="9300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6" descr="FNUSA">
            <a:extLst>
              <a:ext uri="{FF2B5EF4-FFF2-40B4-BE49-F238E27FC236}">
                <a16:creationId xmlns:a16="http://schemas.microsoft.com/office/drawing/2014/main" id="{A687E1D5-84F1-381B-DBE2-5BBDB1743A36}"/>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6744472" y="761182"/>
            <a:ext cx="525541" cy="2498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6" descr="Fakultní nemocnice Olomouc | Olomouc">
            <a:extLst>
              <a:ext uri="{FF2B5EF4-FFF2-40B4-BE49-F238E27FC236}">
                <a16:creationId xmlns:a16="http://schemas.microsoft.com/office/drawing/2014/main" id="{7FBA5E34-F3FD-CEB0-242F-63CECF3444FF}"/>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6325251" y="713580"/>
            <a:ext cx="333888" cy="333888"/>
          </a:xfrm>
          <a:prstGeom prst="rect">
            <a:avLst/>
          </a:prstGeom>
          <a:noFill/>
          <a:extLst>
            <a:ext uri="{909E8E84-426E-40DD-AFC4-6F175D3DCCD1}">
              <a14:hiddenFill xmlns:a14="http://schemas.microsoft.com/office/drawing/2010/main">
                <a:solidFill>
                  <a:srgbClr val="FFFFFF"/>
                </a:solidFill>
              </a14:hiddenFill>
            </a:ext>
          </a:extLst>
        </p:spPr>
      </p:pic>
      <p:sp>
        <p:nvSpPr>
          <p:cNvPr id="1033" name="Obdélník: se zakulacenými rohy 1032">
            <a:extLst>
              <a:ext uri="{FF2B5EF4-FFF2-40B4-BE49-F238E27FC236}">
                <a16:creationId xmlns:a16="http://schemas.microsoft.com/office/drawing/2014/main" id="{CBEDAD09-A2B5-0B7C-5F22-BC45369ED743}"/>
              </a:ext>
            </a:extLst>
          </p:cNvPr>
          <p:cNvSpPr/>
          <p:nvPr/>
        </p:nvSpPr>
        <p:spPr>
          <a:xfrm>
            <a:off x="5871091" y="259393"/>
            <a:ext cx="1809547" cy="2043718"/>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7" name="Obdélník: se zakulacenými rohy 1046">
            <a:extLst>
              <a:ext uri="{FF2B5EF4-FFF2-40B4-BE49-F238E27FC236}">
                <a16:creationId xmlns:a16="http://schemas.microsoft.com/office/drawing/2014/main" id="{22CA6868-5A56-6965-C1AF-2B42C0D928D4}"/>
              </a:ext>
            </a:extLst>
          </p:cNvPr>
          <p:cNvSpPr/>
          <p:nvPr/>
        </p:nvSpPr>
        <p:spPr>
          <a:xfrm>
            <a:off x="7916785" y="202850"/>
            <a:ext cx="1774302" cy="2077873"/>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 name="Obdélník: se zakulacenými rohy 1047">
            <a:extLst>
              <a:ext uri="{FF2B5EF4-FFF2-40B4-BE49-F238E27FC236}">
                <a16:creationId xmlns:a16="http://schemas.microsoft.com/office/drawing/2014/main" id="{8850137B-F89D-F796-5450-067FD74C8D08}"/>
              </a:ext>
            </a:extLst>
          </p:cNvPr>
          <p:cNvSpPr/>
          <p:nvPr/>
        </p:nvSpPr>
        <p:spPr>
          <a:xfrm>
            <a:off x="9937814" y="2407724"/>
            <a:ext cx="1774302" cy="2016555"/>
          </a:xfrm>
          <a:prstGeom prst="roundRect">
            <a:avLst/>
          </a:prstGeom>
          <a:solidFill>
            <a:srgbClr val="7030A0">
              <a:alpha val="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49" name="Picture 4" descr="fnkv-logo | Kožní Ambulance Černošice">
            <a:extLst>
              <a:ext uri="{FF2B5EF4-FFF2-40B4-BE49-F238E27FC236}">
                <a16:creationId xmlns:a16="http://schemas.microsoft.com/office/drawing/2014/main" id="{08FC9323-22DA-AFD5-C084-D3B0A6CE128B}"/>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8625759" y="683694"/>
            <a:ext cx="333789" cy="333789"/>
          </a:xfrm>
          <a:prstGeom prst="rect">
            <a:avLst/>
          </a:prstGeom>
          <a:noFill/>
          <a:extLst>
            <a:ext uri="{909E8E84-426E-40DD-AFC4-6F175D3DCCD1}">
              <a14:hiddenFill xmlns:a14="http://schemas.microsoft.com/office/drawing/2010/main">
                <a:solidFill>
                  <a:srgbClr val="FFFFFF"/>
                </a:solidFill>
              </a14:hiddenFill>
            </a:ext>
          </a:extLst>
        </p:spPr>
      </p:pic>
      <p:sp>
        <p:nvSpPr>
          <p:cNvPr id="1050" name="Obdélník: se zakulacenými rohy 1049">
            <a:extLst>
              <a:ext uri="{FF2B5EF4-FFF2-40B4-BE49-F238E27FC236}">
                <a16:creationId xmlns:a16="http://schemas.microsoft.com/office/drawing/2014/main" id="{53F9D27F-D9AC-A0D2-C16F-DFE0411878C7}"/>
              </a:ext>
            </a:extLst>
          </p:cNvPr>
          <p:cNvSpPr/>
          <p:nvPr/>
        </p:nvSpPr>
        <p:spPr>
          <a:xfrm>
            <a:off x="453820" y="261339"/>
            <a:ext cx="2549045" cy="2043718"/>
          </a:xfrm>
          <a:prstGeom prst="roundRect">
            <a:avLst/>
          </a:prstGeom>
          <a:solidFill>
            <a:schemeClr val="accent1">
              <a:alpha val="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6" name="Obdélník: se zakulacenými rohy 1055">
            <a:extLst>
              <a:ext uri="{FF2B5EF4-FFF2-40B4-BE49-F238E27FC236}">
                <a16:creationId xmlns:a16="http://schemas.microsoft.com/office/drawing/2014/main" id="{AD9CF40B-51EB-1FC7-AA45-F86081907929}"/>
              </a:ext>
            </a:extLst>
          </p:cNvPr>
          <p:cNvSpPr/>
          <p:nvPr/>
        </p:nvSpPr>
        <p:spPr>
          <a:xfrm>
            <a:off x="3362952" y="2809611"/>
            <a:ext cx="6141441" cy="1297116"/>
          </a:xfrm>
          <a:prstGeom prst="roundRect">
            <a:avLst/>
          </a:prstGeom>
          <a:blipFill>
            <a:blip r:embed="rId41" cstate="print">
              <a:alphaModFix amt="63000"/>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Obdélník: se zakulacenými rohy 60">
            <a:extLst>
              <a:ext uri="{FF2B5EF4-FFF2-40B4-BE49-F238E27FC236}">
                <a16:creationId xmlns:a16="http://schemas.microsoft.com/office/drawing/2014/main" id="{1B73046C-0D5D-65F2-9F73-56E692BD623E}"/>
              </a:ext>
            </a:extLst>
          </p:cNvPr>
          <p:cNvSpPr/>
          <p:nvPr/>
        </p:nvSpPr>
        <p:spPr>
          <a:xfrm>
            <a:off x="4169751" y="3237893"/>
            <a:ext cx="4488589" cy="428056"/>
          </a:xfrm>
          <a:prstGeom prst="roundRect">
            <a:avLst/>
          </a:prstGeom>
          <a:solidFill>
            <a:srgbClr val="E96B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ovéPole 22">
            <a:extLst>
              <a:ext uri="{FF2B5EF4-FFF2-40B4-BE49-F238E27FC236}">
                <a16:creationId xmlns:a16="http://schemas.microsoft.com/office/drawing/2014/main" id="{24712946-5CE1-2F2B-64F4-C0F1F1607F9F}"/>
              </a:ext>
            </a:extLst>
          </p:cNvPr>
          <p:cNvSpPr txBox="1"/>
          <p:nvPr/>
        </p:nvSpPr>
        <p:spPr>
          <a:xfrm>
            <a:off x="3277251" y="3276010"/>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all" spc="0" normalizeH="0" baseline="0" noProof="0">
                <a:ln>
                  <a:noFill/>
                </a:ln>
                <a:solidFill>
                  <a:prstClr val="white"/>
                </a:solidFill>
                <a:effectLst/>
                <a:uLnTx/>
                <a:uFillTx/>
                <a:latin typeface="Arial" panose="020B0604020202020204" pitchFamily="34" charset="0"/>
                <a:ea typeface="+mn-ea"/>
                <a:cs typeface="+mn-cs"/>
              </a:rPr>
              <a:t>Pilotní intervence v rámci NPO</a:t>
            </a: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79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7E3BE6D-618C-17E2-0B3B-5B463D09E4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766" b="10462"/>
          <a:stretch/>
        </p:blipFill>
        <p:spPr>
          <a:xfrm>
            <a:off x="20" y="1282"/>
            <a:ext cx="12191980" cy="6856718"/>
          </a:xfrm>
          <a:prstGeom prst="rect">
            <a:avLst/>
          </a:prstGeom>
        </p:spPr>
      </p:pic>
    </p:spTree>
    <p:extLst>
      <p:ext uri="{BB962C8B-B14F-4D97-AF65-F5344CB8AC3E}">
        <p14:creationId xmlns:p14="http://schemas.microsoft.com/office/powerpoint/2010/main" val="20889577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5A19D-5B7F-B034-75F9-9C11720C85CC}"/>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EFA9F8E0-B3A1-96C3-362E-74290C60E0AB}"/>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42DB8DD5-5CC1-DF7E-3A48-9F6DA48F36F2}"/>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Stav projektu NPO Telemedicína FN Olomouc</a:t>
            </a: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3778A139-DEA0-12ED-A699-8EE0218C81C8}"/>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A184746D-0264-27B4-2C24-DB0434E63C20}"/>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5A2B749B-54E3-B8FB-B3BD-40CCAC2A2E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C4591948-3E0B-3F45-7BD6-A671E90A33A9}"/>
              </a:ext>
            </a:extLst>
          </p:cNvPr>
          <p:cNvSpPr txBox="1"/>
          <p:nvPr/>
        </p:nvSpPr>
        <p:spPr>
          <a:xfrm>
            <a:off x="989704" y="2157793"/>
            <a:ext cx="10188592" cy="2000548"/>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dirty="0">
                <a:solidFill>
                  <a:srgbClr val="44546A"/>
                </a:solidFill>
                <a:latin typeface="Bahnschrift" panose="020B0502040204020203" pitchFamily="34" charset="0"/>
                <a:cs typeface="Arial" panose="020B0604020202020204" pitchFamily="34" charset="0"/>
              </a:rPr>
              <a:t>„Národní rada elektronického zdravotnictví bere podané informace na vědomí.“ </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3051240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861C8C8-D38F-7983-9BBB-7E4E577B46BE}"/>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2F668024-209C-4C28-AC91-674F3A45B73E}"/>
              </a:ext>
            </a:extLst>
          </p:cNvPr>
          <p:cNvGrpSpPr/>
          <p:nvPr/>
        </p:nvGrpSpPr>
        <p:grpSpPr>
          <a:xfrm>
            <a:off x="1748943" y="2532238"/>
            <a:ext cx="8964354" cy="2183948"/>
            <a:chOff x="2363894" y="2546208"/>
            <a:chExt cx="8964354" cy="2183948"/>
          </a:xfrm>
        </p:grpSpPr>
        <p:sp>
          <p:nvSpPr>
            <p:cNvPr id="2" name="Nadpis 1">
              <a:extLst>
                <a:ext uri="{FF2B5EF4-FFF2-40B4-BE49-F238E27FC236}">
                  <a16:creationId xmlns:a16="http://schemas.microsoft.com/office/drawing/2014/main" id="{3E72990D-FDE9-727A-02F4-FEF14F36F8F0}"/>
                </a:ext>
              </a:extLst>
            </p:cNvPr>
            <p:cNvSpPr txBox="1">
              <a:spLocks/>
            </p:cNvSpPr>
            <p:nvPr/>
          </p:nvSpPr>
          <p:spPr>
            <a:xfrm>
              <a:off x="3477260" y="2857567"/>
              <a:ext cx="7850988"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solidFill>
                    <a:schemeClr val="bg1"/>
                  </a:solidFill>
                  <a:latin typeface="Bahnschrift" panose="020B0502040204020203" pitchFamily="34" charset="0"/>
                  <a:cs typeface="Arial" panose="020B0604020202020204" pitchFamily="34" charset="0"/>
                </a:rPr>
                <a:t>STANOVISKO ČLK KE ZDRAVOTNICKÉ ZÁCHRANNÉ SLUŽBĚ JIHOČESKÉHO KRAJE</a:t>
              </a:r>
            </a:p>
            <a:p>
              <a:endParaRPr lang="cs-CZ" sz="3600" dirty="0">
                <a:solidFill>
                  <a:schemeClr val="bg1"/>
                </a:solidFill>
                <a:latin typeface="Bahnschrift" panose="020B0502040204020203" pitchFamily="34" charset="0"/>
                <a:cs typeface="Arial" panose="020B0604020202020204" pitchFamily="34" charset="0"/>
              </a:endParaRPr>
            </a:p>
          </p:txBody>
        </p:sp>
        <p:sp>
          <p:nvSpPr>
            <p:cNvPr id="3" name="Podnadpis 2">
              <a:extLst>
                <a:ext uri="{FF2B5EF4-FFF2-40B4-BE49-F238E27FC236}">
                  <a16:creationId xmlns:a16="http://schemas.microsoft.com/office/drawing/2014/main" id="{36583C2E-E79B-3594-D1A7-34D162A57809}"/>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9BDE4324-0F81-6B82-D140-9BA45BFFECB0}"/>
                </a:ext>
              </a:extLst>
            </p:cNvPr>
            <p:cNvSpPr txBox="1"/>
            <p:nvPr/>
          </p:nvSpPr>
          <p:spPr>
            <a:xfrm>
              <a:off x="2363894" y="2546208"/>
              <a:ext cx="2107406" cy="1646605"/>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4</a:t>
              </a:r>
            </a:p>
          </p:txBody>
        </p:sp>
      </p:grpSp>
      <p:pic>
        <p:nvPicPr>
          <p:cNvPr id="7" name="Obrázek 6">
            <a:extLst>
              <a:ext uri="{FF2B5EF4-FFF2-40B4-BE49-F238E27FC236}">
                <a16:creationId xmlns:a16="http://schemas.microsoft.com/office/drawing/2014/main" id="{C68B3EFA-20CC-29D4-5C75-653BADB27E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F4D50E9A-C642-4989-C10B-D48C7090AA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
        <p:nvSpPr>
          <p:cNvPr id="4" name="Obdélník 3">
            <a:extLst>
              <a:ext uri="{FF2B5EF4-FFF2-40B4-BE49-F238E27FC236}">
                <a16:creationId xmlns:a16="http://schemas.microsoft.com/office/drawing/2014/main" id="{FB52B998-247A-0626-9799-54138CD11C39}"/>
              </a:ext>
            </a:extLst>
          </p:cNvPr>
          <p:cNvSpPr/>
          <p:nvPr/>
        </p:nvSpPr>
        <p:spPr>
          <a:xfrm>
            <a:off x="2687007" y="2645345"/>
            <a:ext cx="46809" cy="1420393"/>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spTree>
    <p:extLst>
      <p:ext uri="{BB962C8B-B14F-4D97-AF65-F5344CB8AC3E}">
        <p14:creationId xmlns:p14="http://schemas.microsoft.com/office/powerpoint/2010/main" val="1921309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AE4D-B72C-336A-EDB5-A30A6E630511}"/>
            </a:ext>
          </a:extLst>
        </p:cNvPr>
        <p:cNvGrpSpPr/>
        <p:nvPr/>
      </p:nvGrpSpPr>
      <p:grpSpPr>
        <a:xfrm>
          <a:off x="0" y="0"/>
          <a:ext cx="0" cy="0"/>
          <a:chOff x="0" y="0"/>
          <a:chExt cx="0" cy="0"/>
        </a:xfrm>
      </p:grpSpPr>
      <p:sp>
        <p:nvSpPr>
          <p:cNvPr id="16" name="Obdélník: se zakulacenými rohy 15">
            <a:extLst>
              <a:ext uri="{FF2B5EF4-FFF2-40B4-BE49-F238E27FC236}">
                <a16:creationId xmlns:a16="http://schemas.microsoft.com/office/drawing/2014/main" id="{0D3344E0-4073-D427-E8C9-717BFD7A829E}"/>
              </a:ext>
            </a:extLst>
          </p:cNvPr>
          <p:cNvSpPr/>
          <p:nvPr/>
        </p:nvSpPr>
        <p:spPr>
          <a:xfrm>
            <a:off x="565016" y="3618938"/>
            <a:ext cx="2213651" cy="3163097"/>
          </a:xfrm>
          <a:prstGeom prst="roundRect">
            <a:avLst/>
          </a:prstGeom>
          <a:solidFill>
            <a:schemeClr val="bg1">
              <a:lumMod val="95000"/>
            </a:schemeClr>
          </a:solidFill>
        </p:spPr>
        <p:txBody>
          <a:bodyPr vert="horz" lIns="0" tIns="180000" rIns="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endParaRPr>
          </a:p>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05/2026</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Asseco</a:t>
            </a:r>
            <a:r>
              <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Tesco SW, </a:t>
            </a: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Seyfor</a:t>
            </a: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1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Národní portál (NPEZ), Kmenové registry, Žurnál činnosti, Správa souhlasů, Služby vytvářející důvěru, Systémové služby, Služby architektů pro tvorbu modelu EA</a:t>
            </a:r>
          </a:p>
        </p:txBody>
      </p:sp>
      <p:sp>
        <p:nvSpPr>
          <p:cNvPr id="21" name="Obdélník: se zakulacenými horními rohy 20">
            <a:extLst>
              <a:ext uri="{FF2B5EF4-FFF2-40B4-BE49-F238E27FC236}">
                <a16:creationId xmlns:a16="http://schemas.microsoft.com/office/drawing/2014/main" id="{C569E301-5152-11A0-5237-9792EDD051D2}"/>
              </a:ext>
            </a:extLst>
          </p:cNvPr>
          <p:cNvSpPr/>
          <p:nvPr/>
        </p:nvSpPr>
        <p:spPr>
          <a:xfrm>
            <a:off x="565016" y="3476539"/>
            <a:ext cx="2213651" cy="747280"/>
          </a:xfrm>
          <a:prstGeom prst="round2SameRect">
            <a:avLst/>
          </a:prstGeom>
          <a:solidFill>
            <a:srgbClr val="D2DAE7"/>
          </a:solidFill>
        </p:spPr>
        <p:txBody>
          <a:bodyPr vert="horz" lIns="91440" tIns="252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VZ1 Služby EZ</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grpSp>
        <p:nvGrpSpPr>
          <p:cNvPr id="59" name="Skupina 58">
            <a:extLst>
              <a:ext uri="{FF2B5EF4-FFF2-40B4-BE49-F238E27FC236}">
                <a16:creationId xmlns:a16="http://schemas.microsoft.com/office/drawing/2014/main" id="{8B4F4222-7391-E1D7-3F2A-DD58742A528D}"/>
              </a:ext>
            </a:extLst>
          </p:cNvPr>
          <p:cNvGrpSpPr/>
          <p:nvPr/>
        </p:nvGrpSpPr>
        <p:grpSpPr>
          <a:xfrm>
            <a:off x="3520" y="3490103"/>
            <a:ext cx="0" cy="0"/>
            <a:chOff x="3520" y="3490103"/>
            <a:chExt cx="0" cy="0"/>
          </a:xfrm>
        </p:grpSpPr>
      </p:grpSp>
      <p:sp>
        <p:nvSpPr>
          <p:cNvPr id="20" name="Obdélník: se zakulacenými rohy 19">
            <a:extLst>
              <a:ext uri="{FF2B5EF4-FFF2-40B4-BE49-F238E27FC236}">
                <a16:creationId xmlns:a16="http://schemas.microsoft.com/office/drawing/2014/main" id="{DB0E11A2-CAFB-1119-D353-51D30259E968}"/>
              </a:ext>
            </a:extLst>
          </p:cNvPr>
          <p:cNvSpPr/>
          <p:nvPr/>
        </p:nvSpPr>
        <p:spPr>
          <a:xfrm>
            <a:off x="2807473" y="3641797"/>
            <a:ext cx="2213651" cy="3140238"/>
          </a:xfrm>
          <a:prstGeom prst="roundRect">
            <a:avLst/>
          </a:prstGeom>
          <a:solidFill>
            <a:schemeClr val="bg1">
              <a:lumMod val="95000"/>
            </a:schemeClr>
          </a:solidFill>
        </p:spPr>
        <p:txBody>
          <a:bodyPr vert="horz" lIns="0" tIns="0" rIns="0" bIns="45720" rtlCol="0" anchor="t" anchorCtr="0">
            <a:noAutofit/>
          </a:bodyPr>
          <a:lstStyle/>
          <a:p>
            <a:pPr algn="ctr">
              <a:lnSpc>
                <a:spcPct val="90000"/>
              </a:lnSpc>
              <a:spcBef>
                <a:spcPts val="1000"/>
              </a:spcBef>
              <a:defRPr/>
            </a:pPr>
            <a:endParaRPr lang="cs-CZ" sz="1200" b="1" dirty="0">
              <a:solidFill>
                <a:srgbClr val="003A63"/>
              </a:solidFill>
              <a:latin typeface="Arial" panose="020B0604020202020204" pitchFamily="34" charset="0"/>
              <a:cs typeface="Arial" panose="020B0604020202020204" pitchFamily="34" charset="0"/>
            </a:endParaRPr>
          </a:p>
          <a:p>
            <a:pPr algn="ctr">
              <a:lnSpc>
                <a:spcPct val="90000"/>
              </a:lnSpc>
              <a:spcBef>
                <a:spcPts val="1000"/>
              </a:spcBef>
              <a:defRPr/>
            </a:pPr>
            <a:endParaRPr lang="cs-CZ" sz="1400" b="1" dirty="0">
              <a:solidFill>
                <a:srgbClr val="003A63"/>
              </a:solidFill>
              <a:latin typeface="Arial" panose="020B0604020202020204" pitchFamily="34" charset="0"/>
              <a:cs typeface="Arial" panose="020B0604020202020204" pitchFamily="34" charset="0"/>
            </a:endParaRPr>
          </a:p>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05/2026</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Aricoma</a:t>
            </a:r>
            <a:r>
              <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Seyfor</a:t>
            </a: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1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Překlady terminologií, Nástroje a služby správy standardů, Nástroje interoperability, Terminologický slovník, Služby architektů, Mapování terminologií, Propagace a vzdělávání, Registr standardů</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300" b="0"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endParaRPr>
          </a:p>
        </p:txBody>
      </p:sp>
      <p:sp>
        <p:nvSpPr>
          <p:cNvPr id="22" name="Obdélník: se zakulacenými rohy 21">
            <a:extLst>
              <a:ext uri="{FF2B5EF4-FFF2-40B4-BE49-F238E27FC236}">
                <a16:creationId xmlns:a16="http://schemas.microsoft.com/office/drawing/2014/main" id="{10371196-88F1-B30C-CB04-D6B8F22AFF09}"/>
              </a:ext>
            </a:extLst>
          </p:cNvPr>
          <p:cNvSpPr/>
          <p:nvPr/>
        </p:nvSpPr>
        <p:spPr>
          <a:xfrm>
            <a:off x="5049929" y="3476539"/>
            <a:ext cx="2213651" cy="3305496"/>
          </a:xfrm>
          <a:prstGeom prst="roundRect">
            <a:avLst/>
          </a:prstGeom>
          <a:solidFill>
            <a:schemeClr val="bg1">
              <a:lumMod val="95000"/>
            </a:schemeClr>
          </a:solidFill>
        </p:spPr>
        <p:txBody>
          <a:bodyPr vert="horz" lIns="0" tIns="828000" rIns="0" bIns="45720" rtlCol="0" anchor="t" anchorCtr="0">
            <a:noAutofit/>
          </a:bodyPr>
          <a:lstStyle/>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05/2026</a:t>
            </a:r>
          </a:p>
          <a:p>
            <a:pPr marL="0" marR="0" lvl="0" indent="0" algn="ctr" defTabSz="914400" rtl="0" eaLnBrk="1" fontAlgn="auto" latinLnBrk="0" hangingPunct="1">
              <a:lnSpc>
                <a:spcPct val="90000"/>
              </a:lnSpc>
              <a:spcBef>
                <a:spcPts val="1000"/>
              </a:spcBef>
              <a:spcAft>
                <a:spcPts val="0"/>
              </a:spcAft>
              <a:buClrTx/>
              <a:buSzTx/>
              <a:buFontTx/>
              <a:buNone/>
              <a:tabLst/>
              <a:defRPr/>
            </a:pPr>
            <a:endParaRPr lang="cs-CZ" sz="1400" b="1" dirty="0">
              <a:solidFill>
                <a:srgbClr val="003A63"/>
              </a:solidFill>
              <a:latin typeface="Bahnschrift" panose="020B0502040204020203"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EY, </a:t>
            </a: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Jobman</a:t>
            </a: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Plán implementace SVZD, Katalog datových souborů a mapovaní, Komunikace a diseminace</a:t>
            </a:r>
            <a:endParaRPr kumimoji="0" lang="cs-CZ" sz="12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p:txBody>
      </p:sp>
      <p:sp>
        <p:nvSpPr>
          <p:cNvPr id="23" name="Obdélník: se zakulacenými rohy 22">
            <a:extLst>
              <a:ext uri="{FF2B5EF4-FFF2-40B4-BE49-F238E27FC236}">
                <a16:creationId xmlns:a16="http://schemas.microsoft.com/office/drawing/2014/main" id="{C8D593F9-350F-659E-1180-F3F8A0ED7302}"/>
              </a:ext>
            </a:extLst>
          </p:cNvPr>
          <p:cNvSpPr/>
          <p:nvPr/>
        </p:nvSpPr>
        <p:spPr>
          <a:xfrm>
            <a:off x="7292387" y="3618938"/>
            <a:ext cx="2213651" cy="3163097"/>
          </a:xfrm>
          <a:prstGeom prst="roundRect">
            <a:avLst/>
          </a:prstGeom>
          <a:solidFill>
            <a:schemeClr val="bg1">
              <a:lumMod val="95000"/>
            </a:schemeClr>
          </a:solidFill>
        </p:spPr>
        <p:txBody>
          <a:bodyPr vert="horz" lIns="0" tIns="324000" rIns="0" bIns="45720" rtlCol="0" anchor="ctr">
            <a:noAutofit/>
          </a:bodyPr>
          <a:lstStyle/>
          <a:p>
            <a:pPr algn="ctr">
              <a:lnSpc>
                <a:spcPct val="90000"/>
              </a:lnSpc>
              <a:spcBef>
                <a:spcPts val="1000"/>
              </a:spcBef>
              <a:defRPr/>
            </a:pPr>
            <a:endParaRPr lang="cs-CZ" sz="1400" b="1" dirty="0">
              <a:solidFill>
                <a:srgbClr val="003A63"/>
              </a:solidFill>
              <a:latin typeface="Arial" panose="020B0604020202020204" pitchFamily="34" charset="0"/>
              <a:cs typeface="Arial" panose="020B0604020202020204" pitchFamily="34" charset="0"/>
            </a:endParaRPr>
          </a:p>
          <a:p>
            <a:pPr algn="ctr">
              <a:lnSpc>
                <a:spcPct val="90000"/>
              </a:lnSpc>
              <a:spcBef>
                <a:spcPts val="1000"/>
              </a:spcBef>
              <a:defRPr/>
            </a:pPr>
            <a:endParaRPr lang="cs-CZ" sz="1400" b="1" dirty="0">
              <a:solidFill>
                <a:srgbClr val="FF0000"/>
              </a:solidFill>
              <a:latin typeface="Bahnschrift" panose="020B0502040204020203" pitchFamily="34" charset="0"/>
              <a:cs typeface="Arial" panose="020B0604020202020204" pitchFamily="34" charset="0"/>
            </a:endParaRPr>
          </a:p>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03/2026</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Aricoma</a:t>
            </a:r>
            <a:r>
              <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Systemboost</a:t>
            </a:r>
            <a:r>
              <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NGSS</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1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Dodání mapování aktiv, analýza rizik a dokumentace dle ISMS/</a:t>
            </a:r>
            <a:r>
              <a:rPr kumimoji="0" lang="cs-CZ" sz="1100" b="0"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ZoBKB</a:t>
            </a:r>
            <a:r>
              <a:rPr kumimoji="0" lang="cs-CZ" sz="11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Zvyšování bezpečnostního povědomí, Aktualizace metodik, směrnic, a pracovních postupů pro ochranu osobních údajů, Dodání penetračních testů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400" b="1" i="0" u="none" strike="noStrike" kern="1200" cap="none" spc="0" normalizeH="0" baseline="0" noProof="0" dirty="0">
              <a:ln>
                <a:noFill/>
              </a:ln>
              <a:solidFill>
                <a:srgbClr val="003A63"/>
              </a:solidFill>
              <a:effectLst/>
              <a:uLnTx/>
              <a:uFillTx/>
              <a:latin typeface="Arial" panose="020B0604020202020204" pitchFamily="34" charset="0"/>
              <a:ea typeface="+mn-ea"/>
              <a:cs typeface="Arial" panose="020B0604020202020204" pitchFamily="34" charset="0"/>
            </a:endParaRPr>
          </a:p>
        </p:txBody>
      </p:sp>
      <p:sp>
        <p:nvSpPr>
          <p:cNvPr id="24" name="Obdélník: se zakulacenými rohy 23">
            <a:extLst>
              <a:ext uri="{FF2B5EF4-FFF2-40B4-BE49-F238E27FC236}">
                <a16:creationId xmlns:a16="http://schemas.microsoft.com/office/drawing/2014/main" id="{9776CC13-B857-31A6-6302-B3434405CF60}"/>
              </a:ext>
            </a:extLst>
          </p:cNvPr>
          <p:cNvSpPr/>
          <p:nvPr/>
        </p:nvSpPr>
        <p:spPr>
          <a:xfrm>
            <a:off x="9534844" y="3618939"/>
            <a:ext cx="2213651" cy="3163096"/>
          </a:xfrm>
          <a:prstGeom prst="roundRect">
            <a:avLst/>
          </a:prstGeom>
          <a:solidFill>
            <a:schemeClr val="bg1">
              <a:lumMod val="95000"/>
            </a:schemeClr>
          </a:solidFill>
        </p:spPr>
        <p:txBody>
          <a:bodyPr vert="horz" lIns="0" tIns="648000" rIns="0" bIns="45720" rtlCol="0" anchor="t" anchorCtr="1">
            <a:noAutofit/>
          </a:bodyPr>
          <a:lstStyle/>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05/2026</a:t>
            </a:r>
          </a:p>
          <a:p>
            <a:pPr marL="0" marR="0" lvl="0" indent="0" algn="ctr" defTabSz="914400" rtl="0" eaLnBrk="1" fontAlgn="auto" latinLnBrk="0" hangingPunct="1">
              <a:lnSpc>
                <a:spcPct val="90000"/>
              </a:lnSpc>
              <a:spcBef>
                <a:spcPts val="1000"/>
              </a:spcBef>
              <a:spcAft>
                <a:spcPts val="0"/>
              </a:spcAft>
              <a:buClrTx/>
              <a:buSzTx/>
              <a:buFontTx/>
              <a:buNone/>
              <a:tabLst/>
              <a:defRPr/>
            </a:pPr>
            <a:endParaRPr lang="cs-CZ" sz="1400" b="1" dirty="0">
              <a:solidFill>
                <a:srgbClr val="003A63"/>
              </a:solidFill>
              <a:latin typeface="Bahnschrift" panose="020B0502040204020203"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Aricoma</a:t>
            </a:r>
            <a:endParaRPr kumimoji="0" lang="cs-CZ" sz="1400" b="1"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Fukncionalita</a:t>
            </a:r>
            <a:r>
              <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200" b="0" i="0" u="none" strike="noStrike" kern="1200" cap="none" spc="0" normalizeH="0" baseline="0" noProof="0" dirty="0" err="1">
                <a:ln>
                  <a:noFill/>
                </a:ln>
                <a:solidFill>
                  <a:srgbClr val="003A63"/>
                </a:solidFill>
                <a:effectLst/>
                <a:uLnTx/>
                <a:uFillTx/>
                <a:latin typeface="Bahnschrift" panose="020B0502040204020203" pitchFamily="34" charset="0"/>
                <a:ea typeface="+mn-ea"/>
                <a:cs typeface="Arial" panose="020B0604020202020204" pitchFamily="34" charset="0"/>
              </a:rPr>
              <a:t>EZKarty</a:t>
            </a:r>
            <a:endParaRPr kumimoji="0" lang="cs-CZ" sz="1200" b="0" i="0" u="none" strike="noStrike" kern="1200" cap="none" spc="0" normalizeH="0" baseline="0" noProof="0" dirty="0">
              <a:ln>
                <a:noFill/>
              </a:ln>
              <a:solidFill>
                <a:srgbClr val="003A63"/>
              </a:solidFill>
              <a:effectLst/>
              <a:uLnTx/>
              <a:uFillTx/>
              <a:latin typeface="Bahnschrift" panose="020B0502040204020203" pitchFamily="34" charset="0"/>
              <a:ea typeface="+mn-ea"/>
              <a:cs typeface="Arial" panose="020B0604020202020204" pitchFamily="34" charset="0"/>
            </a:endParaRPr>
          </a:p>
        </p:txBody>
      </p:sp>
      <p:sp>
        <p:nvSpPr>
          <p:cNvPr id="26" name="Obdélník: se zakulacenými horními rohy 25">
            <a:extLst>
              <a:ext uri="{FF2B5EF4-FFF2-40B4-BE49-F238E27FC236}">
                <a16:creationId xmlns:a16="http://schemas.microsoft.com/office/drawing/2014/main" id="{A9F0DED7-7226-BE7B-C975-87837EB55091}"/>
              </a:ext>
            </a:extLst>
          </p:cNvPr>
          <p:cNvSpPr/>
          <p:nvPr/>
        </p:nvSpPr>
        <p:spPr>
          <a:xfrm>
            <a:off x="2807472" y="3490861"/>
            <a:ext cx="2213651" cy="732958"/>
          </a:xfrm>
          <a:prstGeom prst="round2SameRect">
            <a:avLst/>
          </a:prstGeom>
          <a:solidFill>
            <a:srgbClr val="4C9BD8"/>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VZ2</a:t>
            </a:r>
            <a:r>
              <a:rPr kumimoji="0" lang="cs-CZ" sz="1400" b="1" i="0" u="none" strike="noStrike" kern="1200" cap="none" spc="0" normalizeH="0" baseline="0" noProof="0">
                <a:ln>
                  <a:noFill/>
                </a:ln>
                <a:solidFill>
                  <a:srgbClr val="003A63"/>
                </a:solidFill>
                <a:effectLst/>
                <a:uLnTx/>
                <a:uFillTx/>
                <a:latin typeface="Bahnschrift" panose="020B0502040204020203" pitchFamily="34" charset="0"/>
                <a:ea typeface="+mn-ea"/>
                <a:cs typeface="Arial" panose="020B0604020202020204" pitchFamily="34" charset="0"/>
              </a:rPr>
              <a:t> </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Podpora rozvoje interoperability </a:t>
            </a:r>
          </a:p>
        </p:txBody>
      </p:sp>
      <p:sp>
        <p:nvSpPr>
          <p:cNvPr id="27" name="Obdélník: se zakulacenými horními rohy 26">
            <a:extLst>
              <a:ext uri="{FF2B5EF4-FFF2-40B4-BE49-F238E27FC236}">
                <a16:creationId xmlns:a16="http://schemas.microsoft.com/office/drawing/2014/main" id="{B2CF7FB9-8C7C-2C77-110C-3AB7A93680EC}"/>
              </a:ext>
            </a:extLst>
          </p:cNvPr>
          <p:cNvSpPr/>
          <p:nvPr/>
        </p:nvSpPr>
        <p:spPr>
          <a:xfrm>
            <a:off x="5049929" y="3490861"/>
            <a:ext cx="2213651" cy="732958"/>
          </a:xfrm>
          <a:prstGeom prst="round2SameRect">
            <a:avLst/>
          </a:prstGeom>
          <a:solidFill>
            <a:srgbClr val="3F7AA8"/>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VZ3 Příprava </a:t>
            </a:r>
            <a:r>
              <a:rPr kumimoji="0" lang="cs-CZ" sz="1400" b="1" i="0" u="none" strike="noStrike" kern="1200" cap="none" spc="0" normalizeH="0" baseline="0" noProof="0" dirty="0" err="1">
                <a:ln>
                  <a:noFill/>
                </a:ln>
                <a:solidFill>
                  <a:srgbClr val="FFFFFF"/>
                </a:solidFill>
                <a:effectLst/>
                <a:uLnTx/>
                <a:uFillTx/>
                <a:latin typeface="Bahnschrift" panose="020B0502040204020203" pitchFamily="34" charset="0"/>
                <a:ea typeface="+mn-ea"/>
                <a:cs typeface="Arial" panose="020B0604020202020204" pitchFamily="34" charset="0"/>
              </a:rPr>
              <a:t>impl</a:t>
            </a:r>
            <a:r>
              <a:rPr kumimoji="0" lang="cs-CZ" sz="14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 EHDS (SVZD)</a:t>
            </a:r>
          </a:p>
        </p:txBody>
      </p:sp>
      <p:sp>
        <p:nvSpPr>
          <p:cNvPr id="28" name="Obdélník: se zakulacenými horními rohy 27">
            <a:extLst>
              <a:ext uri="{FF2B5EF4-FFF2-40B4-BE49-F238E27FC236}">
                <a16:creationId xmlns:a16="http://schemas.microsoft.com/office/drawing/2014/main" id="{9E48FB79-B0F1-F921-FB35-3BB22FC180FC}"/>
              </a:ext>
            </a:extLst>
          </p:cNvPr>
          <p:cNvSpPr/>
          <p:nvPr/>
        </p:nvSpPr>
        <p:spPr>
          <a:xfrm>
            <a:off x="7292386" y="3490861"/>
            <a:ext cx="2213651" cy="732958"/>
          </a:xfrm>
          <a:prstGeom prst="round2SameRect">
            <a:avLst/>
          </a:prstGeom>
          <a:solidFill>
            <a:schemeClr val="accent1"/>
          </a:solidFill>
        </p:spPr>
        <p:txBody>
          <a:bodyPr vert="horz" lIns="91440" tIns="144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VZ4</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mn-cs"/>
              </a:rPr>
              <a:t> </a:t>
            </a: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Zavedení systému řízení bezpečnosti KB</a:t>
            </a:r>
          </a:p>
        </p:txBody>
      </p:sp>
      <p:sp>
        <p:nvSpPr>
          <p:cNvPr id="29" name="Obdélník: se zakulacenými horními rohy 28">
            <a:extLst>
              <a:ext uri="{FF2B5EF4-FFF2-40B4-BE49-F238E27FC236}">
                <a16:creationId xmlns:a16="http://schemas.microsoft.com/office/drawing/2014/main" id="{ED4B35EE-80D2-C463-E527-47E00CC3EA49}"/>
              </a:ext>
            </a:extLst>
          </p:cNvPr>
          <p:cNvSpPr/>
          <p:nvPr/>
        </p:nvSpPr>
        <p:spPr>
          <a:xfrm>
            <a:off x="9534843" y="3490861"/>
            <a:ext cx="2213651" cy="732958"/>
          </a:xfrm>
          <a:prstGeom prst="round2SameRect">
            <a:avLst/>
          </a:prstGeom>
          <a:solidFill>
            <a:srgbClr val="DA2128"/>
          </a:solidFill>
        </p:spPr>
        <p:txBody>
          <a:bodyPr vert="horz" lIns="91440" tIns="252000" rIns="21600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Bahnschrift" panose="020B0502040204020203" pitchFamily="34" charset="0"/>
                <a:ea typeface="+mn-ea"/>
                <a:cs typeface="Arial" panose="020B0604020202020204" pitchFamily="34" charset="0"/>
              </a:rPr>
              <a:t>VZ5 Chytrá karanténa</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34" name="Obdélník: se zakulacenými rohy 33">
            <a:extLst>
              <a:ext uri="{FF2B5EF4-FFF2-40B4-BE49-F238E27FC236}">
                <a16:creationId xmlns:a16="http://schemas.microsoft.com/office/drawing/2014/main" id="{EF7B165F-B73C-1BEF-7325-556849A99022}"/>
              </a:ext>
            </a:extLst>
          </p:cNvPr>
          <p:cNvSpPr/>
          <p:nvPr/>
        </p:nvSpPr>
        <p:spPr>
          <a:xfrm>
            <a:off x="9147091" y="2280475"/>
            <a:ext cx="2251431" cy="856800"/>
          </a:xfrm>
          <a:prstGeom prst="roundRect">
            <a:avLst/>
          </a:prstGeom>
          <a:solidFill>
            <a:schemeClr val="bg1">
              <a:lumMod val="95000"/>
            </a:schemeClr>
          </a:solidFill>
        </p:spPr>
        <p:txBody>
          <a:bodyPr vert="horz" lIns="91440" tIns="14400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000" b="1"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VZ7: Právní služby</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0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MT </a:t>
            </a:r>
            <a:r>
              <a:rPr kumimoji="0" lang="cs-CZ" sz="1000" b="0" i="0" u="none" strike="noStrike" kern="1200" cap="none" spc="0" normalizeH="0" baseline="0" noProof="0" dirty="0" err="1">
                <a:ln>
                  <a:noFill/>
                </a:ln>
                <a:solidFill>
                  <a:srgbClr val="002060"/>
                </a:solidFill>
                <a:effectLst/>
                <a:uLnTx/>
                <a:uFillTx/>
                <a:latin typeface="Bahnschrift" panose="020B0502040204020203" pitchFamily="34" charset="0"/>
                <a:ea typeface="+mn-ea"/>
                <a:cs typeface="Arial" panose="020B0604020202020204" pitchFamily="34" charset="0"/>
              </a:rPr>
              <a:t>Legal</a:t>
            </a:r>
            <a:endParaRPr kumimoji="0" lang="cs-CZ" sz="10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lang="cs-CZ" sz="1000" dirty="0">
                <a:solidFill>
                  <a:srgbClr val="002060"/>
                </a:solidFill>
                <a:latin typeface="Bahnschrift" panose="020B0502040204020203" pitchFamily="34" charset="0"/>
                <a:cs typeface="Arial" panose="020B0604020202020204" pitchFamily="34" charset="0"/>
              </a:rPr>
              <a:t>(do vyčerpání financí z RS)</a:t>
            </a:r>
            <a:endParaRPr kumimoji="0" lang="cs-CZ" sz="105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endParaRPr>
          </a:p>
        </p:txBody>
      </p:sp>
      <p:cxnSp>
        <p:nvCxnSpPr>
          <p:cNvPr id="35" name="Spojnice: pravoúhlá 34">
            <a:extLst>
              <a:ext uri="{FF2B5EF4-FFF2-40B4-BE49-F238E27FC236}">
                <a16:creationId xmlns:a16="http://schemas.microsoft.com/office/drawing/2014/main" id="{F927530F-E4F7-20D9-74DA-839D1826CEE2}"/>
              </a:ext>
            </a:extLst>
          </p:cNvPr>
          <p:cNvCxnSpPr>
            <a:cxnSpLocks/>
          </p:cNvCxnSpPr>
          <p:nvPr/>
        </p:nvCxnSpPr>
        <p:spPr>
          <a:xfrm rot="5400000">
            <a:off x="3850312" y="-83104"/>
            <a:ext cx="127970" cy="4228426"/>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pojnice: pravoúhlá 35">
            <a:extLst>
              <a:ext uri="{FF2B5EF4-FFF2-40B4-BE49-F238E27FC236}">
                <a16:creationId xmlns:a16="http://schemas.microsoft.com/office/drawing/2014/main" id="{0C1885F3-C81E-5EBC-C82E-D18023D3D946}"/>
              </a:ext>
            </a:extLst>
          </p:cNvPr>
          <p:cNvCxnSpPr>
            <a:cxnSpLocks/>
          </p:cNvCxnSpPr>
          <p:nvPr/>
        </p:nvCxnSpPr>
        <p:spPr>
          <a:xfrm rot="16200000" flipV="1">
            <a:off x="8146230" y="52841"/>
            <a:ext cx="127968" cy="4228427"/>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Přímá spojnice 36">
            <a:extLst>
              <a:ext uri="{FF2B5EF4-FFF2-40B4-BE49-F238E27FC236}">
                <a16:creationId xmlns:a16="http://schemas.microsoft.com/office/drawing/2014/main" id="{A807B04C-2A45-43F1-4D18-1529AB0BA3CF}"/>
              </a:ext>
            </a:extLst>
          </p:cNvPr>
          <p:cNvCxnSpPr/>
          <p:nvPr/>
        </p:nvCxnSpPr>
        <p:spPr>
          <a:xfrm>
            <a:off x="1815954" y="2103070"/>
            <a:ext cx="0" cy="412955"/>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Obdélník: se zakulacenými rohy 37">
            <a:extLst>
              <a:ext uri="{FF2B5EF4-FFF2-40B4-BE49-F238E27FC236}">
                <a16:creationId xmlns:a16="http://schemas.microsoft.com/office/drawing/2014/main" id="{FC4B4E87-32E2-B139-EA07-512CA26FC067}"/>
              </a:ext>
            </a:extLst>
          </p:cNvPr>
          <p:cNvSpPr/>
          <p:nvPr/>
        </p:nvSpPr>
        <p:spPr>
          <a:xfrm>
            <a:off x="690239" y="2280476"/>
            <a:ext cx="2251431" cy="856800"/>
          </a:xfrm>
          <a:prstGeom prst="roundRect">
            <a:avLst/>
          </a:prstGeom>
          <a:solidFill>
            <a:schemeClr val="bg1">
              <a:lumMod val="95000"/>
            </a:schemeClr>
          </a:solidFill>
        </p:spPr>
        <p:txBody>
          <a:bodyPr vert="horz" lIns="91440" tIns="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VZ6: Podpora a koordinace přípravy a realizace projektů </a:t>
            </a:r>
            <a:r>
              <a:rPr kumimoji="0" lang="cs-CZ" sz="1400" b="0" i="0" u="none" strike="noStrike" kern="1200" cap="none" spc="0" normalizeH="0" baseline="0" noProof="0" dirty="0" err="1">
                <a:ln>
                  <a:noFill/>
                </a:ln>
                <a:solidFill>
                  <a:srgbClr val="002060"/>
                </a:solidFill>
                <a:effectLst/>
                <a:uLnTx/>
                <a:uFillTx/>
                <a:latin typeface="Bahnschrift" panose="020B0502040204020203" pitchFamily="34" charset="0"/>
                <a:ea typeface="+mn-ea"/>
                <a:cs typeface="Arial" panose="020B0604020202020204" pitchFamily="34" charset="0"/>
              </a:rPr>
              <a:t>Deepview</a:t>
            </a:r>
            <a:r>
              <a:rPr kumimoji="0" lang="cs-CZ" sz="14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 s.r.o.</a:t>
            </a:r>
          </a:p>
        </p:txBody>
      </p:sp>
      <p:cxnSp>
        <p:nvCxnSpPr>
          <p:cNvPr id="39" name="Přímá spojnice 38">
            <a:extLst>
              <a:ext uri="{FF2B5EF4-FFF2-40B4-BE49-F238E27FC236}">
                <a16:creationId xmlns:a16="http://schemas.microsoft.com/office/drawing/2014/main" id="{CDD4FB5E-E42E-63B7-938E-9E78BC4FD3DD}"/>
              </a:ext>
            </a:extLst>
          </p:cNvPr>
          <p:cNvCxnSpPr>
            <a:cxnSpLocks/>
          </p:cNvCxnSpPr>
          <p:nvPr/>
        </p:nvCxnSpPr>
        <p:spPr>
          <a:xfrm>
            <a:off x="6044380" y="2103070"/>
            <a:ext cx="0" cy="0"/>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Obdélník: se zakulacenými rohy 40">
            <a:extLst>
              <a:ext uri="{FF2B5EF4-FFF2-40B4-BE49-F238E27FC236}">
                <a16:creationId xmlns:a16="http://schemas.microsoft.com/office/drawing/2014/main" id="{D1E0FD90-B8D0-5B99-ED82-1D83A873BF09}"/>
              </a:ext>
            </a:extLst>
          </p:cNvPr>
          <p:cNvSpPr/>
          <p:nvPr/>
        </p:nvSpPr>
        <p:spPr>
          <a:xfrm>
            <a:off x="4309991" y="1017427"/>
            <a:ext cx="3520029" cy="856019"/>
          </a:xfrm>
          <a:prstGeom prst="roundRect">
            <a:avLst/>
          </a:prstGeom>
          <a:solidFill>
            <a:schemeClr val="bg1">
              <a:lumMod val="95000"/>
            </a:schemeClr>
          </a:solidFill>
        </p:spPr>
        <p:txBody>
          <a:bodyPr vert="horz" lIns="91440" tIns="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Arial" panose="020B0604020202020204" pitchFamily="34" charset="0"/>
              </a:rPr>
              <a:t>Národní centrum elektronického zdravotnictví</a:t>
            </a:r>
          </a:p>
          <a:p>
            <a:pPr algn="ctr">
              <a:lnSpc>
                <a:spcPct val="90000"/>
              </a:lnSpc>
              <a:spcBef>
                <a:spcPts val="1000"/>
              </a:spcBef>
              <a:defRPr/>
            </a:pPr>
            <a:r>
              <a:rPr lang="cs-CZ" sz="1400" b="1" dirty="0">
                <a:solidFill>
                  <a:srgbClr val="FF0000"/>
                </a:solidFill>
                <a:latin typeface="Bahnschrift" panose="020B0502040204020203" pitchFamily="34" charset="0"/>
                <a:cs typeface="Arial" panose="020B0604020202020204" pitchFamily="34" charset="0"/>
              </a:rPr>
              <a:t>Konec projektu - 11/2026</a:t>
            </a:r>
          </a:p>
        </p:txBody>
      </p:sp>
      <p:sp>
        <p:nvSpPr>
          <p:cNvPr id="2" name="Title 1">
            <a:extLst>
              <a:ext uri="{FF2B5EF4-FFF2-40B4-BE49-F238E27FC236}">
                <a16:creationId xmlns:a16="http://schemas.microsoft.com/office/drawing/2014/main" id="{343B6308-CC5F-E1E5-61C9-F2D1AE816A14}"/>
              </a:ext>
            </a:extLst>
          </p:cNvPr>
          <p:cNvSpPr txBox="1">
            <a:spLocks/>
          </p:cNvSpPr>
          <p:nvPr/>
        </p:nvSpPr>
        <p:spPr>
          <a:xfrm>
            <a:off x="540000" y="339724"/>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srgbClr val="FF0000"/>
                </a:solidFill>
                <a:effectLst/>
                <a:uLnTx/>
                <a:uFillTx/>
                <a:latin typeface="Bahnschrift" panose="020B0502040204020203" pitchFamily="34" charset="0"/>
                <a:ea typeface="+mj-ea"/>
                <a:cs typeface="Arial" panose="020B0604020202020204" pitchFamily="34" charset="0"/>
              </a:rPr>
              <a:t>Ukončení projektů Programu EZ (informace k 04/2026)</a:t>
            </a:r>
          </a:p>
        </p:txBody>
      </p:sp>
      <p:sp>
        <p:nvSpPr>
          <p:cNvPr id="3" name="Obdélník 2">
            <a:extLst>
              <a:ext uri="{FF2B5EF4-FFF2-40B4-BE49-F238E27FC236}">
                <a16:creationId xmlns:a16="http://schemas.microsoft.com/office/drawing/2014/main" id="{5F894B51-6FC1-8728-297B-B898F9A19BCE}"/>
              </a:ext>
            </a:extLst>
          </p:cNvPr>
          <p:cNvSpPr/>
          <p:nvPr/>
        </p:nvSpPr>
        <p:spPr>
          <a:xfrm>
            <a:off x="588141" y="1070913"/>
            <a:ext cx="670830" cy="45719"/>
          </a:xfrm>
          <a:prstGeom prst="rect">
            <a:avLst/>
          </a:prstGeom>
          <a:solidFill>
            <a:srgbClr val="3F7AA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5" name="Spojnice: pravoúhlá 35">
            <a:extLst>
              <a:ext uri="{FF2B5EF4-FFF2-40B4-BE49-F238E27FC236}">
                <a16:creationId xmlns:a16="http://schemas.microsoft.com/office/drawing/2014/main" id="{041DE9E5-0FCF-3999-BFD4-5559EFD05CE9}"/>
              </a:ext>
            </a:extLst>
          </p:cNvPr>
          <p:cNvCxnSpPr>
            <a:cxnSpLocks/>
          </p:cNvCxnSpPr>
          <p:nvPr/>
        </p:nvCxnSpPr>
        <p:spPr>
          <a:xfrm rot="16200000" flipV="1">
            <a:off x="8206983" y="1227195"/>
            <a:ext cx="127968" cy="4228427"/>
          </a:xfrm>
          <a:prstGeom prst="bentConnector2">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Spojnice: pravoúhlá 34">
            <a:extLst>
              <a:ext uri="{FF2B5EF4-FFF2-40B4-BE49-F238E27FC236}">
                <a16:creationId xmlns:a16="http://schemas.microsoft.com/office/drawing/2014/main" id="{90C32DB7-99AE-B8FD-E440-27E21EB018F8}"/>
              </a:ext>
            </a:extLst>
          </p:cNvPr>
          <p:cNvCxnSpPr>
            <a:cxnSpLocks/>
          </p:cNvCxnSpPr>
          <p:nvPr/>
        </p:nvCxnSpPr>
        <p:spPr>
          <a:xfrm rot="10800000" flipV="1">
            <a:off x="1928327" y="3269212"/>
            <a:ext cx="4228426" cy="11642"/>
          </a:xfrm>
          <a:prstGeom prst="bentConnector3">
            <a:avLst>
              <a:gd name="adj1" fmla="val 50000"/>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Přímá spojnice 6">
            <a:extLst>
              <a:ext uri="{FF2B5EF4-FFF2-40B4-BE49-F238E27FC236}">
                <a16:creationId xmlns:a16="http://schemas.microsoft.com/office/drawing/2014/main" id="{51DB5DE6-75D6-ECCF-CFF1-2D7140CDD225}"/>
              </a:ext>
            </a:extLst>
          </p:cNvPr>
          <p:cNvCxnSpPr>
            <a:cxnSpLocks/>
          </p:cNvCxnSpPr>
          <p:nvPr/>
        </p:nvCxnSpPr>
        <p:spPr>
          <a:xfrm>
            <a:off x="1941475" y="3284383"/>
            <a:ext cx="0" cy="192156"/>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Přímá spojnice 10">
            <a:extLst>
              <a:ext uri="{FF2B5EF4-FFF2-40B4-BE49-F238E27FC236}">
                <a16:creationId xmlns:a16="http://schemas.microsoft.com/office/drawing/2014/main" id="{AD76EE15-2563-0A1B-1013-854DD298562C}"/>
              </a:ext>
            </a:extLst>
          </p:cNvPr>
          <p:cNvCxnSpPr>
            <a:cxnSpLocks/>
          </p:cNvCxnSpPr>
          <p:nvPr/>
        </p:nvCxnSpPr>
        <p:spPr>
          <a:xfrm>
            <a:off x="6028509" y="2123636"/>
            <a:ext cx="0" cy="1145576"/>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Přímá spojnice 13">
            <a:extLst>
              <a:ext uri="{FF2B5EF4-FFF2-40B4-BE49-F238E27FC236}">
                <a16:creationId xmlns:a16="http://schemas.microsoft.com/office/drawing/2014/main" id="{FE65D9A4-87D9-4D16-0200-49F37C09B68F}"/>
              </a:ext>
            </a:extLst>
          </p:cNvPr>
          <p:cNvCxnSpPr/>
          <p:nvPr/>
        </p:nvCxnSpPr>
        <p:spPr>
          <a:xfrm>
            <a:off x="690239" y="2280475"/>
            <a:ext cx="2190526" cy="85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CAA00AFD-0E62-0262-1BEE-A9E675ACFE1A}"/>
              </a:ext>
            </a:extLst>
          </p:cNvPr>
          <p:cNvCxnSpPr>
            <a:cxnSpLocks/>
          </p:cNvCxnSpPr>
          <p:nvPr/>
        </p:nvCxnSpPr>
        <p:spPr>
          <a:xfrm flipV="1">
            <a:off x="704818" y="2346370"/>
            <a:ext cx="2175947" cy="723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6FFD9807-D65A-9AD5-6DCF-458EDC437A81}"/>
              </a:ext>
            </a:extLst>
          </p:cNvPr>
          <p:cNvCxnSpPr>
            <a:cxnSpLocks/>
          </p:cNvCxnSpPr>
          <p:nvPr/>
        </p:nvCxnSpPr>
        <p:spPr>
          <a:xfrm>
            <a:off x="7315511" y="4256101"/>
            <a:ext cx="2069016" cy="2379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84EF0D42-25D9-2C06-AF1C-E147B58BD802}"/>
              </a:ext>
            </a:extLst>
          </p:cNvPr>
          <p:cNvCxnSpPr>
            <a:cxnSpLocks/>
          </p:cNvCxnSpPr>
          <p:nvPr/>
        </p:nvCxnSpPr>
        <p:spPr>
          <a:xfrm flipV="1">
            <a:off x="7412304" y="4223819"/>
            <a:ext cx="2093733" cy="24602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078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AF2AF-8840-741D-092E-A93237944EED}"/>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FFF7A12-E748-B350-DE50-D58BC5FE2877}"/>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Stanovisko ČLK k „online pohotovostem“</a:t>
            </a: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6049D259-8311-06FA-5A3D-847A799CE95D}"/>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82EE2E9C-24E4-75C0-8D4D-00ACD1377AA6}"/>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E2EF7B5A-2271-D221-B3AB-AD45021150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6631F109-0C22-A278-F324-A76786537E5D}"/>
              </a:ext>
            </a:extLst>
          </p:cNvPr>
          <p:cNvSpPr txBox="1"/>
          <p:nvPr/>
        </p:nvSpPr>
        <p:spPr>
          <a:xfrm>
            <a:off x="972050" y="1120004"/>
            <a:ext cx="10188592" cy="3631763"/>
          </a:xfrm>
          <a:prstGeom prst="rect">
            <a:avLst/>
          </a:prstGeom>
          <a:noFill/>
        </p:spPr>
        <p:txBody>
          <a:bodyPr wrap="square" rtlCol="0">
            <a:spAutoFit/>
          </a:bodyPr>
          <a:lstStyle/>
          <a:p>
            <a:r>
              <a:rPr lang="cs-CZ" b="1" i="1" u="sng" dirty="0"/>
              <a:t>J</a:t>
            </a:r>
            <a:r>
              <a:rPr lang="x-none" b="1" i="1" u="sng"/>
              <a:t>ednání představenstva ČLK,</a:t>
            </a:r>
            <a:r>
              <a:rPr lang="cs-CZ" b="1" u="sng" dirty="0"/>
              <a:t> </a:t>
            </a:r>
            <a:r>
              <a:rPr lang="x-none" b="1" i="1" u="sng"/>
              <a:t>konaného dne 11. 4. 2026 od 9:00 hodin v Domě lékařů v Praze 9</a:t>
            </a:r>
            <a:endParaRPr lang="cs-CZ" b="1" u="sng" dirty="0"/>
          </a:p>
          <a:p>
            <a:r>
              <a:rPr lang="cs-CZ" b="1" dirty="0"/>
              <a:t> </a:t>
            </a:r>
            <a:endParaRPr lang="cs-CZ" dirty="0"/>
          </a:p>
          <a:p>
            <a:r>
              <a:rPr lang="cs-CZ" b="1" u="sng" dirty="0"/>
              <a:t>Přítomni:</a:t>
            </a:r>
            <a:r>
              <a:rPr lang="cs-CZ" b="1" dirty="0"/>
              <a:t>	</a:t>
            </a:r>
            <a:r>
              <a:rPr lang="cs-CZ" i="1" dirty="0"/>
              <a:t>MUDr. Kubek, MUDr. Dostalíková, MUDr. Nouzová, MUDr. Svobodová, MUDr. Brázdil, MUDr. Dvorník, MUDr. Jehlička, Ph.D., MUDr. Joza, MUDr. Lokaj, Ph.D., MUDr. Lindovský, MBA, MUDr. Mach, MUDr. </a:t>
            </a:r>
            <a:r>
              <a:rPr lang="cs-CZ" i="1" dirty="0" err="1"/>
              <a:t>Mečl</a:t>
            </a:r>
            <a:r>
              <a:rPr lang="cs-CZ" i="1" dirty="0"/>
              <a:t>, MUDr. </a:t>
            </a:r>
            <a:r>
              <a:rPr lang="cs-CZ" i="1" dirty="0" err="1"/>
              <a:t>Píštěk</a:t>
            </a:r>
            <a:r>
              <a:rPr lang="cs-CZ" i="1" dirty="0"/>
              <a:t>, MUDr. Sedláček, MUDr. Trojánek, Ph.D., MUDr. Zeman, Ph.D.</a:t>
            </a:r>
          </a:p>
          <a:p>
            <a:endParaRPr lang="cs-CZ" dirty="0"/>
          </a:p>
          <a:p>
            <a:r>
              <a:rPr lang="x-none" b="1" u="sng"/>
              <a:t>Omluveni:</a:t>
            </a:r>
            <a:r>
              <a:rPr lang="x-none" i="1"/>
              <a:t>     MUDr. Aszalayová, MUDr. Dvořák, MUDr. Mgr. Ševčík.</a:t>
            </a:r>
            <a:endParaRPr lang="cs-CZ" i="1" dirty="0"/>
          </a:p>
          <a:p>
            <a:endParaRPr lang="cs-CZ" b="1" dirty="0"/>
          </a:p>
          <a:p>
            <a:r>
              <a:rPr lang="cs-CZ" b="1" u="sng" dirty="0"/>
              <a:t>Přizváni:</a:t>
            </a:r>
            <a:r>
              <a:rPr lang="cs-CZ" b="1" dirty="0"/>
              <a:t>       </a:t>
            </a:r>
            <a:r>
              <a:rPr lang="cs-CZ" i="1" dirty="0"/>
              <a:t>Mgr. Valášek, MBA, MUDr. Sojka.</a:t>
            </a:r>
            <a:endParaRPr lang="cs-CZ" dirty="0"/>
          </a:p>
          <a:p>
            <a:pPr algn="ctr">
              <a:buClr>
                <a:srgbClr val="C2CD23"/>
              </a:buClr>
            </a:pPr>
            <a:endParaRPr lang="cs-CZ" sz="2000" i="1" dirty="0">
              <a:solidFill>
                <a:srgbClr val="44546A"/>
              </a:solidFill>
              <a:latin typeface="Bahnschrift" panose="020B0502040204020203" pitchFamily="34" charset="0"/>
              <a:cs typeface="Arial" panose="020B0604020202020204" pitchFamily="34" charset="0"/>
            </a:endParaRP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576445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9544B-D844-4A03-EEB4-FFFBE3B144C2}"/>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625F453C-4050-473F-AF52-950D1E55EBF9}"/>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5DBF54FD-23CF-388B-B71B-3D9A14A480A1}"/>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Stanovisko ČLK k „online pohotovostem“</a:t>
            </a: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2FBD442D-F25D-8E83-FBFD-5ECB830C99F1}"/>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0F6B8E04-82E9-8AB4-A695-F241557B0CD5}"/>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3A2D4FF7-8520-2A70-69AA-BB0E41385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3DED3562-1C9A-ED1D-E538-5CAF1B800ED4}"/>
              </a:ext>
            </a:extLst>
          </p:cNvPr>
          <p:cNvSpPr txBox="1"/>
          <p:nvPr/>
        </p:nvSpPr>
        <p:spPr>
          <a:xfrm>
            <a:off x="540000" y="919016"/>
            <a:ext cx="7122700" cy="369332"/>
          </a:xfrm>
          <a:prstGeom prst="rect">
            <a:avLst/>
          </a:prstGeom>
          <a:noFill/>
        </p:spPr>
        <p:txBody>
          <a:bodyPr wrap="square" rtlCol="0">
            <a:spAutoFit/>
          </a:bodyPr>
          <a:lstStyle/>
          <a:p>
            <a:pPr>
              <a:buClr>
                <a:srgbClr val="C2CD23"/>
              </a:buClr>
            </a:pPr>
            <a:r>
              <a:rPr lang="cs-CZ" dirty="0">
                <a:solidFill>
                  <a:srgbClr val="44546A"/>
                </a:solidFill>
                <a:latin typeface="Bahnschrift" panose="020B0502040204020203" pitchFamily="34" charset="0"/>
                <a:cs typeface="Arial" panose="020B0604020202020204" pitchFamily="34" charset="0"/>
              </a:rPr>
              <a:t>Zápis z jednání představenstva ČLK, konaného dne 11. 4. 2026:</a:t>
            </a:r>
          </a:p>
        </p:txBody>
      </p:sp>
      <p:sp>
        <p:nvSpPr>
          <p:cNvPr id="3" name="TextovéPole 2">
            <a:extLst>
              <a:ext uri="{FF2B5EF4-FFF2-40B4-BE49-F238E27FC236}">
                <a16:creationId xmlns:a16="http://schemas.microsoft.com/office/drawing/2014/main" id="{C982B024-68D2-5301-477D-E33B969B3913}"/>
              </a:ext>
            </a:extLst>
          </p:cNvPr>
          <p:cNvSpPr txBox="1"/>
          <p:nvPr/>
        </p:nvSpPr>
        <p:spPr>
          <a:xfrm>
            <a:off x="364142" y="1288348"/>
            <a:ext cx="11158915" cy="5347121"/>
          </a:xfrm>
          <a:prstGeom prst="rect">
            <a:avLst/>
          </a:prstGeom>
          <a:noFill/>
        </p:spPr>
        <p:txBody>
          <a:bodyPr wrap="square" rtlCol="0">
            <a:spAutoFit/>
          </a:bodyPr>
          <a:lstStyle/>
          <a:p>
            <a:r>
              <a:rPr lang="cs-CZ" sz="1200" b="1" dirty="0"/>
              <a:t> Tzv. on-line pohotovost:</a:t>
            </a:r>
          </a:p>
          <a:p>
            <a:r>
              <a:rPr lang="cs-CZ" sz="1200" dirty="0"/>
              <a:t>............</a:t>
            </a:r>
          </a:p>
          <a:p>
            <a:r>
              <a:rPr lang="cs-CZ" sz="1050" dirty="0"/>
              <a:t>   „Představenstvo České lékařské komory konstatuje, že služby označované jako „online pohotovost“, které jsou poskytovány v některých regionech České republiky, jsou způsobilé uvádět veřejnost v omyl. Používané označení může vyvolávat dojem, že se jedná o součást zdravotní péče garantované státem nebo Českou lékařskou komorou, což neodpovídá skutečnosti, a v této souvislosti je nutno upozornit širokou veřejnost i na skutečnost, že „online pohotovost“ není lékařskou pohotovostní službou a nemůže nahrazovat poskytování zdravotních služeb v případech akutních a neodkladných stavů. </a:t>
            </a:r>
          </a:p>
          <a:p>
            <a:r>
              <a:rPr lang="cs-CZ" sz="1050" dirty="0"/>
              <a:t>   Představenstvo ČLK dále konstatuje, že v těchto případech nejde o poskytování zdravotních služeb podle platné právní úpravy, nýbrž o komerční konzultační služby poskytované mimo systém veřejného zdravotního pojištění. Takový způsob poskytování péče může při nesprávném postupu představovat riziko pro zdraví pacientů a současně i právní riziko pro lékaře, kteří se na těchto službách podílejí. Rovněž absentuje možnost dozorové činnosti nad kvalifikací osoby poskytující přímou komunikaci s pacientem.</a:t>
            </a:r>
          </a:p>
          <a:p>
            <a:r>
              <a:rPr lang="cs-CZ" sz="1050" dirty="0"/>
              <a:t>   Představenstvo České lékařské komory podporuje rozvoj moderních technologií ve zdravotnictví, včetně telemedicíny, avšak zdůrazňuje, že jejich využívání je možné pouze při splnění všech zákonných podmínek. Telemedicínské postupy lze uplatňovat výhradně v případech, kdy má lékař pacienta ve své péči, provedl vstupní vyšetření v rámci osobního kontaktu a další péče je poskytována v souladu s platnou právní úpravou a odbornými standardy.</a:t>
            </a:r>
          </a:p>
          <a:p>
            <a:r>
              <a:rPr lang="cs-CZ" sz="1050" dirty="0"/>
              <a:t>   Představenstvo ČLK vyzývá příslušné orgány státní správy k jasnému, jednoznačnému a závaznému vymezení pravidel pro nové formy poskytování zdravotní péče, které jsou financovány mimo systém veřejného zdravotního pojištění z rozpočtů krajů a obcí a nejsou v souladu s platným právním rámcem, současně nabízí v této věci odbornou spolupráci.</a:t>
            </a:r>
          </a:p>
          <a:p>
            <a:r>
              <a:rPr lang="cs-CZ" sz="1050" dirty="0"/>
              <a:t>   Představenstvo České lékařské komory ukládá prezidentovi ČLK seznámit s tímto stanoviskem příslušné orgány státní správy.“</a:t>
            </a:r>
          </a:p>
          <a:p>
            <a:r>
              <a:rPr lang="cs-CZ" sz="1050" dirty="0"/>
              <a:t>.............</a:t>
            </a:r>
          </a:p>
          <a:p>
            <a:r>
              <a:rPr lang="cs-CZ" sz="1200" b="1" dirty="0">
                <a:solidFill>
                  <a:srgbClr val="FF0000"/>
                </a:solidFill>
              </a:rPr>
              <a:t>- Diskutován fenoménem tzv. online pohotovostí, které fungují v některých krajích. V diskusi zaznělo důrazné varování, že poskytovatel těchto zprostředkovatelských služeb nenese žádnou právní odpovědnost za poskytnutou radu. Odpovědnost a riziko tak dopadá na samotného lékaře poskytujícího nezávaznou online konzultaci či vystavujícího např. e-recept a lékaři by si toho měli být plně vědomi. Samotný název této služby je zavádějící. Nejedná se o lékařskou pohotovostní službu, ale o provozovatelem zprostředkované distanční konzultace s lékařem, který pacienta nezná, nemá možnost ho řádně vyšetřit a často ani nemá potřebnou kvalifikaci.</a:t>
            </a:r>
          </a:p>
          <a:p>
            <a:endParaRPr lang="cs-CZ" sz="1200" dirty="0"/>
          </a:p>
          <a:p>
            <a:r>
              <a:rPr lang="cs-CZ" sz="1200" b="1" dirty="0">
                <a:solidFill>
                  <a:srgbClr val="FF0000"/>
                </a:solidFill>
              </a:rPr>
              <a:t>- ČLK upozorňuje, že služby označované jako „online pohotovost“ mohou být pro veřejnost klamavé. Nejde o zdravotní péči poskytovanou podle platné legislativy, ale o komerční konzultační služby mimo systém veřejného zdravotního pojištění, které mohou při nesprávném postupu ohrozit zdraví pacientů. Telemedicína je přípustná pouze tehdy, pokud má lékař pacienta ve své péči, provedl vstupní osobní vyšetření a jsou splněny všechny zákonné podmínky. ČLK proto vyzývá státní správu k jasnému vymezení pravidel pro tyto nové formy poskytování služeb.</a:t>
            </a:r>
            <a:endParaRPr lang="cs-CZ" sz="1200" dirty="0">
              <a:solidFill>
                <a:srgbClr val="FF0000"/>
              </a:solidFill>
            </a:endParaRPr>
          </a:p>
          <a:p>
            <a:r>
              <a:rPr lang="cs-CZ" sz="1200" b="1" dirty="0">
                <a:solidFill>
                  <a:srgbClr val="FF0000"/>
                </a:solidFill>
              </a:rPr>
              <a:t>Představenstvo stanovisko k online pohotovosti schvaluje.</a:t>
            </a:r>
            <a:endParaRPr lang="cs-CZ" sz="1200" dirty="0">
              <a:solidFill>
                <a:srgbClr val="FF0000"/>
              </a:solidFill>
            </a:endParaRPr>
          </a:p>
          <a:p>
            <a:endParaRPr lang="cs-CZ" sz="1200" b="1" u="sng" dirty="0"/>
          </a:p>
          <a:p>
            <a:r>
              <a:rPr lang="cs-CZ" sz="1200" b="1" u="sng" dirty="0"/>
              <a:t>Hlasování – přítomno 16  hlasujících:</a:t>
            </a:r>
            <a:endParaRPr lang="cs-CZ" sz="1200" dirty="0"/>
          </a:p>
          <a:p>
            <a:r>
              <a:rPr lang="cs-CZ" sz="1200" b="1" dirty="0"/>
              <a:t>pro:   		16</a:t>
            </a:r>
            <a:endParaRPr lang="cs-CZ" sz="1200" dirty="0"/>
          </a:p>
          <a:p>
            <a:r>
              <a:rPr lang="cs-CZ" sz="1200" b="1" dirty="0"/>
              <a:t>proti:  		0</a:t>
            </a:r>
            <a:endParaRPr lang="cs-CZ" sz="1200" dirty="0"/>
          </a:p>
          <a:p>
            <a:r>
              <a:rPr lang="cs-CZ" sz="1200" b="1" dirty="0"/>
              <a:t>zdržel se: 	0	</a:t>
            </a:r>
            <a:r>
              <a:rPr lang="cs-CZ" sz="1200" dirty="0"/>
              <a:t> </a:t>
            </a:r>
          </a:p>
        </p:txBody>
      </p:sp>
    </p:spTree>
    <p:extLst>
      <p:ext uri="{BB962C8B-B14F-4D97-AF65-F5344CB8AC3E}">
        <p14:creationId xmlns:p14="http://schemas.microsoft.com/office/powerpoint/2010/main" val="1637209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00346-97FE-C368-28A1-C6941C3D86DC}"/>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7891A9F3-08A4-2202-F09B-6C2AAE2566E5}"/>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3AFF88DE-771E-476D-EB7F-C052D6A1013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Stanovisko ČLK k „online pohotovostem“</a:t>
            </a: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3C6C7E07-0B7F-9CE9-A648-114C7782A8D4}"/>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D48DA3B1-5BF1-BDC5-6B98-EB536F4D865E}"/>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E0F4D1B3-D17C-F066-1190-89938C3E9C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20707E38-4328-D1AB-17AE-1338D77142EF}"/>
              </a:ext>
            </a:extLst>
          </p:cNvPr>
          <p:cNvSpPr txBox="1"/>
          <p:nvPr/>
        </p:nvSpPr>
        <p:spPr>
          <a:xfrm>
            <a:off x="989704" y="2157793"/>
            <a:ext cx="10188592" cy="2000548"/>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dirty="0">
                <a:solidFill>
                  <a:srgbClr val="44546A"/>
                </a:solidFill>
                <a:latin typeface="Bahnschrift" panose="020B0502040204020203" pitchFamily="34" charset="0"/>
                <a:cs typeface="Arial" panose="020B0604020202020204" pitchFamily="34" charset="0"/>
              </a:rPr>
              <a:t>„Národní rada elektronického zdravotnictví bere podané informace na vědomí.“ </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1136597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468D8ACF-13FE-6951-2130-BECE975F1C39}"/>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E1D9667F-5274-F4B0-C913-D6582525E8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83F245FC-2254-1DA6-9766-D0ACD4424C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grpSp>
        <p:nvGrpSpPr>
          <p:cNvPr id="6" name="Skupina 5">
            <a:extLst>
              <a:ext uri="{FF2B5EF4-FFF2-40B4-BE49-F238E27FC236}">
                <a16:creationId xmlns:a16="http://schemas.microsoft.com/office/drawing/2014/main" id="{8B28A867-575A-E0EE-5764-542238BAC000}"/>
              </a:ext>
            </a:extLst>
          </p:cNvPr>
          <p:cNvGrpSpPr/>
          <p:nvPr/>
        </p:nvGrpSpPr>
        <p:grpSpPr>
          <a:xfrm>
            <a:off x="3062098" y="2440168"/>
            <a:ext cx="8706587" cy="2150088"/>
            <a:chOff x="1227664" y="2580068"/>
            <a:chExt cx="8706587" cy="2150088"/>
          </a:xfrm>
        </p:grpSpPr>
        <p:sp>
          <p:nvSpPr>
            <p:cNvPr id="8" name="Nadpis 1">
              <a:extLst>
                <a:ext uri="{FF2B5EF4-FFF2-40B4-BE49-F238E27FC236}">
                  <a16:creationId xmlns:a16="http://schemas.microsoft.com/office/drawing/2014/main" id="{AA7DE5CF-A94A-75EE-AF2D-1BEC9AE594CF}"/>
                </a:ext>
              </a:extLst>
            </p:cNvPr>
            <p:cNvSpPr txBox="1">
              <a:spLocks/>
            </p:cNvSpPr>
            <p:nvPr/>
          </p:nvSpPr>
          <p:spPr>
            <a:xfrm>
              <a:off x="2509631" y="2866724"/>
              <a:ext cx="6605586"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chemeClr val="bg1"/>
                  </a:solidFill>
                  <a:latin typeface="Bahnschrift" panose="020B0502040204020203" pitchFamily="34" charset="0"/>
                  <a:cs typeface="Arial" panose="020B0604020202020204" pitchFamily="34" charset="0"/>
                </a:rPr>
                <a:t>AKTUÁLNÍ LEGISLATIVNÍ PROBLEMATIKA EHEALTH A EHDS </a:t>
              </a:r>
            </a:p>
            <a:p>
              <a:endParaRPr lang="cs-CZ" sz="4000" dirty="0">
                <a:solidFill>
                  <a:schemeClr val="bg1"/>
                </a:solidFill>
                <a:latin typeface="Bahnschrift" panose="020B0502040204020203" pitchFamily="34" charset="0"/>
                <a:cs typeface="Arial" panose="020B0604020202020204" pitchFamily="34" charset="0"/>
              </a:endParaRPr>
            </a:p>
          </p:txBody>
        </p:sp>
        <p:sp>
          <p:nvSpPr>
            <p:cNvPr id="12" name="Podnadpis 2">
              <a:extLst>
                <a:ext uri="{FF2B5EF4-FFF2-40B4-BE49-F238E27FC236}">
                  <a16:creationId xmlns:a16="http://schemas.microsoft.com/office/drawing/2014/main" id="{734F2863-0866-65CA-79D7-093DEAB61B30}"/>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dirty="0"/>
            </a:p>
          </p:txBody>
        </p:sp>
        <p:sp>
          <p:nvSpPr>
            <p:cNvPr id="13" name="TextovéPole 12">
              <a:extLst>
                <a:ext uri="{FF2B5EF4-FFF2-40B4-BE49-F238E27FC236}">
                  <a16:creationId xmlns:a16="http://schemas.microsoft.com/office/drawing/2014/main" id="{607E3C31-AC72-EF1A-CCB6-F3D158D2778B}"/>
                </a:ext>
              </a:extLst>
            </p:cNvPr>
            <p:cNvSpPr txBox="1"/>
            <p:nvPr/>
          </p:nvSpPr>
          <p:spPr>
            <a:xfrm>
              <a:off x="1227664" y="2580068"/>
              <a:ext cx="2107406" cy="1661993"/>
            </a:xfrm>
            <a:prstGeom prst="rect">
              <a:avLst/>
            </a:prstGeom>
            <a:noFill/>
          </p:spPr>
          <p:txBody>
            <a:bodyPr wrap="square" rtlCol="0">
              <a:spAutoFit/>
            </a:bodyPr>
            <a:lstStyle/>
            <a:p>
              <a:r>
                <a:rPr lang="cs-CZ" sz="10100" dirty="0">
                  <a:solidFill>
                    <a:schemeClr val="bg1"/>
                  </a:solidFill>
                  <a:latin typeface="Bahnschrift" panose="020B0502040204020203" pitchFamily="34" charset="0"/>
                  <a:cs typeface="Arial" panose="020B0604020202020204" pitchFamily="34" charset="0"/>
                </a:rPr>
                <a:t>5</a:t>
              </a:r>
            </a:p>
          </p:txBody>
        </p:sp>
        <p:sp>
          <p:nvSpPr>
            <p:cNvPr id="14" name="Obdélník 13">
              <a:extLst>
                <a:ext uri="{FF2B5EF4-FFF2-40B4-BE49-F238E27FC236}">
                  <a16:creationId xmlns:a16="http://schemas.microsoft.com/office/drawing/2014/main" id="{EB66C899-0B6F-D6A3-B7E5-2AFF316762B1}"/>
                </a:ext>
              </a:extLst>
            </p:cNvPr>
            <p:cNvSpPr/>
            <p:nvPr/>
          </p:nvSpPr>
          <p:spPr>
            <a:xfrm>
              <a:off x="2272371"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spTree>
    <p:extLst>
      <p:ext uri="{BB962C8B-B14F-4D97-AF65-F5344CB8AC3E}">
        <p14:creationId xmlns:p14="http://schemas.microsoft.com/office/powerpoint/2010/main" val="2613491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41528F14-CF2E-F9BB-47ED-C73A6D14EB84}"/>
              </a:ext>
            </a:extLst>
          </p:cNvPr>
          <p:cNvSpPr>
            <a:spLocks noGrp="1"/>
          </p:cNvSpPr>
          <p:nvPr>
            <p:ph type="ctrTitle"/>
          </p:nvPr>
        </p:nvSpPr>
        <p:spPr/>
        <p:txBody>
          <a:bodyPr>
            <a:noAutofit/>
          </a:bodyPr>
          <a:lstStyle/>
          <a:p>
            <a:r>
              <a:rPr lang="cs-CZ" sz="2400" b="1" dirty="0">
                <a:solidFill>
                  <a:srgbClr val="002060"/>
                </a:solidFill>
              </a:rPr>
              <a:t>Aktuální legislativní problematika </a:t>
            </a:r>
            <a:r>
              <a:rPr lang="cs-CZ" sz="2400" b="1" dirty="0" err="1">
                <a:solidFill>
                  <a:srgbClr val="002060"/>
                </a:solidFill>
              </a:rPr>
              <a:t>eHealth</a:t>
            </a:r>
            <a:r>
              <a:rPr lang="cs-CZ" sz="2400" b="1" dirty="0">
                <a:solidFill>
                  <a:srgbClr val="002060"/>
                </a:solidFill>
              </a:rPr>
              <a:t> a EHDS</a:t>
            </a:r>
            <a:br>
              <a:rPr lang="cs-CZ" sz="2400" b="1" dirty="0">
                <a:solidFill>
                  <a:srgbClr val="002060"/>
                </a:solidFill>
              </a:rPr>
            </a:br>
            <a:br>
              <a:rPr lang="cs-CZ" sz="2400" b="1" dirty="0">
                <a:solidFill>
                  <a:srgbClr val="002060"/>
                </a:solidFill>
              </a:rPr>
            </a:br>
            <a:r>
              <a:rPr lang="cs-CZ" sz="1400" b="1" i="1" dirty="0">
                <a:solidFill>
                  <a:schemeClr val="bg2">
                    <a:lumMod val="75000"/>
                  </a:schemeClr>
                </a:solidFill>
              </a:rPr>
              <a:t>(novela zákona o elektronizaci zdravotnictví)</a:t>
            </a:r>
            <a:br>
              <a:rPr lang="cs-CZ" sz="2400" b="1" dirty="0">
                <a:solidFill>
                  <a:srgbClr val="002060"/>
                </a:solidFill>
              </a:rPr>
            </a:br>
            <a:br>
              <a:rPr lang="cs-CZ" sz="2400" b="1" dirty="0">
                <a:solidFill>
                  <a:srgbClr val="002060"/>
                </a:solidFill>
              </a:rPr>
            </a:br>
            <a:endParaRPr lang="cs-CZ" sz="2400" dirty="0"/>
          </a:p>
        </p:txBody>
      </p:sp>
      <p:sp>
        <p:nvSpPr>
          <p:cNvPr id="10" name="Podnadpis 9">
            <a:extLst>
              <a:ext uri="{FF2B5EF4-FFF2-40B4-BE49-F238E27FC236}">
                <a16:creationId xmlns:a16="http://schemas.microsoft.com/office/drawing/2014/main" id="{5BE89765-13D4-FB1B-ADF4-5B9637979DE0}"/>
              </a:ext>
            </a:extLst>
          </p:cNvPr>
          <p:cNvSpPr>
            <a:spLocks noGrp="1"/>
          </p:cNvSpPr>
          <p:nvPr>
            <p:ph type="subTitle" idx="1"/>
          </p:nvPr>
        </p:nvSpPr>
        <p:spPr>
          <a:xfrm>
            <a:off x="6529494" y="4649012"/>
            <a:ext cx="5278619" cy="434376"/>
          </a:xfrm>
        </p:spPr>
        <p:txBody>
          <a:bodyPr>
            <a:noAutofit/>
          </a:bodyPr>
          <a:lstStyle/>
          <a:p>
            <a:r>
              <a:rPr lang="cs-CZ" dirty="0"/>
              <a:t>Mgr. JUDr. Vladimíra Těšitelová, LL.M.</a:t>
            </a:r>
          </a:p>
          <a:p>
            <a:r>
              <a:rPr lang="cs-CZ" b="0" i="1" dirty="0">
                <a:solidFill>
                  <a:schemeClr val="bg2">
                    <a:lumMod val="75000"/>
                  </a:schemeClr>
                </a:solidFill>
              </a:rPr>
              <a:t>Národní rada elektronického zdravotnictví</a:t>
            </a:r>
            <a:endParaRPr lang="cs-CZ" dirty="0"/>
          </a:p>
        </p:txBody>
      </p:sp>
      <p:sp>
        <p:nvSpPr>
          <p:cNvPr id="2" name="Zástupný text 1">
            <a:extLst>
              <a:ext uri="{FF2B5EF4-FFF2-40B4-BE49-F238E27FC236}">
                <a16:creationId xmlns:a16="http://schemas.microsoft.com/office/drawing/2014/main" id="{370B15F5-FDB7-2567-8413-1C1A6E8CEB32}"/>
              </a:ext>
            </a:extLst>
          </p:cNvPr>
          <p:cNvSpPr>
            <a:spLocks noGrp="1"/>
          </p:cNvSpPr>
          <p:nvPr>
            <p:ph type="body" sz="quarter" idx="13"/>
          </p:nvPr>
        </p:nvSpPr>
        <p:spPr>
          <a:xfrm>
            <a:off x="1693333" y="898082"/>
            <a:ext cx="2300519" cy="472912"/>
          </a:xfrm>
        </p:spPr>
        <p:txBody>
          <a:bodyPr/>
          <a:lstStyle/>
          <a:p>
            <a:r>
              <a:rPr lang="cs-CZ" dirty="0"/>
              <a:t>22. dubna 2026</a:t>
            </a:r>
          </a:p>
        </p:txBody>
      </p:sp>
    </p:spTree>
    <p:extLst>
      <p:ext uri="{BB962C8B-B14F-4D97-AF65-F5344CB8AC3E}">
        <p14:creationId xmlns:p14="http://schemas.microsoft.com/office/powerpoint/2010/main" val="286605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FAF2E1B-F05A-EBA3-303C-8DE5AF47A4AD}"/>
              </a:ext>
            </a:extLst>
          </p:cNvPr>
          <p:cNvSpPr>
            <a:spLocks noGrp="1"/>
          </p:cNvSpPr>
          <p:nvPr>
            <p:ph sz="quarter" idx="10"/>
          </p:nvPr>
        </p:nvSpPr>
        <p:spPr>
          <a:xfrm>
            <a:off x="1463675" y="2125453"/>
            <a:ext cx="10728325" cy="4428000"/>
          </a:xfrm>
        </p:spPr>
        <p:txBody>
          <a:bodyPr/>
          <a:lstStyle/>
          <a:p>
            <a:pPr marL="342900" indent="-342900" algn="just">
              <a:buFont typeface="+mj-lt"/>
              <a:buAutoNum type="arabicPeriod"/>
            </a:pPr>
            <a:r>
              <a:rPr lang="cs-CZ" b="1" dirty="0"/>
              <a:t>novela zákona o elektronizaci zdravotnictví </a:t>
            </a:r>
            <a:endParaRPr lang="cs-CZ" b="1" u="sng" dirty="0"/>
          </a:p>
          <a:p>
            <a:pPr marL="342900" indent="-342900" algn="just">
              <a:buFont typeface="+mj-lt"/>
              <a:buAutoNum type="arabicPeriod"/>
            </a:pPr>
            <a:r>
              <a:rPr lang="cs-CZ" b="1" dirty="0"/>
              <a:t>novela zákona o zdravotních službách</a:t>
            </a:r>
          </a:p>
          <a:p>
            <a:pPr marL="342900" indent="-342900" algn="just">
              <a:buFont typeface="+mj-lt"/>
              <a:buAutoNum type="arabicPeriod"/>
            </a:pPr>
            <a:r>
              <a:rPr lang="cs-CZ" b="1" dirty="0"/>
              <a:t>Harmonogram</a:t>
            </a:r>
          </a:p>
          <a:p>
            <a:pPr marL="0" indent="0">
              <a:buNone/>
            </a:pPr>
            <a:endParaRPr lang="cs-CZ" dirty="0"/>
          </a:p>
        </p:txBody>
      </p:sp>
      <p:sp>
        <p:nvSpPr>
          <p:cNvPr id="3" name="Nadpis 2">
            <a:extLst>
              <a:ext uri="{FF2B5EF4-FFF2-40B4-BE49-F238E27FC236}">
                <a16:creationId xmlns:a16="http://schemas.microsoft.com/office/drawing/2014/main" id="{6F27118B-2471-05E7-5D40-296F3D49A57C}"/>
              </a:ext>
            </a:extLst>
          </p:cNvPr>
          <p:cNvSpPr>
            <a:spLocks noGrp="1"/>
          </p:cNvSpPr>
          <p:nvPr>
            <p:ph type="title"/>
          </p:nvPr>
        </p:nvSpPr>
        <p:spPr/>
        <p:txBody>
          <a:bodyPr/>
          <a:lstStyle/>
          <a:p>
            <a:r>
              <a:rPr lang="cs-CZ" dirty="0">
                <a:solidFill>
                  <a:srgbClr val="FF0000"/>
                </a:solidFill>
              </a:rPr>
              <a:t>Struktura sdělení</a:t>
            </a:r>
            <a:endParaRPr lang="cs-CZ" dirty="0"/>
          </a:p>
        </p:txBody>
      </p:sp>
    </p:spTree>
    <p:extLst>
      <p:ext uri="{BB962C8B-B14F-4D97-AF65-F5344CB8AC3E}">
        <p14:creationId xmlns:p14="http://schemas.microsoft.com/office/powerpoint/2010/main" val="3530878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5D1D-D392-6FE1-5C1E-825A2A03559B}"/>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4CE98AE9-A623-3246-F355-BF5157D03A96}"/>
              </a:ext>
            </a:extLst>
          </p:cNvPr>
          <p:cNvSpPr>
            <a:spLocks noGrp="1"/>
          </p:cNvSpPr>
          <p:nvPr>
            <p:ph sz="quarter" idx="10"/>
          </p:nvPr>
        </p:nvSpPr>
        <p:spPr>
          <a:xfrm>
            <a:off x="907945" y="1456266"/>
            <a:ext cx="10728325" cy="5188374"/>
          </a:xfrm>
        </p:spPr>
        <p:txBody>
          <a:bodyPr>
            <a:normAutofit fontScale="32500" lnSpcReduction="20000"/>
          </a:bodyPr>
          <a:lstStyle/>
          <a:p>
            <a:pPr marL="0" lvl="0" indent="0">
              <a:buNone/>
            </a:pPr>
            <a:endParaRPr lang="cs-CZ" sz="1600" dirty="0">
              <a:latin typeface="Trebuchet MS" panose="020B0603020202020204" pitchFamily="34" charset="0"/>
            </a:endParaRPr>
          </a:p>
          <a:p>
            <a:pPr marL="0" lvl="0" indent="0" algn="just">
              <a:lnSpc>
                <a:spcPct val="107000"/>
              </a:lnSpc>
              <a:buNone/>
            </a:pPr>
            <a:endParaRPr lang="cs-CZ" sz="64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endParaRPr>
          </a:p>
          <a:p>
            <a:pPr marL="1143000" lvl="0" indent="-1143000" algn="just">
              <a:lnSpc>
                <a:spcPct val="107000"/>
              </a:lnSpc>
              <a:buFont typeface="+mj-lt"/>
              <a:buAutoNum type="arabicPeriod"/>
            </a:pPr>
            <a:r>
              <a:rPr lang="cs-CZ" sz="64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I</a:t>
            </a:r>
            <a:r>
              <a:rPr lang="cs-CZ" sz="64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mplementace Nařízení o EHDS /I. etapa/</a:t>
            </a:r>
          </a:p>
          <a:p>
            <a:pPr lvl="1" algn="just">
              <a:lnSpc>
                <a:spcPct val="107000"/>
              </a:lnSpc>
              <a:buFont typeface="Courier New" panose="02070309020205020404" pitchFamily="49" charset="0"/>
              <a:buChar char="o"/>
            </a:pPr>
            <a:r>
              <a:rPr lang="pt-BR" sz="5800" b="1" kern="100" dirty="0">
                <a:effectLst/>
                <a:latin typeface="Trebuchet MS" panose="020B0603020202020204" pitchFamily="34" charset="0"/>
                <a:ea typeface="Calibri" panose="020F0502020204030204" pitchFamily="34" charset="0"/>
                <a:cs typeface="Times New Roman" panose="02020603050405020304" pitchFamily="18" charset="0"/>
              </a:rPr>
              <a:t>Institucionální implementace Nařízení o EHDS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důvodem je plnění povinnosti členského státu podle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přísl.článků</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Nařízení o EHDS, kdy každý členský stát sdělí Komisi totožnost orgánů do 26. března 2027</a:t>
            </a:r>
          </a:p>
          <a:p>
            <a:pPr lvl="1" algn="just">
              <a:lnSpc>
                <a:spcPct val="107000"/>
              </a:lnSpc>
              <a:buFont typeface="Courier New" panose="02070309020205020404" pitchFamily="49" charset="0"/>
              <a:buChar char="o"/>
            </a:pPr>
            <a:r>
              <a:rPr lang="cs-CZ" sz="5800" b="1" kern="100" dirty="0">
                <a:latin typeface="Trebuchet MS" panose="020B0603020202020204" pitchFamily="34" charset="0"/>
                <a:ea typeface="Calibri" panose="020F0502020204030204" pitchFamily="34" charset="0"/>
                <a:cs typeface="Times New Roman" panose="02020603050405020304" pitchFamily="18" charset="0"/>
              </a:rPr>
              <a:t>vedení elektronických zdravotních záznamů </a:t>
            </a:r>
          </a:p>
          <a:p>
            <a:pPr lvl="1" algn="just">
              <a:lnSpc>
                <a:spcPct val="107000"/>
              </a:lnSpc>
              <a:buFont typeface="Courier New" panose="02070309020205020404" pitchFamily="49" charset="0"/>
              <a:buChar char="o"/>
            </a:pPr>
            <a:r>
              <a:rPr lang="cs-CZ" sz="5800" b="1" kern="100" dirty="0">
                <a:latin typeface="Trebuchet MS" panose="020B0603020202020204" pitchFamily="34" charset="0"/>
                <a:ea typeface="Calibri" panose="020F0502020204030204" pitchFamily="34" charset="0"/>
                <a:cs typeface="Times New Roman" panose="02020603050405020304" pitchFamily="18" charset="0"/>
              </a:rPr>
              <a:t>implementace práv pacientů</a:t>
            </a:r>
          </a:p>
          <a:p>
            <a:pPr lvl="1" algn="just">
              <a:lnSpc>
                <a:spcPct val="107000"/>
              </a:lnSpc>
              <a:buFont typeface="Courier New" panose="02070309020205020404" pitchFamily="49" charset="0"/>
              <a:buChar char="o"/>
            </a:pPr>
            <a:r>
              <a:rPr lang="cs-CZ" sz="5800" b="1" kern="100" dirty="0">
                <a:latin typeface="Trebuchet MS" panose="020B0603020202020204" pitchFamily="34" charset="0"/>
                <a:ea typeface="Calibri" panose="020F0502020204030204" pitchFamily="34" charset="0"/>
                <a:cs typeface="Times New Roman" panose="02020603050405020304" pitchFamily="18" charset="0"/>
              </a:rPr>
              <a:t>účinnost odstupňována až do roku 2031 (2027 – 2029 – 2031)</a:t>
            </a:r>
          </a:p>
          <a:p>
            <a:pPr lvl="1" algn="just">
              <a:lnSpc>
                <a:spcPct val="107000"/>
              </a:lnSpc>
              <a:buFont typeface="Courier New" panose="02070309020205020404" pitchFamily="49" charset="0"/>
              <a:buChar char="o"/>
            </a:pP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rámcová</a:t>
            </a:r>
            <a:r>
              <a:rPr lang="cs-CZ" sz="5800" b="1" kern="100" dirty="0">
                <a:latin typeface="Trebuchet MS" panose="020B0603020202020204" pitchFamily="34" charset="0"/>
                <a:ea typeface="Calibri" panose="020F0502020204030204" pitchFamily="34" charset="0"/>
                <a:cs typeface="Times New Roman" panose="02020603050405020304" pitchFamily="18" charset="0"/>
              </a:rPr>
              <a:t> úprava, která bude upřesňována návazně na vydávání prováděcích aktů EK</a:t>
            </a:r>
            <a:endParaRPr lang="cs-CZ" sz="58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1143000" lvl="0" indent="-1143000" algn="just">
              <a:lnSpc>
                <a:spcPct val="107000"/>
              </a:lnSpc>
              <a:buFont typeface="+mj-lt"/>
              <a:buAutoNum type="arabicPeriod"/>
            </a:pPr>
            <a:r>
              <a:rPr lang="cs-CZ" sz="64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Novela zákona o elektronizaci zdravotnictví</a:t>
            </a:r>
            <a:r>
              <a:rPr lang="cs-CZ" sz="64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cs-CZ" sz="6400"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717550" lvl="0" algn="just">
              <a:lnSpc>
                <a:spcPct val="107000"/>
              </a:lnSpc>
              <a:buFont typeface="Courier New" panose="02070309020205020404" pitchFamily="49" charset="0"/>
              <a:buChar char="o"/>
            </a:pPr>
            <a:r>
              <a:rPr lang="cs-CZ" sz="6400" b="1" kern="100" dirty="0">
                <a:latin typeface="Trebuchet MS" panose="020B0603020202020204" pitchFamily="34" charset="0"/>
                <a:ea typeface="Calibri" panose="020F0502020204030204" pitchFamily="34" charset="0"/>
                <a:cs typeface="Times New Roman" panose="02020603050405020304" pitchFamily="18" charset="0"/>
              </a:rPr>
              <a:t> výstupy z aplikační praxe</a:t>
            </a:r>
          </a:p>
          <a:p>
            <a:pPr marL="717550" lvl="0" algn="just">
              <a:lnSpc>
                <a:spcPct val="107000"/>
              </a:lnSpc>
              <a:buFont typeface="Courier New" panose="02070309020205020404" pitchFamily="49" charset="0"/>
              <a:buChar char="o"/>
            </a:pPr>
            <a:r>
              <a:rPr lang="cs-CZ" sz="6400" b="1" kern="100" dirty="0">
                <a:latin typeface="Trebuchet MS" panose="020B0603020202020204" pitchFamily="34" charset="0"/>
                <a:ea typeface="Calibri" panose="020F0502020204030204" pitchFamily="34" charset="0"/>
                <a:cs typeface="Times New Roman" panose="02020603050405020304" pitchFamily="18" charset="0"/>
              </a:rPr>
              <a:t>další vývoj elektronizace zdravotnictví</a:t>
            </a:r>
          </a:p>
          <a:p>
            <a:pPr marL="717550" lvl="0" algn="just">
              <a:lnSpc>
                <a:spcPct val="107000"/>
              </a:lnSpc>
              <a:buFont typeface="Courier New" panose="02070309020205020404" pitchFamily="49" charset="0"/>
              <a:buChar char="o"/>
            </a:pPr>
            <a:endParaRPr lang="cs-CZ" sz="6400" b="1" kern="100" dirty="0">
              <a:latin typeface="Trebuchet MS" panose="020B0603020202020204" pitchFamily="34" charset="0"/>
              <a:ea typeface="Calibri" panose="020F0502020204030204" pitchFamily="34" charset="0"/>
              <a:cs typeface="Times New Roman" panose="02020603050405020304" pitchFamily="18" charset="0"/>
            </a:endParaRPr>
          </a:p>
          <a:p>
            <a:pPr marL="488950" lvl="0" indent="0" algn="just">
              <a:lnSpc>
                <a:spcPct val="107000"/>
              </a:lnSpc>
              <a:buNone/>
            </a:pPr>
            <a:r>
              <a:rPr lang="cs-CZ" sz="6400" b="1" kern="100" dirty="0">
                <a:latin typeface="Trebuchet MS" panose="020B0603020202020204" pitchFamily="34" charset="0"/>
                <a:ea typeface="Calibri" panose="020F0502020204030204" pitchFamily="34" charset="0"/>
                <a:cs typeface="Times New Roman" panose="02020603050405020304" pitchFamily="18" charset="0"/>
              </a:rPr>
              <a:t>		</a:t>
            </a: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D40B47CC-7B72-047C-9130-CF1A398D5990}"/>
              </a:ext>
            </a:extLst>
          </p:cNvPr>
          <p:cNvSpPr>
            <a:spLocks noGrp="1"/>
          </p:cNvSpPr>
          <p:nvPr>
            <p:ph type="title"/>
          </p:nvPr>
        </p:nvSpPr>
        <p:spPr>
          <a:xfrm>
            <a:off x="1619250" y="474663"/>
            <a:ext cx="9802813" cy="720725"/>
          </a:xfrm>
        </p:spPr>
        <p:txBody>
          <a:bodyPr>
            <a:normAutofit fontScale="90000"/>
          </a:bodyPr>
          <a:lstStyle/>
          <a:p>
            <a:r>
              <a:rPr lang="cs-CZ" dirty="0">
                <a:solidFill>
                  <a:srgbClr val="FF0000"/>
                </a:solidFill>
              </a:rPr>
              <a:t>1. novela zákona o elektronizaci zdravotnictví- </a:t>
            </a:r>
            <a:r>
              <a:rPr lang="cs-CZ" i="1" dirty="0">
                <a:solidFill>
                  <a:srgbClr val="FF0000"/>
                </a:solidFill>
              </a:rPr>
              <a:t>koncepce</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16777028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1D45-9CC7-AA87-9DBC-6595EA567C10}"/>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30AEB387-2C28-8D9E-E65C-E1F90FFA759F}"/>
              </a:ext>
            </a:extLst>
          </p:cNvPr>
          <p:cNvSpPr>
            <a:spLocks noGrp="1"/>
          </p:cNvSpPr>
          <p:nvPr>
            <p:ph sz="quarter" idx="10"/>
          </p:nvPr>
        </p:nvSpPr>
        <p:spPr>
          <a:xfrm>
            <a:off x="810577" y="1476586"/>
            <a:ext cx="10728325" cy="5188374"/>
          </a:xfrm>
        </p:spPr>
        <p:txBody>
          <a:bodyPr>
            <a:normAutofit fontScale="32500" lnSpcReduction="20000"/>
          </a:bodyPr>
          <a:lstStyle/>
          <a:p>
            <a:pPr marL="0" lvl="0" indent="0">
              <a:buNone/>
            </a:pPr>
            <a:endParaRPr lang="cs-CZ" sz="1600" dirty="0">
              <a:latin typeface="Trebuchet MS" panose="020B0603020202020204" pitchFamily="34" charset="0"/>
            </a:endParaRPr>
          </a:p>
          <a:p>
            <a:pPr marL="0" lvl="0" indent="0" algn="just">
              <a:lnSpc>
                <a:spcPct val="107000"/>
              </a:lnSpc>
              <a:buNone/>
            </a:pPr>
            <a:r>
              <a:rPr lang="cs-CZ" sz="64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Institucionální implementace Nařízení o EHDS /I. etapa/</a:t>
            </a:r>
          </a:p>
          <a:p>
            <a:pPr marL="0" lvl="0" indent="0" algn="just">
              <a:lnSpc>
                <a:spcPct val="107000"/>
              </a:lnSpc>
              <a:buNone/>
            </a:pP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Konkrétně se jedná o následující orgány:</a:t>
            </a:r>
          </a:p>
          <a:p>
            <a:pPr lvl="1" algn="just">
              <a:lnSpc>
                <a:spcPct val="107000"/>
              </a:lnSpc>
              <a:buFont typeface="Courier New" panose="02070309020205020404" pitchFamily="49" charset="0"/>
              <a:buChar char="o"/>
            </a:pPr>
            <a:r>
              <a:rPr lang="cs-CZ" sz="5800" b="1" u="sng" kern="100" dirty="0">
                <a:effectLst/>
                <a:latin typeface="Trebuchet MS" panose="020B0603020202020204" pitchFamily="34" charset="0"/>
                <a:ea typeface="Calibri" panose="020F0502020204030204" pitchFamily="34" charset="0"/>
                <a:cs typeface="Times New Roman" panose="02020603050405020304" pitchFamily="18" charset="0"/>
              </a:rPr>
              <a:t>orgán pro digitální zdravotnictví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(Digital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Health</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Authority</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 DHA) podle čl. 19 nařízení,</a:t>
            </a:r>
          </a:p>
          <a:p>
            <a:pPr marL="457200" lvl="1" indent="0" algn="just">
              <a:lnSpc>
                <a:spcPct val="107000"/>
              </a:lnSpc>
              <a:buNone/>
            </a:pPr>
            <a:endParaRPr lang="cs-CZ" sz="58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lvl="1" algn="just">
              <a:lnSpc>
                <a:spcPct val="107000"/>
              </a:lnSpc>
              <a:buFont typeface="Courier New" panose="02070309020205020404" pitchFamily="49" charset="0"/>
              <a:buChar char="o"/>
            </a:pPr>
            <a:r>
              <a:rPr lang="cs-CZ" sz="5800" b="1" u="sng" kern="100" dirty="0">
                <a:effectLst/>
                <a:latin typeface="Trebuchet MS" panose="020B0603020202020204" pitchFamily="34" charset="0"/>
                <a:ea typeface="Calibri" panose="020F0502020204030204" pitchFamily="34" charset="0"/>
                <a:cs typeface="Times New Roman" panose="02020603050405020304" pitchFamily="18" charset="0"/>
              </a:rPr>
              <a:t>národní kontaktní místo pro digitální zdravotnictví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National</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Contact</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Point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for</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Digital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Health</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 NCPeH1 pro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MyHealth@EU</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podle čl. 23 nařízení,</a:t>
            </a:r>
          </a:p>
          <a:p>
            <a:pPr marL="457200" lvl="1" indent="0" algn="just">
              <a:lnSpc>
                <a:spcPct val="107000"/>
              </a:lnSpc>
              <a:buNone/>
            </a:pPr>
            <a:endParaRPr lang="cs-CZ" sz="58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lvl="1" algn="just">
              <a:lnSpc>
                <a:spcPct val="107000"/>
              </a:lnSpc>
              <a:buFont typeface="Courier New" panose="02070309020205020404" pitchFamily="49" charset="0"/>
              <a:buChar char="o"/>
            </a:pPr>
            <a:r>
              <a:rPr lang="cs-CZ" sz="5800" b="1" u="sng" kern="100" dirty="0">
                <a:effectLst/>
                <a:latin typeface="Trebuchet MS" panose="020B0603020202020204" pitchFamily="34" charset="0"/>
                <a:ea typeface="Calibri" panose="020F0502020204030204" pitchFamily="34" charset="0"/>
                <a:cs typeface="Times New Roman" panose="02020603050405020304" pitchFamily="18" charset="0"/>
              </a:rPr>
              <a:t>orgán dozoru nad trhem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(Market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Surveillance</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Authority</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 MSA) podle čl. 43 nařízení,</a:t>
            </a:r>
          </a:p>
          <a:p>
            <a:pPr marL="457200" lvl="1" indent="0" algn="just">
              <a:lnSpc>
                <a:spcPct val="107000"/>
              </a:lnSpc>
              <a:buNone/>
            </a:pPr>
            <a:endParaRPr lang="cs-CZ" sz="58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lvl="1" algn="just">
              <a:lnSpc>
                <a:spcPct val="107000"/>
              </a:lnSpc>
              <a:buFont typeface="Courier New" panose="02070309020205020404" pitchFamily="49" charset="0"/>
              <a:buChar char="o"/>
            </a:pPr>
            <a:r>
              <a:rPr lang="cs-CZ" sz="5800" b="1" u="sng" kern="100" dirty="0">
                <a:effectLst/>
                <a:latin typeface="Trebuchet MS" panose="020B0603020202020204" pitchFamily="34" charset="0"/>
                <a:ea typeface="Calibri" panose="020F0502020204030204" pitchFamily="34" charset="0"/>
                <a:cs typeface="Times New Roman" panose="02020603050405020304" pitchFamily="18" charset="0"/>
              </a:rPr>
              <a:t>subjekt pro přístup ke zdravotním údajům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Health</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Data Access Body HDAB) podle čl. 55 nařízení EHDS,</a:t>
            </a:r>
          </a:p>
          <a:p>
            <a:pPr marL="457200" lvl="1" indent="0" algn="just">
              <a:lnSpc>
                <a:spcPct val="107000"/>
              </a:lnSpc>
              <a:buNone/>
            </a:pPr>
            <a:endParaRPr lang="cs-CZ" sz="58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lvl="1" algn="just">
              <a:lnSpc>
                <a:spcPct val="107000"/>
              </a:lnSpc>
              <a:buFont typeface="Courier New" panose="02070309020205020404" pitchFamily="49" charset="0"/>
              <a:buChar char="o"/>
            </a:pPr>
            <a:r>
              <a:rPr lang="cs-CZ" sz="5800" b="1" u="sng" kern="100" dirty="0">
                <a:effectLst/>
                <a:latin typeface="Trebuchet MS" panose="020B0603020202020204" pitchFamily="34" charset="0"/>
                <a:ea typeface="Calibri" panose="020F0502020204030204" pitchFamily="34" charset="0"/>
                <a:cs typeface="Times New Roman" panose="02020603050405020304" pitchFamily="18" charset="0"/>
              </a:rPr>
              <a:t>národní kontaktní místo pro sekundární využití zdravotních údajů </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National</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Contact</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Point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for</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Digital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Health</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-NCPeH2 pro </a:t>
            </a:r>
            <a:r>
              <a:rPr lang="cs-CZ" sz="5800" b="1" kern="100" dirty="0" err="1">
                <a:effectLst/>
                <a:latin typeface="Trebuchet MS" panose="020B0603020202020204" pitchFamily="34" charset="0"/>
                <a:ea typeface="Calibri" panose="020F0502020204030204" pitchFamily="34" charset="0"/>
                <a:cs typeface="Times New Roman" panose="02020603050405020304" pitchFamily="18" charset="0"/>
              </a:rPr>
              <a:t>HealthData@EU</a:t>
            </a:r>
            <a:r>
              <a:rPr lang="cs-CZ" sz="5800" b="1" kern="100" dirty="0">
                <a:effectLst/>
                <a:latin typeface="Trebuchet MS" panose="020B0603020202020204" pitchFamily="34" charset="0"/>
                <a:ea typeface="Calibri" panose="020F0502020204030204" pitchFamily="34" charset="0"/>
                <a:cs typeface="Times New Roman" panose="02020603050405020304" pitchFamily="18" charset="0"/>
              </a:rPr>
              <a:t>) podle čl. 75 nařízení.</a:t>
            </a:r>
          </a:p>
          <a:p>
            <a:pPr lvl="1" algn="just">
              <a:lnSpc>
                <a:spcPct val="107000"/>
              </a:lnSpc>
              <a:buFont typeface="Courier New" panose="02070309020205020404" pitchFamily="49" charset="0"/>
              <a:buChar char="o"/>
            </a:pP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E33233D8-CC0A-8D84-B3E7-00803B11393F}"/>
              </a:ext>
            </a:extLst>
          </p:cNvPr>
          <p:cNvSpPr>
            <a:spLocks noGrp="1"/>
          </p:cNvSpPr>
          <p:nvPr>
            <p:ph type="title"/>
          </p:nvPr>
        </p:nvSpPr>
        <p:spPr>
          <a:xfrm>
            <a:off x="1619250" y="474663"/>
            <a:ext cx="9802813" cy="720725"/>
          </a:xfrm>
        </p:spPr>
        <p:txBody>
          <a:bodyPr>
            <a:normAutofit fontScale="90000"/>
          </a:bodyPr>
          <a:lstStyle/>
          <a:p>
            <a:r>
              <a:rPr lang="cs-CZ" dirty="0">
                <a:solidFill>
                  <a:srgbClr val="FF0000"/>
                </a:solidFill>
              </a:rPr>
              <a:t>1. novela zákona o elektronizaci zdravotnictví - </a:t>
            </a:r>
            <a:r>
              <a:rPr lang="cs-CZ" i="1" dirty="0">
                <a:solidFill>
                  <a:srgbClr val="FF0000"/>
                </a:solidFill>
              </a:rPr>
              <a:t>implementace Nařízení o EHDS</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21694619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6CF89-5C41-4766-C44E-B355F2124B21}"/>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DEE5D4A2-6A51-E167-EBA6-55E9733E82E9}"/>
              </a:ext>
            </a:extLst>
          </p:cNvPr>
          <p:cNvSpPr>
            <a:spLocks noGrp="1"/>
          </p:cNvSpPr>
          <p:nvPr>
            <p:ph sz="quarter" idx="10"/>
          </p:nvPr>
        </p:nvSpPr>
        <p:spPr>
          <a:xfrm>
            <a:off x="467435" y="1065973"/>
            <a:ext cx="11257129" cy="5188374"/>
          </a:xfrm>
        </p:spPr>
        <p:txBody>
          <a:bodyPr>
            <a:normAutofit fontScale="25000" lnSpcReduction="20000"/>
          </a:bodyPr>
          <a:lstStyle/>
          <a:p>
            <a:pPr marL="0" lvl="0" indent="0">
              <a:buNone/>
            </a:pPr>
            <a:endParaRPr lang="cs-CZ" sz="8000" dirty="0">
              <a:latin typeface="Trebuchet MS" panose="020B0603020202020204" pitchFamily="34" charset="0"/>
            </a:endParaRPr>
          </a:p>
          <a:p>
            <a:pPr lvl="0">
              <a:buFont typeface="Courier New" panose="02070309020205020404" pitchFamily="49" charset="0"/>
              <a:buChar char="o"/>
            </a:pPr>
            <a:endParaRPr lang="cs-CZ" sz="8000" b="1" dirty="0">
              <a:solidFill>
                <a:srgbClr val="FF0000"/>
              </a:solidFill>
              <a:latin typeface="Trebuchet MS" panose="020B0603020202020204" pitchFamily="34" charset="0"/>
            </a:endParaRPr>
          </a:p>
          <a:p>
            <a:pPr lvl="1">
              <a:buFont typeface="Courier New" panose="02070309020205020404" pitchFamily="49" charset="0"/>
              <a:buChar char="o"/>
            </a:pPr>
            <a:r>
              <a:rPr lang="cs-CZ" sz="8000" b="1" dirty="0">
                <a:latin typeface="Trebuchet MS" panose="020B0603020202020204" pitchFamily="34" charset="0"/>
              </a:rPr>
              <a:t>Povinnost pro poskytovatele zdravotních služeb </a:t>
            </a:r>
            <a:r>
              <a:rPr lang="cs-CZ" sz="8000" b="1" u="sng" dirty="0">
                <a:latin typeface="Trebuchet MS" panose="020B0603020202020204" pitchFamily="34" charset="0"/>
              </a:rPr>
              <a:t>vést prioritní kategorie </a:t>
            </a:r>
            <a:r>
              <a:rPr lang="cs-CZ" sz="8000" b="1" dirty="0">
                <a:latin typeface="Trebuchet MS" panose="020B0603020202020204" pitchFamily="34" charset="0"/>
              </a:rPr>
              <a:t>v jednotném evropském formátu</a:t>
            </a:r>
          </a:p>
          <a:p>
            <a:pPr lvl="1">
              <a:buFont typeface="Courier New" panose="02070309020205020404" pitchFamily="49" charset="0"/>
              <a:buChar char="o"/>
            </a:pPr>
            <a:endParaRPr lang="cs-CZ" sz="8000" b="1" dirty="0">
              <a:latin typeface="Trebuchet MS" panose="020B0603020202020204" pitchFamily="34" charset="0"/>
            </a:endParaRPr>
          </a:p>
          <a:p>
            <a:pPr marL="457200" lvl="1" indent="0">
              <a:buNone/>
            </a:pPr>
            <a:r>
              <a:rPr lang="cs-CZ" sz="8000" b="1" dirty="0">
                <a:latin typeface="Trebuchet MS" panose="020B0603020202020204" pitchFamily="34" charset="0"/>
              </a:rPr>
              <a:t>	Pacientský souhrn						</a:t>
            </a:r>
            <a:r>
              <a:rPr lang="cs-CZ" sz="8000" dirty="0">
                <a:latin typeface="Trebuchet MS" panose="020B0603020202020204" pitchFamily="34" charset="0"/>
              </a:rPr>
              <a:t>26. března 2029</a:t>
            </a:r>
          </a:p>
          <a:p>
            <a:pPr marL="0" lvl="0" indent="0">
              <a:buNone/>
            </a:pPr>
            <a:r>
              <a:rPr lang="cs-CZ" sz="8000" b="1" dirty="0">
                <a:latin typeface="Trebuchet MS" panose="020B0603020202020204" pitchFamily="34" charset="0"/>
              </a:rPr>
              <a:t>	Lékařské snímky a doprovodné zprávy ke snímkům 		</a:t>
            </a:r>
            <a:r>
              <a:rPr lang="cs-CZ" sz="8000" dirty="0">
                <a:latin typeface="Trebuchet MS" panose="020B0603020202020204" pitchFamily="34" charset="0"/>
              </a:rPr>
              <a:t>26. března 2031</a:t>
            </a:r>
          </a:p>
          <a:p>
            <a:pPr marL="0" lvl="0" indent="0">
              <a:buNone/>
            </a:pPr>
            <a:r>
              <a:rPr lang="cs-CZ" sz="8000" b="1" dirty="0">
                <a:latin typeface="Trebuchet MS" panose="020B0603020202020204" pitchFamily="34" charset="0"/>
              </a:rPr>
              <a:t>	Výsledky lékařských testů (včetně laboratorních a jiných 	výsledků) a 	doprovodné 	zprávy                                              		</a:t>
            </a:r>
            <a:r>
              <a:rPr lang="cs-CZ" sz="8000" dirty="0">
                <a:latin typeface="Trebuchet MS" panose="020B0603020202020204" pitchFamily="34" charset="0"/>
              </a:rPr>
              <a:t>26. března 2031</a:t>
            </a:r>
          </a:p>
          <a:p>
            <a:pPr marL="0" lvl="0" indent="0">
              <a:buNone/>
            </a:pPr>
            <a:r>
              <a:rPr lang="cs-CZ" sz="8000" b="1" dirty="0">
                <a:latin typeface="Trebuchet MS" panose="020B0603020202020204" pitchFamily="34" charset="0"/>
              </a:rPr>
              <a:t>	Propouštěcí zprávy       					</a:t>
            </a:r>
            <a:r>
              <a:rPr lang="cs-CZ" sz="8000" dirty="0">
                <a:latin typeface="Trebuchet MS" panose="020B0603020202020204" pitchFamily="34" charset="0"/>
              </a:rPr>
              <a:t>26. března 2031</a:t>
            </a:r>
          </a:p>
          <a:p>
            <a:pPr marL="0" lvl="0" indent="0">
              <a:buNone/>
            </a:pPr>
            <a:endParaRPr lang="cs-CZ" sz="8000" dirty="0">
              <a:latin typeface="Trebuchet MS" panose="020B0603020202020204" pitchFamily="34" charset="0"/>
            </a:endParaRPr>
          </a:p>
          <a:p>
            <a:pPr marL="717550" indent="-269875">
              <a:buFont typeface="Courier New" panose="02070309020205020404" pitchFamily="49" charset="0"/>
              <a:buChar char="o"/>
            </a:pPr>
            <a:r>
              <a:rPr lang="cs-CZ" sz="8000" b="1" dirty="0">
                <a:latin typeface="Trebuchet MS" panose="020B0603020202020204" pitchFamily="34" charset="0"/>
              </a:rPr>
              <a:t>Povinnost pro poskytovatele zdravotních služeb </a:t>
            </a:r>
            <a:r>
              <a:rPr lang="cs-CZ" sz="8000" b="1" u="sng" dirty="0">
                <a:latin typeface="Trebuchet MS" panose="020B0603020202020204" pitchFamily="34" charset="0"/>
              </a:rPr>
              <a:t>vést záznamy pacienta </a:t>
            </a:r>
            <a:r>
              <a:rPr lang="cs-CZ" sz="8000" dirty="0">
                <a:latin typeface="Trebuchet MS" panose="020B0603020202020204" pitchFamily="34" charset="0"/>
              </a:rPr>
              <a:t>(odděleně s jasným označením)</a:t>
            </a:r>
          </a:p>
          <a:p>
            <a:pPr marL="717550" indent="-269875">
              <a:buFont typeface="Courier New" panose="02070309020205020404" pitchFamily="49" charset="0"/>
              <a:buChar char="o"/>
            </a:pPr>
            <a:r>
              <a:rPr lang="cs-CZ" sz="8000" dirty="0">
                <a:latin typeface="Trebuchet MS" panose="020B0603020202020204" pitchFamily="34" charset="0"/>
              </a:rPr>
              <a:t>formát stanoví standard vydaný podle zákona o elektronizaci zdravotnictví vydaný na základě prováděcích aktů.</a:t>
            </a:r>
          </a:p>
          <a:p>
            <a:pPr lvl="1"/>
            <a:endParaRPr lang="cs-CZ" sz="6400" dirty="0">
              <a:latin typeface="Trebuchet MS" panose="020B0603020202020204" pitchFamily="34" charset="0"/>
            </a:endParaRPr>
          </a:p>
          <a:p>
            <a:pPr marL="0" indent="0">
              <a:buNone/>
            </a:pP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B29093F8-EA82-B07E-D8DF-117D1BE5DA61}"/>
              </a:ext>
            </a:extLst>
          </p:cNvPr>
          <p:cNvSpPr>
            <a:spLocks noGrp="1"/>
          </p:cNvSpPr>
          <p:nvPr>
            <p:ph type="title"/>
          </p:nvPr>
        </p:nvSpPr>
        <p:spPr>
          <a:xfrm>
            <a:off x="1388577" y="948796"/>
            <a:ext cx="9414843" cy="720725"/>
          </a:xfrm>
        </p:spPr>
        <p:txBody>
          <a:bodyPr>
            <a:normAutofit fontScale="90000"/>
          </a:bodyPr>
          <a:lstStyle/>
          <a:p>
            <a:r>
              <a:rPr lang="pt-BR" sz="2700" dirty="0">
                <a:solidFill>
                  <a:srgbClr val="FF0000"/>
                </a:solidFill>
              </a:rPr>
              <a:t>1. novela zákona o elektronizaci zdravotnictví - </a:t>
            </a:r>
            <a:r>
              <a:rPr lang="pt-BR" sz="2700" i="1" dirty="0">
                <a:solidFill>
                  <a:srgbClr val="FF0000"/>
                </a:solidFill>
              </a:rPr>
              <a:t>implementace Nařízení o EHDS</a:t>
            </a:r>
            <a:br>
              <a:rPr lang="cs-CZ" sz="3100" dirty="0">
                <a:solidFill>
                  <a:srgbClr val="FF0000"/>
                </a:solidFill>
              </a:rPr>
            </a:b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2046645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B939-3AC0-B568-72DD-113009FB313D}"/>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00607292-9CAE-3906-F4AA-488100239B87}"/>
              </a:ext>
            </a:extLst>
          </p:cNvPr>
          <p:cNvSpPr>
            <a:spLocks noGrp="1"/>
          </p:cNvSpPr>
          <p:nvPr>
            <p:ph sz="quarter" idx="10"/>
          </p:nvPr>
        </p:nvSpPr>
        <p:spPr>
          <a:xfrm>
            <a:off x="907945" y="1456266"/>
            <a:ext cx="10728325" cy="5188374"/>
          </a:xfrm>
        </p:spPr>
        <p:txBody>
          <a:bodyPr>
            <a:normAutofit/>
          </a:bodyPr>
          <a:lstStyle/>
          <a:p>
            <a:pPr marL="0" lvl="0" indent="0">
              <a:buNone/>
            </a:pPr>
            <a:endParaRPr lang="cs-CZ" sz="1600" dirty="0">
              <a:latin typeface="Trebuchet MS" panose="020B0603020202020204" pitchFamily="34" charset="0"/>
            </a:endParaRPr>
          </a:p>
          <a:p>
            <a:pPr marL="0" lvl="0" indent="0" algn="just">
              <a:lnSpc>
                <a:spcPct val="107000"/>
              </a:lnSpc>
              <a:buNone/>
            </a:pPr>
            <a:r>
              <a:rPr lang="cs-CZ" sz="29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Úprava zákona návazně na výstupy aplikační praxe </a:t>
            </a:r>
            <a:endParaRPr lang="cs-CZ" sz="2900"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endParaRPr>
          </a:p>
          <a:p>
            <a:pPr lvl="0" algn="just">
              <a:lnSpc>
                <a:spcPct val="107000"/>
              </a:lnSpc>
              <a:buFont typeface="Courier New" panose="02070309020205020404" pitchFamily="49" charset="0"/>
              <a:buChar char="o"/>
            </a:pPr>
            <a:r>
              <a:rPr lang="cs-CZ" sz="2900" b="1" kern="100" dirty="0">
                <a:latin typeface="Trebuchet MS" panose="020B0603020202020204" pitchFamily="34" charset="0"/>
                <a:ea typeface="Calibri" panose="020F0502020204030204" pitchFamily="34" charset="0"/>
                <a:cs typeface="Times New Roman" panose="02020603050405020304" pitchFamily="18" charset="0"/>
              </a:rPr>
              <a:t>	S</a:t>
            </a:r>
            <a:r>
              <a:rPr lang="cs-CZ" sz="2900" b="1" kern="100" dirty="0">
                <a:effectLst/>
                <a:latin typeface="Trebuchet MS" panose="020B0603020202020204" pitchFamily="34" charset="0"/>
                <a:ea typeface="Calibri" panose="020F0502020204030204" pitchFamily="34" charset="0"/>
                <a:cs typeface="Times New Roman" panose="02020603050405020304" pitchFamily="18" charset="0"/>
              </a:rPr>
              <a:t>dílený zdravotní záznam</a:t>
            </a:r>
            <a:r>
              <a:rPr lang="cs-CZ" sz="2900" kern="100" dirty="0">
                <a:effectLst/>
                <a:latin typeface="Trebuchet MS" panose="020B0603020202020204" pitchFamily="34" charset="0"/>
                <a:ea typeface="Calibri" panose="020F0502020204030204" pitchFamily="34" charset="0"/>
                <a:cs typeface="Times New Roman" panose="02020603050405020304" pitchFamily="18" charset="0"/>
              </a:rPr>
              <a:t> - rozsah údajů, přístupy</a:t>
            </a:r>
          </a:p>
          <a:p>
            <a:pPr lvl="0" algn="just">
              <a:lnSpc>
                <a:spcPct val="107000"/>
              </a:lnSpc>
              <a:spcAft>
                <a:spcPts val="800"/>
              </a:spcAft>
              <a:buFont typeface="Courier New" panose="02070309020205020404" pitchFamily="49" charset="0"/>
              <a:buChar char="o"/>
            </a:pPr>
            <a:r>
              <a:rPr lang="cs-CZ" sz="2900" b="1" kern="100" dirty="0">
                <a:latin typeface="Trebuchet MS" panose="020B0603020202020204" pitchFamily="34" charset="0"/>
                <a:ea typeface="Calibri" panose="020F0502020204030204" pitchFamily="34" charset="0"/>
                <a:cs typeface="Times New Roman" panose="02020603050405020304" pitchFamily="18" charset="0"/>
              </a:rPr>
              <a:t>	Registrované výměnné sítě</a:t>
            </a:r>
            <a:r>
              <a:rPr lang="cs-CZ" sz="2900" b="1" kern="100" dirty="0">
                <a:effectLst/>
                <a:latin typeface="Trebuchet MS" panose="020B0603020202020204" pitchFamily="34" charset="0"/>
                <a:ea typeface="Calibri" panose="020F0502020204030204" pitchFamily="34" charset="0"/>
                <a:cs typeface="Times New Roman" panose="02020603050405020304" pitchFamily="18" charset="0"/>
              </a:rPr>
              <a:t> – </a:t>
            </a:r>
            <a:r>
              <a:rPr lang="cs-CZ" sz="2900" kern="100" dirty="0">
                <a:effectLst/>
                <a:latin typeface="Trebuchet MS" panose="020B0603020202020204" pitchFamily="34" charset="0"/>
                <a:ea typeface="Calibri" panose="020F0502020204030204" pitchFamily="34" charset="0"/>
                <a:cs typeface="Times New Roman" panose="02020603050405020304" pitchFamily="18" charset="0"/>
              </a:rPr>
              <a:t>ověření shody</a:t>
            </a:r>
          </a:p>
          <a:p>
            <a:pPr lvl="0" algn="just">
              <a:lnSpc>
                <a:spcPct val="107000"/>
              </a:lnSpc>
              <a:spcAft>
                <a:spcPts val="800"/>
              </a:spcAft>
              <a:buFont typeface="Courier New" panose="02070309020205020404" pitchFamily="49" charset="0"/>
              <a:buChar char="o"/>
            </a:pPr>
            <a:r>
              <a:rPr lang="cs-CZ" sz="2900" kern="100" dirty="0">
                <a:latin typeface="Trebuchet MS" panose="020B0603020202020204" pitchFamily="34" charset="0"/>
                <a:ea typeface="Calibri" panose="020F0502020204030204" pitchFamily="34" charset="0"/>
                <a:cs typeface="Times New Roman" panose="02020603050405020304" pitchFamily="18" charset="0"/>
              </a:rPr>
              <a:t> 	zavedení povinné </a:t>
            </a:r>
            <a:r>
              <a:rPr lang="cs-CZ" sz="2900" b="1" kern="100" dirty="0" err="1">
                <a:latin typeface="Trebuchet MS" panose="020B0603020202020204" pitchFamily="34" charset="0"/>
                <a:ea typeface="Calibri" panose="020F0502020204030204" pitchFamily="34" charset="0"/>
                <a:cs typeface="Times New Roman" panose="02020603050405020304" pitchFamily="18" charset="0"/>
              </a:rPr>
              <a:t>eŽádanky</a:t>
            </a:r>
            <a:r>
              <a:rPr lang="cs-CZ" sz="2900" b="1" kern="100" dirty="0">
                <a:latin typeface="Trebuchet MS" panose="020B0603020202020204" pitchFamily="34" charset="0"/>
                <a:ea typeface="Calibri" panose="020F0502020204030204" pitchFamily="34" charset="0"/>
                <a:cs typeface="Times New Roman" panose="02020603050405020304" pitchFamily="18" charset="0"/>
              </a:rPr>
              <a:t> </a:t>
            </a:r>
          </a:p>
          <a:p>
            <a:pPr lvl="0" algn="just">
              <a:lnSpc>
                <a:spcPct val="107000"/>
              </a:lnSpc>
              <a:spcAft>
                <a:spcPts val="800"/>
              </a:spcAft>
              <a:buFont typeface="Courier New" panose="02070309020205020404" pitchFamily="49" charset="0"/>
              <a:buChar char="o"/>
            </a:pPr>
            <a:endParaRPr lang="cs-CZ" sz="64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cs-CZ" sz="64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cs-CZ" sz="64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cs-CZ" sz="6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37AA888C-E71A-A91F-C4F7-8CB3B9237952}"/>
              </a:ext>
            </a:extLst>
          </p:cNvPr>
          <p:cNvSpPr>
            <a:spLocks noGrp="1"/>
          </p:cNvSpPr>
          <p:nvPr>
            <p:ph type="title"/>
          </p:nvPr>
        </p:nvSpPr>
        <p:spPr>
          <a:xfrm>
            <a:off x="1619250" y="474663"/>
            <a:ext cx="9802813" cy="720725"/>
          </a:xfrm>
        </p:spPr>
        <p:txBody>
          <a:bodyPr>
            <a:normAutofit fontScale="90000"/>
          </a:bodyPr>
          <a:lstStyle/>
          <a:p>
            <a:r>
              <a:rPr lang="pl-PL" sz="2700" dirty="0">
                <a:solidFill>
                  <a:srgbClr val="FF0000"/>
                </a:solidFill>
              </a:rPr>
              <a:t>1. novela zákona o elektronizaci zdravotnictví </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232483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F8674F-8D7C-3D7E-1862-78E93554CFBC}"/>
            </a:ext>
          </a:extLst>
        </p:cNvPr>
        <p:cNvGrpSpPr/>
        <p:nvPr/>
      </p:nvGrpSpPr>
      <p:grpSpPr>
        <a:xfrm>
          <a:off x="0" y="0"/>
          <a:ext cx="0" cy="0"/>
          <a:chOff x="0" y="0"/>
          <a:chExt cx="0" cy="0"/>
        </a:xfrm>
      </p:grpSpPr>
      <p:sp>
        <p:nvSpPr>
          <p:cNvPr id="7" name="Nadpis 1">
            <a:extLst>
              <a:ext uri="{FF2B5EF4-FFF2-40B4-BE49-F238E27FC236}">
                <a16:creationId xmlns:a16="http://schemas.microsoft.com/office/drawing/2014/main" id="{81AE7F23-E869-11FD-1557-D8647FFA7F15}"/>
              </a:ext>
            </a:extLst>
          </p:cNvPr>
          <p:cNvSpPr>
            <a:spLocks noGrp="1"/>
          </p:cNvSpPr>
          <p:nvPr>
            <p:ph type="ctrTitle"/>
          </p:nvPr>
        </p:nvSpPr>
        <p:spPr>
          <a:xfrm>
            <a:off x="1057275" y="3035300"/>
            <a:ext cx="7908305" cy="3003550"/>
          </a:xfrm>
        </p:spPr>
        <p:txBody>
          <a:bodyPr>
            <a:normAutofit/>
          </a:bodyPr>
          <a:lstStyle/>
          <a:p>
            <a:pPr algn="l">
              <a:spcBef>
                <a:spcPts val="600"/>
              </a:spcBef>
            </a:pPr>
            <a:br>
              <a:rPr lang="cs-CZ" sz="4000" dirty="0">
                <a:solidFill>
                  <a:schemeClr val="bg1"/>
                </a:solidFill>
                <a:latin typeface="Bahnschrift" panose="020B0502040204020203" pitchFamily="34" charset="0"/>
                <a:cs typeface="Arial" panose="020B0604020202020204" pitchFamily="34" charset="0"/>
              </a:rPr>
            </a:br>
            <a:r>
              <a:rPr lang="cs-CZ" sz="4000" dirty="0">
                <a:solidFill>
                  <a:schemeClr val="bg1"/>
                </a:solidFill>
                <a:latin typeface="Bahnschrift" panose="020B0502040204020203" pitchFamily="34" charset="0"/>
                <a:cs typeface="Arial" panose="020B0604020202020204" pitchFamily="34" charset="0"/>
              </a:rPr>
              <a:t>04(05)2026 - EZKarta 2.0</a:t>
            </a:r>
            <a:br>
              <a:rPr lang="cs-CZ" sz="4000" dirty="0">
                <a:solidFill>
                  <a:schemeClr val="bg1"/>
                </a:solidFill>
                <a:latin typeface="Bahnschrift" panose="020B0502040204020203" pitchFamily="34" charset="0"/>
                <a:cs typeface="Arial" panose="020B0604020202020204" pitchFamily="34" charset="0"/>
              </a:rPr>
            </a:br>
            <a:r>
              <a:rPr lang="cs-CZ" sz="2400" dirty="0">
                <a:solidFill>
                  <a:schemeClr val="bg1"/>
                </a:solidFill>
                <a:latin typeface="Bahnschrift" panose="020B0502040204020203" pitchFamily="34" charset="0"/>
                <a:cs typeface="Arial" panose="020B0604020202020204" pitchFamily="34" charset="0"/>
              </a:rPr>
              <a:t>mobilní aplikace MZD</a:t>
            </a:r>
            <a:br>
              <a:rPr lang="cs-CZ" sz="2800" b="0" dirty="0">
                <a:solidFill>
                  <a:schemeClr val="bg1"/>
                </a:solidFill>
                <a:effectLst/>
                <a:latin typeface="Bahnschrift" panose="020B0502040204020203" pitchFamily="34" charset="0"/>
                <a:cs typeface="Arial" panose="020B0604020202020204" pitchFamily="34" charset="0"/>
              </a:rPr>
            </a:br>
            <a:endParaRPr lang="cs-CZ" sz="4000" dirty="0">
              <a:solidFill>
                <a:schemeClr val="bg1"/>
              </a:solidFill>
              <a:latin typeface="Bahnschrift" panose="020B0502040204020203" pitchFamily="34" charset="0"/>
              <a:cs typeface="Arial" panose="020B0604020202020204" pitchFamily="34" charset="0"/>
            </a:endParaRPr>
          </a:p>
        </p:txBody>
      </p:sp>
      <p:sp>
        <p:nvSpPr>
          <p:cNvPr id="8" name="Obdélník 7">
            <a:extLst>
              <a:ext uri="{FF2B5EF4-FFF2-40B4-BE49-F238E27FC236}">
                <a16:creationId xmlns:a16="http://schemas.microsoft.com/office/drawing/2014/main" id="{A6897BB7-9F70-8C13-D23B-8D204E3F2A80}"/>
              </a:ext>
            </a:extLst>
          </p:cNvPr>
          <p:cNvSpPr/>
          <p:nvPr/>
        </p:nvSpPr>
        <p:spPr>
          <a:xfrm>
            <a:off x="838200" y="3997323"/>
            <a:ext cx="57150" cy="1800000"/>
          </a:xfrm>
          <a:prstGeom prst="rect">
            <a:avLst/>
          </a:prstGeom>
          <a:solidFill>
            <a:srgbClr val="DA2128"/>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Obrázek 15">
            <a:extLst>
              <a:ext uri="{FF2B5EF4-FFF2-40B4-BE49-F238E27FC236}">
                <a16:creationId xmlns:a16="http://schemas.microsoft.com/office/drawing/2014/main" id="{2F10FD20-D598-B67E-FE2F-636FBED7A5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18" name="Obrázek 17">
            <a:extLst>
              <a:ext uri="{FF2B5EF4-FFF2-40B4-BE49-F238E27FC236}">
                <a16:creationId xmlns:a16="http://schemas.microsoft.com/office/drawing/2014/main" id="{00E5C7EB-3A57-1E18-C9AF-D36E8D914DF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2524620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F0E30-86E0-74B4-C33C-BAFD9F8B6FA9}"/>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BD0D415E-B446-8ED9-1C19-DE3595BE5A13}"/>
              </a:ext>
            </a:extLst>
          </p:cNvPr>
          <p:cNvSpPr>
            <a:spLocks noGrp="1"/>
          </p:cNvSpPr>
          <p:nvPr>
            <p:ph sz="quarter" idx="10"/>
          </p:nvPr>
        </p:nvSpPr>
        <p:spPr>
          <a:xfrm>
            <a:off x="907945" y="1456266"/>
            <a:ext cx="10728325" cy="5188374"/>
          </a:xfrm>
        </p:spPr>
        <p:txBody>
          <a:bodyPr>
            <a:normAutofit fontScale="25000" lnSpcReduction="20000"/>
          </a:bodyPr>
          <a:lstStyle/>
          <a:p>
            <a:pPr marL="0" lvl="0" indent="0">
              <a:buNone/>
            </a:pPr>
            <a:endParaRPr lang="cs-CZ" sz="1600" dirty="0">
              <a:latin typeface="Trebuchet MS" panose="020B0603020202020204" pitchFamily="34" charset="0"/>
            </a:endParaRPr>
          </a:p>
          <a:p>
            <a:pPr marL="0" lvl="0" indent="0" algn="just">
              <a:lnSpc>
                <a:spcPct val="107000"/>
              </a:lnSpc>
              <a:buNone/>
            </a:pPr>
            <a:r>
              <a:rPr lang="cs-CZ" sz="80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Implementace Nařízení o EHDS</a:t>
            </a:r>
          </a:p>
          <a:p>
            <a:pPr marL="0" lvl="0" indent="0" algn="just">
              <a:lnSpc>
                <a:spcPct val="107000"/>
              </a:lnSpc>
              <a:buNone/>
            </a:pPr>
            <a:endParaRPr lang="cs-CZ" sz="8000"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cs-CZ" sz="8000" b="1" dirty="0">
                <a:latin typeface="Trebuchet MS" panose="020B0603020202020204" pitchFamily="34" charset="0"/>
              </a:rPr>
              <a:t>Povinnost pro poskytovatele zdravotních služeb </a:t>
            </a:r>
            <a:r>
              <a:rPr lang="cs-CZ" sz="8000" b="1" u="sng" dirty="0">
                <a:latin typeface="Trebuchet MS" panose="020B0603020202020204" pitchFamily="34" charset="0"/>
              </a:rPr>
              <a:t>vést zdravotnickou dokumentaci povinně v elektronické podobě</a:t>
            </a:r>
          </a:p>
          <a:p>
            <a:pPr lvl="1">
              <a:buFont typeface="Courier New" panose="02070309020205020404" pitchFamily="49" charset="0"/>
              <a:buChar char="o"/>
            </a:pPr>
            <a:r>
              <a:rPr lang="cs-CZ" sz="8000" b="1" dirty="0">
                <a:latin typeface="Trebuchet MS" panose="020B0603020202020204" pitchFamily="34" charset="0"/>
              </a:rPr>
              <a:t>přístup pacienta - </a:t>
            </a:r>
            <a:r>
              <a:rPr lang="cs-CZ" sz="8000" dirty="0">
                <a:latin typeface="Trebuchet MS" panose="020B0603020202020204" pitchFamily="34" charset="0"/>
              </a:rPr>
              <a:t> úprava § 66 odst. 4 – realizace práva na přístup plus identifikace</a:t>
            </a:r>
          </a:p>
          <a:p>
            <a:pPr lvl="1">
              <a:buFont typeface="Courier New" panose="02070309020205020404" pitchFamily="49" charset="0"/>
              <a:buChar char="o"/>
            </a:pPr>
            <a:r>
              <a:rPr lang="cs-CZ" sz="8000" dirty="0">
                <a:latin typeface="Trebuchet MS" panose="020B0603020202020204" pitchFamily="34" charset="0"/>
              </a:rPr>
              <a:t>implementace </a:t>
            </a:r>
            <a:r>
              <a:rPr lang="cs-CZ" sz="8000" b="1" dirty="0">
                <a:latin typeface="Trebuchet MS" panose="020B0603020202020204" pitchFamily="34" charset="0"/>
              </a:rPr>
              <a:t>základních práv pacienta podle čl. 5 až 13.</a:t>
            </a:r>
            <a:endParaRPr lang="cs-CZ" sz="8000" dirty="0">
              <a:latin typeface="Trebuchet MS" panose="020B0603020202020204" pitchFamily="34" charset="0"/>
            </a:endParaRPr>
          </a:p>
          <a:p>
            <a:pPr marL="0" indent="0" algn="just">
              <a:lnSpc>
                <a:spcPct val="107000"/>
              </a:lnSpc>
              <a:spcAft>
                <a:spcPts val="800"/>
              </a:spcAft>
              <a:buNone/>
            </a:pPr>
            <a:endParaRPr lang="cs-CZ" sz="80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cs-CZ" sz="80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Další úpravy</a:t>
            </a:r>
          </a:p>
          <a:p>
            <a:pPr algn="just">
              <a:lnSpc>
                <a:spcPct val="107000"/>
              </a:lnSpc>
              <a:spcAft>
                <a:spcPts val="800"/>
              </a:spcAft>
              <a:buFont typeface="Courier New" panose="02070309020205020404" pitchFamily="49" charset="0"/>
              <a:buChar char="o"/>
            </a:pPr>
            <a:r>
              <a:rPr lang="cs-CZ" sz="8000" b="1" kern="100" dirty="0">
                <a:latin typeface="Trebuchet MS" panose="020B0603020202020204" pitchFamily="34" charset="0"/>
                <a:ea typeface="Calibri" panose="020F0502020204030204" pitchFamily="34" charset="0"/>
                <a:cs typeface="Times New Roman" panose="02020603050405020304" pitchFamily="18" charset="0"/>
              </a:rPr>
              <a:t>povinná </a:t>
            </a:r>
            <a:r>
              <a:rPr lang="cs-CZ" sz="8000" b="1" kern="100" dirty="0" err="1">
                <a:latin typeface="Trebuchet MS" panose="020B0603020202020204" pitchFamily="34" charset="0"/>
                <a:ea typeface="Calibri" panose="020F0502020204030204" pitchFamily="34" charset="0"/>
                <a:cs typeface="Times New Roman" panose="02020603050405020304" pitchFamily="18" charset="0"/>
              </a:rPr>
              <a:t>eŽádanka</a:t>
            </a:r>
            <a:r>
              <a:rPr lang="cs-CZ" sz="8000" b="1" kern="100" dirty="0">
                <a:latin typeface="Trebuchet MS" panose="020B0603020202020204" pitchFamily="34" charset="0"/>
                <a:ea typeface="Calibri" panose="020F0502020204030204" pitchFamily="34" charset="0"/>
                <a:cs typeface="Times New Roman" panose="02020603050405020304" pitchFamily="18" charset="0"/>
              </a:rPr>
              <a:t> – účinnost 1. července 2027 pro všechny žádanky s výjimkou laboratorních a s účinností od 1. ledna 2028 pro všechny,</a:t>
            </a:r>
          </a:p>
          <a:p>
            <a:pPr algn="just">
              <a:lnSpc>
                <a:spcPct val="107000"/>
              </a:lnSpc>
              <a:spcAft>
                <a:spcPts val="800"/>
              </a:spcAft>
              <a:buFont typeface="Courier New" panose="02070309020205020404" pitchFamily="49" charset="0"/>
              <a:buChar char="o"/>
            </a:pPr>
            <a:r>
              <a:rPr lang="cs-CZ" sz="8000" b="1" kern="100" dirty="0">
                <a:latin typeface="Trebuchet MS" panose="020B0603020202020204" pitchFamily="34" charset="0"/>
                <a:ea typeface="Calibri" panose="020F0502020204030204" pitchFamily="34" charset="0"/>
                <a:cs typeface="Times New Roman" panose="02020603050405020304" pitchFamily="18" charset="0"/>
              </a:rPr>
              <a:t>povinné vedení zdravotnické dokumentace v elektronické podobě – účinnost 1. ledna 2029</a:t>
            </a:r>
          </a:p>
          <a:p>
            <a:pPr algn="just">
              <a:lnSpc>
                <a:spcPct val="107000"/>
              </a:lnSpc>
              <a:spcAft>
                <a:spcPts val="800"/>
              </a:spcAft>
              <a:buFont typeface="Courier New" panose="02070309020205020404" pitchFamily="49" charset="0"/>
              <a:buChar char="o"/>
            </a:pPr>
            <a:r>
              <a:rPr lang="cs-CZ" sz="8000" b="1" kern="100" dirty="0">
                <a:latin typeface="Trebuchet MS" panose="020B0603020202020204" pitchFamily="34" charset="0"/>
                <a:ea typeface="Calibri" panose="020F0502020204030204" pitchFamily="34" charset="0"/>
                <a:cs typeface="Times New Roman" panose="02020603050405020304" pitchFamily="18" charset="0"/>
              </a:rPr>
              <a:t> úpravy NZIS</a:t>
            </a:r>
            <a:endParaRPr lang="cs-CZ" sz="8000" kern="100" dirty="0">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cs-CZ" sz="64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cs-CZ" sz="6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88BCCE82-5A28-B2F0-99B4-9D3D11E12FA3}"/>
              </a:ext>
            </a:extLst>
          </p:cNvPr>
          <p:cNvSpPr>
            <a:spLocks noGrp="1"/>
          </p:cNvSpPr>
          <p:nvPr>
            <p:ph type="title"/>
          </p:nvPr>
        </p:nvSpPr>
        <p:spPr>
          <a:xfrm>
            <a:off x="1619250" y="474663"/>
            <a:ext cx="9802813" cy="720725"/>
          </a:xfrm>
        </p:spPr>
        <p:txBody>
          <a:bodyPr>
            <a:normAutofit fontScale="90000"/>
          </a:bodyPr>
          <a:lstStyle/>
          <a:p>
            <a:r>
              <a:rPr lang="pl-PL" sz="2700" dirty="0">
                <a:solidFill>
                  <a:srgbClr val="FF0000"/>
                </a:solidFill>
              </a:rPr>
              <a:t>2. novela zákona o zdravotních službách</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608196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469E-6FBB-2818-8DFE-33BB6277C374}"/>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16D8CE37-7B73-1B68-D2F5-76C7F51FE3D2}"/>
              </a:ext>
            </a:extLst>
          </p:cNvPr>
          <p:cNvSpPr>
            <a:spLocks noGrp="1"/>
          </p:cNvSpPr>
          <p:nvPr>
            <p:ph sz="quarter" idx="10"/>
          </p:nvPr>
        </p:nvSpPr>
        <p:spPr>
          <a:xfrm>
            <a:off x="731837" y="1194963"/>
            <a:ext cx="10728325" cy="5188374"/>
          </a:xfrm>
        </p:spPr>
        <p:txBody>
          <a:bodyPr>
            <a:normAutofit fontScale="25000" lnSpcReduction="20000"/>
          </a:bodyPr>
          <a:lstStyle/>
          <a:p>
            <a:pPr lvl="0" algn="just">
              <a:lnSpc>
                <a:spcPct val="107000"/>
              </a:lnSpc>
              <a:buFont typeface="Courier New" panose="02070309020205020404" pitchFamily="49" charset="0"/>
              <a:buChar char="o"/>
            </a:pPr>
            <a:r>
              <a:rPr lang="cs-CZ" sz="96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rozšíření </a:t>
            </a:r>
            <a:r>
              <a:rPr lang="cs-CZ" sz="9600" b="1" u="sng" kern="100" dirty="0">
                <a:latin typeface="Trebuchet MS" panose="020B0603020202020204" pitchFamily="34" charset="0"/>
                <a:ea typeface="Calibri" panose="020F0502020204030204" pitchFamily="34" charset="0"/>
                <a:cs typeface="Times New Roman" panose="02020603050405020304" pitchFamily="18" charset="0"/>
              </a:rPr>
              <a:t>účelu NZIS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o hodnocení sociálně zdravotních a sociálních služeb,</a:t>
            </a:r>
          </a:p>
          <a:p>
            <a:pPr lvl="0" algn="just">
              <a:lnSpc>
                <a:spcPct val="107000"/>
              </a:lnSpc>
              <a:buFont typeface="Courier New" panose="02070309020205020404" pitchFamily="49" charset="0"/>
              <a:buChar char="o"/>
            </a:pPr>
            <a:r>
              <a:rPr lang="cs-CZ" sz="9600" b="1" u="sng" kern="100" dirty="0">
                <a:latin typeface="Trebuchet MS" panose="020B0603020202020204" pitchFamily="34" charset="0"/>
                <a:ea typeface="Calibri" panose="020F0502020204030204" pitchFamily="34" charset="0"/>
                <a:cs typeface="Times New Roman" panose="02020603050405020304" pitchFamily="18" charset="0"/>
              </a:rPr>
              <a:t>rozšíření součástí NZIS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o údaje z informačních systémů veřejné správy (MPSV, event. MŠMT), </a:t>
            </a:r>
          </a:p>
          <a:p>
            <a:pPr lvl="0" algn="just">
              <a:lnSpc>
                <a:spcPct val="107000"/>
              </a:lnSpc>
              <a:buFont typeface="Courier New" panose="02070309020205020404" pitchFamily="49" charset="0"/>
              <a:buChar char="o"/>
            </a:pPr>
            <a:r>
              <a:rPr lang="cs-CZ" sz="9600" b="1" u="sng" kern="100" dirty="0">
                <a:latin typeface="Trebuchet MS" panose="020B0603020202020204" pitchFamily="34" charset="0"/>
                <a:ea typeface="Calibri" panose="020F0502020204030204" pitchFamily="34" charset="0"/>
                <a:cs typeface="Times New Roman" panose="02020603050405020304" pitchFamily="18" charset="0"/>
              </a:rPr>
              <a:t>rozšíření NRHZS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 Národního registru hrazených zdravotních služeb o sociálně zdravotní služby – data resortu MPSV </a:t>
            </a:r>
            <a:r>
              <a:rPr lang="cs-CZ" sz="9600" b="1" kern="100">
                <a:latin typeface="Trebuchet MS" panose="020B0603020202020204" pitchFamily="34" charset="0"/>
                <a:ea typeface="Calibri" panose="020F0502020204030204" pitchFamily="34" charset="0"/>
                <a:cs typeface="Times New Roman" panose="02020603050405020304" pitchFamily="18" charset="0"/>
              </a:rPr>
              <a:t>a zpětný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most MPSV</a:t>
            </a:r>
          </a:p>
          <a:p>
            <a:pPr lvl="0" algn="just">
              <a:lnSpc>
                <a:spcPct val="107000"/>
              </a:lnSpc>
              <a:buFont typeface="Courier New" panose="02070309020205020404" pitchFamily="49" charset="0"/>
              <a:buChar char="o"/>
            </a:pPr>
            <a:r>
              <a:rPr lang="cs-CZ" sz="9600" b="1" u="sng" kern="100" dirty="0">
                <a:latin typeface="Trebuchet MS" panose="020B0603020202020204" pitchFamily="34" charset="0"/>
                <a:ea typeface="Calibri" panose="020F0502020204030204" pitchFamily="34" charset="0"/>
                <a:cs typeface="Times New Roman" panose="02020603050405020304" pitchFamily="18" charset="0"/>
              </a:rPr>
              <a:t>rozšíření Přílohy č. 1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o Národní registr vzácných onemocnění a Národní registr vybraných kategorií elektronických zdravotních dat (metadata),</a:t>
            </a:r>
          </a:p>
          <a:p>
            <a:pPr lvl="0" algn="just">
              <a:lnSpc>
                <a:spcPct val="107000"/>
              </a:lnSpc>
              <a:buFont typeface="Courier New" panose="02070309020205020404" pitchFamily="49" charset="0"/>
              <a:buChar char="o"/>
            </a:pPr>
            <a:r>
              <a:rPr lang="cs-CZ" sz="9600" b="1" u="sng" kern="100" dirty="0">
                <a:effectLst/>
                <a:latin typeface="Trebuchet MS" panose="020B0603020202020204" pitchFamily="34" charset="0"/>
                <a:ea typeface="Calibri" panose="020F0502020204030204" pitchFamily="34" charset="0"/>
                <a:cs typeface="Times New Roman" panose="02020603050405020304" pitchFamily="18" charset="0"/>
              </a:rPr>
              <a:t>syntetická data</a:t>
            </a:r>
            <a:r>
              <a:rPr lang="cs-CZ" sz="9600" b="1" kern="100" dirty="0">
                <a:effectLst/>
                <a:latin typeface="Trebuchet MS" panose="020B0603020202020204" pitchFamily="34" charset="0"/>
                <a:ea typeface="Calibri" panose="020F0502020204030204" pitchFamily="34" charset="0"/>
                <a:cs typeface="Times New Roman" panose="02020603050405020304" pitchFamily="18" charset="0"/>
              </a:rPr>
              <a:t>,</a:t>
            </a:r>
          </a:p>
          <a:p>
            <a:pPr lvl="0" algn="just">
              <a:lnSpc>
                <a:spcPct val="107000"/>
              </a:lnSpc>
              <a:buFont typeface="Courier New" panose="02070309020205020404" pitchFamily="49" charset="0"/>
              <a:buChar char="o"/>
            </a:pPr>
            <a:r>
              <a:rPr lang="cs-CZ" sz="9600" b="1" u="sng" kern="100" dirty="0">
                <a:effectLst/>
                <a:latin typeface="Trebuchet MS" panose="020B0603020202020204" pitchFamily="34" charset="0"/>
                <a:ea typeface="Calibri" panose="020F0502020204030204" pitchFamily="34" charset="0"/>
                <a:cs typeface="Times New Roman" panose="02020603050405020304" pitchFamily="18" charset="0"/>
              </a:rPr>
              <a:t>zpětný most pro MPSV </a:t>
            </a:r>
            <a:r>
              <a:rPr lang="cs-CZ" sz="9600" b="1" kern="100" dirty="0">
                <a:effectLst/>
                <a:latin typeface="Trebuchet MS" panose="020B0603020202020204" pitchFamily="34" charset="0"/>
                <a:ea typeface="Calibri" panose="020F0502020204030204" pitchFamily="34" charset="0"/>
                <a:cs typeface="Times New Roman" panose="02020603050405020304" pitchFamily="18" charset="0"/>
              </a:rPr>
              <a:t>– na základě žádosti -  MPSV a ČSSZ plus hodnocení a  plánování potřeb sociálních a sociálně zdravotních služeb – účinnost od 1. ledna 2027</a:t>
            </a:r>
          </a:p>
          <a:p>
            <a:pPr lvl="0" algn="just">
              <a:lnSpc>
                <a:spcPct val="107000"/>
              </a:lnSpc>
              <a:buFont typeface="Courier New" panose="02070309020205020404" pitchFamily="49" charset="0"/>
              <a:buChar char="o"/>
            </a:pPr>
            <a:r>
              <a:rPr lang="cs-CZ" sz="9600" b="1" u="sng" kern="100" dirty="0">
                <a:latin typeface="Trebuchet MS" panose="020B0603020202020204" pitchFamily="34" charset="0"/>
                <a:ea typeface="Calibri" panose="020F0502020204030204" pitchFamily="34" charset="0"/>
                <a:cs typeface="Times New Roman" panose="02020603050405020304" pitchFamily="18" charset="0"/>
              </a:rPr>
              <a:t>údaje o studentech z resortu MŠMT </a:t>
            </a:r>
            <a:r>
              <a:rPr lang="cs-CZ" sz="9600" b="1" kern="100" dirty="0">
                <a:latin typeface="Trebuchet MS" panose="020B0603020202020204" pitchFamily="34" charset="0"/>
                <a:ea typeface="Calibri" panose="020F0502020204030204" pitchFamily="34" charset="0"/>
                <a:cs typeface="Times New Roman" panose="02020603050405020304" pitchFamily="18" charset="0"/>
              </a:rPr>
              <a:t>do NRZP a zpětný most pro MŠMT</a:t>
            </a:r>
            <a:endParaRPr lang="cs-CZ" sz="96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lvl="0" algn="just">
              <a:lnSpc>
                <a:spcPct val="107000"/>
              </a:lnSpc>
              <a:buFont typeface="Courier New" panose="02070309020205020404" pitchFamily="49" charset="0"/>
              <a:buChar char="o"/>
            </a:pPr>
            <a:endParaRPr lang="cs-CZ" sz="6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cs-CZ" sz="6400" b="1" kern="100" dirty="0">
                <a:latin typeface="Trebuchet MS" panose="020B0603020202020204" pitchFamily="34" charset="0"/>
                <a:ea typeface="Calibri" panose="020F0502020204030204" pitchFamily="34" charset="0"/>
                <a:cs typeface="Times New Roman" panose="02020603050405020304" pitchFamily="18" charset="0"/>
              </a:rPr>
              <a:t>	</a:t>
            </a:r>
            <a:endParaRPr lang="cs-CZ" sz="64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cs-CZ" sz="6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cs-CZ" sz="1000" kern="100" dirty="0">
              <a:effectLst/>
              <a:latin typeface="Calibri" panose="020F050202020403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0DF8FC4B-8D7E-7FC3-D68A-B4AABBD7FFAC}"/>
              </a:ext>
            </a:extLst>
          </p:cNvPr>
          <p:cNvSpPr>
            <a:spLocks noGrp="1"/>
          </p:cNvSpPr>
          <p:nvPr>
            <p:ph type="title"/>
          </p:nvPr>
        </p:nvSpPr>
        <p:spPr>
          <a:xfrm>
            <a:off x="1619250" y="474663"/>
            <a:ext cx="9802813" cy="720725"/>
          </a:xfrm>
        </p:spPr>
        <p:txBody>
          <a:bodyPr>
            <a:normAutofit fontScale="90000"/>
          </a:bodyPr>
          <a:lstStyle/>
          <a:p>
            <a:r>
              <a:rPr lang="cs-CZ" sz="3100" dirty="0">
                <a:solidFill>
                  <a:srgbClr val="FF0000"/>
                </a:solidFill>
              </a:rPr>
              <a:t>2. zákon o zdravotních službách - </a:t>
            </a:r>
            <a:r>
              <a:rPr lang="cs-CZ" sz="3100" i="1" dirty="0">
                <a:solidFill>
                  <a:srgbClr val="FF0000"/>
                </a:solidFill>
              </a:rPr>
              <a:t>NZIS</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39758308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3AEA-EB35-3007-1647-CD0C791DEC30}"/>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8B5A28FB-1972-3D77-15A7-CF2CE05F12A3}"/>
              </a:ext>
            </a:extLst>
          </p:cNvPr>
          <p:cNvSpPr>
            <a:spLocks noGrp="1"/>
          </p:cNvSpPr>
          <p:nvPr>
            <p:ph sz="quarter" idx="10"/>
          </p:nvPr>
        </p:nvSpPr>
        <p:spPr>
          <a:xfrm>
            <a:off x="731837" y="1733973"/>
            <a:ext cx="10728325" cy="5188374"/>
          </a:xfrm>
        </p:spPr>
        <p:txBody>
          <a:bodyPr>
            <a:normAutofit fontScale="25000" lnSpcReduction="20000"/>
          </a:bodyPr>
          <a:lstStyle/>
          <a:p>
            <a:pPr marL="0" lvl="0" indent="0">
              <a:buNone/>
            </a:pPr>
            <a:endParaRPr lang="cs-CZ" sz="1600" dirty="0">
              <a:latin typeface="Trebuchet MS" panose="020B0603020202020204" pitchFamily="34" charset="0"/>
            </a:endParaRP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1. </a:t>
            </a:r>
            <a:r>
              <a:rPr lang="cs-CZ" sz="80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předložení 1. návrhu poradě vedení PM</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	konec března - splněno</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2. </a:t>
            </a:r>
            <a:r>
              <a:rPr lang="cs-CZ" sz="80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začátek VPŘ resortního </a:t>
            </a:r>
            <a:r>
              <a:rPr lang="cs-CZ" sz="8000" b="1" kern="1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květen</a:t>
            </a:r>
            <a:r>
              <a:rPr lang="cs-CZ" sz="80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2026 </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	2 měsíce, vč. vypořádání</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3. </a:t>
            </a:r>
            <a:r>
              <a:rPr lang="cs-CZ" sz="80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MPŘ červenec 2026</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	2 měsíce, vč.  vypořádání </a:t>
            </a:r>
          </a:p>
          <a:p>
            <a:pPr marL="0" lvl="0" indent="0" algn="just">
              <a:lnSpc>
                <a:spcPct val="107000"/>
              </a:lnSpc>
              <a:buNone/>
            </a:pPr>
            <a:r>
              <a:rPr lang="cs-CZ" sz="8000" b="1" kern="100" dirty="0">
                <a:effectLst/>
                <a:latin typeface="Trebuchet MS" panose="020B0603020202020204" pitchFamily="34" charset="0"/>
                <a:ea typeface="Calibri" panose="020F0502020204030204" pitchFamily="34" charset="0"/>
                <a:cs typeface="Times New Roman" panose="02020603050405020304" pitchFamily="18" charset="0"/>
              </a:rPr>
              <a:t>4. předložení vládě </a:t>
            </a:r>
            <a:r>
              <a:rPr lang="cs-CZ" sz="8000" b="1" u="sng"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konec září 2026</a:t>
            </a:r>
          </a:p>
          <a:p>
            <a:pPr marL="0" lvl="0" indent="0" algn="just">
              <a:lnSpc>
                <a:spcPct val="107000"/>
              </a:lnSpc>
              <a:buNone/>
            </a:pPr>
            <a:endParaRPr lang="cs-CZ" sz="112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buNone/>
            </a:pPr>
            <a:endParaRPr lang="cs-CZ" sz="11200" b="1" kern="1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ctr">
              <a:lnSpc>
                <a:spcPct val="107000"/>
              </a:lnSpc>
              <a:buNone/>
            </a:pPr>
            <a:endParaRPr lang="cs-CZ" sz="96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cs-CZ" sz="6400" b="1" kern="100" dirty="0">
                <a:latin typeface="Trebuchet MS" panose="020B0603020202020204" pitchFamily="34" charset="0"/>
                <a:ea typeface="Calibri" panose="020F0502020204030204" pitchFamily="34" charset="0"/>
                <a:cs typeface="Times New Roman" panose="02020603050405020304" pitchFamily="18" charset="0"/>
              </a:rPr>
              <a:t>	</a:t>
            </a:r>
            <a:endParaRPr lang="cs-CZ" sz="6400" b="1"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cs-CZ" sz="6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cs-CZ" sz="1000" kern="100" dirty="0">
              <a:effectLst/>
              <a:latin typeface="Trebuchet MS" panose="020B0603020202020204" pitchFamily="34" charset="0"/>
              <a:ea typeface="Noto Sans CJK SC Regular"/>
              <a:cs typeface="Mangal" panose="02040503050203030202" pitchFamily="18" charset="0"/>
            </a:endParaRPr>
          </a:p>
        </p:txBody>
      </p:sp>
      <p:sp>
        <p:nvSpPr>
          <p:cNvPr id="5" name="Nadpis 2">
            <a:extLst>
              <a:ext uri="{FF2B5EF4-FFF2-40B4-BE49-F238E27FC236}">
                <a16:creationId xmlns:a16="http://schemas.microsoft.com/office/drawing/2014/main" id="{D1E16097-9F3C-1571-5659-44BE0089FA1B}"/>
              </a:ext>
            </a:extLst>
          </p:cNvPr>
          <p:cNvSpPr>
            <a:spLocks noGrp="1"/>
          </p:cNvSpPr>
          <p:nvPr>
            <p:ph type="title"/>
          </p:nvPr>
        </p:nvSpPr>
        <p:spPr>
          <a:xfrm>
            <a:off x="1619250" y="474663"/>
            <a:ext cx="9802813" cy="720725"/>
          </a:xfrm>
        </p:spPr>
        <p:txBody>
          <a:bodyPr>
            <a:normAutofit fontScale="90000"/>
          </a:bodyPr>
          <a:lstStyle/>
          <a:p>
            <a:r>
              <a:rPr lang="cs-CZ" sz="3100" dirty="0">
                <a:solidFill>
                  <a:srgbClr val="FF0000"/>
                </a:solidFill>
              </a:rPr>
              <a:t>3. HARMONOGRAM</a:t>
            </a:r>
            <a:br>
              <a:rPr lang="cs-CZ" u="sng" dirty="0">
                <a:solidFill>
                  <a:srgbClr val="FF0000"/>
                </a:solidFill>
              </a:rPr>
            </a:br>
            <a:endParaRPr lang="cs-CZ" dirty="0">
              <a:solidFill>
                <a:srgbClr val="FF0000"/>
              </a:solidFill>
            </a:endParaRPr>
          </a:p>
        </p:txBody>
      </p:sp>
    </p:spTree>
    <p:extLst>
      <p:ext uri="{BB962C8B-B14F-4D97-AF65-F5344CB8AC3E}">
        <p14:creationId xmlns:p14="http://schemas.microsoft.com/office/powerpoint/2010/main" val="2210971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63500474-B8F0-1738-9F8D-559BB3D28322}"/>
              </a:ext>
            </a:extLst>
          </p:cNvPr>
          <p:cNvSpPr>
            <a:spLocks noGrp="1"/>
          </p:cNvSpPr>
          <p:nvPr>
            <p:ph type="body" sz="quarter" idx="10"/>
          </p:nvPr>
        </p:nvSpPr>
        <p:spPr>
          <a:xfrm>
            <a:off x="2640059" y="3310466"/>
            <a:ext cx="6911881" cy="2544286"/>
          </a:xfrm>
        </p:spPr>
        <p:txBody>
          <a:bodyPr/>
          <a:lstStyle/>
          <a:p>
            <a:pPr lvl="0"/>
            <a:r>
              <a:rPr lang="cs-CZ" dirty="0"/>
              <a:t>Kontakt:</a:t>
            </a:r>
          </a:p>
          <a:p>
            <a:pPr lvl="0"/>
            <a:r>
              <a:rPr lang="cs-CZ" dirty="0"/>
              <a:t>Mgr. JUDr. Vladimíra Těšitelová, LL.M.</a:t>
            </a:r>
          </a:p>
          <a:p>
            <a:pPr lvl="0"/>
            <a:r>
              <a:rPr lang="cs-CZ" dirty="0"/>
              <a:t>st. zástupce ředitele ÚZIS ČR</a:t>
            </a:r>
          </a:p>
          <a:p>
            <a:pPr lvl="0"/>
            <a:r>
              <a:rPr lang="cs-CZ" dirty="0">
                <a:hlinkClick r:id="rId2"/>
              </a:rPr>
              <a:t>Vladimira.Tesitelova@uzis.cz</a:t>
            </a:r>
            <a:endParaRPr lang="cs-CZ" dirty="0"/>
          </a:p>
          <a:p>
            <a:endParaRPr lang="cs-CZ" dirty="0"/>
          </a:p>
        </p:txBody>
      </p:sp>
      <p:sp>
        <p:nvSpPr>
          <p:cNvPr id="4" name="TextovéPole 3">
            <a:extLst>
              <a:ext uri="{FF2B5EF4-FFF2-40B4-BE49-F238E27FC236}">
                <a16:creationId xmlns:a16="http://schemas.microsoft.com/office/drawing/2014/main" id="{C3DA9625-38E8-A175-C603-21586D32DC29}"/>
              </a:ext>
            </a:extLst>
          </p:cNvPr>
          <p:cNvSpPr txBox="1"/>
          <p:nvPr/>
        </p:nvSpPr>
        <p:spPr>
          <a:xfrm>
            <a:off x="2640059" y="2456933"/>
            <a:ext cx="58985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rgbClr val="C00000"/>
                </a:solidFill>
                <a:effectLst/>
                <a:uLnTx/>
                <a:uFillTx/>
                <a:latin typeface="Arial" panose="020B0604020202020204"/>
                <a:ea typeface="+mn-ea"/>
                <a:cs typeface="+mn-cs"/>
              </a:rPr>
              <a:t>Děkuji za pozornost</a:t>
            </a:r>
            <a:r>
              <a:rPr kumimoji="0" lang="cs-CZ" sz="1800" b="0" i="0" u="none" strike="noStrike" kern="1200" cap="none" spc="0" normalizeH="0" baseline="0" noProof="0" dirty="0">
                <a:ln>
                  <a:noFill/>
                </a:ln>
                <a:solidFill>
                  <a:srgbClr val="C00000"/>
                </a:solidFill>
                <a:effectLst/>
                <a:uLnTx/>
                <a:uFillTx/>
                <a:latin typeface="Arial" panose="020B0604020202020204"/>
                <a:ea typeface="+mn-ea"/>
                <a:cs typeface="+mn-cs"/>
              </a:rPr>
              <a:t>.</a:t>
            </a:r>
            <a:endParaRPr kumimoji="0" lang="cs-CZ"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27164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AD54-85EA-34DF-EA99-F0F760BA8F86}"/>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62C32E1F-3CB3-5D49-DB8B-5F2AB821CEFD}"/>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F6323769-B836-7605-57A6-E21D9455F379}"/>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Aktuální legislativní problematika </a:t>
            </a:r>
            <a:r>
              <a:rPr lang="cs-CZ" sz="2400" dirty="0" err="1">
                <a:latin typeface="Bahnschrift" panose="020B0502040204020203" pitchFamily="34" charset="0"/>
                <a:cs typeface="Arial" panose="020B0604020202020204" pitchFamily="34" charset="0"/>
              </a:rPr>
              <a:t>eHealth</a:t>
            </a:r>
            <a:r>
              <a:rPr lang="cs-CZ" sz="2400" dirty="0">
                <a:latin typeface="Bahnschrift" panose="020B0502040204020203" pitchFamily="34" charset="0"/>
                <a:cs typeface="Arial" panose="020B0604020202020204" pitchFamily="34" charset="0"/>
              </a:rPr>
              <a:t> a EHDS </a:t>
            </a: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a:p>
            <a:endParaRPr lang="cs-CZ" sz="2400" dirty="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9C83F4E2-A865-5D3C-2C7A-CE7489D97922}"/>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154595E0-E19C-5F29-2765-E797A2B2BFEF}"/>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45DE6525-F5C0-CABC-5330-2A90886967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6859" y="455191"/>
            <a:ext cx="1441141" cy="226061"/>
          </a:xfrm>
          <a:prstGeom prst="rect">
            <a:avLst/>
          </a:prstGeom>
        </p:spPr>
      </p:pic>
      <p:sp>
        <p:nvSpPr>
          <p:cNvPr id="2" name="TextovéPole 1">
            <a:extLst>
              <a:ext uri="{FF2B5EF4-FFF2-40B4-BE49-F238E27FC236}">
                <a16:creationId xmlns:a16="http://schemas.microsoft.com/office/drawing/2014/main" id="{68B76AF5-03F3-F837-1ADE-328FE72B3727}"/>
              </a:ext>
            </a:extLst>
          </p:cNvPr>
          <p:cNvSpPr txBox="1"/>
          <p:nvPr/>
        </p:nvSpPr>
        <p:spPr>
          <a:xfrm>
            <a:off x="989704" y="2157793"/>
            <a:ext cx="10188592" cy="2000548"/>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dirty="0">
                <a:solidFill>
                  <a:srgbClr val="44546A"/>
                </a:solidFill>
                <a:latin typeface="Bahnschrift" panose="020B0502040204020203" pitchFamily="34" charset="0"/>
                <a:cs typeface="Arial" panose="020B0604020202020204" pitchFamily="34" charset="0"/>
              </a:rPr>
              <a:t>„Národní rada elektronického zdravotnictví bere podané informace na vědomí.“ </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2968164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DAC4C60B-AC8A-8EF4-06E1-0CFB215A4B18}"/>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C38BD080-675C-69EB-5905-238DF5F0ECEF}"/>
              </a:ext>
            </a:extLst>
          </p:cNvPr>
          <p:cNvGrpSpPr/>
          <p:nvPr/>
        </p:nvGrpSpPr>
        <p:grpSpPr>
          <a:xfrm>
            <a:off x="2107150" y="2440168"/>
            <a:ext cx="8241860" cy="2150088"/>
            <a:chOff x="2464533" y="2580068"/>
            <a:chExt cx="8241860" cy="2150088"/>
          </a:xfrm>
        </p:grpSpPr>
        <p:sp>
          <p:nvSpPr>
            <p:cNvPr id="2" name="Nadpis 1">
              <a:extLst>
                <a:ext uri="{FF2B5EF4-FFF2-40B4-BE49-F238E27FC236}">
                  <a16:creationId xmlns:a16="http://schemas.microsoft.com/office/drawing/2014/main" id="{064CE785-9980-AF85-D164-57465E3C63B4}"/>
                </a:ext>
              </a:extLst>
            </p:cNvPr>
            <p:cNvSpPr txBox="1">
              <a:spLocks/>
            </p:cNvSpPr>
            <p:nvPr/>
          </p:nvSpPr>
          <p:spPr>
            <a:xfrm>
              <a:off x="3746500" y="2866724"/>
              <a:ext cx="6959893"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latin typeface="Bahnschrift" panose="020B0502040204020203" pitchFamily="34" charset="0"/>
                  <a:cs typeface="Arial" panose="020B0604020202020204" pitchFamily="34" charset="0"/>
                </a:rPr>
                <a:t>SYSTÉM ADMINISTRACE PRO VZDĚLÁVÁNÍ ZDRAVOTNÍKŮ</a:t>
              </a:r>
            </a:p>
          </p:txBody>
        </p:sp>
        <p:sp>
          <p:nvSpPr>
            <p:cNvPr id="3" name="Podnadpis 2">
              <a:extLst>
                <a:ext uri="{FF2B5EF4-FFF2-40B4-BE49-F238E27FC236}">
                  <a16:creationId xmlns:a16="http://schemas.microsoft.com/office/drawing/2014/main" id="{61B5A085-1562-D8F4-3AFD-37C22412AEF8}"/>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400D3B9C-67F1-7446-637A-D97ECC8AFE56}"/>
                </a:ext>
              </a:extLst>
            </p:cNvPr>
            <p:cNvSpPr txBox="1"/>
            <p:nvPr/>
          </p:nvSpPr>
          <p:spPr>
            <a:xfrm>
              <a:off x="2464533" y="2580068"/>
              <a:ext cx="2107406" cy="1661993"/>
            </a:xfrm>
            <a:prstGeom prst="rect">
              <a:avLst/>
            </a:prstGeom>
            <a:noFill/>
          </p:spPr>
          <p:txBody>
            <a:bodyPr wrap="square" rtlCol="0">
              <a:spAutoFit/>
            </a:bodyPr>
            <a:lstStyle/>
            <a:p>
              <a:r>
                <a:rPr lang="cs-CZ" sz="10100" dirty="0">
                  <a:solidFill>
                    <a:schemeClr val="bg1"/>
                  </a:solidFill>
                  <a:latin typeface="Bahnschrift" panose="020B0502040204020203" pitchFamily="34" charset="0"/>
                  <a:cs typeface="Arial" panose="020B0604020202020204" pitchFamily="34" charset="0"/>
                </a:rPr>
                <a:t>6</a:t>
              </a:r>
            </a:p>
          </p:txBody>
        </p:sp>
        <p:sp>
          <p:nvSpPr>
            <p:cNvPr id="6" name="Obdélník 5">
              <a:extLst>
                <a:ext uri="{FF2B5EF4-FFF2-40B4-BE49-F238E27FC236}">
                  <a16:creationId xmlns:a16="http://schemas.microsoft.com/office/drawing/2014/main" id="{8FA00B76-D341-5F9F-F8DC-4FA842530AC6}"/>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C3D97A07-031C-E62A-90DA-9808BE967F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92C7F1F2-6763-139D-3460-61E3123A31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993894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ísmo, Grafika, snímek obrazovky&#10;&#10;Obsah generovaný pomocí AI může být nesprávný.">
            <a:extLst>
              <a:ext uri="{FF2B5EF4-FFF2-40B4-BE49-F238E27FC236}">
                <a16:creationId xmlns:a16="http://schemas.microsoft.com/office/drawing/2014/main" id="{44D51180-0C7D-A5D3-8EBE-0E195A08F280}"/>
              </a:ext>
            </a:extLst>
          </p:cNvPr>
          <p:cNvPicPr>
            <a:picLocks noChangeAspect="1"/>
          </p:cNvPicPr>
          <p:nvPr/>
        </p:nvPicPr>
        <p:blipFill>
          <a:blip r:embed="rId2"/>
          <a:stretch>
            <a:fillRect/>
          </a:stretch>
        </p:blipFill>
        <p:spPr>
          <a:xfrm>
            <a:off x="2975333" y="2645026"/>
            <a:ext cx="6477000" cy="1722605"/>
          </a:xfrm>
          <a:prstGeom prst="rect">
            <a:avLst/>
          </a:prstGeom>
        </p:spPr>
      </p:pic>
      <p:sp>
        <p:nvSpPr>
          <p:cNvPr id="2" name="TextBox 9">
            <a:extLst>
              <a:ext uri="{FF2B5EF4-FFF2-40B4-BE49-F238E27FC236}">
                <a16:creationId xmlns:a16="http://schemas.microsoft.com/office/drawing/2014/main" id="{05288657-2388-F951-1E7A-0B98DB8B9AB2}"/>
              </a:ext>
            </a:extLst>
          </p:cNvPr>
          <p:cNvSpPr txBox="1"/>
          <p:nvPr/>
        </p:nvSpPr>
        <p:spPr>
          <a:xfrm>
            <a:off x="5384105" y="5990883"/>
            <a:ext cx="1423787" cy="420564"/>
          </a:xfrm>
          <a:prstGeom prst="rect">
            <a:avLst/>
          </a:prstGeom>
          <a:noFill/>
        </p:spPr>
        <p:txBody>
          <a:bodyPr wrap="none">
            <a:spAutoFit/>
          </a:bodyPr>
          <a:lstStyle/>
          <a:p>
            <a:pPr algn="ctr" defTabSz="609585">
              <a:defRPr sz="1600" b="1">
                <a:solidFill>
                  <a:srgbClr val="2299DD"/>
                </a:solidFill>
              </a:defRPr>
            </a:pPr>
            <a:r>
              <a:rPr lang="cs-CZ" sz="2133" b="1" dirty="0">
                <a:solidFill>
                  <a:prstClr val="white"/>
                </a:solidFill>
                <a:latin typeface="Calibri"/>
              </a:rPr>
              <a:t>22. 4. 2026</a:t>
            </a:r>
            <a:endParaRPr sz="2133" b="1" dirty="0">
              <a:solidFill>
                <a:prstClr val="white"/>
              </a:solidFill>
              <a:latin typeface="Calibri"/>
            </a:endParaRPr>
          </a:p>
        </p:txBody>
      </p:sp>
      <p:sp>
        <p:nvSpPr>
          <p:cNvPr id="4" name="Text 15">
            <a:extLst>
              <a:ext uri="{FF2B5EF4-FFF2-40B4-BE49-F238E27FC236}">
                <a16:creationId xmlns:a16="http://schemas.microsoft.com/office/drawing/2014/main" id="{07F4C233-AC03-0314-1DF0-BF95EB3D4E03}"/>
              </a:ext>
            </a:extLst>
          </p:cNvPr>
          <p:cNvSpPr/>
          <p:nvPr/>
        </p:nvSpPr>
        <p:spPr>
          <a:xfrm>
            <a:off x="4944366" y="6317868"/>
            <a:ext cx="9688985" cy="248840"/>
          </a:xfrm>
          <a:prstGeom prst="rect">
            <a:avLst/>
          </a:prstGeom>
          <a:noFill/>
          <a:ln/>
        </p:spPr>
        <p:txBody>
          <a:bodyPr wrap="square" lIns="0" tIns="0" rIns="0" bIns="0" rtlCol="0" anchor="t"/>
          <a:lstStyle/>
          <a:p>
            <a:pPr defTabSz="609585">
              <a:lnSpc>
                <a:spcPts val="1960"/>
              </a:lnSpc>
              <a:spcAft>
                <a:spcPts val="200"/>
              </a:spcAft>
            </a:pPr>
            <a:r>
              <a:rPr lang="en-US" sz="1400" b="1" dirty="0">
                <a:solidFill>
                  <a:srgbClr val="FFFFFF"/>
                </a:solidFill>
                <a:latin typeface="Arial" pitchFamily="34" charset="0"/>
                <a:ea typeface="Arial" pitchFamily="34" charset="-122"/>
                <a:cs typeface="Arial" pitchFamily="34" charset="-120"/>
              </a:rPr>
              <a:t>Ing. Zdeněk Blažek, MBA</a:t>
            </a:r>
            <a:endParaRPr lang="en-US" sz="1400" dirty="0">
              <a:solidFill>
                <a:prstClr val="black"/>
              </a:solidFill>
              <a:latin typeface="Calibri"/>
            </a:endParaRPr>
          </a:p>
        </p:txBody>
      </p:sp>
      <p:sp>
        <p:nvSpPr>
          <p:cNvPr id="5" name="Rounded Rectangle 8">
            <a:extLst>
              <a:ext uri="{FF2B5EF4-FFF2-40B4-BE49-F238E27FC236}">
                <a16:creationId xmlns:a16="http://schemas.microsoft.com/office/drawing/2014/main" id="{9AD9C08D-C5D2-65AF-A9B1-ED225C269ECF}"/>
              </a:ext>
            </a:extLst>
          </p:cNvPr>
          <p:cNvSpPr/>
          <p:nvPr/>
        </p:nvSpPr>
        <p:spPr>
          <a:xfrm>
            <a:off x="3657600" y="4795359"/>
            <a:ext cx="4876800" cy="609600"/>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6" name="TextBox 9">
            <a:extLst>
              <a:ext uri="{FF2B5EF4-FFF2-40B4-BE49-F238E27FC236}">
                <a16:creationId xmlns:a16="http://schemas.microsoft.com/office/drawing/2014/main" id="{84C5DF0B-7511-9251-4397-B326914001DC}"/>
              </a:ext>
            </a:extLst>
          </p:cNvPr>
          <p:cNvSpPr txBox="1"/>
          <p:nvPr/>
        </p:nvSpPr>
        <p:spPr>
          <a:xfrm>
            <a:off x="4255593" y="4852271"/>
            <a:ext cx="3680815" cy="420564"/>
          </a:xfrm>
          <a:prstGeom prst="rect">
            <a:avLst/>
          </a:prstGeom>
          <a:noFill/>
        </p:spPr>
        <p:txBody>
          <a:bodyPr wrap="none">
            <a:spAutoFit/>
          </a:bodyPr>
          <a:lstStyle/>
          <a:p>
            <a:pPr algn="ctr" defTabSz="609585">
              <a:defRPr sz="1200" b="1">
                <a:solidFill>
                  <a:srgbClr val="2563EB"/>
                </a:solidFill>
              </a:defRPr>
            </a:pPr>
            <a:r>
              <a:rPr lang="cs-CZ" sz="2133" b="1" noProof="1">
                <a:solidFill>
                  <a:srgbClr val="0070C0"/>
                </a:solidFill>
                <a:latin typeface="Calibri"/>
              </a:rPr>
              <a:t>Informace pro Národní radu EZ</a:t>
            </a:r>
          </a:p>
        </p:txBody>
      </p:sp>
    </p:spTree>
    <p:extLst>
      <p:ext uri="{BB962C8B-B14F-4D97-AF65-F5344CB8AC3E}">
        <p14:creationId xmlns:p14="http://schemas.microsoft.com/office/powerpoint/2010/main" val="24823686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609601" y="877825"/>
            <a:ext cx="2005677"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O projektu</a:t>
            </a:r>
          </a:p>
        </p:txBody>
      </p:sp>
      <p:sp>
        <p:nvSpPr>
          <p:cNvPr id="8" name="TextBox 7"/>
          <p:cNvSpPr txBox="1"/>
          <p:nvPr/>
        </p:nvSpPr>
        <p:spPr>
          <a:xfrm>
            <a:off x="609601" y="1463040"/>
            <a:ext cx="7758855" cy="338554"/>
          </a:xfrm>
          <a:prstGeom prst="rect">
            <a:avLst/>
          </a:prstGeom>
          <a:noFill/>
        </p:spPr>
        <p:txBody>
          <a:bodyPr wrap="none">
            <a:spAutoFit/>
          </a:bodyPr>
          <a:lstStyle/>
          <a:p>
            <a:pPr defTabSz="609585">
              <a:defRPr sz="1200">
                <a:solidFill>
                  <a:srgbClr val="475569"/>
                </a:solidFill>
              </a:defRPr>
            </a:pPr>
            <a:r>
              <a:rPr sz="1600">
                <a:solidFill>
                  <a:srgbClr val="475569"/>
                </a:solidFill>
                <a:latin typeface="Calibri"/>
              </a:rPr>
              <a:t>Administrativní systém pro specializační a nástavbové vzdělávání zdravotnických pracovníků</a:t>
            </a:r>
          </a:p>
        </p:txBody>
      </p:sp>
      <p:sp>
        <p:nvSpPr>
          <p:cNvPr id="9" name="Rounded Rectangle 8"/>
          <p:cNvSpPr/>
          <p:nvPr/>
        </p:nvSpPr>
        <p:spPr>
          <a:xfrm>
            <a:off x="487680" y="2011680"/>
            <a:ext cx="11216640" cy="115824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Rectangle 9"/>
          <p:cNvSpPr/>
          <p:nvPr/>
        </p:nvSpPr>
        <p:spPr>
          <a:xfrm>
            <a:off x="512064" y="2109216"/>
            <a:ext cx="73152" cy="963168"/>
          </a:xfrm>
          <a:prstGeom prst="rect">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1" name="TextBox 10"/>
          <p:cNvSpPr txBox="1"/>
          <p:nvPr/>
        </p:nvSpPr>
        <p:spPr>
          <a:xfrm>
            <a:off x="755904" y="2157985"/>
            <a:ext cx="1245854"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Cíl projektu</a:t>
            </a:r>
          </a:p>
        </p:txBody>
      </p:sp>
      <p:sp>
        <p:nvSpPr>
          <p:cNvPr id="12" name="TextBox 11"/>
          <p:cNvSpPr txBox="1"/>
          <p:nvPr/>
        </p:nvSpPr>
        <p:spPr>
          <a:xfrm>
            <a:off x="755904" y="2560321"/>
            <a:ext cx="10789920" cy="502573"/>
          </a:xfrm>
          <a:prstGeom prst="rect">
            <a:avLst/>
          </a:prstGeom>
          <a:noFill/>
        </p:spPr>
        <p:txBody>
          <a:bodyPr wrap="square">
            <a:spAutoFit/>
          </a:bodyPr>
          <a:lstStyle/>
          <a:p>
            <a:pPr defTabSz="609585">
              <a:spcAft>
                <a:spcPts val="533"/>
              </a:spcAft>
              <a:defRPr sz="1000">
                <a:solidFill>
                  <a:srgbClr val="475569"/>
                </a:solidFill>
              </a:defRPr>
            </a:pPr>
            <a:r>
              <a:rPr sz="1333">
                <a:solidFill>
                  <a:srgbClr val="475569"/>
                </a:solidFill>
                <a:latin typeface="Calibri"/>
              </a:rPr>
              <a:t>Výrazně zlepšit řízení a administraci specializačního a nástavbového vzdělávání v ČR vytvořením efektivního, moderního a uživatelsky přívětivého informačního systému.</a:t>
            </a:r>
          </a:p>
        </p:txBody>
      </p:sp>
      <p:sp>
        <p:nvSpPr>
          <p:cNvPr id="13" name="Rounded Rectangle 12"/>
          <p:cNvSpPr/>
          <p:nvPr/>
        </p:nvSpPr>
        <p:spPr>
          <a:xfrm>
            <a:off x="487680" y="3291840"/>
            <a:ext cx="11216640" cy="115824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4" name="Rectangle 13"/>
          <p:cNvSpPr/>
          <p:nvPr/>
        </p:nvSpPr>
        <p:spPr>
          <a:xfrm>
            <a:off x="512064" y="3389376"/>
            <a:ext cx="73152" cy="9631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5" name="TextBox 14"/>
          <p:cNvSpPr txBox="1"/>
          <p:nvPr/>
        </p:nvSpPr>
        <p:spPr>
          <a:xfrm>
            <a:off x="755905" y="3438145"/>
            <a:ext cx="1103187"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Realizátor</a:t>
            </a:r>
          </a:p>
        </p:txBody>
      </p:sp>
      <p:sp>
        <p:nvSpPr>
          <p:cNvPr id="16" name="TextBox 15"/>
          <p:cNvSpPr txBox="1"/>
          <p:nvPr/>
        </p:nvSpPr>
        <p:spPr>
          <a:xfrm>
            <a:off x="755904" y="3840481"/>
            <a:ext cx="10789920" cy="297454"/>
          </a:xfrm>
          <a:prstGeom prst="rect">
            <a:avLst/>
          </a:prstGeom>
          <a:noFill/>
        </p:spPr>
        <p:txBody>
          <a:bodyPr wrap="square">
            <a:spAutoFit/>
          </a:bodyPr>
          <a:lstStyle/>
          <a:p>
            <a:pPr defTabSz="609585">
              <a:spcAft>
                <a:spcPts val="533"/>
              </a:spcAft>
              <a:defRPr sz="1000">
                <a:solidFill>
                  <a:srgbClr val="475569"/>
                </a:solidFill>
              </a:defRPr>
            </a:pPr>
            <a:r>
              <a:rPr sz="1333">
                <a:solidFill>
                  <a:srgbClr val="475569"/>
                </a:solidFill>
                <a:latin typeface="Calibri"/>
              </a:rPr>
              <a:t>Institut postgraduálního vzdělávání ve zdravotnictví (IPVZ), pověřený Ministerstvem zdravotnictví dle zákona č. 95/2004 Sb., § 43c.</a:t>
            </a:r>
          </a:p>
        </p:txBody>
      </p:sp>
      <p:sp>
        <p:nvSpPr>
          <p:cNvPr id="17" name="Rounded Rectangle 16"/>
          <p:cNvSpPr/>
          <p:nvPr/>
        </p:nvSpPr>
        <p:spPr>
          <a:xfrm>
            <a:off x="487680" y="4572000"/>
            <a:ext cx="11216640" cy="115824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8" name="Rectangle 17"/>
          <p:cNvSpPr/>
          <p:nvPr/>
        </p:nvSpPr>
        <p:spPr>
          <a:xfrm>
            <a:off x="512064" y="4669536"/>
            <a:ext cx="73152" cy="963168"/>
          </a:xfrm>
          <a:prstGeom prst="rect">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9" name="TextBox 18"/>
          <p:cNvSpPr txBox="1"/>
          <p:nvPr/>
        </p:nvSpPr>
        <p:spPr>
          <a:xfrm>
            <a:off x="755905" y="4718305"/>
            <a:ext cx="1282723" cy="359009"/>
          </a:xfrm>
          <a:prstGeom prst="rect">
            <a:avLst/>
          </a:prstGeom>
          <a:noFill/>
        </p:spPr>
        <p:txBody>
          <a:bodyPr wrap="none">
            <a:spAutoFit/>
          </a:bodyPr>
          <a:lstStyle/>
          <a:p>
            <a:pPr defTabSz="609585">
              <a:defRPr sz="1300" b="1">
                <a:solidFill>
                  <a:srgbClr val="1E293B"/>
                </a:solidFill>
              </a:defRPr>
            </a:pPr>
            <a:r>
              <a:rPr sz="1733" b="1">
                <a:solidFill>
                  <a:srgbClr val="1E293B"/>
                </a:solidFill>
                <a:latin typeface="Calibri"/>
              </a:rPr>
              <a:t>Financování</a:t>
            </a:r>
          </a:p>
        </p:txBody>
      </p:sp>
      <p:sp>
        <p:nvSpPr>
          <p:cNvPr id="20" name="TextBox 19"/>
          <p:cNvSpPr txBox="1"/>
          <p:nvPr/>
        </p:nvSpPr>
        <p:spPr>
          <a:xfrm>
            <a:off x="755904" y="5120641"/>
            <a:ext cx="10789920" cy="297454"/>
          </a:xfrm>
          <a:prstGeom prst="rect">
            <a:avLst/>
          </a:prstGeom>
          <a:noFill/>
        </p:spPr>
        <p:txBody>
          <a:bodyPr wrap="square">
            <a:spAutoFit/>
          </a:bodyPr>
          <a:lstStyle/>
          <a:p>
            <a:pPr defTabSz="609585">
              <a:spcAft>
                <a:spcPts val="533"/>
              </a:spcAft>
              <a:defRPr sz="1000">
                <a:solidFill>
                  <a:srgbClr val="475569"/>
                </a:solidFill>
              </a:defRPr>
            </a:pPr>
            <a:r>
              <a:rPr sz="1333">
                <a:solidFill>
                  <a:srgbClr val="475569"/>
                </a:solidFill>
                <a:latin typeface="Calibri"/>
              </a:rPr>
              <a:t>Pilíř 6: Zdraví a odolnost obyvatel, Komponenta 6.1: Zvýšení odolnosti systému zdravotní péče. Projekt NPO reg. č. CZ.31.7.0/0.0/0.0/22_059/0007698.</a:t>
            </a:r>
          </a:p>
        </p:txBody>
      </p:sp>
      <p:sp>
        <p:nvSpPr>
          <p:cNvPr id="21" name="Rounded Rectangle 20"/>
          <p:cNvSpPr/>
          <p:nvPr/>
        </p:nvSpPr>
        <p:spPr>
          <a:xfrm>
            <a:off x="487680" y="5913120"/>
            <a:ext cx="11216640" cy="463296"/>
          </a:xfrm>
          <a:prstGeom prst="roundRect">
            <a:avLst/>
          </a:prstGeom>
          <a:solidFill>
            <a:srgbClr val="EFF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2" name="TextBox 21"/>
          <p:cNvSpPr txBox="1"/>
          <p:nvPr/>
        </p:nvSpPr>
        <p:spPr>
          <a:xfrm>
            <a:off x="2179703" y="5974080"/>
            <a:ext cx="7832593" cy="297454"/>
          </a:xfrm>
          <a:prstGeom prst="rect">
            <a:avLst/>
          </a:prstGeom>
          <a:noFill/>
        </p:spPr>
        <p:txBody>
          <a:bodyPr wrap="none">
            <a:spAutoFit/>
          </a:bodyPr>
          <a:lstStyle/>
          <a:p>
            <a:pPr algn="ctr" defTabSz="609585">
              <a:defRPr sz="1000">
                <a:solidFill>
                  <a:srgbClr val="2563EB"/>
                </a:solidFill>
              </a:defRPr>
            </a:pPr>
            <a:r>
              <a:rPr sz="1333">
                <a:solidFill>
                  <a:srgbClr val="2563EB"/>
                </a:solidFill>
                <a:latin typeface="Calibri"/>
              </a:rPr>
              <a:t>✓ Digitalizace procesů   ✓ Snížení admin. zátěže   ✓ Centralizace dat   ✓ Automatizace kontrol   ✓ Lepší přehled</a:t>
            </a:r>
          </a:p>
        </p:txBody>
      </p:sp>
      <p:sp>
        <p:nvSpPr>
          <p:cNvPr id="23" name="Rectangle 22"/>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4" name="TextBox 23"/>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dirty="0" err="1">
                <a:solidFill>
                  <a:srgbClr val="FFFFFF"/>
                </a:solidFill>
                <a:latin typeface="Calibri"/>
              </a:rPr>
              <a:t>Systém</a:t>
            </a:r>
            <a:r>
              <a:rPr sz="1733" b="1" dirty="0">
                <a:solidFill>
                  <a:srgbClr val="FFFFFF"/>
                </a:solidFill>
                <a:latin typeface="Calibri"/>
              </a:rPr>
              <a:t> </a:t>
            </a:r>
            <a:r>
              <a:rPr sz="1733" b="1" dirty="0" err="1">
                <a:solidFill>
                  <a:srgbClr val="FFFFFF"/>
                </a:solidFill>
                <a:latin typeface="Calibri"/>
              </a:rPr>
              <a:t>Administrace</a:t>
            </a:r>
            <a:endParaRPr sz="1733" b="1" dirty="0">
              <a:solidFill>
                <a:srgbClr val="FFFFFF"/>
              </a:solidFill>
              <a:latin typeface="Calibri"/>
            </a:endParaRPr>
          </a:p>
        </p:txBody>
      </p:sp>
      <p:sp>
        <p:nvSpPr>
          <p:cNvPr id="6" name="TextBox 5"/>
          <p:cNvSpPr txBox="1"/>
          <p:nvPr/>
        </p:nvSpPr>
        <p:spPr>
          <a:xfrm>
            <a:off x="9030282" y="170689"/>
            <a:ext cx="2795958" cy="276999"/>
          </a:xfrm>
          <a:prstGeom prst="rect">
            <a:avLst/>
          </a:prstGeom>
          <a:noFill/>
        </p:spPr>
        <p:txBody>
          <a:bodyPr wrap="none">
            <a:spAutoFit/>
          </a:bodyPr>
          <a:lstStyle/>
          <a:p>
            <a:pPr algn="r" defTabSz="609585">
              <a:defRPr sz="900">
                <a:solidFill>
                  <a:srgbClr val="BFDBFE"/>
                </a:solidFill>
              </a:defRPr>
            </a:pPr>
            <a:r>
              <a:rPr sz="1200" dirty="0" err="1">
                <a:solidFill>
                  <a:srgbClr val="BFDBFE"/>
                </a:solidFill>
                <a:latin typeface="Calibri"/>
              </a:rPr>
              <a:t>Národní</a:t>
            </a:r>
            <a:r>
              <a:rPr sz="1200" dirty="0">
                <a:solidFill>
                  <a:srgbClr val="BFDBFE"/>
                </a:solidFill>
                <a:latin typeface="Calibri"/>
              </a:rPr>
              <a:t> rada </a:t>
            </a:r>
            <a:r>
              <a:rPr sz="1200" dirty="0" err="1">
                <a:solidFill>
                  <a:srgbClr val="BFDBFE"/>
                </a:solidFill>
                <a:latin typeface="Calibri"/>
              </a:rPr>
              <a:t>elektronického</a:t>
            </a:r>
            <a:r>
              <a:rPr sz="1200" dirty="0">
                <a:solidFill>
                  <a:srgbClr val="BFDBFE"/>
                </a:solidFill>
                <a:latin typeface="Calibri"/>
              </a:rPr>
              <a:t> </a:t>
            </a:r>
            <a:r>
              <a:rPr sz="1200" dirty="0" err="1">
                <a:solidFill>
                  <a:srgbClr val="BFDBFE"/>
                </a:solidFill>
                <a:latin typeface="Calibri"/>
              </a:rPr>
              <a:t>zdravotnictví</a:t>
            </a:r>
            <a:endParaRPr sz="1200" dirty="0">
              <a:solidFill>
                <a:srgbClr val="BFDBFE"/>
              </a:solidFill>
              <a:latin typeface="Calibri"/>
            </a:endParaRPr>
          </a:p>
        </p:txBody>
      </p:sp>
      <p:sp>
        <p:nvSpPr>
          <p:cNvPr id="7" name="TextBox 6"/>
          <p:cNvSpPr txBox="1"/>
          <p:nvPr/>
        </p:nvSpPr>
        <p:spPr>
          <a:xfrm>
            <a:off x="609601" y="877825"/>
            <a:ext cx="3074881"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Přínosy a výhody</a:t>
            </a:r>
          </a:p>
        </p:txBody>
      </p:sp>
      <p:sp>
        <p:nvSpPr>
          <p:cNvPr id="8" name="TextBox 7"/>
          <p:cNvSpPr txBox="1"/>
          <p:nvPr/>
        </p:nvSpPr>
        <p:spPr>
          <a:xfrm>
            <a:off x="609600" y="1463040"/>
            <a:ext cx="9355446" cy="338554"/>
          </a:xfrm>
          <a:prstGeom prst="rect">
            <a:avLst/>
          </a:prstGeom>
          <a:noFill/>
        </p:spPr>
        <p:txBody>
          <a:bodyPr wrap="none">
            <a:spAutoFit/>
          </a:bodyPr>
          <a:lstStyle/>
          <a:p>
            <a:pPr defTabSz="609585">
              <a:defRPr sz="1200">
                <a:solidFill>
                  <a:srgbClr val="475569"/>
                </a:solidFill>
              </a:defRPr>
            </a:pPr>
            <a:r>
              <a:rPr lang="cs-CZ" sz="1600" noProof="1">
                <a:solidFill>
                  <a:srgbClr val="475569"/>
                </a:solidFill>
                <a:latin typeface="Calibri"/>
              </a:rPr>
              <a:t>Implementace nového systému pro postgraduální vzdělávání přináší výhody pro všechny zainteresované strany</a:t>
            </a:r>
          </a:p>
        </p:txBody>
      </p:sp>
      <p:sp>
        <p:nvSpPr>
          <p:cNvPr id="9" name="Rounded Rectangle 8"/>
          <p:cNvSpPr/>
          <p:nvPr/>
        </p:nvSpPr>
        <p:spPr>
          <a:xfrm>
            <a:off x="487680" y="1950720"/>
            <a:ext cx="3657600" cy="353568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Rectangle 9"/>
          <p:cNvSpPr/>
          <p:nvPr/>
        </p:nvSpPr>
        <p:spPr>
          <a:xfrm>
            <a:off x="487680" y="1950720"/>
            <a:ext cx="3657600" cy="73152"/>
          </a:xfrm>
          <a:prstGeom prst="rect">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1" name="TextBox 10"/>
          <p:cNvSpPr txBox="1"/>
          <p:nvPr/>
        </p:nvSpPr>
        <p:spPr>
          <a:xfrm>
            <a:off x="670560" y="2194561"/>
            <a:ext cx="561372" cy="543675"/>
          </a:xfrm>
          <a:prstGeom prst="rect">
            <a:avLst/>
          </a:prstGeom>
          <a:noFill/>
        </p:spPr>
        <p:txBody>
          <a:bodyPr wrap="none">
            <a:spAutoFit/>
          </a:bodyPr>
          <a:lstStyle/>
          <a:p>
            <a:pPr defTabSz="609585">
              <a:defRPr sz="2200"/>
            </a:pPr>
            <a:r>
              <a:rPr sz="2933">
                <a:solidFill>
                  <a:prstClr val="black"/>
                </a:solidFill>
                <a:latin typeface="Calibri"/>
              </a:rPr>
              <a:t>👨‍⚕️</a:t>
            </a:r>
          </a:p>
        </p:txBody>
      </p:sp>
      <p:sp>
        <p:nvSpPr>
          <p:cNvPr id="12" name="TextBox 11"/>
          <p:cNvSpPr txBox="1"/>
          <p:nvPr/>
        </p:nvSpPr>
        <p:spPr>
          <a:xfrm>
            <a:off x="1219200" y="2194560"/>
            <a:ext cx="2569934" cy="338554"/>
          </a:xfrm>
          <a:prstGeom prst="rect">
            <a:avLst/>
          </a:prstGeom>
          <a:noFill/>
        </p:spPr>
        <p:txBody>
          <a:bodyPr wrap="none">
            <a:spAutoFit/>
          </a:bodyPr>
          <a:lstStyle/>
          <a:p>
            <a:pPr defTabSz="609585">
              <a:defRPr sz="1200" b="1">
                <a:solidFill>
                  <a:srgbClr val="1E293B"/>
                </a:solidFill>
              </a:defRPr>
            </a:pPr>
            <a:r>
              <a:rPr sz="1600" b="1">
                <a:solidFill>
                  <a:srgbClr val="1E293B"/>
                </a:solidFill>
                <a:latin typeface="Calibri"/>
              </a:rPr>
              <a:t>Pro zdravotnické pracovníky</a:t>
            </a:r>
          </a:p>
        </p:txBody>
      </p:sp>
      <p:sp>
        <p:nvSpPr>
          <p:cNvPr id="13" name="TextBox 12"/>
          <p:cNvSpPr txBox="1"/>
          <p:nvPr/>
        </p:nvSpPr>
        <p:spPr>
          <a:xfrm>
            <a:off x="670560" y="2804160"/>
            <a:ext cx="3291840" cy="1182118"/>
          </a:xfrm>
          <a:prstGeom prst="rect">
            <a:avLst/>
          </a:prstGeom>
          <a:noFill/>
        </p:spPr>
        <p:txBody>
          <a:bodyPr wrap="square">
            <a:spAutoFit/>
          </a:bodyPr>
          <a:lstStyle/>
          <a:p>
            <a:pPr defTabSz="609585">
              <a:spcAft>
                <a:spcPts val="667"/>
              </a:spcAft>
              <a:defRPr sz="1000">
                <a:solidFill>
                  <a:srgbClr val="475569"/>
                </a:solidFill>
              </a:defRPr>
            </a:pPr>
            <a:r>
              <a:rPr sz="1333">
                <a:solidFill>
                  <a:srgbClr val="475569"/>
                </a:solidFill>
                <a:latin typeface="Calibri"/>
              </a:rPr>
              <a:t>✓ Všechny dokumenty na jednom místě</a:t>
            </a:r>
          </a:p>
          <a:p>
            <a:pPr defTabSz="609585">
              <a:spcAft>
                <a:spcPts val="667"/>
              </a:spcAft>
              <a:defRPr sz="1000">
                <a:solidFill>
                  <a:srgbClr val="475569"/>
                </a:solidFill>
              </a:defRPr>
            </a:pPr>
            <a:r>
              <a:rPr sz="1333">
                <a:solidFill>
                  <a:srgbClr val="475569"/>
                </a:solidFill>
                <a:latin typeface="Calibri"/>
              </a:rPr>
              <a:t>✓ Snadné podávání žádostí online</a:t>
            </a:r>
          </a:p>
          <a:p>
            <a:pPr defTabSz="609585">
              <a:spcAft>
                <a:spcPts val="667"/>
              </a:spcAft>
              <a:defRPr sz="1000">
                <a:solidFill>
                  <a:srgbClr val="475569"/>
                </a:solidFill>
              </a:defRPr>
            </a:pPr>
            <a:r>
              <a:rPr sz="1333">
                <a:solidFill>
                  <a:srgbClr val="475569"/>
                </a:solidFill>
                <a:latin typeface="Calibri"/>
              </a:rPr>
              <a:t>✓ Automatické kontroly náležitostí</a:t>
            </a:r>
          </a:p>
          <a:p>
            <a:pPr defTabSz="609585">
              <a:spcAft>
                <a:spcPts val="667"/>
              </a:spcAft>
              <a:defRPr sz="1000">
                <a:solidFill>
                  <a:srgbClr val="475569"/>
                </a:solidFill>
              </a:defRPr>
            </a:pPr>
            <a:r>
              <a:rPr sz="1333">
                <a:solidFill>
                  <a:srgbClr val="475569"/>
                </a:solidFill>
                <a:latin typeface="Calibri"/>
              </a:rPr>
              <a:t>✓ Přehledný přístup k historii</a:t>
            </a:r>
          </a:p>
        </p:txBody>
      </p:sp>
      <p:sp>
        <p:nvSpPr>
          <p:cNvPr id="14" name="Rounded Rectangle 13"/>
          <p:cNvSpPr/>
          <p:nvPr/>
        </p:nvSpPr>
        <p:spPr>
          <a:xfrm>
            <a:off x="4328160" y="1950720"/>
            <a:ext cx="3657600" cy="353568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5" name="Rectangle 14"/>
          <p:cNvSpPr/>
          <p:nvPr/>
        </p:nvSpPr>
        <p:spPr>
          <a:xfrm>
            <a:off x="4328160" y="1950720"/>
            <a:ext cx="3657600" cy="73152"/>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6" name="TextBox 15"/>
          <p:cNvSpPr txBox="1"/>
          <p:nvPr/>
        </p:nvSpPr>
        <p:spPr>
          <a:xfrm>
            <a:off x="4511040" y="2194561"/>
            <a:ext cx="561372" cy="543675"/>
          </a:xfrm>
          <a:prstGeom prst="rect">
            <a:avLst/>
          </a:prstGeom>
          <a:noFill/>
        </p:spPr>
        <p:txBody>
          <a:bodyPr wrap="none">
            <a:spAutoFit/>
          </a:bodyPr>
          <a:lstStyle/>
          <a:p>
            <a:pPr defTabSz="609585">
              <a:defRPr sz="2200"/>
            </a:pPr>
            <a:r>
              <a:rPr sz="2933">
                <a:solidFill>
                  <a:prstClr val="black"/>
                </a:solidFill>
                <a:latin typeface="Calibri"/>
              </a:rPr>
              <a:t>🏥</a:t>
            </a:r>
          </a:p>
        </p:txBody>
      </p:sp>
      <p:sp>
        <p:nvSpPr>
          <p:cNvPr id="17" name="TextBox 16"/>
          <p:cNvSpPr txBox="1"/>
          <p:nvPr/>
        </p:nvSpPr>
        <p:spPr>
          <a:xfrm>
            <a:off x="5059681" y="2194560"/>
            <a:ext cx="2327881" cy="338554"/>
          </a:xfrm>
          <a:prstGeom prst="rect">
            <a:avLst/>
          </a:prstGeom>
          <a:noFill/>
        </p:spPr>
        <p:txBody>
          <a:bodyPr wrap="none">
            <a:spAutoFit/>
          </a:bodyPr>
          <a:lstStyle/>
          <a:p>
            <a:pPr defTabSz="609585">
              <a:defRPr sz="1200" b="1">
                <a:solidFill>
                  <a:srgbClr val="1E293B"/>
                </a:solidFill>
              </a:defRPr>
            </a:pPr>
            <a:r>
              <a:rPr sz="1600" b="1">
                <a:solidFill>
                  <a:srgbClr val="1E293B"/>
                </a:solidFill>
                <a:latin typeface="Calibri"/>
              </a:rPr>
              <a:t>Pro akreditovaná zařízení</a:t>
            </a:r>
          </a:p>
        </p:txBody>
      </p:sp>
      <p:sp>
        <p:nvSpPr>
          <p:cNvPr id="18" name="TextBox 17"/>
          <p:cNvSpPr txBox="1"/>
          <p:nvPr/>
        </p:nvSpPr>
        <p:spPr>
          <a:xfrm>
            <a:off x="4511040" y="2804161"/>
            <a:ext cx="3291840" cy="1182118"/>
          </a:xfrm>
          <a:prstGeom prst="rect">
            <a:avLst/>
          </a:prstGeom>
          <a:noFill/>
        </p:spPr>
        <p:txBody>
          <a:bodyPr wrap="square">
            <a:spAutoFit/>
          </a:bodyPr>
          <a:lstStyle/>
          <a:p>
            <a:pPr defTabSz="609585">
              <a:spcAft>
                <a:spcPts val="667"/>
              </a:spcAft>
              <a:defRPr sz="1000">
                <a:solidFill>
                  <a:srgbClr val="475569"/>
                </a:solidFill>
              </a:defRPr>
            </a:pPr>
            <a:r>
              <a:rPr sz="1333">
                <a:solidFill>
                  <a:srgbClr val="475569"/>
                </a:solidFill>
                <a:latin typeface="Calibri"/>
              </a:rPr>
              <a:t>✓ Jednodušší správa akreditací</a:t>
            </a:r>
          </a:p>
          <a:p>
            <a:pPr defTabSz="609585">
              <a:spcAft>
                <a:spcPts val="667"/>
              </a:spcAft>
              <a:defRPr sz="1000">
                <a:solidFill>
                  <a:srgbClr val="475569"/>
                </a:solidFill>
              </a:defRPr>
            </a:pPr>
            <a:r>
              <a:rPr sz="1333">
                <a:solidFill>
                  <a:srgbClr val="475569"/>
                </a:solidFill>
                <a:latin typeface="Calibri"/>
              </a:rPr>
              <a:t>✓ Přehled o školencích v reálném čase</a:t>
            </a:r>
          </a:p>
          <a:p>
            <a:pPr defTabSz="609585">
              <a:spcAft>
                <a:spcPts val="667"/>
              </a:spcAft>
              <a:defRPr sz="1000">
                <a:solidFill>
                  <a:srgbClr val="475569"/>
                </a:solidFill>
              </a:defRPr>
            </a:pPr>
            <a:r>
              <a:rPr sz="1333">
                <a:solidFill>
                  <a:srgbClr val="475569"/>
                </a:solidFill>
                <a:latin typeface="Calibri"/>
              </a:rPr>
              <a:t>✓ Elektronické podávání žádostí</a:t>
            </a:r>
          </a:p>
          <a:p>
            <a:pPr defTabSz="609585">
              <a:spcAft>
                <a:spcPts val="667"/>
              </a:spcAft>
              <a:defRPr sz="1000">
                <a:solidFill>
                  <a:srgbClr val="475569"/>
                </a:solidFill>
              </a:defRPr>
            </a:pPr>
            <a:r>
              <a:rPr sz="1333">
                <a:solidFill>
                  <a:srgbClr val="475569"/>
                </a:solidFill>
                <a:latin typeface="Calibri"/>
              </a:rPr>
              <a:t>✓ Notifikace o vypršení platnosti</a:t>
            </a:r>
          </a:p>
        </p:txBody>
      </p:sp>
      <p:sp>
        <p:nvSpPr>
          <p:cNvPr id="19" name="Rounded Rectangle 18"/>
          <p:cNvSpPr/>
          <p:nvPr/>
        </p:nvSpPr>
        <p:spPr>
          <a:xfrm>
            <a:off x="8168640" y="1950720"/>
            <a:ext cx="3657600" cy="353568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0" name="Rectangle 19"/>
          <p:cNvSpPr/>
          <p:nvPr/>
        </p:nvSpPr>
        <p:spPr>
          <a:xfrm>
            <a:off x="8168640" y="1950720"/>
            <a:ext cx="3657600" cy="73152"/>
          </a:xfrm>
          <a:prstGeom prst="rect">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1" name="TextBox 20"/>
          <p:cNvSpPr txBox="1"/>
          <p:nvPr/>
        </p:nvSpPr>
        <p:spPr>
          <a:xfrm>
            <a:off x="8351520" y="2194561"/>
            <a:ext cx="561372" cy="543675"/>
          </a:xfrm>
          <a:prstGeom prst="rect">
            <a:avLst/>
          </a:prstGeom>
          <a:noFill/>
        </p:spPr>
        <p:txBody>
          <a:bodyPr wrap="none">
            <a:spAutoFit/>
          </a:bodyPr>
          <a:lstStyle/>
          <a:p>
            <a:pPr defTabSz="609585">
              <a:defRPr sz="2200"/>
            </a:pPr>
            <a:r>
              <a:rPr sz="2933">
                <a:solidFill>
                  <a:prstClr val="black"/>
                </a:solidFill>
                <a:latin typeface="Calibri"/>
              </a:rPr>
              <a:t>📋</a:t>
            </a:r>
          </a:p>
        </p:txBody>
      </p:sp>
      <p:sp>
        <p:nvSpPr>
          <p:cNvPr id="22" name="TextBox 21"/>
          <p:cNvSpPr txBox="1"/>
          <p:nvPr/>
        </p:nvSpPr>
        <p:spPr>
          <a:xfrm>
            <a:off x="8900161" y="2194560"/>
            <a:ext cx="2276585" cy="338554"/>
          </a:xfrm>
          <a:prstGeom prst="rect">
            <a:avLst/>
          </a:prstGeom>
          <a:noFill/>
        </p:spPr>
        <p:txBody>
          <a:bodyPr wrap="none">
            <a:spAutoFit/>
          </a:bodyPr>
          <a:lstStyle/>
          <a:p>
            <a:pPr defTabSz="609585">
              <a:defRPr sz="1200" b="1">
                <a:solidFill>
                  <a:srgbClr val="1E293B"/>
                </a:solidFill>
              </a:defRPr>
            </a:pPr>
            <a:r>
              <a:rPr sz="1600" b="1">
                <a:solidFill>
                  <a:srgbClr val="1E293B"/>
                </a:solidFill>
                <a:latin typeface="Calibri"/>
              </a:rPr>
              <a:t>Pro pověřené organizace</a:t>
            </a:r>
          </a:p>
        </p:txBody>
      </p:sp>
      <p:sp>
        <p:nvSpPr>
          <p:cNvPr id="23" name="TextBox 22"/>
          <p:cNvSpPr txBox="1"/>
          <p:nvPr/>
        </p:nvSpPr>
        <p:spPr>
          <a:xfrm>
            <a:off x="8351520" y="2804161"/>
            <a:ext cx="3291840" cy="1182118"/>
          </a:xfrm>
          <a:prstGeom prst="rect">
            <a:avLst/>
          </a:prstGeom>
          <a:noFill/>
        </p:spPr>
        <p:txBody>
          <a:bodyPr wrap="square">
            <a:spAutoFit/>
          </a:bodyPr>
          <a:lstStyle/>
          <a:p>
            <a:pPr defTabSz="609585">
              <a:spcAft>
                <a:spcPts val="667"/>
              </a:spcAft>
              <a:defRPr sz="1000">
                <a:solidFill>
                  <a:srgbClr val="475569"/>
                </a:solidFill>
              </a:defRPr>
            </a:pPr>
            <a:r>
              <a:rPr sz="1333">
                <a:solidFill>
                  <a:srgbClr val="475569"/>
                </a:solidFill>
                <a:latin typeface="Calibri"/>
              </a:rPr>
              <a:t>✓ Rychlejší kontrola žádostí</a:t>
            </a:r>
          </a:p>
          <a:p>
            <a:pPr defTabSz="609585">
              <a:spcAft>
                <a:spcPts val="667"/>
              </a:spcAft>
              <a:defRPr sz="1000">
                <a:solidFill>
                  <a:srgbClr val="475569"/>
                </a:solidFill>
              </a:defRPr>
            </a:pPr>
            <a:r>
              <a:rPr sz="1333">
                <a:solidFill>
                  <a:srgbClr val="475569"/>
                </a:solidFill>
                <a:latin typeface="Calibri"/>
              </a:rPr>
              <a:t>✓ Elektronická organizace zkoušek</a:t>
            </a:r>
          </a:p>
          <a:p>
            <a:pPr defTabSz="609585">
              <a:spcAft>
                <a:spcPts val="667"/>
              </a:spcAft>
              <a:defRPr sz="1000">
                <a:solidFill>
                  <a:srgbClr val="475569"/>
                </a:solidFill>
              </a:defRPr>
            </a:pPr>
            <a:r>
              <a:rPr sz="1333">
                <a:solidFill>
                  <a:srgbClr val="475569"/>
                </a:solidFill>
                <a:latin typeface="Calibri"/>
              </a:rPr>
              <a:t>✓ Propojení s národními registry</a:t>
            </a:r>
          </a:p>
          <a:p>
            <a:pPr defTabSz="609585">
              <a:spcAft>
                <a:spcPts val="667"/>
              </a:spcAft>
              <a:defRPr sz="1000">
                <a:solidFill>
                  <a:srgbClr val="475569"/>
                </a:solidFill>
              </a:defRPr>
            </a:pPr>
            <a:r>
              <a:rPr sz="1333">
                <a:solidFill>
                  <a:srgbClr val="475569"/>
                </a:solidFill>
                <a:latin typeface="Calibri"/>
              </a:rPr>
              <a:t>✓ API rozhraní pro IS LF</a:t>
            </a:r>
          </a:p>
        </p:txBody>
      </p:sp>
      <p:sp>
        <p:nvSpPr>
          <p:cNvPr id="24" name="Rounded Rectangle 23"/>
          <p:cNvSpPr/>
          <p:nvPr/>
        </p:nvSpPr>
        <p:spPr>
          <a:xfrm>
            <a:off x="487680" y="5730240"/>
            <a:ext cx="11216640" cy="463296"/>
          </a:xfrm>
          <a:prstGeom prst="roundRect">
            <a:avLst/>
          </a:prstGeom>
          <a:solidFill>
            <a:srgbClr val="EFF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5" name="TextBox 24"/>
          <p:cNvSpPr txBox="1"/>
          <p:nvPr/>
        </p:nvSpPr>
        <p:spPr>
          <a:xfrm>
            <a:off x="2106767" y="5791201"/>
            <a:ext cx="7978466" cy="276999"/>
          </a:xfrm>
          <a:prstGeom prst="rect">
            <a:avLst/>
          </a:prstGeom>
          <a:noFill/>
        </p:spPr>
        <p:txBody>
          <a:bodyPr wrap="none">
            <a:spAutoFit/>
          </a:bodyPr>
          <a:lstStyle/>
          <a:p>
            <a:pPr algn="ctr" defTabSz="609585">
              <a:defRPr sz="900">
                <a:solidFill>
                  <a:srgbClr val="2563EB"/>
                </a:solidFill>
              </a:defRPr>
            </a:pPr>
            <a:r>
              <a:rPr sz="1200">
                <a:solidFill>
                  <a:srgbClr val="2563EB"/>
                </a:solidFill>
                <a:latin typeface="Calibri"/>
              </a:rPr>
              <a:t>Vysoká dostupnost 24/7  |  Odezva do 2 sekund  |  Tisíce souběžných uživatelů  |  Bezpečnost dle GDPR  |  On-premise řešení</a:t>
            </a:r>
          </a:p>
        </p:txBody>
      </p:sp>
      <p:sp>
        <p:nvSpPr>
          <p:cNvPr id="26" name="Rectangle 25"/>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7" name="TextBox 26"/>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 name="Rectangle 2"/>
          <p:cNvSpPr/>
          <p:nvPr/>
        </p:nvSpPr>
        <p:spPr>
          <a:xfrm>
            <a:off x="0" y="0"/>
            <a:ext cx="12192000" cy="670560"/>
          </a:xfrm>
          <a:prstGeom prst="rect">
            <a:avLst/>
          </a:prstGeom>
          <a:gradFill>
            <a:gsLst>
              <a:gs pos="0">
                <a:srgbClr val="1D4ED8"/>
              </a:gs>
              <a:gs pos="100000">
                <a:srgbClr val="3B82F6"/>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4" name="Rectangle 3"/>
          <p:cNvSpPr/>
          <p:nvPr/>
        </p:nvSpPr>
        <p:spPr>
          <a:xfrm>
            <a:off x="0" y="670560"/>
            <a:ext cx="12192000" cy="48768"/>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5" name="TextBox 4"/>
          <p:cNvSpPr txBox="1"/>
          <p:nvPr/>
        </p:nvSpPr>
        <p:spPr>
          <a:xfrm>
            <a:off x="426721" y="146305"/>
            <a:ext cx="2108269" cy="359009"/>
          </a:xfrm>
          <a:prstGeom prst="rect">
            <a:avLst/>
          </a:prstGeom>
          <a:noFill/>
        </p:spPr>
        <p:txBody>
          <a:bodyPr wrap="none">
            <a:spAutoFit/>
          </a:bodyPr>
          <a:lstStyle/>
          <a:p>
            <a:pPr defTabSz="609585">
              <a:defRPr sz="1300" b="1">
                <a:solidFill>
                  <a:srgbClr val="FFFFFF"/>
                </a:solidFill>
              </a:defRPr>
            </a:pPr>
            <a:r>
              <a:rPr sz="1733" b="1">
                <a:solidFill>
                  <a:srgbClr val="FFFFFF"/>
                </a:solidFill>
                <a:latin typeface="Calibri"/>
              </a:rPr>
              <a:t>Systém Administrace</a:t>
            </a:r>
          </a:p>
        </p:txBody>
      </p:sp>
      <p:sp>
        <p:nvSpPr>
          <p:cNvPr id="6" name="TextBox 5"/>
          <p:cNvSpPr txBox="1"/>
          <p:nvPr/>
        </p:nvSpPr>
        <p:spPr>
          <a:xfrm>
            <a:off x="9033489" y="170689"/>
            <a:ext cx="2792751" cy="276999"/>
          </a:xfrm>
          <a:prstGeom prst="rect">
            <a:avLst/>
          </a:prstGeom>
          <a:noFill/>
        </p:spPr>
        <p:txBody>
          <a:bodyPr wrap="none">
            <a:spAutoFit/>
          </a:bodyPr>
          <a:lstStyle/>
          <a:p>
            <a:pPr algn="r" defTabSz="609585">
              <a:defRPr sz="900">
                <a:solidFill>
                  <a:srgbClr val="BFDBFE"/>
                </a:solidFill>
              </a:defRPr>
            </a:pPr>
            <a:r>
              <a:rPr sz="1200">
                <a:solidFill>
                  <a:srgbClr val="BFDBFE"/>
                </a:solidFill>
                <a:latin typeface="Calibri"/>
              </a:rPr>
              <a:t>Národní rada elektronického zdravotnictví</a:t>
            </a:r>
          </a:p>
        </p:txBody>
      </p:sp>
      <p:sp>
        <p:nvSpPr>
          <p:cNvPr id="7" name="TextBox 6"/>
          <p:cNvSpPr txBox="1"/>
          <p:nvPr/>
        </p:nvSpPr>
        <p:spPr>
          <a:xfrm>
            <a:off x="609601" y="877825"/>
            <a:ext cx="2997937" cy="584775"/>
          </a:xfrm>
          <a:prstGeom prst="rect">
            <a:avLst/>
          </a:prstGeom>
          <a:noFill/>
        </p:spPr>
        <p:txBody>
          <a:bodyPr wrap="none">
            <a:spAutoFit/>
          </a:bodyPr>
          <a:lstStyle/>
          <a:p>
            <a:pPr defTabSz="609585">
              <a:defRPr sz="2400" b="1">
                <a:solidFill>
                  <a:srgbClr val="1E293B"/>
                </a:solidFill>
              </a:defRPr>
            </a:pPr>
            <a:r>
              <a:rPr sz="3200" b="1">
                <a:solidFill>
                  <a:srgbClr val="1E293B"/>
                </a:solidFill>
                <a:latin typeface="Calibri"/>
              </a:rPr>
              <a:t>Moduly systému</a:t>
            </a:r>
          </a:p>
        </p:txBody>
      </p:sp>
      <p:sp>
        <p:nvSpPr>
          <p:cNvPr id="8" name="TextBox 7"/>
          <p:cNvSpPr txBox="1"/>
          <p:nvPr/>
        </p:nvSpPr>
        <p:spPr>
          <a:xfrm>
            <a:off x="609600" y="1463040"/>
            <a:ext cx="6859570" cy="338554"/>
          </a:xfrm>
          <a:prstGeom prst="rect">
            <a:avLst/>
          </a:prstGeom>
          <a:noFill/>
        </p:spPr>
        <p:txBody>
          <a:bodyPr wrap="none">
            <a:spAutoFit/>
          </a:bodyPr>
          <a:lstStyle/>
          <a:p>
            <a:pPr defTabSz="609585">
              <a:defRPr sz="1200">
                <a:solidFill>
                  <a:srgbClr val="475569"/>
                </a:solidFill>
              </a:defRPr>
            </a:pPr>
            <a:r>
              <a:rPr sz="1600">
                <a:solidFill>
                  <a:srgbClr val="475569"/>
                </a:solidFill>
                <a:latin typeface="Calibri"/>
              </a:rPr>
              <a:t>Systém Administrace je provozován jako Informační systém veřejné správy (ISVS)</a:t>
            </a:r>
          </a:p>
        </p:txBody>
      </p:sp>
      <p:sp>
        <p:nvSpPr>
          <p:cNvPr id="9" name="Rounded Rectangle 8"/>
          <p:cNvSpPr/>
          <p:nvPr/>
        </p:nvSpPr>
        <p:spPr>
          <a:xfrm>
            <a:off x="487680" y="2011680"/>
            <a:ext cx="2682240" cy="316992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0" name="Rectangle 9"/>
          <p:cNvSpPr/>
          <p:nvPr/>
        </p:nvSpPr>
        <p:spPr>
          <a:xfrm>
            <a:off x="487680" y="2011680"/>
            <a:ext cx="2682240" cy="73152"/>
          </a:xfrm>
          <a:prstGeom prst="rect">
            <a:avLst/>
          </a:prstGeom>
          <a:solidFill>
            <a:srgbClr val="2563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1" name="Oval 10"/>
          <p:cNvSpPr/>
          <p:nvPr/>
        </p:nvSpPr>
        <p:spPr>
          <a:xfrm>
            <a:off x="1463040" y="2316480"/>
            <a:ext cx="731520" cy="731520"/>
          </a:xfrm>
          <a:prstGeom prst="ellipse">
            <a:avLst/>
          </a:prstGeom>
          <a:solidFill>
            <a:srgbClr val="EFF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2" name="TextBox 11"/>
          <p:cNvSpPr txBox="1"/>
          <p:nvPr/>
        </p:nvSpPr>
        <p:spPr>
          <a:xfrm>
            <a:off x="1548114" y="2377441"/>
            <a:ext cx="561372" cy="543675"/>
          </a:xfrm>
          <a:prstGeom prst="rect">
            <a:avLst/>
          </a:prstGeom>
          <a:noFill/>
        </p:spPr>
        <p:txBody>
          <a:bodyPr wrap="none">
            <a:spAutoFit/>
          </a:bodyPr>
          <a:lstStyle/>
          <a:p>
            <a:pPr algn="ctr" defTabSz="609585">
              <a:defRPr sz="2200"/>
            </a:pPr>
            <a:r>
              <a:rPr sz="2933">
                <a:solidFill>
                  <a:prstClr val="black"/>
                </a:solidFill>
                <a:latin typeface="Calibri"/>
              </a:rPr>
              <a:t>📋</a:t>
            </a:r>
          </a:p>
        </p:txBody>
      </p:sp>
      <p:sp>
        <p:nvSpPr>
          <p:cNvPr id="13" name="TextBox 12"/>
          <p:cNvSpPr txBox="1"/>
          <p:nvPr/>
        </p:nvSpPr>
        <p:spPr>
          <a:xfrm>
            <a:off x="1047977" y="3230880"/>
            <a:ext cx="1561646" cy="318100"/>
          </a:xfrm>
          <a:prstGeom prst="rect">
            <a:avLst/>
          </a:prstGeom>
          <a:noFill/>
        </p:spPr>
        <p:txBody>
          <a:bodyPr wrap="none">
            <a:spAutoFit/>
          </a:bodyPr>
          <a:lstStyle/>
          <a:p>
            <a:pPr algn="ctr" defTabSz="609585">
              <a:defRPr sz="1100" b="1">
                <a:solidFill>
                  <a:srgbClr val="1E293B"/>
                </a:solidFill>
              </a:defRPr>
            </a:pPr>
            <a:r>
              <a:rPr sz="1467" b="1">
                <a:solidFill>
                  <a:srgbClr val="1E293B"/>
                </a:solidFill>
                <a:latin typeface="Calibri"/>
              </a:rPr>
              <a:t>Modul akreditace</a:t>
            </a:r>
          </a:p>
        </p:txBody>
      </p:sp>
      <p:sp>
        <p:nvSpPr>
          <p:cNvPr id="14" name="TextBox 13"/>
          <p:cNvSpPr txBox="1"/>
          <p:nvPr/>
        </p:nvSpPr>
        <p:spPr>
          <a:xfrm>
            <a:off x="609600" y="3718561"/>
            <a:ext cx="2438400" cy="646331"/>
          </a:xfrm>
          <a:prstGeom prst="rect">
            <a:avLst/>
          </a:prstGeom>
          <a:noFill/>
        </p:spPr>
        <p:txBody>
          <a:bodyPr wrap="square">
            <a:spAutoFit/>
          </a:bodyPr>
          <a:lstStyle/>
          <a:p>
            <a:pPr algn="ctr" defTabSz="609585">
              <a:defRPr sz="900">
                <a:solidFill>
                  <a:srgbClr val="475569"/>
                </a:solidFill>
              </a:defRPr>
            </a:pPr>
            <a:r>
              <a:rPr sz="1200">
                <a:solidFill>
                  <a:srgbClr val="475569"/>
                </a:solidFill>
                <a:latin typeface="Calibri"/>
              </a:rPr>
              <a:t>Správa akreditací a žádostí o akreditaci pro vzdělávací programy a pracoviště.</a:t>
            </a:r>
          </a:p>
        </p:txBody>
      </p:sp>
      <p:sp>
        <p:nvSpPr>
          <p:cNvPr id="15" name="Rounded Rectangle 14"/>
          <p:cNvSpPr/>
          <p:nvPr/>
        </p:nvSpPr>
        <p:spPr>
          <a:xfrm>
            <a:off x="3328416" y="2011680"/>
            <a:ext cx="2682240" cy="316992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6" name="Rectangle 15"/>
          <p:cNvSpPr/>
          <p:nvPr/>
        </p:nvSpPr>
        <p:spPr>
          <a:xfrm>
            <a:off x="3328416" y="2011680"/>
            <a:ext cx="2682240" cy="73152"/>
          </a:xfrm>
          <a:prstGeom prst="rect">
            <a:avLst/>
          </a:prstGeom>
          <a:solidFill>
            <a:srgbClr val="2299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7" name="Oval 16"/>
          <p:cNvSpPr/>
          <p:nvPr/>
        </p:nvSpPr>
        <p:spPr>
          <a:xfrm>
            <a:off x="4303776" y="2316480"/>
            <a:ext cx="731520" cy="731520"/>
          </a:xfrm>
          <a:prstGeom prst="ellipse">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18" name="TextBox 17"/>
          <p:cNvSpPr txBox="1"/>
          <p:nvPr/>
        </p:nvSpPr>
        <p:spPr>
          <a:xfrm>
            <a:off x="4388850" y="2377441"/>
            <a:ext cx="561372" cy="543675"/>
          </a:xfrm>
          <a:prstGeom prst="rect">
            <a:avLst/>
          </a:prstGeom>
          <a:noFill/>
        </p:spPr>
        <p:txBody>
          <a:bodyPr wrap="none">
            <a:spAutoFit/>
          </a:bodyPr>
          <a:lstStyle/>
          <a:p>
            <a:pPr algn="ctr" defTabSz="609585">
              <a:defRPr sz="2200"/>
            </a:pPr>
            <a:r>
              <a:rPr sz="2933">
                <a:solidFill>
                  <a:prstClr val="black"/>
                </a:solidFill>
                <a:latin typeface="Calibri"/>
              </a:rPr>
              <a:t>🎓</a:t>
            </a:r>
          </a:p>
        </p:txBody>
      </p:sp>
      <p:sp>
        <p:nvSpPr>
          <p:cNvPr id="19" name="TextBox 18"/>
          <p:cNvSpPr txBox="1"/>
          <p:nvPr/>
        </p:nvSpPr>
        <p:spPr>
          <a:xfrm>
            <a:off x="3544869" y="3230880"/>
            <a:ext cx="2249334" cy="318100"/>
          </a:xfrm>
          <a:prstGeom prst="rect">
            <a:avLst/>
          </a:prstGeom>
          <a:noFill/>
        </p:spPr>
        <p:txBody>
          <a:bodyPr wrap="none">
            <a:spAutoFit/>
          </a:bodyPr>
          <a:lstStyle/>
          <a:p>
            <a:pPr algn="ctr" defTabSz="609585">
              <a:defRPr sz="1100" b="1">
                <a:solidFill>
                  <a:srgbClr val="1E293B"/>
                </a:solidFill>
              </a:defRPr>
            </a:pPr>
            <a:r>
              <a:rPr sz="1467" b="1">
                <a:solidFill>
                  <a:srgbClr val="1E293B"/>
                </a:solidFill>
                <a:latin typeface="Calibri"/>
              </a:rPr>
              <a:t>Modul účastník vzdělávání</a:t>
            </a:r>
          </a:p>
        </p:txBody>
      </p:sp>
      <p:sp>
        <p:nvSpPr>
          <p:cNvPr id="20" name="TextBox 19"/>
          <p:cNvSpPr txBox="1"/>
          <p:nvPr/>
        </p:nvSpPr>
        <p:spPr>
          <a:xfrm>
            <a:off x="3450336" y="3718561"/>
            <a:ext cx="2438400" cy="646331"/>
          </a:xfrm>
          <a:prstGeom prst="rect">
            <a:avLst/>
          </a:prstGeom>
          <a:noFill/>
        </p:spPr>
        <p:txBody>
          <a:bodyPr wrap="square">
            <a:spAutoFit/>
          </a:bodyPr>
          <a:lstStyle/>
          <a:p>
            <a:pPr algn="ctr" defTabSz="609585">
              <a:defRPr sz="900">
                <a:solidFill>
                  <a:srgbClr val="475569"/>
                </a:solidFill>
              </a:defRPr>
            </a:pPr>
            <a:r>
              <a:rPr sz="1200">
                <a:solidFill>
                  <a:srgbClr val="475569"/>
                </a:solidFill>
                <a:latin typeface="Calibri"/>
              </a:rPr>
              <a:t>Komplexní správa účastníků vzdělávání včetně elektronického indexu (eIndex).</a:t>
            </a:r>
          </a:p>
        </p:txBody>
      </p:sp>
      <p:sp>
        <p:nvSpPr>
          <p:cNvPr id="21" name="Rounded Rectangle 20"/>
          <p:cNvSpPr/>
          <p:nvPr/>
        </p:nvSpPr>
        <p:spPr>
          <a:xfrm>
            <a:off x="6169152" y="2011680"/>
            <a:ext cx="2682240" cy="316992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2" name="Rectangle 21"/>
          <p:cNvSpPr/>
          <p:nvPr/>
        </p:nvSpPr>
        <p:spPr>
          <a:xfrm>
            <a:off x="6169152" y="2011680"/>
            <a:ext cx="2682240" cy="73152"/>
          </a:xfrm>
          <a:prstGeom prst="rect">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3" name="Oval 22"/>
          <p:cNvSpPr/>
          <p:nvPr/>
        </p:nvSpPr>
        <p:spPr>
          <a:xfrm>
            <a:off x="7144512" y="2316480"/>
            <a:ext cx="731520" cy="731520"/>
          </a:xfrm>
          <a:prstGeom prst="ellipse">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4" name="TextBox 23"/>
          <p:cNvSpPr txBox="1"/>
          <p:nvPr/>
        </p:nvSpPr>
        <p:spPr>
          <a:xfrm>
            <a:off x="7229586" y="2377441"/>
            <a:ext cx="561372" cy="543675"/>
          </a:xfrm>
          <a:prstGeom prst="rect">
            <a:avLst/>
          </a:prstGeom>
          <a:noFill/>
        </p:spPr>
        <p:txBody>
          <a:bodyPr wrap="none">
            <a:spAutoFit/>
          </a:bodyPr>
          <a:lstStyle/>
          <a:p>
            <a:pPr algn="ctr" defTabSz="609585">
              <a:defRPr sz="2200"/>
            </a:pPr>
            <a:r>
              <a:rPr sz="2933">
                <a:solidFill>
                  <a:prstClr val="black"/>
                </a:solidFill>
                <a:latin typeface="Calibri"/>
              </a:rPr>
              <a:t>⭐</a:t>
            </a:r>
          </a:p>
        </p:txBody>
      </p:sp>
      <p:sp>
        <p:nvSpPr>
          <p:cNvPr id="25" name="TextBox 24"/>
          <p:cNvSpPr txBox="1"/>
          <p:nvPr/>
        </p:nvSpPr>
        <p:spPr>
          <a:xfrm>
            <a:off x="6795172" y="3230880"/>
            <a:ext cx="1430200" cy="318100"/>
          </a:xfrm>
          <a:prstGeom prst="rect">
            <a:avLst/>
          </a:prstGeom>
          <a:noFill/>
        </p:spPr>
        <p:txBody>
          <a:bodyPr wrap="none">
            <a:spAutoFit/>
          </a:bodyPr>
          <a:lstStyle/>
          <a:p>
            <a:pPr algn="ctr" defTabSz="609585">
              <a:defRPr sz="1100" b="1">
                <a:solidFill>
                  <a:srgbClr val="1E293B"/>
                </a:solidFill>
              </a:defRPr>
            </a:pPr>
            <a:r>
              <a:rPr sz="1467" b="1">
                <a:solidFill>
                  <a:srgbClr val="1E293B"/>
                </a:solidFill>
                <a:latin typeface="Calibri"/>
              </a:rPr>
              <a:t>Modul evaluace</a:t>
            </a:r>
          </a:p>
        </p:txBody>
      </p:sp>
      <p:sp>
        <p:nvSpPr>
          <p:cNvPr id="26" name="TextBox 25"/>
          <p:cNvSpPr txBox="1"/>
          <p:nvPr/>
        </p:nvSpPr>
        <p:spPr>
          <a:xfrm>
            <a:off x="6291072" y="3718561"/>
            <a:ext cx="2438400" cy="646331"/>
          </a:xfrm>
          <a:prstGeom prst="rect">
            <a:avLst/>
          </a:prstGeom>
          <a:noFill/>
        </p:spPr>
        <p:txBody>
          <a:bodyPr wrap="square">
            <a:spAutoFit/>
          </a:bodyPr>
          <a:lstStyle/>
          <a:p>
            <a:pPr algn="ctr" defTabSz="609585">
              <a:defRPr sz="900">
                <a:solidFill>
                  <a:srgbClr val="475569"/>
                </a:solidFill>
              </a:defRPr>
            </a:pPr>
            <a:r>
              <a:rPr sz="1200">
                <a:solidFill>
                  <a:srgbClr val="475569"/>
                </a:solidFill>
                <a:latin typeface="Calibri"/>
              </a:rPr>
              <a:t>Hodnocení kvality vzdělávání a zpětné vazby od účastníků i školitelů.</a:t>
            </a:r>
          </a:p>
        </p:txBody>
      </p:sp>
      <p:sp>
        <p:nvSpPr>
          <p:cNvPr id="27" name="Rounded Rectangle 26"/>
          <p:cNvSpPr/>
          <p:nvPr/>
        </p:nvSpPr>
        <p:spPr>
          <a:xfrm>
            <a:off x="9009888" y="2011680"/>
            <a:ext cx="2682240" cy="3169920"/>
          </a:xfrm>
          <a:prstGeom prst="roundRect">
            <a:avLst/>
          </a:prstGeom>
          <a:solidFill>
            <a:srgbClr val="FFFFFF"/>
          </a:solidFill>
          <a:ln w="9525">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8" name="Rectangle 27"/>
          <p:cNvSpPr/>
          <p:nvPr/>
        </p:nvSpPr>
        <p:spPr>
          <a:xfrm>
            <a:off x="9009888" y="2011680"/>
            <a:ext cx="2682240" cy="73152"/>
          </a:xfrm>
          <a:prstGeom prst="rect">
            <a:avLst/>
          </a:prstGeom>
          <a:solidFill>
            <a:srgbClr val="D977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29" name="Oval 28"/>
          <p:cNvSpPr/>
          <p:nvPr/>
        </p:nvSpPr>
        <p:spPr>
          <a:xfrm>
            <a:off x="9985248" y="2316480"/>
            <a:ext cx="731520" cy="731520"/>
          </a:xfrm>
          <a:prstGeom prst="ellipse">
            <a:avLst/>
          </a:prstGeom>
          <a:solidFill>
            <a:srgbClr val="F1F5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0" name="TextBox 29"/>
          <p:cNvSpPr txBox="1"/>
          <p:nvPr/>
        </p:nvSpPr>
        <p:spPr>
          <a:xfrm>
            <a:off x="10070322" y="2377441"/>
            <a:ext cx="561372" cy="543675"/>
          </a:xfrm>
          <a:prstGeom prst="rect">
            <a:avLst/>
          </a:prstGeom>
          <a:noFill/>
        </p:spPr>
        <p:txBody>
          <a:bodyPr wrap="none">
            <a:spAutoFit/>
          </a:bodyPr>
          <a:lstStyle/>
          <a:p>
            <a:pPr algn="ctr" defTabSz="609585">
              <a:defRPr sz="2200"/>
            </a:pPr>
            <a:r>
              <a:rPr sz="2933">
                <a:solidFill>
                  <a:prstClr val="black"/>
                </a:solidFill>
                <a:latin typeface="Calibri"/>
              </a:rPr>
              <a:t>📊</a:t>
            </a:r>
          </a:p>
        </p:txBody>
      </p:sp>
      <p:sp>
        <p:nvSpPr>
          <p:cNvPr id="31" name="TextBox 30"/>
          <p:cNvSpPr txBox="1"/>
          <p:nvPr/>
        </p:nvSpPr>
        <p:spPr>
          <a:xfrm>
            <a:off x="9173443" y="3230880"/>
            <a:ext cx="2355132" cy="318100"/>
          </a:xfrm>
          <a:prstGeom prst="rect">
            <a:avLst/>
          </a:prstGeom>
          <a:noFill/>
        </p:spPr>
        <p:txBody>
          <a:bodyPr wrap="none">
            <a:spAutoFit/>
          </a:bodyPr>
          <a:lstStyle/>
          <a:p>
            <a:pPr algn="ctr" defTabSz="609585">
              <a:defRPr sz="1100" b="1">
                <a:solidFill>
                  <a:srgbClr val="1E293B"/>
                </a:solidFill>
              </a:defRPr>
            </a:pPr>
            <a:r>
              <a:rPr sz="1467" b="1">
                <a:solidFill>
                  <a:srgbClr val="1E293B"/>
                </a:solidFill>
                <a:latin typeface="Calibri"/>
              </a:rPr>
              <a:t>Modul statistiky a reporting</a:t>
            </a:r>
          </a:p>
        </p:txBody>
      </p:sp>
      <p:sp>
        <p:nvSpPr>
          <p:cNvPr id="32" name="TextBox 31"/>
          <p:cNvSpPr txBox="1"/>
          <p:nvPr/>
        </p:nvSpPr>
        <p:spPr>
          <a:xfrm>
            <a:off x="9131808" y="3718561"/>
            <a:ext cx="2438400" cy="461665"/>
          </a:xfrm>
          <a:prstGeom prst="rect">
            <a:avLst/>
          </a:prstGeom>
          <a:noFill/>
        </p:spPr>
        <p:txBody>
          <a:bodyPr wrap="square">
            <a:spAutoFit/>
          </a:bodyPr>
          <a:lstStyle/>
          <a:p>
            <a:pPr algn="ctr" defTabSz="609585">
              <a:defRPr sz="900">
                <a:solidFill>
                  <a:srgbClr val="475569"/>
                </a:solidFill>
              </a:defRPr>
            </a:pPr>
            <a:r>
              <a:rPr sz="1200">
                <a:solidFill>
                  <a:srgbClr val="475569"/>
                </a:solidFill>
                <a:latin typeface="Calibri"/>
              </a:rPr>
              <a:t>Sledování trendů, transparentnost a podpora rozhodovacích procesů.</a:t>
            </a:r>
          </a:p>
        </p:txBody>
      </p:sp>
      <p:sp>
        <p:nvSpPr>
          <p:cNvPr id="33" name="Rounded Rectangle 32"/>
          <p:cNvSpPr/>
          <p:nvPr/>
        </p:nvSpPr>
        <p:spPr>
          <a:xfrm>
            <a:off x="4267200" y="5547360"/>
            <a:ext cx="3657600" cy="487680"/>
          </a:xfrm>
          <a:prstGeom prst="roundRect">
            <a:avLst/>
          </a:prstGeom>
          <a:solidFill>
            <a:srgbClr val="0596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4" name="TextBox 33"/>
          <p:cNvSpPr txBox="1"/>
          <p:nvPr/>
        </p:nvSpPr>
        <p:spPr>
          <a:xfrm>
            <a:off x="5162091" y="5608320"/>
            <a:ext cx="1867819" cy="379656"/>
          </a:xfrm>
          <a:prstGeom prst="rect">
            <a:avLst/>
          </a:prstGeom>
          <a:noFill/>
        </p:spPr>
        <p:txBody>
          <a:bodyPr wrap="none">
            <a:spAutoFit/>
          </a:bodyPr>
          <a:lstStyle/>
          <a:p>
            <a:pPr algn="ctr" defTabSz="609585">
              <a:defRPr sz="1400" b="1">
                <a:solidFill>
                  <a:srgbClr val="FFFFFF"/>
                </a:solidFill>
              </a:defRPr>
            </a:pPr>
            <a:r>
              <a:rPr sz="1867" b="1">
                <a:solidFill>
                  <a:srgbClr val="FFFFFF"/>
                </a:solidFill>
                <a:latin typeface="Calibri"/>
              </a:rPr>
              <a:t>START  1. 1. 2026</a:t>
            </a:r>
          </a:p>
        </p:txBody>
      </p:sp>
      <p:sp>
        <p:nvSpPr>
          <p:cNvPr id="35" name="Rectangle 34"/>
          <p:cNvSpPr/>
          <p:nvPr/>
        </p:nvSpPr>
        <p:spPr>
          <a:xfrm>
            <a:off x="0" y="6486144"/>
            <a:ext cx="12192000" cy="371856"/>
          </a:xfrm>
          <a:prstGeom prst="rect">
            <a:avLst/>
          </a:prstGeom>
          <a:solidFill>
            <a:srgbClr val="1E29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2400">
              <a:solidFill>
                <a:prstClr val="white"/>
              </a:solidFill>
              <a:latin typeface="Calibri"/>
            </a:endParaRPr>
          </a:p>
        </p:txBody>
      </p:sp>
      <p:sp>
        <p:nvSpPr>
          <p:cNvPr id="36" name="TextBox 35"/>
          <p:cNvSpPr txBox="1"/>
          <p:nvPr/>
        </p:nvSpPr>
        <p:spPr>
          <a:xfrm>
            <a:off x="3028494" y="6522720"/>
            <a:ext cx="6135013" cy="235898"/>
          </a:xfrm>
          <a:prstGeom prst="rect">
            <a:avLst/>
          </a:prstGeom>
          <a:noFill/>
        </p:spPr>
        <p:txBody>
          <a:bodyPr wrap="none">
            <a:spAutoFit/>
          </a:bodyPr>
          <a:lstStyle/>
          <a:p>
            <a:pPr algn="ctr" defTabSz="609585">
              <a:defRPr sz="700">
                <a:solidFill>
                  <a:srgbClr val="94A3B8"/>
                </a:solidFill>
              </a:defRPr>
            </a:pPr>
            <a:r>
              <a:rPr sz="933">
                <a:solidFill>
                  <a:srgbClr val="94A3B8"/>
                </a:solidFill>
                <a:latin typeface="Calibri"/>
              </a:rPr>
              <a:t>Projekt NPO reg. č. CZ.31.7.0/0.0/0.0/22_059/0007698  |  Financováno EU – NextGenerationEU  |  Pilíř 6, Komponenta 6.1</a:t>
            </a:r>
          </a:p>
        </p:txBody>
      </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 NCEZ - šablona" id="{FCDEE49F-CB69-40D9-ACF8-0CC0D247E470}" vid="{BFCDD164-1B97-4A88-B176-FCCBA7BE4BE1}"/>
    </a:ext>
  </a:extLst>
</a:theme>
</file>

<file path=ppt/theme/theme2.xml><?xml version="1.0" encoding="utf-8"?>
<a:theme xmlns:a="http://schemas.openxmlformats.org/drawingml/2006/main" name="1_Motiv Office">
  <a:themeElements>
    <a:clrScheme name="UZIS">
      <a:dk1>
        <a:sysClr val="windowText" lastClr="000000"/>
      </a:dk1>
      <a:lt1>
        <a:sysClr val="window" lastClr="FFFFFF"/>
      </a:lt1>
      <a:dk2>
        <a:srgbClr val="2C2F7A"/>
      </a:dk2>
      <a:lt2>
        <a:srgbClr val="F2F2F2"/>
      </a:lt2>
      <a:accent1>
        <a:srgbClr val="2C2F7A"/>
      </a:accent1>
      <a:accent2>
        <a:srgbClr val="DA2B47"/>
      </a:accent2>
      <a:accent3>
        <a:srgbClr val="BBC747"/>
      </a:accent3>
      <a:accent4>
        <a:srgbClr val="7B3C8E"/>
      </a:accent4>
      <a:accent5>
        <a:srgbClr val="93A8CD"/>
      </a:accent5>
      <a:accent6>
        <a:srgbClr val="FF788D"/>
      </a:accent6>
      <a:hlink>
        <a:srgbClr val="93A8CD"/>
      </a:hlink>
      <a:folHlink>
        <a:srgbClr val="FF78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BLONA PRO PREZENTACE A ANALÝZY ÚSTAVU ZDRAVOTNICKÝCH INFORMACÍ" id="{A1266656-8033-6549-A202-EED3F1458541}" vid="{E995CA3B-8868-B443-966C-5ACC4F684D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Motiv Office">
  <a:themeElements>
    <a:clrScheme name="UZIS">
      <a:dk1>
        <a:sysClr val="windowText" lastClr="000000"/>
      </a:dk1>
      <a:lt1>
        <a:sysClr val="window" lastClr="FFFFFF"/>
      </a:lt1>
      <a:dk2>
        <a:srgbClr val="2C2F7A"/>
      </a:dk2>
      <a:lt2>
        <a:srgbClr val="F2F2F2"/>
      </a:lt2>
      <a:accent1>
        <a:srgbClr val="2C2F7A"/>
      </a:accent1>
      <a:accent2>
        <a:srgbClr val="DA2B47"/>
      </a:accent2>
      <a:accent3>
        <a:srgbClr val="BBC747"/>
      </a:accent3>
      <a:accent4>
        <a:srgbClr val="7B3C8E"/>
      </a:accent4>
      <a:accent5>
        <a:srgbClr val="93A8CD"/>
      </a:accent5>
      <a:accent6>
        <a:srgbClr val="FF788D"/>
      </a:accent6>
      <a:hlink>
        <a:srgbClr val="93A8CD"/>
      </a:hlink>
      <a:folHlink>
        <a:srgbClr val="FF78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BLONA PRO PREZENTACE A ANALÝZY ÚSTAVU ZDRAVOTNICKÝCH INFORMACÍ" id="{A1266656-8033-6549-A202-EED3F1458541}" vid="{E995CA3B-8868-B443-966C-5ACC4F684D06}"/>
    </a:ext>
  </a:extLst>
</a:theme>
</file>

<file path=ppt/theme/theme5.xml><?xml version="1.0" encoding="utf-8"?>
<a:theme xmlns:a="http://schemas.openxmlformats.org/drawingml/2006/main" name="Default Theme">
  <a:themeElements>
    <a:clrScheme name="MZCR">
      <a:dk1>
        <a:srgbClr val="000000"/>
      </a:dk1>
      <a:lt1>
        <a:srgbClr val="FFFFFF"/>
      </a:lt1>
      <a:dk2>
        <a:srgbClr val="003A63"/>
      </a:dk2>
      <a:lt2>
        <a:srgbClr val="FFFFFF"/>
      </a:lt2>
      <a:accent1>
        <a:srgbClr val="003A63"/>
      </a:accent1>
      <a:accent2>
        <a:srgbClr val="4581B8"/>
      </a:accent2>
      <a:accent3>
        <a:srgbClr val="D31145"/>
      </a:accent3>
      <a:accent4>
        <a:srgbClr val="FCBB32"/>
      </a:accent4>
      <a:accent5>
        <a:srgbClr val="C0CD22"/>
      </a:accent5>
      <a:accent6>
        <a:srgbClr val="64686C"/>
      </a:accent6>
      <a:hlink>
        <a:srgbClr val="007BBF"/>
      </a:hlink>
      <a:folHlink>
        <a:srgbClr val="017ABF"/>
      </a:folHlink>
    </a:clrScheme>
    <a:fontScheme name="Deepview">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vert="horz" lIns="91440" tIns="45720" rIns="91440" bIns="45720" rtlCol="0" anchor="t">
        <a:noAutofit/>
      </a:bodyPr>
      <a:lstStyle>
        <a:defPPr algn="l">
          <a:lnSpc>
            <a:spcPct val="90000"/>
          </a:lnSpc>
          <a:spcBef>
            <a:spcPts val="1000"/>
          </a:spcBef>
          <a:defRPr sz="1200" dirty="0" smtClean="0">
            <a:solidFill>
              <a:schemeClr val="bg1"/>
            </a:solidFill>
            <a:latin typeface="Century Gothic" panose="020B0502020202020204" pitchFamily="34" charset="0"/>
          </a:defRPr>
        </a:defPPr>
      </a:lstStyle>
    </a:spDef>
    <a:lnDef>
      <a:spPr>
        <a:ln w="952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marL="0" indent="0" algn="l">
          <a:buNone/>
          <a:defRPr sz="1200" dirty="0" err="1" smtClean="0">
            <a:solidFill>
              <a:schemeClr val="accent6"/>
            </a:solidFill>
          </a:defRPr>
        </a:defPPr>
      </a:lstStyle>
    </a:txDef>
  </a:objectDefaults>
  <a:extraClrSchemeLst/>
  <a:extLst>
    <a:ext uri="{05A4C25C-085E-4340-85A3-A5531E510DB2}">
      <thm15:themeFamily xmlns:thm15="http://schemas.microsoft.com/office/thememl/2012/main" name="Default Theme" id="{53209A7D-71AB-47F4-9253-717F3CA58887}" vid="{5CF91705-1F7F-4A37-BFC6-1CDCECCFFD37}"/>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fe7dee4-cef6-4706-b323-3af68f54fc32" xsi:nil="true"/>
    <lcf76f155ced4ddcb4097134ff3c332f xmlns="d1bb1433-a07c-428c-a4ce-e63af4b52ce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53D8DBB70A25B4CAED99F22B5C220EA" ma:contentTypeVersion="15" ma:contentTypeDescription="Vytvoří nový dokument" ma:contentTypeScope="" ma:versionID="8f0206085ddc5626311527ac18c509e4">
  <xsd:schema xmlns:xsd="http://www.w3.org/2001/XMLSchema" xmlns:xs="http://www.w3.org/2001/XMLSchema" xmlns:p="http://schemas.microsoft.com/office/2006/metadata/properties" xmlns:ns2="d1bb1433-a07c-428c-a4ce-e63af4b52ce3" xmlns:ns3="1fe7dee4-cef6-4706-b323-3af68f54fc32" targetNamespace="http://schemas.microsoft.com/office/2006/metadata/properties" ma:root="true" ma:fieldsID="d2484f190f2245634e77a1d9a2ed3cd8" ns2:_="" ns3:_="">
    <xsd:import namespace="d1bb1433-a07c-428c-a4ce-e63af4b52ce3"/>
    <xsd:import namespace="1fe7dee4-cef6-4706-b323-3af68f54fc3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bb1433-a07c-428c-a4ce-e63af4b52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Značky obrázků" ma:readOnly="false" ma:fieldId="{5cf76f15-5ced-4ddc-b409-7134ff3c332f}" ma:taxonomyMulti="true" ma:sspId="9528a91f-2e03-4533-9257-29445d84df76" ma:termSetId="09814cd3-568e-fe90-9814-8d621ff8fb84" ma:anchorId="fba54fb3-c3e1-fe81-a776-ca4b69148c4d" ma:open="true" ma:isKeyword="false">
      <xsd:complexType>
        <xsd:sequence>
          <xsd:element ref="pc:Terms" minOccurs="0" maxOccurs="1"/>
        </xsd:sequence>
      </xsd:complex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e7dee4-cef6-4706-b323-3af68f54fc3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320ec68-8ed9-4fff-a392-573e2622bfc5}" ma:internalName="TaxCatchAll" ma:showField="CatchAllData" ma:web="1fe7dee4-cef6-4706-b323-3af68f54fc3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CFFCA7-B91F-4111-A93A-0D39769A4831}">
  <ds:schemaRefs>
    <ds:schemaRef ds:uri="http://schemas.microsoft.com/office/2006/documentManagement/types"/>
    <ds:schemaRef ds:uri="http://schemas.microsoft.com/office/2006/metadata/properties"/>
    <ds:schemaRef ds:uri="http://purl.org/dc/dcmitype/"/>
    <ds:schemaRef ds:uri="http://purl.org/dc/terms/"/>
    <ds:schemaRef ds:uri="d1bb1433-a07c-428c-a4ce-e63af4b52ce3"/>
    <ds:schemaRef ds:uri="http://www.w3.org/XML/1998/namespace"/>
    <ds:schemaRef ds:uri="http://schemas.microsoft.com/office/infopath/2007/PartnerControls"/>
    <ds:schemaRef ds:uri="http://schemas.openxmlformats.org/package/2006/metadata/core-properties"/>
    <ds:schemaRef ds:uri="1fe7dee4-cef6-4706-b323-3af68f54fc32"/>
    <ds:schemaRef ds:uri="http://purl.org/dc/elements/1.1/"/>
  </ds:schemaRefs>
</ds:datastoreItem>
</file>

<file path=customXml/itemProps2.xml><?xml version="1.0" encoding="utf-8"?>
<ds:datastoreItem xmlns:ds="http://schemas.openxmlformats.org/officeDocument/2006/customXml" ds:itemID="{BDF8BA48-C402-4133-9E3D-E45EA89C9F8D}">
  <ds:schemaRefs>
    <ds:schemaRef ds:uri="http://schemas.microsoft.com/sharepoint/v3/contenttype/forms"/>
  </ds:schemaRefs>
</ds:datastoreItem>
</file>

<file path=customXml/itemProps3.xml><?xml version="1.0" encoding="utf-8"?>
<ds:datastoreItem xmlns:ds="http://schemas.openxmlformats.org/officeDocument/2006/customXml" ds:itemID="{9A2CF58F-BBCB-4553-A856-3F7D96D5ABC0}">
  <ds:schemaRefs>
    <ds:schemaRef ds:uri="1fe7dee4-cef6-4706-b323-3af68f54fc32"/>
    <ds:schemaRef ds:uri="d1bb1433-a07c-428c-a4ce-e63af4b52c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Prezentace NREZ 26.8.2022</Template>
  <TotalTime>1557</TotalTime>
  <Words>7691</Words>
  <Application>Microsoft Office PowerPoint</Application>
  <PresentationFormat>Širokoúhlá obrazovka</PresentationFormat>
  <Paragraphs>945</Paragraphs>
  <Slides>119</Slides>
  <Notes>30</Notes>
  <HiddenSlides>0</HiddenSlides>
  <MMClips>0</MMClips>
  <ScaleCrop>false</ScaleCrop>
  <HeadingPairs>
    <vt:vector size="6" baseType="variant">
      <vt:variant>
        <vt:lpstr>Použitá písma</vt:lpstr>
      </vt:variant>
      <vt:variant>
        <vt:i4>15</vt:i4>
      </vt:variant>
      <vt:variant>
        <vt:lpstr>Motiv</vt:lpstr>
      </vt:variant>
      <vt:variant>
        <vt:i4>7</vt:i4>
      </vt:variant>
      <vt:variant>
        <vt:lpstr>Nadpisy snímků</vt:lpstr>
      </vt:variant>
      <vt:variant>
        <vt:i4>119</vt:i4>
      </vt:variant>
    </vt:vector>
  </HeadingPairs>
  <TitlesOfParts>
    <vt:vector size="141" baseType="lpstr">
      <vt:lpstr>Aptos</vt:lpstr>
      <vt:lpstr>Aptos Display</vt:lpstr>
      <vt:lpstr>Arial</vt:lpstr>
      <vt:lpstr>Bahnschrift</vt:lpstr>
      <vt:lpstr>Calibri</vt:lpstr>
      <vt:lpstr>Calibri Light</vt:lpstr>
      <vt:lpstr>Century Gothic</vt:lpstr>
      <vt:lpstr>Courier New</vt:lpstr>
      <vt:lpstr>DunbarText</vt:lpstr>
      <vt:lpstr>DunbarText ExBold</vt:lpstr>
      <vt:lpstr>Roboto</vt:lpstr>
      <vt:lpstr>Segoe UI</vt:lpstr>
      <vt:lpstr>Trebuchet MS</vt:lpstr>
      <vt:lpstr>Verdana</vt:lpstr>
      <vt:lpstr>Wingdings</vt:lpstr>
      <vt:lpstr>Motiv Office</vt:lpstr>
      <vt:lpstr>1_Motiv Office</vt:lpstr>
      <vt:lpstr>Office Theme</vt:lpstr>
      <vt:lpstr>2_Motiv Office</vt:lpstr>
      <vt:lpstr>Default Theme</vt:lpstr>
      <vt:lpstr>1_Office Theme</vt:lpstr>
      <vt:lpstr>3_Motiv Office</vt:lpstr>
      <vt:lpstr>NÁRODNÍ RADA  ELEKTRONICKÉHO ZDRAVOTNICTVÍ  10. JEDNÁNÍ  22. dubna 2026</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04(05)2026 - EZKarta 2.0 mobilní aplikace MZD </vt:lpstr>
      <vt:lpstr>Prezentace aplikace PowerPoint</vt:lpstr>
      <vt:lpstr>Funkcionality EZ Karty 2.0</vt:lpstr>
      <vt:lpstr>Hlavní sekce aplikace</vt:lpstr>
      <vt:lpstr>Prezentace aplikace PowerPoint</vt:lpstr>
      <vt:lpstr>Prezentace aplikace PowerPoint</vt:lpstr>
      <vt:lpstr>Prezentace aplikace PowerPoint</vt:lpstr>
      <vt:lpstr>Sekce služby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Schéma projektu realizace 1.1. 2023 – 30.6.2026 </vt:lpstr>
      <vt:lpstr>Podprodukt č. 1.1  Vytvoření organizačního a legislativního rámce telemedicíny a mHealth</vt:lpstr>
      <vt:lpstr>Podprodukt č. 1.1  Vytvoření organizačního a legislativního rámce telemedicíny a mHealth</vt:lpstr>
      <vt:lpstr>Podprodukt č. 1.1  rešerše a zhodnocení dobrých praxí ve vybraných zemích</vt:lpstr>
      <vt:lpstr>Telemedicína</vt:lpstr>
      <vt:lpstr>Podprodukt č. 1.1  Vyhláška o telemedicínských zdravotních službách</vt:lpstr>
      <vt:lpstr>Podprodukt č. 1.1  Vyhláška o telemedicínských zdravotních službách</vt:lpstr>
      <vt:lpstr>Podprodukt č. 1.1  Právní rámec poskytování telemedicínských služeb: zákonná úprava, zdravotnické prostředky, úhrady</vt:lpstr>
      <vt:lpstr>Podprodukt č. 1.1  Právní rámec poskytování telemedicínských služeb: zákonná úprava, zdravotnické prostředky, úhrady</vt:lpstr>
      <vt:lpstr>Podprodukt č. 1.1  Oponentura Právního rámce</vt:lpstr>
      <vt:lpstr>DESATERO PRO POSKYTOVÁNÍ ZDRAVOTNÍCH SLUŽEB</vt:lpstr>
      <vt:lpstr>Podprodukt č. 1.2  Komunikační strategie telemedicíny  a její realizace</vt:lpstr>
      <vt:lpstr>Základní parametry šetření Sociologický průzkum</vt:lpstr>
      <vt:lpstr> Závěry: Veřejnost </vt:lpstr>
      <vt:lpstr> Závěry: Veřejnost </vt:lpstr>
      <vt:lpstr> Závěry: Zdravotnický personál </vt:lpstr>
      <vt:lpstr>PROCESNÍ POSTUP – DÍLČÍ ČÁSTI PRODUKTU ​</vt:lpstr>
      <vt:lpstr>Prezentace aplikace PowerPoint</vt:lpstr>
      <vt:lpstr>Podprodukt č. 2.1  METODIKA POSUZOVÁNÍ TELEMEDICÍNSKÝCH SLUŽEB Projektový tým</vt:lpstr>
      <vt:lpstr>Podprodukt 2.1  METODIKA POSUZOVÁNÍ TELEMEDICÍNSKÝCH SLUŽEB  </vt:lpstr>
      <vt:lpstr>Podprodukt 2.1  METODIKA POSUZOVÁNÍ TELEMEDICÍNSKÝCH SLUŽEB  </vt:lpstr>
      <vt:lpstr>Podprodukt 2.1  METODIKA POSUZOVÁNÍ TELEMEDICÍNSKÝCH SLUŽEB  </vt:lpstr>
      <vt:lpstr>Podprodukt 2.1  METODIKA POSUZOVÁNÍ TELEMEDICÍNSKÝCH SLUŽEB  </vt:lpstr>
      <vt:lpstr>Prezentace aplikace PowerPoint</vt:lpstr>
      <vt:lpstr>Podprodukt 2.1  METODIKA POSUZOVÁNÍ TELEMEDICÍNSKÝCH SLUŽEB  </vt:lpstr>
      <vt:lpstr>Prezentace aplikace PowerPoint</vt:lpstr>
      <vt:lpstr>Podprodukt č. 2.2  Doporučené postupy pro TM výkony</vt:lpstr>
      <vt:lpstr>Podprodukt 2.2  Doporučené postupy pro TM výkony  </vt:lpstr>
      <vt:lpstr>Podprodukt 2.2  Doporučené postupy pro TM výkony  </vt:lpstr>
      <vt:lpstr>Podprodukt 2.2  Doporučené postupy pro TM výkony  </vt:lpstr>
      <vt:lpstr>Podprodukt 2.2  Doporučené postupy pro TM výkony  </vt:lpstr>
      <vt:lpstr>Podprodukt 2.2  Doporučené postupy pro TM výkony  </vt:lpstr>
      <vt:lpstr>Souhlasy odborných společností</vt:lpstr>
      <vt:lpstr>Metodické pokyny pro použití telemedicíny</vt:lpstr>
      <vt:lpstr>Podprodukt 3.1  PILOTNÍ KOMUNIKAČNÍ PLATFORMA TELEMEDICÍNY </vt:lpstr>
      <vt:lpstr>PILOTNÍ KOMUNIKAČNÍ PLATFORMA TELEMEDICÍNY  aktuální stav </vt:lpstr>
      <vt:lpstr>Prezentace aplikace PowerPoint</vt:lpstr>
      <vt:lpstr>PILOTNÍ KOMUNIKAČNÍ PLATFORMA TELEMEDICÍNY </vt:lpstr>
      <vt:lpstr>PILOTNÍ KOMUNIKAČNÍ PLATFORMA TELEMEDICÍNY </vt:lpstr>
      <vt:lpstr>Prezentace aplikace PowerPoint</vt:lpstr>
      <vt:lpstr>Prezentace aplikace PowerPoint</vt:lpstr>
      <vt:lpstr>Portál zdravotnického zařízení</vt:lpstr>
      <vt:lpstr>Prezentace aplikace PowerPoint</vt:lpstr>
      <vt:lpstr>Prezentace aplikace PowerPoint</vt:lpstr>
      <vt:lpstr>Prezentace aplikace PowerPoint</vt:lpstr>
      <vt:lpstr>Portál pacienta</vt:lpstr>
      <vt:lpstr>Intervence - design</vt:lpstr>
      <vt:lpstr>Intervence - design</vt:lpstr>
      <vt:lpstr>Intervence - design</vt:lpstr>
      <vt:lpstr>seznam pilotních intervencí</vt:lpstr>
      <vt:lpstr>seznam pilotních intervencí</vt:lpstr>
      <vt:lpstr>Finální výběr přístrojů pro ZD</vt:lpstr>
      <vt:lpstr>Srdeční selhání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Aktuální legislativní problematika eHealth a EHDS  (novela zákona o elektronizaci zdravotnictví)  </vt:lpstr>
      <vt:lpstr>Struktura sdělení</vt:lpstr>
      <vt:lpstr>1. novela zákona o elektronizaci zdravotnictví- koncepce </vt:lpstr>
      <vt:lpstr>1. novela zákona o elektronizaci zdravotnictví - implementace Nařízení o EHDS </vt:lpstr>
      <vt:lpstr>1. novela zákona o elektronizaci zdravotnictví - implementace Nařízení o EHDS  </vt:lpstr>
      <vt:lpstr>1. novela zákona o elektronizaci zdravotnictví  </vt:lpstr>
      <vt:lpstr>2. novela zákona o zdravotních službách </vt:lpstr>
      <vt:lpstr>2. zákon o zdravotních službách - NZIS </vt:lpstr>
      <vt:lpstr>3. HARMONOGRAM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DĚKUJEME ZA POZORNOST</vt:lpstr>
    </vt:vector>
  </TitlesOfParts>
  <Company>Office365 deploy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jednání   Národní rady elektronického zdravotnictví</dc:title>
  <dc:creator>Říhová Eliška, Mgr. Bc.</dc:creator>
  <cp:lastModifiedBy>Zeman Martin, Ing.</cp:lastModifiedBy>
  <cp:revision>7</cp:revision>
  <dcterms:created xsi:type="dcterms:W3CDTF">2022-09-21T07:20:39Z</dcterms:created>
  <dcterms:modified xsi:type="dcterms:W3CDTF">2026-04-28T10:34:47Z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0x010100B53D8DBB70A25B4CAED99F22B5C220EA</vt:lpwstr>
  </property>
  <property fmtid="{D5CDD505-2E9C-101B-9397-08002B2CF9AE}" pid="3" name="MediaServiceImageTags">
    <vt:lpwstr/>
  </property>
</Properties>
</file>