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1"/>
  </p:notesMasterIdLst>
  <p:sldIdLst>
    <p:sldId id="256" r:id="rId6"/>
    <p:sldId id="258" r:id="rId7"/>
    <p:sldId id="257" r:id="rId8"/>
    <p:sldId id="259" r:id="rId9"/>
    <p:sldId id="264" r:id="rId10"/>
    <p:sldId id="364" r:id="rId11"/>
    <p:sldId id="468" r:id="rId12"/>
    <p:sldId id="530" r:id="rId13"/>
    <p:sldId id="543" r:id="rId14"/>
    <p:sldId id="538" r:id="rId15"/>
    <p:sldId id="528" r:id="rId16"/>
    <p:sldId id="548" r:id="rId17"/>
    <p:sldId id="542" r:id="rId18"/>
    <p:sldId id="426" r:id="rId19"/>
    <p:sldId id="544" r:id="rId20"/>
    <p:sldId id="545" r:id="rId21"/>
    <p:sldId id="546" r:id="rId22"/>
    <p:sldId id="547" r:id="rId23"/>
    <p:sldId id="527" r:id="rId24"/>
    <p:sldId id="531" r:id="rId25"/>
    <p:sldId id="2145706949" r:id="rId26"/>
    <p:sldId id="271" r:id="rId27"/>
    <p:sldId id="339" r:id="rId28"/>
    <p:sldId id="336" r:id="rId29"/>
    <p:sldId id="2145706891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614A1F-C72D-CD95-ADA2-245572AB704E}" name="Petr Foltyn" initials="PF" userId="7f72c51738aec563" providerId="Windows Live"/>
  <p188:author id="{F21E7A50-7F4A-2E45-9759-73926DCDB6CF}" name="Řežábek Jan, Mgr." initials="ŘJM" userId="S::rezabekj@mzcr.cz::bd313979-6aa0-42e0-8102-6c05a0a9c8b7" providerId="AD"/>
  <p188:author id="{26E8EB71-3462-3777-F66C-03FBD5CE0DFF}" name="Simon Peterka" initials="SP" userId="S::peterkas@mzcr.cz::3b811a30-74f1-46d3-91e1-ab78751954cc" providerId="AD"/>
  <p188:author id="{B90E57E3-A4FB-09F5-E37B-A72F02023DA7}" name="Laisková Monika, Mgr." initials="LM" userId="S::mzulaiskovam@mznet.cz::34970638-3a4f-4a5a-802c-0292d50c91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ára Jiráková" initials="KJ" lastIdx="11" clrIdx="0">
    <p:extLst>
      <p:ext uri="{19B8F6BF-5375-455C-9EA6-DF929625EA0E}">
        <p15:presenceInfo xmlns:p15="http://schemas.microsoft.com/office/powerpoint/2012/main" userId="S-1-5-21-2911291989-1281936650-3888358911-170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D77"/>
    <a:srgbClr val="F2829F"/>
    <a:srgbClr val="F8BACA"/>
    <a:srgbClr val="D21747"/>
    <a:srgbClr val="F7B935"/>
    <a:srgbClr val="FAD27A"/>
    <a:srgbClr val="FBE0A3"/>
    <a:srgbClr val="DDE66C"/>
    <a:srgbClr val="E7ED97"/>
    <a:srgbClr val="C2C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6061"/>
  </p:normalViewPr>
  <p:slideViewPr>
    <p:cSldViewPr snapToGrid="0">
      <p:cViewPr varScale="1">
        <p:scale>
          <a:sx n="121" d="100"/>
          <a:sy n="121" d="100"/>
        </p:scale>
        <p:origin x="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05492877656244E-2"/>
          <c:y val="5.2276346764238207E-3"/>
          <c:w val="0.94898909308668933"/>
          <c:h val="0.7702010004951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41-45EA-807E-47F2A482A2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41-45EA-807E-47F2A482A2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41-45EA-807E-47F2A482A2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41-45EA-807E-47F2A482A2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Zapojení občana</c:v>
                </c:pt>
                <c:pt idx="1">
                  <c:v>Efektivita</c:v>
                </c:pt>
                <c:pt idx="2">
                  <c:v>Kvalita a dostupnost</c:v>
                </c:pt>
                <c:pt idx="3">
                  <c:v>Infrastruktura</c:v>
                </c:pt>
                <c:pt idx="4">
                  <c:v>Řízení a monitorování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41-45EA-807E-47F2A482A2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6"/>
        <c:overlap val="-27"/>
        <c:axId val="1471927088"/>
        <c:axId val="1471192880"/>
      </c:barChart>
      <c:catAx>
        <c:axId val="147192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A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471192880"/>
        <c:crosses val="autoZero"/>
        <c:auto val="1"/>
        <c:lblAlgn val="ctr"/>
        <c:lblOffset val="100"/>
        <c:noMultiLvlLbl val="0"/>
      </c:catAx>
      <c:valAx>
        <c:axId val="147119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192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4691C-AC9C-4002-8783-599344CDEE0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A70FC22-FED7-4907-8CA0-9FBAAC3FE16F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 lIns="0" tIns="540000" rIns="0"/>
        <a:lstStyle/>
        <a:p>
          <a:pPr>
            <a:buNone/>
          </a:pPr>
          <a:r>
            <a:rPr lang="pl-PL" sz="1100" b="1" i="0" u="none">
              <a:latin typeface="Arial" panose="020B0604020202020204" pitchFamily="34" charset="0"/>
              <a:cs typeface="Arial" panose="020B0604020202020204" pitchFamily="34" charset="0"/>
            </a:rPr>
            <a:t>Národní strategie EZ</a:t>
          </a:r>
          <a:endParaRPr lang="cs-CZ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1EE29-EF67-49C7-B5C4-09CE47D773C8}" type="parTrans" cxnId="{47917920-24B2-4D20-9020-605A011FA142}">
      <dgm:prSet/>
      <dgm:spPr/>
      <dgm:t>
        <a:bodyPr/>
        <a:lstStyle/>
        <a:p>
          <a:endParaRPr lang="cs-CZ"/>
        </a:p>
      </dgm:t>
    </dgm:pt>
    <dgm:pt modelId="{D794D6C0-5672-47E3-B22B-83B0B9AC05DF}" type="sibTrans" cxnId="{47917920-24B2-4D20-9020-605A011FA142}">
      <dgm:prSet/>
      <dgm:spPr/>
      <dgm:t>
        <a:bodyPr/>
        <a:lstStyle/>
        <a:p>
          <a:endParaRPr lang="cs-CZ"/>
        </a:p>
      </dgm:t>
    </dgm:pt>
    <dgm:pt modelId="{E00A8F8F-DD3D-463A-9188-43BA8543F6A5}">
      <dgm:prSet phldrT="[Text]" custT="1"/>
      <dgm:spPr>
        <a:solidFill>
          <a:srgbClr val="FCBC32"/>
        </a:solidFill>
        <a:ln>
          <a:noFill/>
        </a:ln>
      </dgm:spPr>
      <dgm:t>
        <a:bodyPr lIns="0" tIns="756000" rIns="0"/>
        <a:lstStyle/>
        <a:p>
          <a:r>
            <a:rPr lang="cs-CZ" sz="1100" b="1">
              <a:latin typeface="Arial" panose="020B0604020202020204" pitchFamily="34" charset="0"/>
              <a:cs typeface="Arial" panose="020B0604020202020204" pitchFamily="34" charset="0"/>
            </a:rPr>
            <a:t>Zapojení občana</a:t>
          </a:r>
        </a:p>
      </dgm:t>
    </dgm:pt>
    <dgm:pt modelId="{457F52D3-9AED-4A87-A0B7-9A9CF02B1F1A}" type="parTrans" cxnId="{E691D32C-DC05-4A7E-827D-D0D8A4D34EA7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s-CZ"/>
        </a:p>
      </dgm:t>
    </dgm:pt>
    <dgm:pt modelId="{0A10E3A8-3E03-447E-AB9C-265817146B9A}" type="sibTrans" cxnId="{E691D32C-DC05-4A7E-827D-D0D8A4D34EA7}">
      <dgm:prSet/>
      <dgm:spPr/>
      <dgm:t>
        <a:bodyPr/>
        <a:lstStyle/>
        <a:p>
          <a:endParaRPr lang="cs-CZ"/>
        </a:p>
      </dgm:t>
    </dgm:pt>
    <dgm:pt modelId="{D2C7ECE7-79BB-4943-B140-726AE9401AFE}">
      <dgm:prSet phldrT="[Text]" custT="1"/>
      <dgm:spPr>
        <a:solidFill>
          <a:srgbClr val="C7D539"/>
        </a:solidFill>
        <a:ln>
          <a:noFill/>
        </a:ln>
      </dgm:spPr>
      <dgm:t>
        <a:bodyPr lIns="0" tIns="756000" rIns="0"/>
        <a:lstStyle/>
        <a:p>
          <a:r>
            <a:rPr lang="cs-CZ" sz="1100" b="1">
              <a:latin typeface="Arial" panose="020B0604020202020204" pitchFamily="34" charset="0"/>
              <a:cs typeface="Arial" panose="020B0604020202020204" pitchFamily="34" charset="0"/>
            </a:rPr>
            <a:t>Efektivita</a:t>
          </a:r>
        </a:p>
      </dgm:t>
    </dgm:pt>
    <dgm:pt modelId="{74FD6B3E-F91E-427A-B52B-D35FFB5D460C}" type="parTrans" cxnId="{6CFF51C4-8899-4946-8CD0-F503F2C5A29C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s-CZ"/>
        </a:p>
      </dgm:t>
    </dgm:pt>
    <dgm:pt modelId="{5F64A864-1699-4124-924D-97D9C152506F}" type="sibTrans" cxnId="{6CFF51C4-8899-4946-8CD0-F503F2C5A29C}">
      <dgm:prSet/>
      <dgm:spPr/>
      <dgm:t>
        <a:bodyPr/>
        <a:lstStyle/>
        <a:p>
          <a:endParaRPr lang="cs-CZ"/>
        </a:p>
      </dgm:t>
    </dgm:pt>
    <dgm:pt modelId="{FCDFEA51-8A35-4AF6-9961-CE1395E3BA4F}">
      <dgm:prSet phldrT="[Text]" custT="1"/>
      <dgm:spPr>
        <a:solidFill>
          <a:schemeClr val="accent2"/>
        </a:solidFill>
        <a:ln>
          <a:noFill/>
        </a:ln>
      </dgm:spPr>
      <dgm:t>
        <a:bodyPr lIns="0" tIns="648000" rIns="0"/>
        <a:lstStyle/>
        <a:p>
          <a:r>
            <a:rPr lang="cs-CZ" sz="1100" b="1">
              <a:latin typeface="Arial" panose="020B0604020202020204" pitchFamily="34" charset="0"/>
              <a:cs typeface="Arial" panose="020B0604020202020204" pitchFamily="34" charset="0"/>
            </a:rPr>
            <a:t>Kvalita </a:t>
          </a:r>
          <a:br>
            <a:rPr lang="cs-CZ" sz="11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>
              <a:latin typeface="Arial" panose="020B0604020202020204" pitchFamily="34" charset="0"/>
              <a:cs typeface="Arial" panose="020B0604020202020204" pitchFamily="34" charset="0"/>
            </a:rPr>
            <a:t>a dostupnost</a:t>
          </a:r>
        </a:p>
      </dgm:t>
    </dgm:pt>
    <dgm:pt modelId="{325FBA0E-8D27-4386-8A6A-3FD3874F12AD}" type="parTrans" cxnId="{D9BAB01E-FA00-4A9D-8C7A-37DF9722C91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s-CZ"/>
        </a:p>
      </dgm:t>
    </dgm:pt>
    <dgm:pt modelId="{3AA7B540-FF39-4656-9103-0B35F6986408}" type="sibTrans" cxnId="{D9BAB01E-FA00-4A9D-8C7A-37DF9722C911}">
      <dgm:prSet/>
      <dgm:spPr/>
      <dgm:t>
        <a:bodyPr/>
        <a:lstStyle/>
        <a:p>
          <a:endParaRPr lang="cs-CZ"/>
        </a:p>
      </dgm:t>
    </dgm:pt>
    <dgm:pt modelId="{5BC594F4-3DFB-401D-BF9E-D36E8E659CE2}">
      <dgm:prSet phldrT="[Text]" custT="1"/>
      <dgm:spPr>
        <a:ln>
          <a:noFill/>
        </a:ln>
      </dgm:spPr>
      <dgm:t>
        <a:bodyPr lIns="0" tIns="648000" rIns="0"/>
        <a:lstStyle/>
        <a:p>
          <a:r>
            <a:rPr lang="cs-CZ" sz="1100" b="1" dirty="0">
              <a:latin typeface="Arial" panose="020B0604020202020204" pitchFamily="34" charset="0"/>
              <a:cs typeface="Arial" panose="020B0604020202020204" pitchFamily="34" charset="0"/>
            </a:rPr>
            <a:t>Infrastruktura </a:t>
          </a:r>
        </a:p>
      </dgm:t>
    </dgm:pt>
    <dgm:pt modelId="{9B78497A-D13E-4B99-91A1-3BF5F56CDEEB}" type="parTrans" cxnId="{5CFEAA20-BDA3-49EA-AB1D-FA463DBF571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s-CZ"/>
        </a:p>
      </dgm:t>
    </dgm:pt>
    <dgm:pt modelId="{3CBF4CB8-0562-4A6F-8263-34C1A2A07946}" type="sibTrans" cxnId="{5CFEAA20-BDA3-49EA-AB1D-FA463DBF5711}">
      <dgm:prSet/>
      <dgm:spPr/>
      <dgm:t>
        <a:bodyPr/>
        <a:lstStyle/>
        <a:p>
          <a:endParaRPr lang="cs-CZ"/>
        </a:p>
      </dgm:t>
    </dgm:pt>
    <dgm:pt modelId="{75773C4B-7634-4A8A-B46A-27BA4523BFC9}">
      <dgm:prSet custT="1"/>
      <dgm:spPr>
        <a:solidFill>
          <a:srgbClr val="CD2F41"/>
        </a:solidFill>
        <a:ln>
          <a:noFill/>
        </a:ln>
      </dgm:spPr>
      <dgm:t>
        <a:bodyPr lIns="0" tIns="756000" rIns="0" bIns="0"/>
        <a:lstStyle/>
        <a:p>
          <a:pPr>
            <a:buNone/>
          </a:pPr>
          <a:r>
            <a:rPr lang="it-IT" sz="1100" b="1" i="0" u="none">
              <a:latin typeface="Arial" panose="020B0604020202020204" pitchFamily="34" charset="0"/>
              <a:cs typeface="Arial" panose="020B0604020202020204" pitchFamily="34" charset="0"/>
            </a:rPr>
            <a:t>Strategické řízení a monitoring</a:t>
          </a:r>
          <a:endParaRPr lang="cs-CZ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4A48C-750B-4818-86E3-D30D5AFFB11E}" type="parTrans" cxnId="{09B3B901-B370-4D28-BCC0-D2519DE206FD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s-CZ"/>
        </a:p>
      </dgm:t>
    </dgm:pt>
    <dgm:pt modelId="{8602FC8A-764A-4F2A-8B85-D27B66D34381}" type="sibTrans" cxnId="{09B3B901-B370-4D28-BCC0-D2519DE206FD}">
      <dgm:prSet/>
      <dgm:spPr/>
      <dgm:t>
        <a:bodyPr/>
        <a:lstStyle/>
        <a:p>
          <a:endParaRPr lang="cs-CZ"/>
        </a:p>
      </dgm:t>
    </dgm:pt>
    <dgm:pt modelId="{3F511D3A-192D-4816-8586-D03157FB7539}">
      <dgm:prSet/>
      <dgm:spPr/>
      <dgm:t>
        <a:bodyPr/>
        <a:lstStyle/>
        <a:p>
          <a:endParaRPr lang="cs-CZ"/>
        </a:p>
      </dgm:t>
    </dgm:pt>
    <dgm:pt modelId="{5A3574D1-BF0C-4B86-9316-23D0EE01FB82}" type="parTrans" cxnId="{C4B25E7B-7780-46D8-8265-01B4A2C3B32E}">
      <dgm:prSet/>
      <dgm:spPr/>
      <dgm:t>
        <a:bodyPr/>
        <a:lstStyle/>
        <a:p>
          <a:endParaRPr lang="cs-CZ"/>
        </a:p>
      </dgm:t>
    </dgm:pt>
    <dgm:pt modelId="{5B8E9ED6-B740-46A0-8EE8-EFBC66D4A855}" type="sibTrans" cxnId="{C4B25E7B-7780-46D8-8265-01B4A2C3B32E}">
      <dgm:prSet/>
      <dgm:spPr/>
      <dgm:t>
        <a:bodyPr/>
        <a:lstStyle/>
        <a:p>
          <a:endParaRPr lang="cs-CZ"/>
        </a:p>
      </dgm:t>
    </dgm:pt>
    <dgm:pt modelId="{E163C686-7CEA-4723-A890-E5A316E57AE2}" type="pres">
      <dgm:prSet presAssocID="{8434691C-AC9C-4002-8783-599344CDEE0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7FDD61-2172-4CA3-AA0F-0007B0EE27AE}" type="pres">
      <dgm:prSet presAssocID="{BA70FC22-FED7-4907-8CA0-9FBAAC3FE16F}" presName="centerShape" presStyleLbl="node0" presStyleIdx="0" presStyleCnt="1" custScaleX="87513" custScaleY="87513" custLinFactNeighborY="-366"/>
      <dgm:spPr/>
    </dgm:pt>
    <dgm:pt modelId="{EF7CE886-BBBC-47DC-ABCD-DC363FAFABFF}" type="pres">
      <dgm:prSet presAssocID="{457F52D3-9AED-4A87-A0B7-9A9CF02B1F1A}" presName="Name9" presStyleLbl="parChTrans1D2" presStyleIdx="0" presStyleCnt="5"/>
      <dgm:spPr/>
    </dgm:pt>
    <dgm:pt modelId="{5B5CBB60-DE50-4CC1-AF9B-1EC0F12495E6}" type="pres">
      <dgm:prSet presAssocID="{457F52D3-9AED-4A87-A0B7-9A9CF02B1F1A}" presName="connTx" presStyleLbl="parChTrans1D2" presStyleIdx="0" presStyleCnt="5"/>
      <dgm:spPr/>
    </dgm:pt>
    <dgm:pt modelId="{49D9D494-AB13-4104-9E55-C5BF953F1658}" type="pres">
      <dgm:prSet presAssocID="{E00A8F8F-DD3D-463A-9188-43BA8543F6A5}" presName="node" presStyleLbl="node1" presStyleIdx="0" presStyleCnt="5" custScaleX="104330" custScaleY="104330" custRadScaleRad="84918" custRadScaleInc="456">
        <dgm:presLayoutVars>
          <dgm:bulletEnabled val="1"/>
        </dgm:presLayoutVars>
      </dgm:prSet>
      <dgm:spPr/>
    </dgm:pt>
    <dgm:pt modelId="{368A2F02-5B70-4335-9E7F-4A3F5D731A18}" type="pres">
      <dgm:prSet presAssocID="{74FD6B3E-F91E-427A-B52B-D35FFB5D460C}" presName="Name9" presStyleLbl="parChTrans1D2" presStyleIdx="1" presStyleCnt="5"/>
      <dgm:spPr/>
    </dgm:pt>
    <dgm:pt modelId="{DA088DCA-5B75-426B-871A-53E62927B4C7}" type="pres">
      <dgm:prSet presAssocID="{74FD6B3E-F91E-427A-B52B-D35FFB5D460C}" presName="connTx" presStyleLbl="parChTrans1D2" presStyleIdx="1" presStyleCnt="5"/>
      <dgm:spPr/>
    </dgm:pt>
    <dgm:pt modelId="{4F45F36C-261D-4EE9-939F-F5B9156B0836}" type="pres">
      <dgm:prSet presAssocID="{D2C7ECE7-79BB-4943-B140-726AE9401AFE}" presName="node" presStyleLbl="node1" presStyleIdx="1" presStyleCnt="5" custScaleX="104330" custScaleY="104330" custRadScaleRad="84413" custRadScaleInc="-9649">
        <dgm:presLayoutVars>
          <dgm:bulletEnabled val="1"/>
        </dgm:presLayoutVars>
      </dgm:prSet>
      <dgm:spPr/>
    </dgm:pt>
    <dgm:pt modelId="{28E1FDDB-CCFD-46B9-8368-1401073DFFAD}" type="pres">
      <dgm:prSet presAssocID="{325FBA0E-8D27-4386-8A6A-3FD3874F12AD}" presName="Name9" presStyleLbl="parChTrans1D2" presStyleIdx="2" presStyleCnt="5"/>
      <dgm:spPr/>
    </dgm:pt>
    <dgm:pt modelId="{E8F7AB70-62F6-49F1-B740-9A361C2DD4DB}" type="pres">
      <dgm:prSet presAssocID="{325FBA0E-8D27-4386-8A6A-3FD3874F12AD}" presName="connTx" presStyleLbl="parChTrans1D2" presStyleIdx="2" presStyleCnt="5"/>
      <dgm:spPr/>
    </dgm:pt>
    <dgm:pt modelId="{959A6790-F43D-4599-A9A6-24A0B43430B6}" type="pres">
      <dgm:prSet presAssocID="{FCDFEA51-8A35-4AF6-9961-CE1395E3BA4F}" presName="node" presStyleLbl="node1" presStyleIdx="2" presStyleCnt="5" custScaleX="104330" custScaleY="104330" custRadScaleRad="84367" custRadScaleInc="-5035">
        <dgm:presLayoutVars>
          <dgm:bulletEnabled val="1"/>
        </dgm:presLayoutVars>
      </dgm:prSet>
      <dgm:spPr/>
    </dgm:pt>
    <dgm:pt modelId="{178B3C1C-258A-4554-9C9C-77BF7A1EC1F1}" type="pres">
      <dgm:prSet presAssocID="{9B78497A-D13E-4B99-91A1-3BF5F56CDEEB}" presName="Name9" presStyleLbl="parChTrans1D2" presStyleIdx="3" presStyleCnt="5"/>
      <dgm:spPr/>
    </dgm:pt>
    <dgm:pt modelId="{15199B23-9275-4289-A92C-2BB0BF04B642}" type="pres">
      <dgm:prSet presAssocID="{9B78497A-D13E-4B99-91A1-3BF5F56CDEEB}" presName="connTx" presStyleLbl="parChTrans1D2" presStyleIdx="3" presStyleCnt="5"/>
      <dgm:spPr/>
    </dgm:pt>
    <dgm:pt modelId="{45905CC4-F087-46C3-A76F-40700394A739}" type="pres">
      <dgm:prSet presAssocID="{5BC594F4-3DFB-401D-BF9E-D36E8E659CE2}" presName="node" presStyleLbl="node1" presStyleIdx="3" presStyleCnt="5" custScaleX="104330" custScaleY="104330" custRadScaleRad="82722" custRadScaleInc="431">
        <dgm:presLayoutVars>
          <dgm:bulletEnabled val="1"/>
        </dgm:presLayoutVars>
      </dgm:prSet>
      <dgm:spPr/>
    </dgm:pt>
    <dgm:pt modelId="{09784EFA-0CC0-4146-BF43-9701BA3FBB29}" type="pres">
      <dgm:prSet presAssocID="{5FB4A48C-750B-4818-86E3-D30D5AFFB11E}" presName="Name9" presStyleLbl="parChTrans1D2" presStyleIdx="4" presStyleCnt="5"/>
      <dgm:spPr/>
    </dgm:pt>
    <dgm:pt modelId="{17958C6D-7B53-4A57-9CA8-6C9719FB668F}" type="pres">
      <dgm:prSet presAssocID="{5FB4A48C-750B-4818-86E3-D30D5AFFB11E}" presName="connTx" presStyleLbl="parChTrans1D2" presStyleIdx="4" presStyleCnt="5"/>
      <dgm:spPr/>
    </dgm:pt>
    <dgm:pt modelId="{8525C69B-E8A5-4CB0-9B3E-7C9742E28D9E}" type="pres">
      <dgm:prSet presAssocID="{75773C4B-7634-4A8A-B46A-27BA4523BFC9}" presName="node" presStyleLbl="node1" presStyleIdx="4" presStyleCnt="5" custScaleX="104296" custScaleY="104330" custRadScaleRad="84421" custRadScaleInc="9644">
        <dgm:presLayoutVars>
          <dgm:bulletEnabled val="1"/>
        </dgm:presLayoutVars>
      </dgm:prSet>
      <dgm:spPr/>
    </dgm:pt>
  </dgm:ptLst>
  <dgm:cxnLst>
    <dgm:cxn modelId="{09B3B901-B370-4D28-BCC0-D2519DE206FD}" srcId="{BA70FC22-FED7-4907-8CA0-9FBAAC3FE16F}" destId="{75773C4B-7634-4A8A-B46A-27BA4523BFC9}" srcOrd="4" destOrd="0" parTransId="{5FB4A48C-750B-4818-86E3-D30D5AFFB11E}" sibTransId="{8602FC8A-764A-4F2A-8B85-D27B66D34381}"/>
    <dgm:cxn modelId="{A590910C-C35F-4DD7-942D-F157498CB7DF}" type="presOf" srcId="{5FB4A48C-750B-4818-86E3-D30D5AFFB11E}" destId="{17958C6D-7B53-4A57-9CA8-6C9719FB668F}" srcOrd="1" destOrd="0" presId="urn:microsoft.com/office/officeart/2005/8/layout/radial1"/>
    <dgm:cxn modelId="{B52F4412-2CA8-4F9D-AB92-77C04A02B7E6}" type="presOf" srcId="{325FBA0E-8D27-4386-8A6A-3FD3874F12AD}" destId="{28E1FDDB-CCFD-46B9-8368-1401073DFFAD}" srcOrd="0" destOrd="0" presId="urn:microsoft.com/office/officeart/2005/8/layout/radial1"/>
    <dgm:cxn modelId="{D9BAB01E-FA00-4A9D-8C7A-37DF9722C911}" srcId="{BA70FC22-FED7-4907-8CA0-9FBAAC3FE16F}" destId="{FCDFEA51-8A35-4AF6-9961-CE1395E3BA4F}" srcOrd="2" destOrd="0" parTransId="{325FBA0E-8D27-4386-8A6A-3FD3874F12AD}" sibTransId="{3AA7B540-FF39-4656-9103-0B35F6986408}"/>
    <dgm:cxn modelId="{47917920-24B2-4D20-9020-605A011FA142}" srcId="{8434691C-AC9C-4002-8783-599344CDEE06}" destId="{BA70FC22-FED7-4907-8CA0-9FBAAC3FE16F}" srcOrd="0" destOrd="0" parTransId="{0181EE29-EF67-49C7-B5C4-09CE47D773C8}" sibTransId="{D794D6C0-5672-47E3-B22B-83B0B9AC05DF}"/>
    <dgm:cxn modelId="{5CFEAA20-BDA3-49EA-AB1D-FA463DBF5711}" srcId="{BA70FC22-FED7-4907-8CA0-9FBAAC3FE16F}" destId="{5BC594F4-3DFB-401D-BF9E-D36E8E659CE2}" srcOrd="3" destOrd="0" parTransId="{9B78497A-D13E-4B99-91A1-3BF5F56CDEEB}" sibTransId="{3CBF4CB8-0562-4A6F-8263-34C1A2A07946}"/>
    <dgm:cxn modelId="{E691D32C-DC05-4A7E-827D-D0D8A4D34EA7}" srcId="{BA70FC22-FED7-4907-8CA0-9FBAAC3FE16F}" destId="{E00A8F8F-DD3D-463A-9188-43BA8543F6A5}" srcOrd="0" destOrd="0" parTransId="{457F52D3-9AED-4A87-A0B7-9A9CF02B1F1A}" sibTransId="{0A10E3A8-3E03-447E-AB9C-265817146B9A}"/>
    <dgm:cxn modelId="{2B06EB2E-FF7B-40DB-AD73-9A301A2973FF}" type="presOf" srcId="{9B78497A-D13E-4B99-91A1-3BF5F56CDEEB}" destId="{178B3C1C-258A-4554-9C9C-77BF7A1EC1F1}" srcOrd="0" destOrd="0" presId="urn:microsoft.com/office/officeart/2005/8/layout/radial1"/>
    <dgm:cxn modelId="{F45E1A31-66CF-44AA-BDF6-0E4D1F1C3689}" type="presOf" srcId="{325FBA0E-8D27-4386-8A6A-3FD3874F12AD}" destId="{E8F7AB70-62F6-49F1-B740-9A361C2DD4DB}" srcOrd="1" destOrd="0" presId="urn:microsoft.com/office/officeart/2005/8/layout/radial1"/>
    <dgm:cxn modelId="{653DC336-E056-41D9-AD7C-1DA136B4D629}" type="presOf" srcId="{5BC594F4-3DFB-401D-BF9E-D36E8E659CE2}" destId="{45905CC4-F087-46C3-A76F-40700394A739}" srcOrd="0" destOrd="0" presId="urn:microsoft.com/office/officeart/2005/8/layout/radial1"/>
    <dgm:cxn modelId="{DF299D44-51BA-497C-97D5-C9A0F54BBFD7}" type="presOf" srcId="{FCDFEA51-8A35-4AF6-9961-CE1395E3BA4F}" destId="{959A6790-F43D-4599-A9A6-24A0B43430B6}" srcOrd="0" destOrd="0" presId="urn:microsoft.com/office/officeart/2005/8/layout/radial1"/>
    <dgm:cxn modelId="{F80E044F-45A0-4415-806F-527CB1D13A0A}" type="presOf" srcId="{457F52D3-9AED-4A87-A0B7-9A9CF02B1F1A}" destId="{5B5CBB60-DE50-4CC1-AF9B-1EC0F12495E6}" srcOrd="1" destOrd="0" presId="urn:microsoft.com/office/officeart/2005/8/layout/radial1"/>
    <dgm:cxn modelId="{1E8D4560-41BB-431F-8201-C4F45D7C42E9}" type="presOf" srcId="{8434691C-AC9C-4002-8783-599344CDEE06}" destId="{E163C686-7CEA-4723-A890-E5A316E57AE2}" srcOrd="0" destOrd="0" presId="urn:microsoft.com/office/officeart/2005/8/layout/radial1"/>
    <dgm:cxn modelId="{D6B1FD69-5FF5-4475-A134-68770A120210}" type="presOf" srcId="{BA70FC22-FED7-4907-8CA0-9FBAAC3FE16F}" destId="{797FDD61-2172-4CA3-AA0F-0007B0EE27AE}" srcOrd="0" destOrd="0" presId="urn:microsoft.com/office/officeart/2005/8/layout/radial1"/>
    <dgm:cxn modelId="{E9574A6A-9658-4031-84FE-C1A20C35C7D8}" type="presOf" srcId="{74FD6B3E-F91E-427A-B52B-D35FFB5D460C}" destId="{368A2F02-5B70-4335-9E7F-4A3F5D731A18}" srcOrd="0" destOrd="0" presId="urn:microsoft.com/office/officeart/2005/8/layout/radial1"/>
    <dgm:cxn modelId="{DA617871-AB93-44B1-B1D8-80F922CADAE9}" type="presOf" srcId="{9B78497A-D13E-4B99-91A1-3BF5F56CDEEB}" destId="{15199B23-9275-4289-A92C-2BB0BF04B642}" srcOrd="1" destOrd="0" presId="urn:microsoft.com/office/officeart/2005/8/layout/radial1"/>
    <dgm:cxn modelId="{28426678-C26B-46F1-BB37-D69CDB5FFBEC}" type="presOf" srcId="{457F52D3-9AED-4A87-A0B7-9A9CF02B1F1A}" destId="{EF7CE886-BBBC-47DC-ABCD-DC363FAFABFF}" srcOrd="0" destOrd="0" presId="urn:microsoft.com/office/officeart/2005/8/layout/radial1"/>
    <dgm:cxn modelId="{C4B25E7B-7780-46D8-8265-01B4A2C3B32E}" srcId="{8434691C-AC9C-4002-8783-599344CDEE06}" destId="{3F511D3A-192D-4816-8586-D03157FB7539}" srcOrd="1" destOrd="0" parTransId="{5A3574D1-BF0C-4B86-9316-23D0EE01FB82}" sibTransId="{5B8E9ED6-B740-46A0-8EE8-EFBC66D4A855}"/>
    <dgm:cxn modelId="{76E628C2-B65B-4578-9D62-2E6F8152056F}" type="presOf" srcId="{75773C4B-7634-4A8A-B46A-27BA4523BFC9}" destId="{8525C69B-E8A5-4CB0-9B3E-7C9742E28D9E}" srcOrd="0" destOrd="0" presId="urn:microsoft.com/office/officeart/2005/8/layout/radial1"/>
    <dgm:cxn modelId="{6CFF51C4-8899-4946-8CD0-F503F2C5A29C}" srcId="{BA70FC22-FED7-4907-8CA0-9FBAAC3FE16F}" destId="{D2C7ECE7-79BB-4943-B140-726AE9401AFE}" srcOrd="1" destOrd="0" parTransId="{74FD6B3E-F91E-427A-B52B-D35FFB5D460C}" sibTransId="{5F64A864-1699-4124-924D-97D9C152506F}"/>
    <dgm:cxn modelId="{F4C458D3-5CFB-4AC6-9E1C-912EE0FA1963}" type="presOf" srcId="{E00A8F8F-DD3D-463A-9188-43BA8543F6A5}" destId="{49D9D494-AB13-4104-9E55-C5BF953F1658}" srcOrd="0" destOrd="0" presId="urn:microsoft.com/office/officeart/2005/8/layout/radial1"/>
    <dgm:cxn modelId="{5B1E68D5-3232-4E45-B1BE-D6A0E5F1E2A3}" type="presOf" srcId="{74FD6B3E-F91E-427A-B52B-D35FFB5D460C}" destId="{DA088DCA-5B75-426B-871A-53E62927B4C7}" srcOrd="1" destOrd="0" presId="urn:microsoft.com/office/officeart/2005/8/layout/radial1"/>
    <dgm:cxn modelId="{3391D9DA-40B6-42CD-B013-74AEF6E7B6F1}" type="presOf" srcId="{5FB4A48C-750B-4818-86E3-D30D5AFFB11E}" destId="{09784EFA-0CC0-4146-BF43-9701BA3FBB29}" srcOrd="0" destOrd="0" presId="urn:microsoft.com/office/officeart/2005/8/layout/radial1"/>
    <dgm:cxn modelId="{44E7C9E5-235F-4DF5-9E85-0D3C98741740}" type="presOf" srcId="{D2C7ECE7-79BB-4943-B140-726AE9401AFE}" destId="{4F45F36C-261D-4EE9-939F-F5B9156B0836}" srcOrd="0" destOrd="0" presId="urn:microsoft.com/office/officeart/2005/8/layout/radial1"/>
    <dgm:cxn modelId="{9FCDCF1C-DF67-4253-96E4-63532384F96F}" type="presParOf" srcId="{E163C686-7CEA-4723-A890-E5A316E57AE2}" destId="{797FDD61-2172-4CA3-AA0F-0007B0EE27AE}" srcOrd="0" destOrd="0" presId="urn:microsoft.com/office/officeart/2005/8/layout/radial1"/>
    <dgm:cxn modelId="{440C4B74-B7FB-484D-A64C-E23EC681E164}" type="presParOf" srcId="{E163C686-7CEA-4723-A890-E5A316E57AE2}" destId="{EF7CE886-BBBC-47DC-ABCD-DC363FAFABFF}" srcOrd="1" destOrd="0" presId="urn:microsoft.com/office/officeart/2005/8/layout/radial1"/>
    <dgm:cxn modelId="{4638697F-2489-4EC4-9084-A70A78329709}" type="presParOf" srcId="{EF7CE886-BBBC-47DC-ABCD-DC363FAFABFF}" destId="{5B5CBB60-DE50-4CC1-AF9B-1EC0F12495E6}" srcOrd="0" destOrd="0" presId="urn:microsoft.com/office/officeart/2005/8/layout/radial1"/>
    <dgm:cxn modelId="{C8F3C0F6-8D21-4A0A-A9A5-28F421C86D1B}" type="presParOf" srcId="{E163C686-7CEA-4723-A890-E5A316E57AE2}" destId="{49D9D494-AB13-4104-9E55-C5BF953F1658}" srcOrd="2" destOrd="0" presId="urn:microsoft.com/office/officeart/2005/8/layout/radial1"/>
    <dgm:cxn modelId="{158DE9F4-5B0A-4C24-AC9D-FB449E689745}" type="presParOf" srcId="{E163C686-7CEA-4723-A890-E5A316E57AE2}" destId="{368A2F02-5B70-4335-9E7F-4A3F5D731A18}" srcOrd="3" destOrd="0" presId="urn:microsoft.com/office/officeart/2005/8/layout/radial1"/>
    <dgm:cxn modelId="{BC979917-156B-4A75-BBE2-9D2B0F8AE364}" type="presParOf" srcId="{368A2F02-5B70-4335-9E7F-4A3F5D731A18}" destId="{DA088DCA-5B75-426B-871A-53E62927B4C7}" srcOrd="0" destOrd="0" presId="urn:microsoft.com/office/officeart/2005/8/layout/radial1"/>
    <dgm:cxn modelId="{C39C9B5C-1DBA-4399-9F17-D773926F997B}" type="presParOf" srcId="{E163C686-7CEA-4723-A890-E5A316E57AE2}" destId="{4F45F36C-261D-4EE9-939F-F5B9156B0836}" srcOrd="4" destOrd="0" presId="urn:microsoft.com/office/officeart/2005/8/layout/radial1"/>
    <dgm:cxn modelId="{6546B7F2-F83B-4B0B-927C-5031879B8CFA}" type="presParOf" srcId="{E163C686-7CEA-4723-A890-E5A316E57AE2}" destId="{28E1FDDB-CCFD-46B9-8368-1401073DFFAD}" srcOrd="5" destOrd="0" presId="urn:microsoft.com/office/officeart/2005/8/layout/radial1"/>
    <dgm:cxn modelId="{2C685E0E-736B-48F7-B221-47E176B15DD9}" type="presParOf" srcId="{28E1FDDB-CCFD-46B9-8368-1401073DFFAD}" destId="{E8F7AB70-62F6-49F1-B740-9A361C2DD4DB}" srcOrd="0" destOrd="0" presId="urn:microsoft.com/office/officeart/2005/8/layout/radial1"/>
    <dgm:cxn modelId="{208A4D85-0E12-4C2D-9C0A-5EAF9487EDBD}" type="presParOf" srcId="{E163C686-7CEA-4723-A890-E5A316E57AE2}" destId="{959A6790-F43D-4599-A9A6-24A0B43430B6}" srcOrd="6" destOrd="0" presId="urn:microsoft.com/office/officeart/2005/8/layout/radial1"/>
    <dgm:cxn modelId="{687F4988-EBDA-4357-96CF-986198AFF59E}" type="presParOf" srcId="{E163C686-7CEA-4723-A890-E5A316E57AE2}" destId="{178B3C1C-258A-4554-9C9C-77BF7A1EC1F1}" srcOrd="7" destOrd="0" presId="urn:microsoft.com/office/officeart/2005/8/layout/radial1"/>
    <dgm:cxn modelId="{EEF683B1-3ABD-4363-A298-3521F0056857}" type="presParOf" srcId="{178B3C1C-258A-4554-9C9C-77BF7A1EC1F1}" destId="{15199B23-9275-4289-A92C-2BB0BF04B642}" srcOrd="0" destOrd="0" presId="urn:microsoft.com/office/officeart/2005/8/layout/radial1"/>
    <dgm:cxn modelId="{15A717A6-C296-455B-A7ED-BE65DD2D7935}" type="presParOf" srcId="{E163C686-7CEA-4723-A890-E5A316E57AE2}" destId="{45905CC4-F087-46C3-A76F-40700394A739}" srcOrd="8" destOrd="0" presId="urn:microsoft.com/office/officeart/2005/8/layout/radial1"/>
    <dgm:cxn modelId="{F9CFC6DF-611F-4845-B778-CACC975CB0F0}" type="presParOf" srcId="{E163C686-7CEA-4723-A890-E5A316E57AE2}" destId="{09784EFA-0CC0-4146-BF43-9701BA3FBB29}" srcOrd="9" destOrd="0" presId="urn:microsoft.com/office/officeart/2005/8/layout/radial1"/>
    <dgm:cxn modelId="{D776E689-E3D3-4FA8-824A-377441991F63}" type="presParOf" srcId="{09784EFA-0CC0-4146-BF43-9701BA3FBB29}" destId="{17958C6D-7B53-4A57-9CA8-6C9719FB668F}" srcOrd="0" destOrd="0" presId="urn:microsoft.com/office/officeart/2005/8/layout/radial1"/>
    <dgm:cxn modelId="{18F1E146-D46F-491C-BFFB-CA2503AF3C0B}" type="presParOf" srcId="{E163C686-7CEA-4723-A890-E5A316E57AE2}" destId="{8525C69B-E8A5-4CB0-9B3E-7C9742E28D9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FDD61-2172-4CA3-AA0F-0007B0EE27AE}">
      <dsp:nvSpPr>
        <dsp:cNvPr id="0" name=""/>
        <dsp:cNvSpPr/>
      </dsp:nvSpPr>
      <dsp:spPr>
        <a:xfrm>
          <a:off x="2620706" y="1910419"/>
          <a:ext cx="1222270" cy="1222270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0000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>
              <a:latin typeface="Arial" panose="020B0604020202020204" pitchFamily="34" charset="0"/>
              <a:cs typeface="Arial" panose="020B0604020202020204" pitchFamily="34" charset="0"/>
            </a:rPr>
            <a:t>Národní strategie EZ</a:t>
          </a:r>
          <a:endParaRPr lang="cs-CZ" sz="11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9703" y="2089416"/>
        <a:ext cx="864276" cy="864276"/>
      </dsp:txXfrm>
    </dsp:sp>
    <dsp:sp modelId="{EF7CE886-BBBC-47DC-ABCD-DC363FAFABFF}">
      <dsp:nvSpPr>
        <dsp:cNvPr id="0" name=""/>
        <dsp:cNvSpPr/>
      </dsp:nvSpPr>
      <dsp:spPr>
        <a:xfrm rot="16209935">
          <a:off x="3138183" y="1795276"/>
          <a:ext cx="191400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191400" y="19446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229099" y="1809937"/>
        <a:ext cx="9570" cy="9570"/>
      </dsp:txXfrm>
    </dsp:sp>
    <dsp:sp modelId="{49D9D494-AB13-4104-9E55-C5BF953F1658}">
      <dsp:nvSpPr>
        <dsp:cNvPr id="0" name=""/>
        <dsp:cNvSpPr/>
      </dsp:nvSpPr>
      <dsp:spPr>
        <a:xfrm>
          <a:off x="2507691" y="261877"/>
          <a:ext cx="1457148" cy="1457148"/>
        </a:xfrm>
        <a:prstGeom prst="ellipse">
          <a:avLst/>
        </a:prstGeom>
        <a:solidFill>
          <a:srgbClr val="FCBC3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6000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Arial" panose="020B0604020202020204" pitchFamily="34" charset="0"/>
              <a:cs typeface="Arial" panose="020B0604020202020204" pitchFamily="34" charset="0"/>
            </a:rPr>
            <a:t>Zapojení občana</a:t>
          </a:r>
        </a:p>
      </dsp:txBody>
      <dsp:txXfrm>
        <a:off x="2721085" y="475271"/>
        <a:ext cx="1030360" cy="1030360"/>
      </dsp:txXfrm>
    </dsp:sp>
    <dsp:sp modelId="{368A2F02-5B70-4335-9E7F-4A3F5D731A18}">
      <dsp:nvSpPr>
        <dsp:cNvPr id="0" name=""/>
        <dsp:cNvSpPr/>
      </dsp:nvSpPr>
      <dsp:spPr>
        <a:xfrm rot="20339411">
          <a:off x="3796008" y="2248812"/>
          <a:ext cx="190705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190705" y="19446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886593" y="2263491"/>
        <a:ext cx="9535" cy="9535"/>
      </dsp:txXfrm>
    </dsp:sp>
    <dsp:sp modelId="{4F45F36C-261D-4EE9-939F-F5B9156B0836}">
      <dsp:nvSpPr>
        <dsp:cNvPr id="0" name=""/>
        <dsp:cNvSpPr/>
      </dsp:nvSpPr>
      <dsp:spPr>
        <a:xfrm>
          <a:off x="3931938" y="1244284"/>
          <a:ext cx="1457148" cy="1457148"/>
        </a:xfrm>
        <a:prstGeom prst="ellipse">
          <a:avLst/>
        </a:prstGeom>
        <a:solidFill>
          <a:srgbClr val="C7D53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6000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Arial" panose="020B0604020202020204" pitchFamily="34" charset="0"/>
              <a:cs typeface="Arial" panose="020B0604020202020204" pitchFamily="34" charset="0"/>
            </a:rPr>
            <a:t>Efektivita</a:t>
          </a:r>
        </a:p>
      </dsp:txBody>
      <dsp:txXfrm>
        <a:off x="4145332" y="1457678"/>
        <a:ext cx="1030360" cy="1030360"/>
      </dsp:txXfrm>
    </dsp:sp>
    <dsp:sp modelId="{28E1FDDB-CCFD-46B9-8368-1401073DFFAD}">
      <dsp:nvSpPr>
        <dsp:cNvPr id="0" name=""/>
        <dsp:cNvSpPr/>
      </dsp:nvSpPr>
      <dsp:spPr>
        <a:xfrm rot="3149406">
          <a:off x="3563827" y="3068290"/>
          <a:ext cx="205231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205231" y="19446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61312" y="3082605"/>
        <a:ext cx="10261" cy="10261"/>
      </dsp:txXfrm>
    </dsp:sp>
    <dsp:sp modelId="{959A6790-F43D-4599-A9A6-24A0B43430B6}">
      <dsp:nvSpPr>
        <dsp:cNvPr id="0" name=""/>
        <dsp:cNvSpPr/>
      </dsp:nvSpPr>
      <dsp:spPr>
        <a:xfrm>
          <a:off x="3443979" y="3018502"/>
          <a:ext cx="1457148" cy="1457148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8000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Arial" panose="020B0604020202020204" pitchFamily="34" charset="0"/>
              <a:cs typeface="Arial" panose="020B0604020202020204" pitchFamily="34" charset="0"/>
            </a:rPr>
            <a:t>Kvalita </a:t>
          </a:r>
          <a:br>
            <a:rPr lang="cs-CZ" sz="11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kern="1200">
              <a:latin typeface="Arial" panose="020B0604020202020204" pitchFamily="34" charset="0"/>
              <a:cs typeface="Arial" panose="020B0604020202020204" pitchFamily="34" charset="0"/>
            </a:rPr>
            <a:t>a dostupnost</a:t>
          </a:r>
        </a:p>
      </dsp:txBody>
      <dsp:txXfrm>
        <a:off x="3657373" y="3231896"/>
        <a:ext cx="1030360" cy="1030360"/>
      </dsp:txXfrm>
    </dsp:sp>
    <dsp:sp modelId="{178B3C1C-258A-4554-9C9C-77BF7A1EC1F1}">
      <dsp:nvSpPr>
        <dsp:cNvPr id="0" name=""/>
        <dsp:cNvSpPr/>
      </dsp:nvSpPr>
      <dsp:spPr>
        <a:xfrm rot="7551490">
          <a:off x="2734662" y="3068551"/>
          <a:ext cx="175544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175544" y="19446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818046" y="3083609"/>
        <a:ext cx="8777" cy="8777"/>
      </dsp:txXfrm>
    </dsp:sp>
    <dsp:sp modelId="{45905CC4-F087-46C3-A76F-40700394A739}">
      <dsp:nvSpPr>
        <dsp:cNvPr id="0" name=""/>
        <dsp:cNvSpPr/>
      </dsp:nvSpPr>
      <dsp:spPr>
        <a:xfrm>
          <a:off x="1615660" y="3021047"/>
          <a:ext cx="1457148" cy="1457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8000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>
              <a:latin typeface="Arial" panose="020B0604020202020204" pitchFamily="34" charset="0"/>
              <a:cs typeface="Arial" panose="020B0604020202020204" pitchFamily="34" charset="0"/>
            </a:rPr>
            <a:t>Infrastruktura </a:t>
          </a:r>
        </a:p>
      </dsp:txBody>
      <dsp:txXfrm>
        <a:off x="1829054" y="3234441"/>
        <a:ext cx="1030360" cy="1030360"/>
      </dsp:txXfrm>
    </dsp:sp>
    <dsp:sp modelId="{09784EFA-0CC0-4146-BF43-9701BA3FBB29}">
      <dsp:nvSpPr>
        <dsp:cNvPr id="0" name=""/>
        <dsp:cNvSpPr/>
      </dsp:nvSpPr>
      <dsp:spPr>
        <a:xfrm rot="12060483">
          <a:off x="2476619" y="2248769"/>
          <a:ext cx="191058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191058" y="19446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567372" y="2263439"/>
        <a:ext cx="9552" cy="9552"/>
      </dsp:txXfrm>
    </dsp:sp>
    <dsp:sp modelId="{8525C69B-E8A5-4CB0-9B3E-7C9742E28D9E}">
      <dsp:nvSpPr>
        <dsp:cNvPr id="0" name=""/>
        <dsp:cNvSpPr/>
      </dsp:nvSpPr>
      <dsp:spPr>
        <a:xfrm>
          <a:off x="1074679" y="1244275"/>
          <a:ext cx="1456673" cy="1457148"/>
        </a:xfrm>
        <a:prstGeom prst="ellipse">
          <a:avLst/>
        </a:prstGeom>
        <a:solidFill>
          <a:srgbClr val="CD2F4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600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i="0" u="none" kern="1200">
              <a:latin typeface="Arial" panose="020B0604020202020204" pitchFamily="34" charset="0"/>
              <a:cs typeface="Arial" panose="020B0604020202020204" pitchFamily="34" charset="0"/>
            </a:rPr>
            <a:t>Strategické řízení a monitoring</a:t>
          </a:r>
          <a:endParaRPr lang="cs-CZ" sz="11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8004" y="1457669"/>
        <a:ext cx="1030023" cy="103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EE49-23C6-4FA1-857D-D30BE7977634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D4EAD-15A1-4C9D-A3A3-35552D4344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79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72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6AAD3-EE12-342C-56D1-37FC88337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6FE89C0-DF11-C834-DA90-4272336BC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049D00C-5FC3-A7BC-AA3F-B7AD9E5E7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B95094-425D-AAC4-A49D-A44EB22A0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99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40232-F19D-D04F-EAC4-52FD9970B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CF2EDD-F675-4B77-DAE3-899896083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B5E529F-3887-4C4A-7656-55D49861A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9A0444-B82F-1D80-957C-AD38548A8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928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5CBF1-315A-0717-CCE6-26CDA6888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5B7BE90-B062-7100-053C-48122DA16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0B50BBF-4058-A49A-7314-0A5763D81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391D06-A81B-9CAE-4D53-92DB75F85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75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6EE73-46DB-1B67-3E13-F377219E2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F05805E-85CC-72DF-94DC-AAF9D9293D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443C1F4-0A8C-ED51-3040-F3A46F3A6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23D38B-999E-612A-D14D-CDCF19155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AAB5-6C58-694A-8F01-50A5423AF5D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1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4BBEF-F10B-5AA3-1496-7D6CBA7C8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FF09228-DAEE-0E39-2AA2-A6F5A70CC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7BD3C2F-9A49-FED2-8F18-DCB81E394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372FB6-F079-A5BB-4D8B-694F713A2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40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37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6CE1C-1AF2-54A9-DED2-3471D28F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5803191-2651-CF90-5EA1-0C4A33FB9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42A464D-368F-004B-F7A4-720F65840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B68465-48E6-D2D3-0978-D038E52DA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71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11CF4-88D2-3F0F-A705-51C45684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16AE5AE-60F8-47EF-293E-2CD2F2FCE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22CA3FB-0172-01F4-C5A2-FD5D53FA6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4E7CD5-24EE-A206-016D-E6AEC5923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43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2A970-6E53-C693-B22E-BFA16F977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1112C72-4FF3-F58F-3225-08F391202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3B459F2-B762-B625-7CC0-4338FA57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7E10A7-632E-A91C-34C7-C3A6F8C60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26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4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10F20-EBAA-18ED-188E-9CD5F1F41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C735B6A-D441-4658-4D54-BEE885E81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45C2C03-21BE-88D3-FE40-6A836CABD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91B8CF-EFBC-A9F3-69C5-37F051BDF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2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8FD06-DCFD-C43F-E775-EE808AE55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9511421-27D4-C4F5-F808-5E2DDCD9C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9E2F057-D3D0-8329-0165-3E5CA0683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135236-2246-A5E4-38AE-16955E393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61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F5F04-2CF6-4412-ABA4-6A9DEAB00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849DFE-6405-426A-A942-D15DA2B41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4A4C5-F0EE-4904-8D7F-70DD165E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8296BD-7400-4136-A505-C295019A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88CAF-2758-4057-8842-CA8A5F8F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24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6F5D1-FF93-475B-A7FD-9DF1C89B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2C0996-5AFD-4404-A495-11E7E3D54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E50A80-F435-4393-924F-6D2C89D3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BA599E-CFFF-44EB-81EB-E32FF563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10ADB4-F67A-4695-A2F0-747B0B9E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93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BDDF303-CD96-42D0-B0FF-1EA2631BB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48536A-2C47-465F-89A9-3E6CCA23E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E8545-207B-4A04-A67E-4D527662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A56CD5-46BB-4CD6-B7C3-49BC4372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58F517-15EB-441E-9B99-086CDBD2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576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439B4-22B2-4FBB-9C3A-BE9E186C2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9448800" cy="193801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FBD5A7-3B66-490F-B94F-6FA1D271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24572"/>
            <a:ext cx="9448800" cy="11223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74A9E9-DE9A-4377-BE39-E02948CE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8BDCC-DF83-48F6-AB51-F0F8AE8B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90E54D3-D00C-4F51-80A7-9147D6EFBB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datum 3">
            <a:extLst>
              <a:ext uri="{FF2B5EF4-FFF2-40B4-BE49-F238E27FC236}">
                <a16:creationId xmlns:a16="http://schemas.microsoft.com/office/drawing/2014/main" id="{2FB6C10B-B6E3-48F3-AD39-A4715782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356350"/>
            <a:ext cx="2743200" cy="365125"/>
          </a:xfrm>
        </p:spPr>
        <p:txBody>
          <a:bodyPr/>
          <a:lstStyle/>
          <a:p>
            <a:fld id="{E0978870-A47A-4592-8D40-8375B8547AFE}" type="datetime1">
              <a:rPr lang="cs-CZ" smtClean="0"/>
              <a:t>22.07.2025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40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EDC30-065E-42E0-A991-686AF5AC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F9BA54-6D16-415F-B124-0BCAD6D57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61BF4F-121E-4F5A-9F08-804ADAD2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5E5-0306-47D2-A7B0-369748F5A635}" type="datetime1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A8283A-21D6-4704-B6C1-331B02CB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A4C139-EAD9-473A-BEC3-92D3F8E0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FCCA85DE-0017-D12E-B52E-44E37C9B3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10" y="6417517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- alternativ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439B4-22B2-4FBB-9C3A-BE9E186C2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2133600"/>
            <a:ext cx="6781800" cy="1938010"/>
          </a:xfrm>
        </p:spPr>
        <p:txBody>
          <a:bodyPr anchor="b">
            <a:normAutofit/>
          </a:bodyPr>
          <a:lstStyle>
            <a:lvl1pPr algn="l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FBD5A7-3B66-490F-B94F-6FA1D271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0" y="4524572"/>
            <a:ext cx="6781800" cy="11223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74A9E9-DE9A-4377-BE39-E02948CE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8BDCC-DF83-48F6-AB51-F0F8AE8B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90E54D3-D00C-4F51-80A7-9147D6EFBB5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DAE306DB-7B8D-4505-BEF0-DBDF30BCE0FE}"/>
              </a:ext>
            </a:extLst>
          </p:cNvPr>
          <p:cNvCxnSpPr/>
          <p:nvPr/>
        </p:nvCxnSpPr>
        <p:spPr>
          <a:xfrm>
            <a:off x="540000" y="2178000"/>
            <a:ext cx="0" cy="468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datum 3">
            <a:extLst>
              <a:ext uri="{FF2B5EF4-FFF2-40B4-BE49-F238E27FC236}">
                <a16:creationId xmlns:a16="http://schemas.microsoft.com/office/drawing/2014/main" id="{2DE82629-535D-4AC7-8276-67F9FDFF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BDDCF8A8-0FD0-4FDA-B5A0-4A73CA00C0E0}" type="datetime1">
              <a:rPr lang="cs-CZ" smtClean="0"/>
              <a:t>22.07.2025</a:t>
            </a:fld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E041EC10-1B1E-4A63-8C69-49256E99FF5E}"/>
              </a:ext>
            </a:extLst>
          </p:cNvPr>
          <p:cNvSpPr/>
          <p:nvPr/>
        </p:nvSpPr>
        <p:spPr>
          <a:xfrm>
            <a:off x="486000" y="207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87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- světl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439B4-22B2-4FBB-9C3A-BE9E186C2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9448800" cy="193801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FBD5A7-3B66-490F-B94F-6FA1D271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24572"/>
            <a:ext cx="9448800" cy="11223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C481E0-32D8-4ABA-9C58-AF526B84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70E-EF18-4DCD-9A8B-3327C4EEB7B2}" type="datetime1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74A9E9-DE9A-4377-BE39-E02948CE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8BDCC-DF83-48F6-AB51-F0F8AE8B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68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EDC30-065E-42E0-A991-686AF5AC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0880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F9BA54-6D16-415F-B124-0BCAD6D5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825625"/>
            <a:ext cx="10188000" cy="4351338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tx2"/>
                </a:solidFill>
              </a:defRPr>
            </a:lvl1pPr>
            <a:lvl2pPr>
              <a:defRPr sz="1200" b="1">
                <a:solidFill>
                  <a:schemeClr val="accent2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61BF4F-121E-4F5A-9F08-804ADAD2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67DD7422-41A7-4AE0-A0FA-E6BA09A6914F}" type="datetime1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A8283A-21D6-4704-B6C1-331B02CB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A4C139-EAD9-473A-BEC3-92D3F8E0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4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text 3">
            <a:extLst>
              <a:ext uri="{FF2B5EF4-FFF2-40B4-BE49-F238E27FC236}">
                <a16:creationId xmlns:a16="http://schemas.microsoft.com/office/drawing/2014/main" id="{012981AB-C35A-4ACC-BDFE-52838DE2A3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40000" y="974707"/>
            <a:ext cx="2743200" cy="1200329"/>
          </a:xfr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buNone/>
              <a:defRPr lang="cs-CZ" sz="8000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cs-CZ"/>
              <a:t>01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D52B3-DBF4-41F2-97AC-513CE42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6BB02-2F5A-4266-A35F-93288FD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93487763-4A76-48D8-9B28-7EFF0C3F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5EABBFDA-53BE-4D6B-AF47-28401BC56859}" type="datetime1">
              <a:rPr lang="cs-CZ" smtClean="0"/>
              <a:t>22.07.2025</a:t>
            </a:fld>
            <a:endParaRPr lang="cs-CZ"/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42DF245B-E245-47C0-9B7C-D45CA0AD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848102"/>
            <a:ext cx="4791467" cy="16319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C0FD97BB-EC48-4F26-B732-54543AEF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2235202"/>
            <a:ext cx="6713400" cy="1500188"/>
          </a:xfrm>
        </p:spPr>
        <p:txBody>
          <a:bodyPr wrap="square" anchor="t" anchorCtr="0">
            <a:normAutofit/>
          </a:bodyPr>
          <a:lstStyle>
            <a:lvl1pPr>
              <a:defRPr sz="50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1263F5-E828-4326-B729-5FD002FFDF3F}"/>
              </a:ext>
            </a:extLst>
          </p:cNvPr>
          <p:cNvSpPr txBox="1"/>
          <p:nvPr/>
        </p:nvSpPr>
        <p:spPr>
          <a:xfrm>
            <a:off x="1440000" y="907258"/>
            <a:ext cx="3560885" cy="11914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indent="0" algn="l">
              <a:buNone/>
            </a:pPr>
            <a:endParaRPr lang="cs-CZ" sz="1200" err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3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1609E-89C8-470A-87E7-5C67CA99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2235202"/>
            <a:ext cx="6713400" cy="1500188"/>
          </a:xfrm>
        </p:spPr>
        <p:txBody>
          <a:bodyPr wrap="square" anchor="t" anchorCtr="0">
            <a:normAutofit/>
          </a:bodyPr>
          <a:lstStyle>
            <a:lvl1pPr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D52B3-DBF4-41F2-97AC-513CE42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6BB02-2F5A-4266-A35F-93288FD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1D653E75-A212-46F5-BA0C-D52628EF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D05C064C-D0DB-4220-A682-E06AEB2ED90E}" type="datetime1">
              <a:rPr lang="cs-CZ" smtClean="0"/>
              <a:t>22.07.2025</a:t>
            </a:fld>
            <a:endParaRPr lang="cs-CZ"/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7CAAD2E9-F657-4170-B3EE-CBE29ACD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848102"/>
            <a:ext cx="4791467" cy="16319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131ECD51-C78B-4103-A07B-C69404FC4B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40000" y="974707"/>
            <a:ext cx="2743200" cy="1200329"/>
          </a:xfr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buNone/>
              <a:defRPr lang="cs-CZ" sz="8000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cs-CZ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28134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 - leh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D52B3-DBF4-41F2-97AC-513CE42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6BB02-2F5A-4266-A35F-93288FD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93487763-4A76-48D8-9B28-7EFF0C3F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7FCC744D-5509-4D0F-A156-7FFE730CAB72}" type="datetime1">
              <a:rPr lang="cs-CZ" smtClean="0"/>
              <a:t>22.07.2025</a:t>
            </a:fld>
            <a:endParaRPr lang="cs-CZ"/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42DF245B-E245-47C0-9B7C-D45CA0AD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728645"/>
            <a:ext cx="9049884" cy="107949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C0FD97BB-EC48-4F26-B732-54543AEF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115745"/>
            <a:ext cx="9049884" cy="1500188"/>
          </a:xfrm>
        </p:spPr>
        <p:txBody>
          <a:bodyPr wrap="square" anchor="b" anchorCtr="0">
            <a:normAutofit/>
          </a:bodyPr>
          <a:lstStyle>
            <a:lvl1pPr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A5978E6-C797-4E4F-9C6C-DC03E73F86F0}"/>
              </a:ext>
            </a:extLst>
          </p:cNvPr>
          <p:cNvCxnSpPr/>
          <p:nvPr/>
        </p:nvCxnSpPr>
        <p:spPr>
          <a:xfrm>
            <a:off x="540000" y="4338000"/>
            <a:ext cx="0" cy="2520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>
            <a:extLst>
              <a:ext uri="{FF2B5EF4-FFF2-40B4-BE49-F238E27FC236}">
                <a16:creationId xmlns:a16="http://schemas.microsoft.com/office/drawing/2014/main" id="{E15D4E85-67D1-4E07-8B4F-93EE912E1967}"/>
              </a:ext>
            </a:extLst>
          </p:cNvPr>
          <p:cNvSpPr/>
          <p:nvPr/>
        </p:nvSpPr>
        <p:spPr>
          <a:xfrm>
            <a:off x="486000" y="423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A8FB8074-13C2-471C-88AE-1F53E2B52A2F}"/>
              </a:ext>
            </a:extLst>
          </p:cNvPr>
          <p:cNvSpPr/>
          <p:nvPr/>
        </p:nvSpPr>
        <p:spPr>
          <a:xfrm>
            <a:off x="486000" y="90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450FEDD-EAD3-4D09-BEA9-A9A3A314B208}"/>
              </a:ext>
            </a:extLst>
          </p:cNvPr>
          <p:cNvCxnSpPr/>
          <p:nvPr/>
        </p:nvCxnSpPr>
        <p:spPr>
          <a:xfrm>
            <a:off x="540000" y="0"/>
            <a:ext cx="0" cy="900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593D6-5E72-46E0-8609-B3C4C56D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5881E-EF6E-4C6E-8CD6-F7CBBA5F1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AD70B8-1E56-4147-AFE8-FBD915CB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7E416-C1E9-4A4A-9A21-4134EC34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0FE17E-4CC4-4DF2-B03F-3315BD24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58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 - lehké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D52B3-DBF4-41F2-97AC-513CE42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6BB02-2F5A-4266-A35F-93288FD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93487763-4A76-48D8-9B28-7EFF0C3F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7CA773C3-B0A8-4CD4-8E91-20000BAB9260}" type="datetime1">
              <a:rPr lang="cs-CZ" smtClean="0"/>
              <a:t>22.07.2025</a:t>
            </a:fld>
            <a:endParaRPr lang="cs-CZ"/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42DF245B-E245-47C0-9B7C-D45CA0AD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728645"/>
            <a:ext cx="9049884" cy="107949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C0FD97BB-EC48-4F26-B732-54543AEF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115745"/>
            <a:ext cx="9049884" cy="1500188"/>
          </a:xfrm>
        </p:spPr>
        <p:txBody>
          <a:bodyPr wrap="square" anchor="b" anchorCtr="0">
            <a:normAutofit/>
          </a:bodyPr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A5978E6-C797-4E4F-9C6C-DC03E73F86F0}"/>
              </a:ext>
            </a:extLst>
          </p:cNvPr>
          <p:cNvCxnSpPr/>
          <p:nvPr/>
        </p:nvCxnSpPr>
        <p:spPr>
          <a:xfrm>
            <a:off x="540000" y="4338000"/>
            <a:ext cx="0" cy="2520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>
            <a:extLst>
              <a:ext uri="{FF2B5EF4-FFF2-40B4-BE49-F238E27FC236}">
                <a16:creationId xmlns:a16="http://schemas.microsoft.com/office/drawing/2014/main" id="{E15D4E85-67D1-4E07-8B4F-93EE912E1967}"/>
              </a:ext>
            </a:extLst>
          </p:cNvPr>
          <p:cNvSpPr/>
          <p:nvPr/>
        </p:nvSpPr>
        <p:spPr>
          <a:xfrm>
            <a:off x="486000" y="423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A8FB8074-13C2-471C-88AE-1F53E2B52A2F}"/>
              </a:ext>
            </a:extLst>
          </p:cNvPr>
          <p:cNvSpPr/>
          <p:nvPr/>
        </p:nvSpPr>
        <p:spPr>
          <a:xfrm>
            <a:off x="486000" y="90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450FEDD-EAD3-4D09-BEA9-A9A3A314B208}"/>
              </a:ext>
            </a:extLst>
          </p:cNvPr>
          <p:cNvCxnSpPr/>
          <p:nvPr/>
        </p:nvCxnSpPr>
        <p:spPr>
          <a:xfrm>
            <a:off x="540000" y="0"/>
            <a:ext cx="0" cy="900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52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74EB4-930B-4659-A1AC-678EEF38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8CC50B-DE1C-4582-8B20-0F0D8D397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000" y="1825625"/>
            <a:ext cx="54558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EB0519C-F3D0-492D-80D6-D79E38AE5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558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FBF04D-3867-400B-90D1-354F15E9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345-085D-4D5A-862D-5F0109DCBBA1}" type="datetime1">
              <a:rPr lang="cs-CZ" smtClean="0"/>
              <a:t>22.07.2025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3A92A6-8B74-4241-9980-B62362EC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1359C2-5719-4D14-AD8B-9D215A80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4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E4146-6DBD-4C54-BE1F-0A1FF44E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088000" cy="1325563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BA98E4E-54D0-48C6-B2F1-BA3D84683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1" y="1681163"/>
            <a:ext cx="54576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BD51582-6A6A-48BB-9785-26CE847A1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1" y="2505075"/>
            <a:ext cx="545760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5E2CC9B-C57D-462A-BC80-2F5443980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2051" y="1681163"/>
            <a:ext cx="5472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11A0C71-A163-4C36-B50A-54C3C2F5A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2051" y="2505075"/>
            <a:ext cx="547200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901768-CBC0-4208-A1DF-807718EB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23C9-A959-476C-9B2F-55FAFAE5B340}" type="datetime1">
              <a:rPr lang="cs-CZ" smtClean="0"/>
              <a:t>22.07.2025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40EA09-D7EA-4B90-8CD9-AC3D03D1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815206-5A58-4ED5-8A23-A32EA1B4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769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AB5F8-8729-4BE1-97E4-422B0D55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721AC3-B66B-4698-9397-1456AD1D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A23D-3F25-4706-BC2C-7A1D11EC7DDC}" type="datetime1">
              <a:rPr lang="cs-CZ" smtClean="0"/>
              <a:t>22.07.2025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0A9ECA-FE5E-4990-B66A-D0CB4CB6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7A63EB-1D91-43F4-8CD9-8238E2B1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71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C2B7B-2FE7-4290-8165-7622993E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3AF-57FB-4E6B-BA15-9BCF1D7AF9C4}" type="datetime1">
              <a:rPr lang="cs-CZ" smtClean="0"/>
              <a:t>22.07.2025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C0C29F-0734-4571-A0E1-7589F11D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0E9A72-8D85-40E8-B869-536A7037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57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E8F6B-B81C-4AA0-A32D-7D2E6D14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>
            <a:normAutofit/>
          </a:bodyPr>
          <a:lstStyle>
            <a:lvl1pPr>
              <a:defRPr sz="1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BB02C8-CFEA-403C-A3E4-DE22C2495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B17C5C3-972B-46A8-A627-406CF6F17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B287A4-1ACB-4427-AD43-87769345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2107-9719-4524-ADD3-C789B3553DB0}" type="datetime1">
              <a:rPr lang="cs-CZ" smtClean="0"/>
              <a:t>22.07.2025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BF52B2-95DF-42E6-9E96-FA991F3B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8E9E43-E71A-40D9-A7F9-FF1E441F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610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A91B6-403A-4667-B70F-D559CA68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>
            <a:normAutofit/>
          </a:bodyPr>
          <a:lstStyle>
            <a:lvl1pPr>
              <a:defRPr sz="1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7F637E-D650-46FA-8655-0B1C2BB30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7386C3E-63AE-4F5B-A1DD-2FF854EE0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B2AEF7-C0C9-4EF8-A3C1-F049304B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BB2-11EC-4CBD-ACF4-35E2F588A2BC}" type="datetime1">
              <a:rPr lang="cs-CZ" smtClean="0"/>
              <a:t>22.07.2025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D46726-5A80-4D00-8EB0-10239B38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3BFCE6-2657-4B99-A681-6B574AA4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50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3E440-DC97-4684-8E45-B4EE260A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656774-9F6E-48FC-8C50-58ECB11FF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6A9910-453A-44DA-93ED-896AC907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8D5-682A-4B1C-914C-EE866AF55D8B}" type="datetime1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B4C088-9DC0-486C-A213-04BA6198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CF25BF-7957-4436-A525-1FAC04B9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193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E89F07-09E6-4D81-8F30-F5EAFB25F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295EB6-5F8B-4F3E-BC2B-7E3CF269E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F68894-2C5E-468A-84E6-281F714C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E363-E49B-4249-9BAA-8AF86AA15D10}" type="datetime1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7AAE9C-1F34-40B5-AF0B-34AE6AF3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45CB6-BA2E-4CCD-AE1F-C74A819A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92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D52B3-DBF4-41F2-97AC-513CE42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6BB02-2F5A-4266-A35F-93288FD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90E54D3-D00C-4F51-80A7-9147D6EFBB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93487763-4A76-48D8-9B28-7EFF0C3F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8D44B168-CC26-4307-89D5-41F6099CD98E}" type="datetime1">
              <a:rPr lang="cs-CZ" smtClean="0"/>
              <a:t>22.07.2025</a:t>
            </a:fld>
            <a:endParaRPr lang="cs-CZ"/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42DF245B-E245-47C0-9B7C-D45CA0AD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199344"/>
            <a:ext cx="5045467" cy="2795056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C0FD97BB-EC48-4F26-B732-54543AEF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2455898"/>
            <a:ext cx="9049884" cy="483637"/>
          </a:xfrm>
        </p:spPr>
        <p:txBody>
          <a:bodyPr wrap="square" anchor="b" anchorCtr="0">
            <a:normAutofit/>
          </a:bodyPr>
          <a:lstStyle>
            <a:lvl1pPr>
              <a:defRPr sz="1400" cap="none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A8FB8074-13C2-471C-88AE-1F53E2B52A2F}"/>
              </a:ext>
            </a:extLst>
          </p:cNvPr>
          <p:cNvSpPr/>
          <p:nvPr/>
        </p:nvSpPr>
        <p:spPr>
          <a:xfrm>
            <a:off x="486000" y="216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450FEDD-EAD3-4D09-BEA9-A9A3A314B208}"/>
              </a:ext>
            </a:extLst>
          </p:cNvPr>
          <p:cNvCxnSpPr/>
          <p:nvPr/>
        </p:nvCxnSpPr>
        <p:spPr>
          <a:xfrm>
            <a:off x="540000" y="0"/>
            <a:ext cx="0" cy="2160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text 2">
            <a:extLst>
              <a:ext uri="{FF2B5EF4-FFF2-40B4-BE49-F238E27FC236}">
                <a16:creationId xmlns:a16="http://schemas.microsoft.com/office/drawing/2014/main" id="{5EAD6AF4-41A8-4E8C-A2F8-B813FF7EE0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03049" y="3199344"/>
            <a:ext cx="3686835" cy="2795056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9044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F105E-68CD-41F5-B29E-FC066376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57284-CDAB-42CA-AAC7-890C775A3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283D1C-0B80-4BD9-82CC-18D70DF7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0E823B-175F-401A-86DD-56AED80C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5BCB87-A096-46CE-A7AB-21626DDF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8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060D0-0398-4E94-997D-486C5EAB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BA8DE-A023-4784-9C24-5F54ADB47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70A725-9AC0-4328-BEE0-5C92B037A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EA8F1F-1920-4E2D-B7B4-658F1AB5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B2C335-96C2-46CC-85FD-26EBBC42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787420-5B93-4AB9-9297-31A56EB4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72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14DFC-AD82-4229-AF85-DCBA3B43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3E0A51-C50F-4BEB-8034-995ED134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0AA962-E8E4-4F68-ADD3-32DF52E7E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9BBE84-B6A0-47B4-A765-72F94C192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2CF32B-66C2-48E5-9188-6811AECCF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5099056-A368-4774-AA70-01EFB13B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4183AE-BD5F-484D-95B8-7B7A0934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88A38F-89E4-414A-A14C-179548B2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1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60130-E23E-4724-B665-F69E2170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7635F4-A027-4FCD-9181-C3CCB985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561664-BACC-4F60-B08E-D3DDA014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9980D5-CCF0-40A5-82DB-BC6AF9EC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8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4C9999-BFFF-4A0D-8575-A01A28B3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F26627-5AEC-4D47-9312-B1A2F0BC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C0FE30-CBC6-436F-A854-0A1A7CEF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4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0F589-F8E6-432C-BA95-17B75232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F5BF9-2411-4297-969E-29D8F560F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DAE907-683B-4142-B763-01A0A5727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FBC82-6FA8-4048-9714-C2A7D198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97645C-2013-4F74-948A-A86B7983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2A3E7B-0642-463A-ADA0-4B68A1C2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15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E66D8-C4B1-4A4A-ABF3-26E35DF4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50B9ABF-0BAF-4AD4-89E4-B360E942A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FBC927-3E00-44FF-9FE0-AAF7BE56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93BEE-C435-4B8E-B111-35C6BD47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2EEE82-6674-4CAA-A118-1343F2EA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E25D0C-A0E5-41A1-9904-42DD0CA7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18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A6F532-D7EC-48E9-A215-420941A9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381003-F90E-4316-9327-96176CCB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7634AD-1675-4871-805B-2C8C819F4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EA20-B24C-489F-912F-A3AF0FE7DA5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E3E45C-2BF3-4558-A99B-100B3D7E2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DDD1E6-343B-4BC6-BCA7-7A7CB5C37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48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95B96A-D7E3-4CF8-B1D9-840C3B8C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088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BC9ABF0-5B0E-4D77-83AE-3D563962C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08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62D74E-66F3-476C-B342-8802B9A7D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fld id="{5962840B-2F24-4CE0-A1A7-F65E269521DA}" type="datetime1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80CB15-B080-4DC9-9F3B-D20C1FE12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90F1C5-1D91-4DEC-9617-BC9CD44C3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4900" y="6356350"/>
            <a:ext cx="22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890E54D3-D00C-4F51-80A7-9147D6EFBB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4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chart" Target="../charts/char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0.sv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sv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17" Type="http://schemas.openxmlformats.org/officeDocument/2006/relationships/image" Target="../media/image68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58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8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svg"/><Relationship Id="rId3" Type="http://schemas.openxmlformats.org/officeDocument/2006/relationships/image" Target="../media/image10.svg"/><Relationship Id="rId7" Type="http://schemas.openxmlformats.org/officeDocument/2006/relationships/image" Target="../media/image95.svg"/><Relationship Id="rId12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4.png"/><Relationship Id="rId11" Type="http://schemas.openxmlformats.org/officeDocument/2006/relationships/image" Target="../media/image99.svg"/><Relationship Id="rId5" Type="http://schemas.openxmlformats.org/officeDocument/2006/relationships/image" Target="../media/image93.svg"/><Relationship Id="rId15" Type="http://schemas.openxmlformats.org/officeDocument/2006/relationships/hyperlink" Target="MZ_DEMO_Na&#769;stroj_NR.xlsm" TargetMode="External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svg"/><Relationship Id="rId14" Type="http://schemas.openxmlformats.org/officeDocument/2006/relationships/hyperlink" Target="https://deepview.sharepoint.com/sites/MZ-KOORDINACE/Sdilene%20dokumenty/General/005_Aktualizace_strategie/04_V%C3%BDstupy/04_F%C3%A1ze_4_Aktualizace/08_N%C3%A1stroj_pro_%C5%99%C3%ADzen%C3%AD_strategie/N%C3%A1stroj_pro_%C5%99%C3%ADzen%C3%AD_strategie.xlsm?web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9.png"/><Relationship Id="rId21" Type="http://schemas.openxmlformats.org/officeDocument/2006/relationships/image" Target="../media/image22.svg"/><Relationship Id="rId7" Type="http://schemas.openxmlformats.org/officeDocument/2006/relationships/diagramData" Target="../diagrams/data1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svg"/><Relationship Id="rId11" Type="http://schemas.microsoft.com/office/2007/relationships/diagramDrawing" Target="../diagrams/drawing1.xml"/><Relationship Id="rId24" Type="http://schemas.openxmlformats.org/officeDocument/2006/relationships/image" Target="../media/image25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20.svg"/><Relationship Id="rId4" Type="http://schemas.openxmlformats.org/officeDocument/2006/relationships/image" Target="../media/image10.sv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C709E-0176-4B91-B92E-262C3D79E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769" y="2031122"/>
            <a:ext cx="10839562" cy="2432539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rada elektronického zdravotnictví</a:t>
            </a:r>
            <a:br>
              <a:rPr lang="cs-CZ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jednání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27949A00-AD9D-4441-90AB-4567CE72D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194263"/>
            <a:ext cx="5833872" cy="1207008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AD2D8C55-B784-490B-8A04-4C737D18D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8506" y="5787210"/>
            <a:ext cx="1989825" cy="646047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35AC28F5-B569-48AF-9EAF-CEDBE7595494}"/>
              </a:ext>
            </a:extLst>
          </p:cNvPr>
          <p:cNvSpPr txBox="1">
            <a:spLocks/>
          </p:cNvSpPr>
          <p:nvPr/>
        </p:nvSpPr>
        <p:spPr>
          <a:xfrm>
            <a:off x="1014734" y="5787040"/>
            <a:ext cx="9144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července 2025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25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BB575-7D66-A65E-A28C-60E80A25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7A290A-08C5-6FC0-D21A-C88461203EEE}"/>
              </a:ext>
            </a:extLst>
          </p:cNvPr>
          <p:cNvSpPr txBox="1">
            <a:spLocks/>
          </p:cNvSpPr>
          <p:nvPr/>
        </p:nvSpPr>
        <p:spPr>
          <a:xfrm>
            <a:off x="539999" y="365125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Aktuální stav a struktura Národní strategie EZ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BB059DB-CEF7-7FBB-D8A7-C82E302FDF41}"/>
              </a:ext>
            </a:extLst>
          </p:cNvPr>
          <p:cNvGrpSpPr/>
          <p:nvPr/>
        </p:nvGrpSpPr>
        <p:grpSpPr>
          <a:xfrm>
            <a:off x="647000" y="931806"/>
            <a:ext cx="10898001" cy="45719"/>
            <a:chOff x="0" y="0"/>
            <a:chExt cx="5716278" cy="72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486B143E-8E93-FCEE-44AF-12532F9EC96A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71527F1D-C705-A0AD-D840-0C120499CCAE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EF5C0811-4E9C-1ABD-EE22-07E7163F75BB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DE5C721-1BB6-8EBC-8C39-5CF829A85301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Zástupný symbol pro číslo snímku 3">
            <a:extLst>
              <a:ext uri="{FF2B5EF4-FFF2-40B4-BE49-F238E27FC236}">
                <a16:creationId xmlns:a16="http://schemas.microsoft.com/office/drawing/2014/main" id="{6E05FEF9-C746-49E6-C00E-D6FD082C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20632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68548B8F-B8EE-D1BE-19A9-C34AA6C380BB}"/>
              </a:ext>
            </a:extLst>
          </p:cNvPr>
          <p:cNvSpPr/>
          <p:nvPr/>
        </p:nvSpPr>
        <p:spPr>
          <a:xfrm>
            <a:off x="6154082" y="1440640"/>
            <a:ext cx="5324580" cy="4527090"/>
          </a:xfrm>
          <a:prstGeom prst="roundRect">
            <a:avLst>
              <a:gd name="adj" fmla="val 6749"/>
            </a:avLst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CB789D1-1192-5024-B6A0-524AE3792D4F}"/>
              </a:ext>
            </a:extLst>
          </p:cNvPr>
          <p:cNvSpPr txBox="1"/>
          <p:nvPr/>
        </p:nvSpPr>
        <p:spPr>
          <a:xfrm>
            <a:off x="6406916" y="1440640"/>
            <a:ext cx="3161443" cy="338554"/>
          </a:xfrm>
          <a:prstGeom prst="rect">
            <a:avLst/>
          </a:prstGeom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Národní strategie EZ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1F61213-230A-3B65-BF22-216855F3482F}"/>
              </a:ext>
            </a:extLst>
          </p:cNvPr>
          <p:cNvSpPr txBox="1"/>
          <p:nvPr/>
        </p:nvSpPr>
        <p:spPr>
          <a:xfrm>
            <a:off x="6420670" y="2990544"/>
            <a:ext cx="4636206" cy="338554"/>
          </a:xfrm>
          <a:prstGeom prst="rect">
            <a:avLst/>
          </a:prstGeom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Počet specifických cílů pro jednotlivé oblasti:</a:t>
            </a:r>
          </a:p>
        </p:txBody>
      </p:sp>
      <p:sp>
        <p:nvSpPr>
          <p:cNvPr id="23" name="Zaoblený obdélník 62">
            <a:extLst>
              <a:ext uri="{FF2B5EF4-FFF2-40B4-BE49-F238E27FC236}">
                <a16:creationId xmlns:a16="http://schemas.microsoft.com/office/drawing/2014/main" id="{8C288545-BF76-6541-03D7-78155513BB2C}"/>
              </a:ext>
            </a:extLst>
          </p:cNvPr>
          <p:cNvSpPr/>
          <p:nvPr/>
        </p:nvSpPr>
        <p:spPr>
          <a:xfrm>
            <a:off x="6477223" y="1822588"/>
            <a:ext cx="1554497" cy="1079073"/>
          </a:xfrm>
          <a:prstGeom prst="roundRect">
            <a:avLst/>
          </a:prstGeom>
          <a:solidFill>
            <a:srgbClr val="FABB33"/>
          </a:solidFill>
          <a:ln w="47625">
            <a:noFill/>
          </a:ln>
        </p:spPr>
        <p:txBody>
          <a:bodyPr vert="horz" lIns="36000" tIns="288000" rIns="36000" bIns="432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Strategických cílů</a:t>
            </a:r>
          </a:p>
        </p:txBody>
      </p:sp>
      <p:sp>
        <p:nvSpPr>
          <p:cNvPr id="24" name="Zaoblený obdélník 62">
            <a:extLst>
              <a:ext uri="{FF2B5EF4-FFF2-40B4-BE49-F238E27FC236}">
                <a16:creationId xmlns:a16="http://schemas.microsoft.com/office/drawing/2014/main" id="{37AC383C-3F37-0C4A-BE63-EBF79FC89875}"/>
              </a:ext>
            </a:extLst>
          </p:cNvPr>
          <p:cNvSpPr/>
          <p:nvPr/>
        </p:nvSpPr>
        <p:spPr>
          <a:xfrm>
            <a:off x="8147889" y="1844402"/>
            <a:ext cx="1554497" cy="1045576"/>
          </a:xfrm>
          <a:prstGeom prst="roundRect">
            <a:avLst/>
          </a:prstGeom>
          <a:solidFill>
            <a:srgbClr val="C7D539"/>
          </a:solidFill>
          <a:ln w="47625">
            <a:noFill/>
          </a:ln>
        </p:spPr>
        <p:txBody>
          <a:bodyPr vert="horz" lIns="36000" tIns="684000" rIns="36000" bIns="432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Specifických cílů</a:t>
            </a:r>
          </a:p>
        </p:txBody>
      </p:sp>
      <p:sp>
        <p:nvSpPr>
          <p:cNvPr id="25" name="Zaoblený obdélník 62">
            <a:extLst>
              <a:ext uri="{FF2B5EF4-FFF2-40B4-BE49-F238E27FC236}">
                <a16:creationId xmlns:a16="http://schemas.microsoft.com/office/drawing/2014/main" id="{E9D25EDC-9336-A29A-AB20-0373A3FE2758}"/>
              </a:ext>
            </a:extLst>
          </p:cNvPr>
          <p:cNvSpPr/>
          <p:nvPr/>
        </p:nvSpPr>
        <p:spPr>
          <a:xfrm>
            <a:off x="9818555" y="1822588"/>
            <a:ext cx="1554497" cy="1067390"/>
          </a:xfrm>
          <a:prstGeom prst="roundRect">
            <a:avLst/>
          </a:prstGeom>
          <a:solidFill>
            <a:srgbClr val="CD2F41"/>
          </a:solidFill>
          <a:ln w="47625">
            <a:noFill/>
          </a:ln>
        </p:spPr>
        <p:txBody>
          <a:bodyPr vert="horz" lIns="36000" tIns="504000" rIns="36000" bIns="360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400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Opatření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B4CDB1F7-E05F-5AA5-DF49-06ADDC66DE9E}"/>
              </a:ext>
            </a:extLst>
          </p:cNvPr>
          <p:cNvSpPr/>
          <p:nvPr/>
        </p:nvSpPr>
        <p:spPr>
          <a:xfrm>
            <a:off x="555414" y="1440640"/>
            <a:ext cx="5324580" cy="4527091"/>
          </a:xfrm>
          <a:prstGeom prst="roundRect">
            <a:avLst>
              <a:gd name="adj" fmla="val 6749"/>
            </a:avLst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 zapojení zainteresovaných stran: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79AAA67F-C21E-F0DC-5479-B65BFB8A775A}"/>
              </a:ext>
            </a:extLst>
          </p:cNvPr>
          <p:cNvSpPr/>
          <p:nvPr/>
        </p:nvSpPr>
        <p:spPr>
          <a:xfrm>
            <a:off x="713167" y="1876401"/>
            <a:ext cx="726672" cy="1192681"/>
          </a:xfrm>
          <a:prstGeom prst="roundRect">
            <a:avLst/>
          </a:prstGeom>
          <a:solidFill>
            <a:srgbClr val="FCBC32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80AF0064-86EA-1DF7-CCEF-6A13B230345A}"/>
              </a:ext>
            </a:extLst>
          </p:cNvPr>
          <p:cNvSpPr txBox="1"/>
          <p:nvPr/>
        </p:nvSpPr>
        <p:spPr>
          <a:xfrm>
            <a:off x="1541895" y="1974881"/>
            <a:ext cx="3978322" cy="116955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rámci aktualizace Národní strategie EZ byly vytvořeny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čtyři pracovní týmy.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Každý tým absolvoval čtyři samostatné schůzky, během nichž společně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vyhodnotili stávající strategii a navrhli její aktualizovanou podobu.</a:t>
            </a: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3B7B67A4-9118-4BBC-61F1-E34E4A3D0C1E}"/>
              </a:ext>
            </a:extLst>
          </p:cNvPr>
          <p:cNvSpPr/>
          <p:nvPr/>
        </p:nvSpPr>
        <p:spPr>
          <a:xfrm>
            <a:off x="713167" y="3255270"/>
            <a:ext cx="726672" cy="1192681"/>
          </a:xfrm>
          <a:prstGeom prst="round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5FD85BC0-AA3D-E77C-7EA6-8889DA8250C4}"/>
              </a:ext>
            </a:extLst>
          </p:cNvPr>
          <p:cNvSpPr/>
          <p:nvPr/>
        </p:nvSpPr>
        <p:spPr>
          <a:xfrm>
            <a:off x="713167" y="4634140"/>
            <a:ext cx="726672" cy="1192681"/>
          </a:xfrm>
          <a:prstGeom prst="round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0844611D-615A-6AF7-2E08-49E2169EEDE4}"/>
              </a:ext>
            </a:extLst>
          </p:cNvPr>
          <p:cNvSpPr txBox="1"/>
          <p:nvPr/>
        </p:nvSpPr>
        <p:spPr>
          <a:xfrm>
            <a:off x="1541895" y="3255270"/>
            <a:ext cx="3978322" cy="116955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Dne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2. 6. 2025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byla rozeslána pracovní verze strategie celkem 190 zainteresovaným stranám. Odpovědělo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 organizací, které zaslaly celkem 186 připomínek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 toho bylo 125 připomínek přijato a 61 nepřijato.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18D86E6-B765-88D7-DA4A-CFC53F507E09}"/>
              </a:ext>
            </a:extLst>
          </p:cNvPr>
          <p:cNvSpPr txBox="1"/>
          <p:nvPr/>
        </p:nvSpPr>
        <p:spPr>
          <a:xfrm>
            <a:off x="1541895" y="4546999"/>
            <a:ext cx="4138575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 vypořádání připomínek byla dne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1. 7. 2025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rozeslána Národní strategie elektronizace zdravotnictví k připomínkám v rámci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sloučeného fakultativního a obligatorního připomínkového řízení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 termínem pro zaslání připomínek do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9. 7. 2025.</a:t>
            </a: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138D50EB-DA5E-C7BB-54D1-A67B6BF567F5}"/>
              </a:ext>
            </a:extLst>
          </p:cNvPr>
          <p:cNvSpPr/>
          <p:nvPr/>
        </p:nvSpPr>
        <p:spPr>
          <a:xfrm>
            <a:off x="783852" y="2176182"/>
            <a:ext cx="585302" cy="597628"/>
          </a:xfrm>
          <a:prstGeom prst="ellipse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73F5CDF9-97CB-6A48-6596-30C50E67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31" y="2225757"/>
            <a:ext cx="493968" cy="493968"/>
          </a:xfrm>
          <a:prstGeom prst="rect">
            <a:avLst/>
          </a:prstGeom>
        </p:spPr>
      </p:pic>
      <p:sp>
        <p:nvSpPr>
          <p:cNvPr id="42" name="Ovál 41">
            <a:extLst>
              <a:ext uri="{FF2B5EF4-FFF2-40B4-BE49-F238E27FC236}">
                <a16:creationId xmlns:a16="http://schemas.microsoft.com/office/drawing/2014/main" id="{101F0C5F-0FA3-302C-261B-48DC4583934E}"/>
              </a:ext>
            </a:extLst>
          </p:cNvPr>
          <p:cNvSpPr/>
          <p:nvPr/>
        </p:nvSpPr>
        <p:spPr>
          <a:xfrm>
            <a:off x="783851" y="3541231"/>
            <a:ext cx="585302" cy="597628"/>
          </a:xfrm>
          <a:prstGeom prst="ellipse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E78D9192-1822-A83E-D2D0-C3869AA6D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13" y="3620645"/>
            <a:ext cx="434794" cy="434794"/>
          </a:xfrm>
          <a:prstGeom prst="rect">
            <a:avLst/>
          </a:prstGeom>
        </p:spPr>
      </p:pic>
      <p:sp>
        <p:nvSpPr>
          <p:cNvPr id="45" name="Ovál 44">
            <a:extLst>
              <a:ext uri="{FF2B5EF4-FFF2-40B4-BE49-F238E27FC236}">
                <a16:creationId xmlns:a16="http://schemas.microsoft.com/office/drawing/2014/main" id="{5FB91073-BFC5-E24E-1A7B-A701A91F61E3}"/>
              </a:ext>
            </a:extLst>
          </p:cNvPr>
          <p:cNvSpPr/>
          <p:nvPr/>
        </p:nvSpPr>
        <p:spPr>
          <a:xfrm>
            <a:off x="783851" y="4940682"/>
            <a:ext cx="585302" cy="597628"/>
          </a:xfrm>
          <a:prstGeom prst="ellipse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6" name="Graf 45">
            <a:extLst>
              <a:ext uri="{FF2B5EF4-FFF2-40B4-BE49-F238E27FC236}">
                <a16:creationId xmlns:a16="http://schemas.microsoft.com/office/drawing/2014/main" id="{816C5A22-07D5-4D25-EC2F-6A2C0389ADF3}"/>
              </a:ext>
            </a:extLst>
          </p:cNvPr>
          <p:cNvGraphicFramePr/>
          <p:nvPr/>
        </p:nvGraphicFramePr>
        <p:xfrm>
          <a:off x="6200484" y="3397424"/>
          <a:ext cx="5231775" cy="242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9" name="Obrázek 48">
            <a:extLst>
              <a:ext uri="{FF2B5EF4-FFF2-40B4-BE49-F238E27FC236}">
                <a16:creationId xmlns:a16="http://schemas.microsoft.com/office/drawing/2014/main" id="{3FC610FA-5722-3165-FCDA-6034D56F2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03" y="5025783"/>
            <a:ext cx="409394" cy="4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8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1185A-4768-12CB-3B85-03C62CB6D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73AF88-EEB8-A8D4-019C-F348DB7FBBF3}"/>
              </a:ext>
            </a:extLst>
          </p:cNvPr>
          <p:cNvSpPr txBox="1">
            <a:spLocks/>
          </p:cNvSpPr>
          <p:nvPr/>
        </p:nvSpPr>
        <p:spPr>
          <a:xfrm>
            <a:off x="539999" y="365125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 </a:t>
            </a: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fakultativního a obligatorního připomínkové řízení </a:t>
            </a: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Národní strategie EZ 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DEFEDFA-11BF-B8B8-8B0E-B9C0C20F441E}"/>
              </a:ext>
            </a:extLst>
          </p:cNvPr>
          <p:cNvGrpSpPr/>
          <p:nvPr/>
        </p:nvGrpSpPr>
        <p:grpSpPr>
          <a:xfrm>
            <a:off x="647000" y="931806"/>
            <a:ext cx="10898001" cy="45719"/>
            <a:chOff x="0" y="0"/>
            <a:chExt cx="5716278" cy="72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345ECA80-D19D-759C-6801-D0C6395CF5B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1C97E88F-0749-195E-7031-D7CA68E70F76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4ACEC813-C5E6-4E8A-A3A6-4E0C90540F57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2B834A48-68D1-A46A-47A9-C7D03398676B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Zástupný symbol pro číslo snímku 3">
            <a:extLst>
              <a:ext uri="{FF2B5EF4-FFF2-40B4-BE49-F238E27FC236}">
                <a16:creationId xmlns:a16="http://schemas.microsoft.com/office/drawing/2014/main" id="{AB1753A0-F9CF-761F-45BD-2D09DEA8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20632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Zaoblený obdélník 62">
            <a:extLst>
              <a:ext uri="{FF2B5EF4-FFF2-40B4-BE49-F238E27FC236}">
                <a16:creationId xmlns:a16="http://schemas.microsoft.com/office/drawing/2014/main" id="{6FE047A4-1559-EA0A-87E9-030E56D4304D}"/>
              </a:ext>
            </a:extLst>
          </p:cNvPr>
          <p:cNvSpPr/>
          <p:nvPr/>
        </p:nvSpPr>
        <p:spPr>
          <a:xfrm>
            <a:off x="647001" y="1250250"/>
            <a:ext cx="2559069" cy="16530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57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>
              <a:ln>
                <a:noFill/>
              </a:ln>
              <a:solidFill>
                <a:srgbClr val="FCBB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>
                <a:ln>
                  <a:noFill/>
                </a:ln>
                <a:solidFill>
                  <a:srgbClr val="FCBB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FCBB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Organizací odpovědělo</a:t>
            </a:r>
          </a:p>
        </p:txBody>
      </p:sp>
      <p:sp>
        <p:nvSpPr>
          <p:cNvPr id="38" name="Zaoblený obdélník 62">
            <a:extLst>
              <a:ext uri="{FF2B5EF4-FFF2-40B4-BE49-F238E27FC236}">
                <a16:creationId xmlns:a16="http://schemas.microsoft.com/office/drawing/2014/main" id="{56F4B826-4553-7A19-A63C-12B2741DFBC3}"/>
              </a:ext>
            </a:extLst>
          </p:cNvPr>
          <p:cNvSpPr/>
          <p:nvPr/>
        </p:nvSpPr>
        <p:spPr>
          <a:xfrm>
            <a:off x="3375628" y="1250250"/>
            <a:ext cx="2559600" cy="1652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57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>
              <a:ln>
                <a:noFill/>
              </a:ln>
              <a:solidFill>
                <a:srgbClr val="FCBB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Připomínek celkově</a:t>
            </a: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AEF30EEC-82DC-B386-6375-E4C75CC589B1}"/>
              </a:ext>
            </a:extLst>
          </p:cNvPr>
          <p:cNvSpPr/>
          <p:nvPr/>
        </p:nvSpPr>
        <p:spPr>
          <a:xfrm>
            <a:off x="6174462" y="1250250"/>
            <a:ext cx="5382111" cy="52053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7200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Přehled zainteresovaných stran, které zaslaly připomínky: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Asociace nemocnic ČR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Asociace veřejně prospěšných organizací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Česká asociace sester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Česká kardiologická společnost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Česká rada sociálních služeb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Národní asociace pacientských organizací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Odbor dohledu nad zdravotním pojištěním - MZ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Odbor evropských fondů a investičního rozvoje - MZ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Odbor ošetřovatelských a nelékařských povolání - MZ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Oddělení legislativy - MZ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Oddělení podpory práv pacientů - MZ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Rada seniorů ČR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Sekce legislativy a práva - MZ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Státní ústav pro kontrolu léčiv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Svaz průmyslu a dopravy ČR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Všeobecná zdravotní pojišťovna ČR </a:t>
            </a:r>
          </a:p>
        </p:txBody>
      </p:sp>
      <p:sp>
        <p:nvSpPr>
          <p:cNvPr id="63" name="Zaoblený obdélník 62">
            <a:extLst>
              <a:ext uri="{FF2B5EF4-FFF2-40B4-BE49-F238E27FC236}">
                <a16:creationId xmlns:a16="http://schemas.microsoft.com/office/drawing/2014/main" id="{80CA0E23-E8C0-93A2-C806-BE80943224D6}"/>
              </a:ext>
            </a:extLst>
          </p:cNvPr>
          <p:cNvSpPr/>
          <p:nvPr/>
        </p:nvSpPr>
        <p:spPr>
          <a:xfrm>
            <a:off x="647000" y="3165242"/>
            <a:ext cx="2559069" cy="16530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57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>
              <a:ln>
                <a:noFill/>
              </a:ln>
              <a:solidFill>
                <a:srgbClr val="FCBB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>
                <a:ln>
                  <a:noFill/>
                </a:ln>
                <a:solidFill>
                  <a:srgbClr val="C7D5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C7D5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Připomínek přijato</a:t>
            </a:r>
          </a:p>
        </p:txBody>
      </p:sp>
      <p:sp>
        <p:nvSpPr>
          <p:cNvPr id="65" name="Zaoblený obdélník 62">
            <a:extLst>
              <a:ext uri="{FF2B5EF4-FFF2-40B4-BE49-F238E27FC236}">
                <a16:creationId xmlns:a16="http://schemas.microsoft.com/office/drawing/2014/main" id="{685A9CD5-7CFD-7906-7F06-BEE68B5A6B0A}"/>
              </a:ext>
            </a:extLst>
          </p:cNvPr>
          <p:cNvSpPr/>
          <p:nvPr/>
        </p:nvSpPr>
        <p:spPr>
          <a:xfrm>
            <a:off x="3376159" y="3165242"/>
            <a:ext cx="2559069" cy="16530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57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>
              <a:ln>
                <a:noFill/>
              </a:ln>
              <a:solidFill>
                <a:srgbClr val="FCBB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Připomínek nepřijato</a:t>
            </a:r>
          </a:p>
        </p:txBody>
      </p:sp>
      <p:sp>
        <p:nvSpPr>
          <p:cNvPr id="74" name="Obdélník: se zakulacenými rohy 38">
            <a:extLst>
              <a:ext uri="{FF2B5EF4-FFF2-40B4-BE49-F238E27FC236}">
                <a16:creationId xmlns:a16="http://schemas.microsoft.com/office/drawing/2014/main" id="{BD0B164F-3987-8C45-387E-3802F52DC4A0}"/>
              </a:ext>
            </a:extLst>
          </p:cNvPr>
          <p:cNvSpPr/>
          <p:nvPr/>
        </p:nvSpPr>
        <p:spPr>
          <a:xfrm>
            <a:off x="647000" y="4978222"/>
            <a:ext cx="5288228" cy="147734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7200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Přehled zainteresovaných stran, které dokument připomínkovaly bez uplatnění připomínek: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Česká lékařská komora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Česká stomatologická komora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Státní zdravotní ústav</a:t>
            </a:r>
          </a:p>
        </p:txBody>
      </p:sp>
    </p:spTree>
    <p:extLst>
      <p:ext uri="{BB962C8B-B14F-4D97-AF65-F5344CB8AC3E}">
        <p14:creationId xmlns:p14="http://schemas.microsoft.com/office/powerpoint/2010/main" val="64523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F80DB1-21A6-FE7F-EE2B-9A77E3EB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026A322-CE16-F4B0-D420-D1B5BED73195}"/>
              </a:ext>
            </a:extLst>
          </p:cNvPr>
          <p:cNvGrpSpPr/>
          <p:nvPr/>
        </p:nvGrpSpPr>
        <p:grpSpPr>
          <a:xfrm>
            <a:off x="647000" y="931806"/>
            <a:ext cx="10898001" cy="45719"/>
            <a:chOff x="0" y="0"/>
            <a:chExt cx="5716278" cy="720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9C4763D6-867E-0281-6713-AEFE78673D3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39A15C96-007E-ABCF-2B10-D4480716F07B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0ADCF064-9A36-48D0-48DF-D5C035E79757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6914F02E-FAC6-BAB7-B587-FB0FC3F9A964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506565B-E9D1-BCF3-9CC3-C6C988934A4C}"/>
              </a:ext>
            </a:extLst>
          </p:cNvPr>
          <p:cNvSpPr txBox="1">
            <a:spLocks/>
          </p:cNvSpPr>
          <p:nvPr/>
        </p:nvSpPr>
        <p:spPr>
          <a:xfrm>
            <a:off x="539999" y="365125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Způsob vypořádání připomínek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F073899-9DE7-261B-0956-6D3730EB26E1}"/>
              </a:ext>
            </a:extLst>
          </p:cNvPr>
          <p:cNvCxnSpPr>
            <a:cxnSpLocks/>
          </p:cNvCxnSpPr>
          <p:nvPr/>
        </p:nvCxnSpPr>
        <p:spPr>
          <a:xfrm>
            <a:off x="4740948" y="1457941"/>
            <a:ext cx="0" cy="4898409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ětiúhelník 27">
            <a:extLst>
              <a:ext uri="{FF2B5EF4-FFF2-40B4-BE49-F238E27FC236}">
                <a16:creationId xmlns:a16="http://schemas.microsoft.com/office/drawing/2014/main" id="{9EF8000C-210C-E55E-9BA2-503FE8815CC9}"/>
              </a:ext>
            </a:extLst>
          </p:cNvPr>
          <p:cNvSpPr/>
          <p:nvPr/>
        </p:nvSpPr>
        <p:spPr>
          <a:xfrm>
            <a:off x="4405225" y="2855077"/>
            <a:ext cx="1733681" cy="611094"/>
          </a:xfrm>
          <a:prstGeom prst="homePlate">
            <a:avLst/>
          </a:prstGeom>
          <a:solidFill>
            <a:schemeClr val="accent3"/>
          </a:solidFill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Nepřijaté</a:t>
            </a:r>
          </a:p>
        </p:txBody>
      </p:sp>
      <p:sp>
        <p:nvSpPr>
          <p:cNvPr id="34" name="Pravoúhlý trojúhelník 33">
            <a:extLst>
              <a:ext uri="{FF2B5EF4-FFF2-40B4-BE49-F238E27FC236}">
                <a16:creationId xmlns:a16="http://schemas.microsoft.com/office/drawing/2014/main" id="{941B5644-DDB4-3FAE-F1F4-8B3A0DA8CE0B}"/>
              </a:ext>
            </a:extLst>
          </p:cNvPr>
          <p:cNvSpPr/>
          <p:nvPr/>
        </p:nvSpPr>
        <p:spPr>
          <a:xfrm rot="16200000">
            <a:off x="4413512" y="2572536"/>
            <a:ext cx="278969" cy="295206"/>
          </a:xfrm>
          <a:prstGeom prst="rtTriangle">
            <a:avLst/>
          </a:prstGeom>
          <a:solidFill>
            <a:schemeClr val="accent3"/>
          </a:solidFill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Pětiúhelník 34">
            <a:extLst>
              <a:ext uri="{FF2B5EF4-FFF2-40B4-BE49-F238E27FC236}">
                <a16:creationId xmlns:a16="http://schemas.microsoft.com/office/drawing/2014/main" id="{59A9D7AE-2A1C-2959-4B44-5E1B4C8222E8}"/>
              </a:ext>
            </a:extLst>
          </p:cNvPr>
          <p:cNvSpPr/>
          <p:nvPr/>
        </p:nvSpPr>
        <p:spPr>
          <a:xfrm flipH="1">
            <a:off x="3339493" y="4136595"/>
            <a:ext cx="1735200" cy="611094"/>
          </a:xfrm>
          <a:prstGeom prst="homePlate">
            <a:avLst/>
          </a:prstGeom>
          <a:solidFill>
            <a:schemeClr val="accent5"/>
          </a:solidFill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Přijaté</a:t>
            </a:r>
          </a:p>
        </p:txBody>
      </p:sp>
      <p:sp>
        <p:nvSpPr>
          <p:cNvPr id="37" name="Pravoúhlý trojúhelník 36">
            <a:extLst>
              <a:ext uri="{FF2B5EF4-FFF2-40B4-BE49-F238E27FC236}">
                <a16:creationId xmlns:a16="http://schemas.microsoft.com/office/drawing/2014/main" id="{A1AFC46A-9C2F-F836-691D-FE3387465725}"/>
              </a:ext>
            </a:extLst>
          </p:cNvPr>
          <p:cNvSpPr/>
          <p:nvPr/>
        </p:nvSpPr>
        <p:spPr>
          <a:xfrm rot="16200000" flipV="1">
            <a:off x="4788972" y="3838980"/>
            <a:ext cx="278969" cy="295206"/>
          </a:xfrm>
          <a:prstGeom prst="rtTriangle">
            <a:avLst/>
          </a:prstGeom>
          <a:solidFill>
            <a:schemeClr val="accent5"/>
          </a:solidFill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AAAC2A5A-907A-3997-4179-012EDF1DF64F}"/>
              </a:ext>
            </a:extLst>
          </p:cNvPr>
          <p:cNvGrpSpPr/>
          <p:nvPr/>
        </p:nvGrpSpPr>
        <p:grpSpPr>
          <a:xfrm rot="10800000">
            <a:off x="607266" y="1204042"/>
            <a:ext cx="2631455" cy="1085667"/>
            <a:chOff x="348138" y="2536254"/>
            <a:chExt cx="2631455" cy="1085667"/>
          </a:xfrm>
        </p:grpSpPr>
        <p:sp>
          <p:nvSpPr>
            <p:cNvPr id="39" name="Zaoblený obdélník 38">
              <a:extLst>
                <a:ext uri="{FF2B5EF4-FFF2-40B4-BE49-F238E27FC236}">
                  <a16:creationId xmlns:a16="http://schemas.microsoft.com/office/drawing/2014/main" id="{B9515C0F-751E-042D-AC1A-4382AF73336D}"/>
                </a:ext>
              </a:extLst>
            </p:cNvPr>
            <p:cNvSpPr/>
            <p:nvPr/>
          </p:nvSpPr>
          <p:spPr>
            <a:xfrm>
              <a:off x="348138" y="2536258"/>
              <a:ext cx="2614479" cy="1085663"/>
            </a:xfrm>
            <a:prstGeom prst="roundRect">
              <a:avLst/>
            </a:prstGeom>
            <a:solidFill>
              <a:schemeClr val="accent5"/>
            </a:solidFill>
          </p:spPr>
          <p:txBody>
            <a:bodyPr vert="vert270" lIns="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4581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Obdélník se zakulacenými rohy na stejné straně 39">
              <a:extLst>
                <a:ext uri="{FF2B5EF4-FFF2-40B4-BE49-F238E27FC236}">
                  <a16:creationId xmlns:a16="http://schemas.microsoft.com/office/drawing/2014/main" id="{93094D0A-C519-C493-5753-F40C715C2459}"/>
                </a:ext>
              </a:extLst>
            </p:cNvPr>
            <p:cNvSpPr/>
            <p:nvPr/>
          </p:nvSpPr>
          <p:spPr>
            <a:xfrm rot="16200000" flipV="1">
              <a:off x="1205613" y="1847936"/>
              <a:ext cx="1085661" cy="246229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" lIns="9144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Stylistická úprava jazyka, úprava názvů zákonů apod., úprava pojmů, 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zavedení pojmu znevýhodněných osob.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Zaoblený obdélník 51">
            <a:extLst>
              <a:ext uri="{FF2B5EF4-FFF2-40B4-BE49-F238E27FC236}">
                <a16:creationId xmlns:a16="http://schemas.microsoft.com/office/drawing/2014/main" id="{770284EA-DAA9-68E4-9BDA-E8976E58A964}"/>
              </a:ext>
            </a:extLst>
          </p:cNvPr>
          <p:cNvSpPr/>
          <p:nvPr/>
        </p:nvSpPr>
        <p:spPr>
          <a:xfrm rot="10800000">
            <a:off x="621267" y="2559587"/>
            <a:ext cx="2617451" cy="1085663"/>
          </a:xfrm>
          <a:prstGeom prst="roundRect">
            <a:avLst/>
          </a:prstGeom>
          <a:solidFill>
            <a:schemeClr val="accent5"/>
          </a:solidFill>
        </p:spPr>
        <p:txBody>
          <a:bodyPr vert="vert270" lIns="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srgbClr val="4581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Obdélník se zakulacenými rohy na stejné straně 52">
            <a:extLst>
              <a:ext uri="{FF2B5EF4-FFF2-40B4-BE49-F238E27FC236}">
                <a16:creationId xmlns:a16="http://schemas.microsoft.com/office/drawing/2014/main" id="{DA1959A1-C3C4-A1AE-A4D5-7D2B7A985D98}"/>
              </a:ext>
            </a:extLst>
          </p:cNvPr>
          <p:cNvSpPr/>
          <p:nvPr/>
        </p:nvSpPr>
        <p:spPr>
          <a:xfrm rot="5400000" flipV="1">
            <a:off x="1295594" y="1871264"/>
            <a:ext cx="1085661" cy="2462315"/>
          </a:xfrm>
          <a:prstGeom prst="round2SameRect">
            <a:avLst/>
          </a:prstGeom>
          <a:solidFill>
            <a:schemeClr val="bg1">
              <a:lumMod val="95000"/>
            </a:schemeClr>
          </a:solidFill>
        </p:spPr>
        <p:txBody>
          <a:bodyPr vert="vert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Doplněná rizika Národní strategie EZ.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AFAF3B33-CA25-FA4C-DC25-28D0F73E5E73}"/>
              </a:ext>
            </a:extLst>
          </p:cNvPr>
          <p:cNvGrpSpPr/>
          <p:nvPr/>
        </p:nvGrpSpPr>
        <p:grpSpPr>
          <a:xfrm rot="10800000">
            <a:off x="607267" y="3915131"/>
            <a:ext cx="2631451" cy="1085666"/>
            <a:chOff x="-211287" y="2536254"/>
            <a:chExt cx="3190879" cy="1085666"/>
          </a:xfrm>
        </p:grpSpPr>
        <p:sp>
          <p:nvSpPr>
            <p:cNvPr id="57" name="Zaoblený obdélník 56">
              <a:extLst>
                <a:ext uri="{FF2B5EF4-FFF2-40B4-BE49-F238E27FC236}">
                  <a16:creationId xmlns:a16="http://schemas.microsoft.com/office/drawing/2014/main" id="{93268CBA-48DF-B0D2-45EC-7491C76674EF}"/>
                </a:ext>
              </a:extLst>
            </p:cNvPr>
            <p:cNvSpPr/>
            <p:nvPr/>
          </p:nvSpPr>
          <p:spPr>
            <a:xfrm>
              <a:off x="-211287" y="2536257"/>
              <a:ext cx="3173903" cy="1085663"/>
            </a:xfrm>
            <a:prstGeom prst="roundRect">
              <a:avLst/>
            </a:prstGeom>
            <a:solidFill>
              <a:schemeClr val="accent5"/>
            </a:solidFill>
          </p:spPr>
          <p:txBody>
            <a:bodyPr vert="vert270" lIns="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4581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Obdélník se zakulacenými rohy na stejné straně 57">
              <a:extLst>
                <a:ext uri="{FF2B5EF4-FFF2-40B4-BE49-F238E27FC236}">
                  <a16:creationId xmlns:a16="http://schemas.microsoft.com/office/drawing/2014/main" id="{D4243789-C9C5-B1E5-3093-1BE309F79EBA}"/>
                </a:ext>
              </a:extLst>
            </p:cNvPr>
            <p:cNvSpPr/>
            <p:nvPr/>
          </p:nvSpPr>
          <p:spPr>
            <a:xfrm rot="16200000" flipV="1">
              <a:off x="943868" y="1586191"/>
              <a:ext cx="1085661" cy="2985787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" lIns="9144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Úprava opatření ve specifických cílech 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(5).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D5120753-742B-D721-4F0D-A15B53384FA1}"/>
              </a:ext>
            </a:extLst>
          </p:cNvPr>
          <p:cNvGrpSpPr/>
          <p:nvPr/>
        </p:nvGrpSpPr>
        <p:grpSpPr>
          <a:xfrm rot="10800000">
            <a:off x="607266" y="5270673"/>
            <a:ext cx="2631451" cy="1085665"/>
            <a:chOff x="-211287" y="2536255"/>
            <a:chExt cx="3190879" cy="1085665"/>
          </a:xfrm>
        </p:grpSpPr>
        <p:sp>
          <p:nvSpPr>
            <p:cNvPr id="62" name="Zaoblený obdélník 61">
              <a:extLst>
                <a:ext uri="{FF2B5EF4-FFF2-40B4-BE49-F238E27FC236}">
                  <a16:creationId xmlns:a16="http://schemas.microsoft.com/office/drawing/2014/main" id="{17942661-C669-8FEB-16CC-A47F101D486B}"/>
                </a:ext>
              </a:extLst>
            </p:cNvPr>
            <p:cNvSpPr/>
            <p:nvPr/>
          </p:nvSpPr>
          <p:spPr>
            <a:xfrm>
              <a:off x="-211287" y="2536257"/>
              <a:ext cx="3173903" cy="1085663"/>
            </a:xfrm>
            <a:prstGeom prst="roundRect">
              <a:avLst/>
            </a:prstGeom>
            <a:solidFill>
              <a:schemeClr val="accent5"/>
            </a:solidFill>
          </p:spPr>
          <p:txBody>
            <a:bodyPr vert="vert270" lIns="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4581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Obdélník se zakulacenými rohy na stejné straně 62">
              <a:extLst>
                <a:ext uri="{FF2B5EF4-FFF2-40B4-BE49-F238E27FC236}">
                  <a16:creationId xmlns:a16="http://schemas.microsoft.com/office/drawing/2014/main" id="{A1D2970A-4EF9-086F-2215-14A7B789CBCB}"/>
                </a:ext>
              </a:extLst>
            </p:cNvPr>
            <p:cNvSpPr/>
            <p:nvPr/>
          </p:nvSpPr>
          <p:spPr>
            <a:xfrm rot="16200000" flipV="1">
              <a:off x="943868" y="1586192"/>
              <a:ext cx="1085661" cy="2985787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" lIns="9144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Upraven 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jeden specifický cíl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jeho opatření.  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5FDADB17-E1C4-DC7B-CF33-8B54F160BC39}"/>
              </a:ext>
            </a:extLst>
          </p:cNvPr>
          <p:cNvGrpSpPr/>
          <p:nvPr/>
        </p:nvGrpSpPr>
        <p:grpSpPr>
          <a:xfrm>
            <a:off x="6250857" y="1204043"/>
            <a:ext cx="2462400" cy="1085665"/>
            <a:chOff x="-743922" y="2536254"/>
            <a:chExt cx="2929843" cy="1085665"/>
          </a:xfrm>
        </p:grpSpPr>
        <p:sp>
          <p:nvSpPr>
            <p:cNvPr id="73" name="Zaoblený obdélník 72">
              <a:extLst>
                <a:ext uri="{FF2B5EF4-FFF2-40B4-BE49-F238E27FC236}">
                  <a16:creationId xmlns:a16="http://schemas.microsoft.com/office/drawing/2014/main" id="{FDD2D797-B1C9-C448-5262-B9B329B8225F}"/>
                </a:ext>
              </a:extLst>
            </p:cNvPr>
            <p:cNvSpPr/>
            <p:nvPr/>
          </p:nvSpPr>
          <p:spPr>
            <a:xfrm>
              <a:off x="-743922" y="2536256"/>
              <a:ext cx="2929813" cy="1085663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vert270" lIns="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4581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Obdélník se zakulacenými rohy na stejné straně 73">
              <a:extLst>
                <a:ext uri="{FF2B5EF4-FFF2-40B4-BE49-F238E27FC236}">
                  <a16:creationId xmlns:a16="http://schemas.microsoft.com/office/drawing/2014/main" id="{8EE61B9C-37F7-9AD9-E339-028D83FD2DBB}"/>
                </a:ext>
              </a:extLst>
            </p:cNvPr>
            <p:cNvSpPr/>
            <p:nvPr/>
          </p:nvSpPr>
          <p:spPr>
            <a:xfrm rot="16200000" flipV="1">
              <a:off x="280716" y="1716711"/>
              <a:ext cx="1085661" cy="272474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Návrhy na 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úpravu indikátorů. </a:t>
              </a:r>
            </a:p>
          </p:txBody>
        </p:sp>
      </p:grpSp>
      <p:grpSp>
        <p:nvGrpSpPr>
          <p:cNvPr id="75" name="Skupina 74">
            <a:extLst>
              <a:ext uri="{FF2B5EF4-FFF2-40B4-BE49-F238E27FC236}">
                <a16:creationId xmlns:a16="http://schemas.microsoft.com/office/drawing/2014/main" id="{EA7750BD-458D-7E5A-96DD-6FFAC382D39E}"/>
              </a:ext>
            </a:extLst>
          </p:cNvPr>
          <p:cNvGrpSpPr/>
          <p:nvPr/>
        </p:nvGrpSpPr>
        <p:grpSpPr>
          <a:xfrm>
            <a:off x="6250858" y="2559587"/>
            <a:ext cx="2462400" cy="1085665"/>
            <a:chOff x="-743922" y="2536254"/>
            <a:chExt cx="2929827" cy="1085665"/>
          </a:xfrm>
        </p:grpSpPr>
        <p:sp>
          <p:nvSpPr>
            <p:cNvPr id="76" name="Zaoblený obdélník 75">
              <a:extLst>
                <a:ext uri="{FF2B5EF4-FFF2-40B4-BE49-F238E27FC236}">
                  <a16:creationId xmlns:a16="http://schemas.microsoft.com/office/drawing/2014/main" id="{30A2FBB7-0970-5820-42F2-924BCE8A5C33}"/>
                </a:ext>
              </a:extLst>
            </p:cNvPr>
            <p:cNvSpPr/>
            <p:nvPr/>
          </p:nvSpPr>
          <p:spPr>
            <a:xfrm>
              <a:off x="-743922" y="2536256"/>
              <a:ext cx="2929808" cy="1085663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vert270" lIns="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4581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Obdélník se zakulacenými rohy na stejné straně 76">
              <a:extLst>
                <a:ext uri="{FF2B5EF4-FFF2-40B4-BE49-F238E27FC236}">
                  <a16:creationId xmlns:a16="http://schemas.microsoft.com/office/drawing/2014/main" id="{A667D05B-B534-3B23-78F2-969BCA1CD29E}"/>
                </a:ext>
              </a:extLst>
            </p:cNvPr>
            <p:cNvSpPr/>
            <p:nvPr/>
          </p:nvSpPr>
          <p:spPr>
            <a:xfrm rot="16200000" flipV="1">
              <a:off x="280708" y="1716718"/>
              <a:ext cx="1085661" cy="272473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Návrhy 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změnu termínu harmonogramu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7F4C5362-6D10-65EC-8342-778DC2EECEC6}"/>
              </a:ext>
            </a:extLst>
          </p:cNvPr>
          <p:cNvGrpSpPr/>
          <p:nvPr/>
        </p:nvGrpSpPr>
        <p:grpSpPr>
          <a:xfrm>
            <a:off x="6250858" y="3915131"/>
            <a:ext cx="2462400" cy="1085665"/>
            <a:chOff x="-743922" y="2536254"/>
            <a:chExt cx="2929827" cy="1085665"/>
          </a:xfrm>
        </p:grpSpPr>
        <p:sp>
          <p:nvSpPr>
            <p:cNvPr id="79" name="Zaoblený obdélník 78">
              <a:extLst>
                <a:ext uri="{FF2B5EF4-FFF2-40B4-BE49-F238E27FC236}">
                  <a16:creationId xmlns:a16="http://schemas.microsoft.com/office/drawing/2014/main" id="{70B05AC5-4952-D619-D5D5-D7495D8B3721}"/>
                </a:ext>
              </a:extLst>
            </p:cNvPr>
            <p:cNvSpPr/>
            <p:nvPr/>
          </p:nvSpPr>
          <p:spPr>
            <a:xfrm>
              <a:off x="-743922" y="2536256"/>
              <a:ext cx="2929802" cy="1085663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vert270" lIns="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4581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Obdélník se zakulacenými rohy na stejné straně 79">
              <a:extLst>
                <a:ext uri="{FF2B5EF4-FFF2-40B4-BE49-F238E27FC236}">
                  <a16:creationId xmlns:a16="http://schemas.microsoft.com/office/drawing/2014/main" id="{19AD3FBF-D0DD-56CC-22C5-004F7EEB5F6C}"/>
                </a:ext>
              </a:extLst>
            </p:cNvPr>
            <p:cNvSpPr/>
            <p:nvPr/>
          </p:nvSpPr>
          <p:spPr>
            <a:xfrm rot="16200000" flipV="1">
              <a:off x="280708" y="1716719"/>
              <a:ext cx="1085661" cy="2724732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Návrhy na úpravu struktury dokumentu a příloh  Národní strategie EZ 2025-2035. </a:t>
              </a:r>
            </a:p>
          </p:txBody>
        </p:sp>
      </p:grpSp>
      <p:grpSp>
        <p:nvGrpSpPr>
          <p:cNvPr id="81" name="Skupina 80">
            <a:extLst>
              <a:ext uri="{FF2B5EF4-FFF2-40B4-BE49-F238E27FC236}">
                <a16:creationId xmlns:a16="http://schemas.microsoft.com/office/drawing/2014/main" id="{E1DEDC81-2179-5B38-A8CB-8818D541293D}"/>
              </a:ext>
            </a:extLst>
          </p:cNvPr>
          <p:cNvGrpSpPr/>
          <p:nvPr/>
        </p:nvGrpSpPr>
        <p:grpSpPr>
          <a:xfrm>
            <a:off x="6250857" y="5270674"/>
            <a:ext cx="2462400" cy="1085665"/>
            <a:chOff x="-743922" y="2536254"/>
            <a:chExt cx="2929821" cy="1085665"/>
          </a:xfrm>
        </p:grpSpPr>
        <p:sp>
          <p:nvSpPr>
            <p:cNvPr id="82" name="Zaoblený obdélník 81">
              <a:extLst>
                <a:ext uri="{FF2B5EF4-FFF2-40B4-BE49-F238E27FC236}">
                  <a16:creationId xmlns:a16="http://schemas.microsoft.com/office/drawing/2014/main" id="{F54EF59F-2CDC-9AA0-1A97-261DB72A4A2E}"/>
                </a:ext>
              </a:extLst>
            </p:cNvPr>
            <p:cNvSpPr/>
            <p:nvPr/>
          </p:nvSpPr>
          <p:spPr>
            <a:xfrm>
              <a:off x="-743922" y="2536256"/>
              <a:ext cx="2929798" cy="1085663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vert270" lIns="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4581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Obdélník se zakulacenými rohy na stejné straně 82">
              <a:extLst>
                <a:ext uri="{FF2B5EF4-FFF2-40B4-BE49-F238E27FC236}">
                  <a16:creationId xmlns:a16="http://schemas.microsoft.com/office/drawing/2014/main" id="{D9816AFD-FC3B-BADB-A59E-02B7A7960B4B}"/>
                </a:ext>
              </a:extLst>
            </p:cNvPr>
            <p:cNvSpPr/>
            <p:nvPr/>
          </p:nvSpPr>
          <p:spPr>
            <a:xfrm rot="16200000" flipV="1">
              <a:off x="280705" y="1716721"/>
              <a:ext cx="1085661" cy="2724727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Návrh odstranění opatření 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(13), 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které požadovaly ostatní zainteresované strany </a:t>
              </a:r>
            </a:p>
          </p:txBody>
        </p:sp>
      </p:grpSp>
      <p:sp>
        <p:nvSpPr>
          <p:cNvPr id="84" name="Zaoblený obdélník 83">
            <a:extLst>
              <a:ext uri="{FF2B5EF4-FFF2-40B4-BE49-F238E27FC236}">
                <a16:creationId xmlns:a16="http://schemas.microsoft.com/office/drawing/2014/main" id="{095AA796-8D50-47B2-1B12-CB332F7BCA84}"/>
              </a:ext>
            </a:extLst>
          </p:cNvPr>
          <p:cNvSpPr/>
          <p:nvPr/>
        </p:nvSpPr>
        <p:spPr>
          <a:xfrm rot="10800000" flipV="1">
            <a:off x="8816371" y="1204042"/>
            <a:ext cx="2728621" cy="10856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Indikátory slouží k rámcovému posouzení naplňování strategie. Jejich přesné znění budou detailně rozpracovány až v rámci Akčních plánů.</a:t>
            </a:r>
            <a:endParaRPr kumimoji="0" lang="cs-CZ" sz="1200" b="1" i="1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Zaoblený obdélník 85">
            <a:extLst>
              <a:ext uri="{FF2B5EF4-FFF2-40B4-BE49-F238E27FC236}">
                <a16:creationId xmlns:a16="http://schemas.microsoft.com/office/drawing/2014/main" id="{69AF4E06-0B31-7C36-09FE-D5C214832462}"/>
              </a:ext>
            </a:extLst>
          </p:cNvPr>
          <p:cNvSpPr/>
          <p:nvPr/>
        </p:nvSpPr>
        <p:spPr>
          <a:xfrm rot="10800000" flipV="1">
            <a:off x="8816371" y="2559586"/>
            <a:ext cx="2728621" cy="10856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Harmonogram byl zveřejněn na úvodní konferenci a opakovaně připomínán. Proces probíhá dle plánu, bez zpoždění a s dodržením všech milníků.</a:t>
            </a:r>
            <a:endParaRPr kumimoji="0" lang="cs-CZ" sz="1200" b="1" i="1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Zaoblený obdélník 86">
            <a:extLst>
              <a:ext uri="{FF2B5EF4-FFF2-40B4-BE49-F238E27FC236}">
                <a16:creationId xmlns:a16="http://schemas.microsoft.com/office/drawing/2014/main" id="{79AF6B72-1969-5AAB-6317-99DA8BACCBCB}"/>
              </a:ext>
            </a:extLst>
          </p:cNvPr>
          <p:cNvSpPr/>
          <p:nvPr/>
        </p:nvSpPr>
        <p:spPr>
          <a:xfrm rot="10800000" flipV="1">
            <a:off x="8816371" y="3915131"/>
            <a:ext cx="2728621" cy="10856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dokumentu byla konzultována se zástupci MMR a je plně v souladu s metodikou. Stejně tak bylo odsouhlaseno, že nástroj může obsahovat informace o gescích, financování a indikátorech.</a:t>
            </a:r>
            <a:endParaRPr kumimoji="0" lang="cs-CZ" sz="1200" b="1" i="1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Zaoblený obdélník 87">
            <a:extLst>
              <a:ext uri="{FF2B5EF4-FFF2-40B4-BE49-F238E27FC236}">
                <a16:creationId xmlns:a16="http://schemas.microsoft.com/office/drawing/2014/main" id="{D17F6977-4AAF-AFD8-647C-E05EBB473746}"/>
              </a:ext>
            </a:extLst>
          </p:cNvPr>
          <p:cNvSpPr/>
          <p:nvPr/>
        </p:nvSpPr>
        <p:spPr>
          <a:xfrm rot="10800000" flipV="1">
            <a:off x="8816371" y="5270673"/>
            <a:ext cx="2728621" cy="10856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Odstranění opatření je nepochopení smyslu strategie. Strategie musí reflektovat potřeby celého systému zdravotnictví, včetně oblastí, které nemusí být každému aktérovi známé nebo prioritní.</a:t>
            </a:r>
            <a:endParaRPr kumimoji="0" lang="cs-CZ" sz="1200" b="1" i="1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délník: se zakulacenými rohy 70">
            <a:extLst>
              <a:ext uri="{FF2B5EF4-FFF2-40B4-BE49-F238E27FC236}">
                <a16:creationId xmlns:a16="http://schemas.microsoft.com/office/drawing/2014/main" id="{D4D4710B-16AD-4B65-8389-028ED8D40D10}"/>
              </a:ext>
            </a:extLst>
          </p:cNvPr>
          <p:cNvSpPr/>
          <p:nvPr/>
        </p:nvSpPr>
        <p:spPr>
          <a:xfrm>
            <a:off x="7986964" y="1917412"/>
            <a:ext cx="3562192" cy="4326478"/>
          </a:xfrm>
          <a:prstGeom prst="roundRect">
            <a:avLst>
              <a:gd name="adj" fmla="val 4597"/>
            </a:avLst>
          </a:prstGeom>
          <a:solidFill>
            <a:srgbClr val="F2F2F2"/>
          </a:solidFill>
          <a:ln w="44450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Obdélník: se zakulacenými rohy 58">
            <a:extLst>
              <a:ext uri="{FF2B5EF4-FFF2-40B4-BE49-F238E27FC236}">
                <a16:creationId xmlns:a16="http://schemas.microsoft.com/office/drawing/2014/main" id="{4F25B7BE-BEB7-292D-3F0C-79D7265932ED}"/>
              </a:ext>
            </a:extLst>
          </p:cNvPr>
          <p:cNvSpPr/>
          <p:nvPr/>
        </p:nvSpPr>
        <p:spPr>
          <a:xfrm>
            <a:off x="646997" y="1883311"/>
            <a:ext cx="7051517" cy="4377278"/>
          </a:xfrm>
          <a:prstGeom prst="roundRect">
            <a:avLst>
              <a:gd name="adj" fmla="val 4597"/>
            </a:avLst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59C64A-5D9A-8D58-CBCA-C92D16C4EA3D}"/>
              </a:ext>
            </a:extLst>
          </p:cNvPr>
          <p:cNvSpPr txBox="1">
            <a:spLocks/>
          </p:cNvSpPr>
          <p:nvPr/>
        </p:nvSpPr>
        <p:spPr>
          <a:xfrm>
            <a:off x="560406" y="365125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Otevřený bod - Návrh na přijetí nové vizuální identity ČR pro Strategii EZ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C06C3A3-B574-8DFD-891A-FEC885808664}"/>
              </a:ext>
            </a:extLst>
          </p:cNvPr>
          <p:cNvGrpSpPr/>
          <p:nvPr/>
        </p:nvGrpSpPr>
        <p:grpSpPr>
          <a:xfrm>
            <a:off x="647000" y="931936"/>
            <a:ext cx="10898001" cy="45719"/>
            <a:chOff x="0" y="0"/>
            <a:chExt cx="5716278" cy="7200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CC0E723-4F75-3DC8-4ACE-479FE04432C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725971FF-085B-73C8-AA2D-7FA963AAA2EF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72A50E5E-5969-24C2-711B-25C9DC72B701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6DE69AE6-D208-79E5-EA84-42CBC599D0E2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3218B96E-AB07-BC69-40BD-946C265B027E}"/>
              </a:ext>
            </a:extLst>
          </p:cNvPr>
          <p:cNvSpPr txBox="1">
            <a:spLocks/>
          </p:cNvSpPr>
          <p:nvPr/>
        </p:nvSpPr>
        <p:spPr>
          <a:xfrm>
            <a:off x="9374900" y="6251464"/>
            <a:ext cx="22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B1B46F1B-C30D-4AD9-297F-57F2A0462485}"/>
              </a:ext>
            </a:extLst>
          </p:cNvPr>
          <p:cNvGrpSpPr/>
          <p:nvPr/>
        </p:nvGrpSpPr>
        <p:grpSpPr>
          <a:xfrm>
            <a:off x="8256507" y="4536213"/>
            <a:ext cx="3023838" cy="1449114"/>
            <a:chOff x="8181518" y="4619675"/>
            <a:chExt cx="3363481" cy="1611881"/>
          </a:xfrm>
        </p:grpSpPr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B44EABDC-FA85-9965-641C-96487ACD9893}"/>
                </a:ext>
              </a:extLst>
            </p:cNvPr>
            <p:cNvSpPr/>
            <p:nvPr/>
          </p:nvSpPr>
          <p:spPr>
            <a:xfrm>
              <a:off x="8181518" y="4619675"/>
              <a:ext cx="3363481" cy="1611881"/>
            </a:xfrm>
            <a:prstGeom prst="rect">
              <a:avLst/>
            </a:prstGeom>
            <a:solidFill>
              <a:srgbClr val="D70C0F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Obrázek 12" descr="Obsah obrázku klipart, Grafika, symbol, ilustrace&#10;&#10;Obsah generovaný pomocí AI může být nesprávný.">
              <a:extLst>
                <a:ext uri="{FF2B5EF4-FFF2-40B4-BE49-F238E27FC236}">
                  <a16:creationId xmlns:a16="http://schemas.microsoft.com/office/drawing/2014/main" id="{CFD72E04-E385-6238-D9AF-6F07D5D30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43" t="257" r="23627" b="2816"/>
            <a:stretch>
              <a:fillRect/>
            </a:stretch>
          </p:blipFill>
          <p:spPr>
            <a:xfrm>
              <a:off x="9107698" y="4619675"/>
              <a:ext cx="1514582" cy="1611881"/>
            </a:xfrm>
            <a:prstGeom prst="rect">
              <a:avLst/>
            </a:prstGeom>
          </p:spPr>
        </p:pic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1340972E-72F4-60BA-7EF2-8383234E7179}"/>
              </a:ext>
            </a:extLst>
          </p:cNvPr>
          <p:cNvGrpSpPr/>
          <p:nvPr/>
        </p:nvGrpSpPr>
        <p:grpSpPr>
          <a:xfrm>
            <a:off x="8256508" y="3838038"/>
            <a:ext cx="3023838" cy="643745"/>
            <a:chOff x="8181519" y="3894022"/>
            <a:chExt cx="3363481" cy="716052"/>
          </a:xfrm>
        </p:grpSpPr>
        <p:sp>
          <p:nvSpPr>
            <p:cNvPr id="34" name="Obdélník 33">
              <a:extLst>
                <a:ext uri="{FF2B5EF4-FFF2-40B4-BE49-F238E27FC236}">
                  <a16:creationId xmlns:a16="http://schemas.microsoft.com/office/drawing/2014/main" id="{C187556A-2919-4195-C791-8055B85B3D23}"/>
                </a:ext>
              </a:extLst>
            </p:cNvPr>
            <p:cNvSpPr/>
            <p:nvPr/>
          </p:nvSpPr>
          <p:spPr>
            <a:xfrm>
              <a:off x="8181519" y="3894022"/>
              <a:ext cx="3363481" cy="716052"/>
            </a:xfrm>
            <a:prstGeom prst="rect">
              <a:avLst/>
            </a:prstGeom>
            <a:solidFill>
              <a:srgbClr val="0E173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Obrázek 14" descr="Obsah obrázku Písmo, text, snímek obrazovky, Grafika&#10;&#10;Obsah generovaný pomocí AI může být nesprávný.">
              <a:extLst>
                <a:ext uri="{FF2B5EF4-FFF2-40B4-BE49-F238E27FC236}">
                  <a16:creationId xmlns:a16="http://schemas.microsoft.com/office/drawing/2014/main" id="{944D8651-1E76-2061-6A50-D8F3E8B53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36" b="29771"/>
            <a:stretch>
              <a:fillRect/>
            </a:stretch>
          </p:blipFill>
          <p:spPr>
            <a:xfrm>
              <a:off x="8547993" y="3894023"/>
              <a:ext cx="2630532" cy="716051"/>
            </a:xfrm>
            <a:prstGeom prst="rect">
              <a:avLst/>
            </a:prstGeom>
          </p:spPr>
        </p:pic>
      </p:grp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757A09B-655E-97C0-FDAD-64757B42503E}"/>
              </a:ext>
            </a:extLst>
          </p:cNvPr>
          <p:cNvSpPr txBox="1"/>
          <p:nvPr/>
        </p:nvSpPr>
        <p:spPr>
          <a:xfrm>
            <a:off x="560406" y="1061151"/>
            <a:ext cx="11067594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zahraničních věcí představilo nový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jednotný vizuální styl státu, který schválila vláda 16. července 2025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Cílem této změny je sjednotit dosud roztříštěnou vizuální komunikaci státních institucí, což má přinést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vyšší přehlednost pro občany i lepší vnímání státu navenek.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Nový vizuální styl zavádí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jednotný systém – od loga přes typografii až po vzhled dokumentů a webů.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1A68899-3948-429D-A3C8-7BD2ECB9C6FE}"/>
              </a:ext>
            </a:extLst>
          </p:cNvPr>
          <p:cNvSpPr txBox="1"/>
          <p:nvPr/>
        </p:nvSpPr>
        <p:spPr>
          <a:xfrm>
            <a:off x="834726" y="2018378"/>
            <a:ext cx="3281668" cy="338554"/>
          </a:xfrm>
          <a:prstGeom prst="rect">
            <a:avLst/>
          </a:prstGeom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Přínosy přijetí vizuální identity: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20D0B73-AB36-A309-5685-F1BF7C0077C1}"/>
              </a:ext>
            </a:extLst>
          </p:cNvPr>
          <p:cNvSpPr txBox="1"/>
          <p:nvPr/>
        </p:nvSpPr>
        <p:spPr>
          <a:xfrm>
            <a:off x="8158246" y="2013650"/>
            <a:ext cx="2282997" cy="338554"/>
          </a:xfrm>
          <a:prstGeom prst="rect">
            <a:avLst/>
          </a:prstGeom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Ukázka nové identity:</a:t>
            </a: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B04105F9-90F4-580B-971D-884B53AAE9E5}"/>
              </a:ext>
            </a:extLst>
          </p:cNvPr>
          <p:cNvSpPr/>
          <p:nvPr/>
        </p:nvSpPr>
        <p:spPr>
          <a:xfrm>
            <a:off x="921319" y="2445809"/>
            <a:ext cx="6465847" cy="738664"/>
          </a:xfrm>
          <a:prstGeom prst="roundRect">
            <a:avLst/>
          </a:prstGeom>
          <a:solidFill>
            <a:srgbClr val="FFC000"/>
          </a:solidFill>
        </p:spPr>
        <p:txBody>
          <a:bodyPr vert="horz" lIns="90000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Posílení důvěryhodnosti a jednotné prezentace státu</a:t>
            </a:r>
          </a:p>
        </p:txBody>
      </p: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8057E0B6-38AE-86E4-06AA-2AB189B7E1B6}"/>
              </a:ext>
            </a:extLst>
          </p:cNvPr>
          <p:cNvGrpSpPr/>
          <p:nvPr/>
        </p:nvGrpSpPr>
        <p:grpSpPr>
          <a:xfrm>
            <a:off x="1013475" y="2506718"/>
            <a:ext cx="715417" cy="747681"/>
            <a:chOff x="815870" y="2517972"/>
            <a:chExt cx="827285" cy="864594"/>
          </a:xfrm>
        </p:grpSpPr>
        <p:pic>
          <p:nvPicPr>
            <p:cNvPr id="51" name="Grafický objekt 50" descr="Potřesení rukou se souvislou výplní">
              <a:extLst>
                <a:ext uri="{FF2B5EF4-FFF2-40B4-BE49-F238E27FC236}">
                  <a16:creationId xmlns:a16="http://schemas.microsoft.com/office/drawing/2014/main" id="{BDDEA83A-BF6C-9BE9-C42B-42B8D4028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5870" y="2555281"/>
              <a:ext cx="827285" cy="827285"/>
            </a:xfrm>
            <a:prstGeom prst="rect">
              <a:avLst/>
            </a:prstGeom>
          </p:spPr>
        </p:pic>
        <p:pic>
          <p:nvPicPr>
            <p:cNvPr id="53" name="Grafický objekt 52" descr="Štít – zaškrtnutí se souvislou výplní">
              <a:extLst>
                <a:ext uri="{FF2B5EF4-FFF2-40B4-BE49-F238E27FC236}">
                  <a16:creationId xmlns:a16="http://schemas.microsoft.com/office/drawing/2014/main" id="{2E76D93D-D72A-3A63-908F-2A27D8520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2059" y="2517972"/>
              <a:ext cx="294906" cy="294906"/>
            </a:xfrm>
            <a:prstGeom prst="rect">
              <a:avLst/>
            </a:prstGeom>
          </p:spPr>
        </p:pic>
      </p:grpSp>
      <p:sp>
        <p:nvSpPr>
          <p:cNvPr id="55" name="Obdélník: se zakulacenými rohy 54">
            <a:extLst>
              <a:ext uri="{FF2B5EF4-FFF2-40B4-BE49-F238E27FC236}">
                <a16:creationId xmlns:a16="http://schemas.microsoft.com/office/drawing/2014/main" id="{9E3460AF-6507-0C31-F245-85447D0791DB}"/>
              </a:ext>
            </a:extLst>
          </p:cNvPr>
          <p:cNvSpPr/>
          <p:nvPr/>
        </p:nvSpPr>
        <p:spPr>
          <a:xfrm>
            <a:off x="921317" y="3307229"/>
            <a:ext cx="6465849" cy="738664"/>
          </a:xfrm>
          <a:prstGeom prst="roundRect">
            <a:avLst/>
          </a:prstGeom>
          <a:solidFill>
            <a:srgbClr val="C7D539"/>
          </a:solidFill>
        </p:spPr>
        <p:txBody>
          <a:bodyPr vert="horz" lIns="90000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Zvýšení přehlednosti a srozumitelnosti pro veřejnost</a:t>
            </a:r>
          </a:p>
        </p:txBody>
      </p:sp>
      <p:sp>
        <p:nvSpPr>
          <p:cNvPr id="56" name="Obdélník: se zakulacenými rohy 55">
            <a:extLst>
              <a:ext uri="{FF2B5EF4-FFF2-40B4-BE49-F238E27FC236}">
                <a16:creationId xmlns:a16="http://schemas.microsoft.com/office/drawing/2014/main" id="{AB35F1A5-68C5-5A28-080F-D924672FB152}"/>
              </a:ext>
            </a:extLst>
          </p:cNvPr>
          <p:cNvSpPr/>
          <p:nvPr/>
        </p:nvSpPr>
        <p:spPr>
          <a:xfrm>
            <a:off x="921318" y="4214856"/>
            <a:ext cx="6465850" cy="738664"/>
          </a:xfrm>
          <a:prstGeom prst="roundRect">
            <a:avLst/>
          </a:prstGeom>
          <a:solidFill>
            <a:srgbClr val="003A63"/>
          </a:solidFill>
        </p:spPr>
        <p:txBody>
          <a:bodyPr vert="horz" lIns="90000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Možnost být mezi prvními dokumenty s novou identitou</a:t>
            </a:r>
          </a:p>
        </p:txBody>
      </p:sp>
      <p:sp>
        <p:nvSpPr>
          <p:cNvPr id="57" name="Obdélník: se zakulacenými rohy 56">
            <a:extLst>
              <a:ext uri="{FF2B5EF4-FFF2-40B4-BE49-F238E27FC236}">
                <a16:creationId xmlns:a16="http://schemas.microsoft.com/office/drawing/2014/main" id="{66CC8185-A85B-AF9A-A55F-D90268184A7E}"/>
              </a:ext>
            </a:extLst>
          </p:cNvPr>
          <p:cNvSpPr/>
          <p:nvPr/>
        </p:nvSpPr>
        <p:spPr>
          <a:xfrm>
            <a:off x="921317" y="5122483"/>
            <a:ext cx="6465849" cy="738664"/>
          </a:xfrm>
          <a:prstGeom prst="roundRect">
            <a:avLst/>
          </a:prstGeom>
          <a:solidFill>
            <a:srgbClr val="CD2F41"/>
          </a:solidFill>
        </p:spPr>
        <p:txBody>
          <a:bodyPr vert="horz" lIns="90000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Zajištění souladu s budoucími dokumenty státu</a:t>
            </a:r>
          </a:p>
        </p:txBody>
      </p:sp>
      <p:pic>
        <p:nvPicPr>
          <p:cNvPr id="61" name="Obrázek 60" descr="Obsah obrázku symbol, klipart, silueta, kreativita&#10;&#10;Obsah generovaný pomocí AI může být nesprávný.">
            <a:extLst>
              <a:ext uri="{FF2B5EF4-FFF2-40B4-BE49-F238E27FC236}">
                <a16:creationId xmlns:a16="http://schemas.microsoft.com/office/drawing/2014/main" id="{9876271C-48C1-3975-0FDB-DACC6EF202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1" y="3393479"/>
            <a:ext cx="566164" cy="566164"/>
          </a:xfrm>
          <a:prstGeom prst="rect">
            <a:avLst/>
          </a:prstGeom>
        </p:spPr>
      </p:pic>
      <p:pic>
        <p:nvPicPr>
          <p:cNvPr id="63" name="Grafický objekt 62" descr="Medaile se souvislou výplní">
            <a:extLst>
              <a:ext uri="{FF2B5EF4-FFF2-40B4-BE49-F238E27FC236}">
                <a16:creationId xmlns:a16="http://schemas.microsoft.com/office/drawing/2014/main" id="{FB0035D1-48F6-11A4-EF0A-11ABD30EF0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1894" y="4294941"/>
            <a:ext cx="618535" cy="618535"/>
          </a:xfrm>
          <a:prstGeom prst="rect">
            <a:avLst/>
          </a:prstGeom>
        </p:spPr>
      </p:pic>
      <p:grpSp>
        <p:nvGrpSpPr>
          <p:cNvPr id="69" name="Skupina 68">
            <a:extLst>
              <a:ext uri="{FF2B5EF4-FFF2-40B4-BE49-F238E27FC236}">
                <a16:creationId xmlns:a16="http://schemas.microsoft.com/office/drawing/2014/main" id="{C0987827-7E11-080C-1641-64A27899FEE8}"/>
              </a:ext>
            </a:extLst>
          </p:cNvPr>
          <p:cNvGrpSpPr/>
          <p:nvPr/>
        </p:nvGrpSpPr>
        <p:grpSpPr>
          <a:xfrm>
            <a:off x="1075369" y="5174450"/>
            <a:ext cx="591628" cy="622399"/>
            <a:chOff x="1220106" y="5158543"/>
            <a:chExt cx="591628" cy="622399"/>
          </a:xfrm>
        </p:grpSpPr>
        <p:pic>
          <p:nvPicPr>
            <p:cNvPr id="65" name="Grafický objekt 64" descr="Dokument se souvislou výplní">
              <a:extLst>
                <a:ext uri="{FF2B5EF4-FFF2-40B4-BE49-F238E27FC236}">
                  <a16:creationId xmlns:a16="http://schemas.microsoft.com/office/drawing/2014/main" id="{5891DF33-4B28-5B5B-9CBE-F138E9B15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0106" y="5230814"/>
              <a:ext cx="550128" cy="550128"/>
            </a:xfrm>
            <a:prstGeom prst="rect">
              <a:avLst/>
            </a:prstGeom>
          </p:spPr>
        </p:pic>
        <p:sp>
          <p:nvSpPr>
            <p:cNvPr id="68" name="Ovál 67">
              <a:extLst>
                <a:ext uri="{FF2B5EF4-FFF2-40B4-BE49-F238E27FC236}">
                  <a16:creationId xmlns:a16="http://schemas.microsoft.com/office/drawing/2014/main" id="{3D8E5DF7-F690-E8C7-211D-02D23A914688}"/>
                </a:ext>
              </a:extLst>
            </p:cNvPr>
            <p:cNvSpPr/>
            <p:nvPr/>
          </p:nvSpPr>
          <p:spPr>
            <a:xfrm>
              <a:off x="1413884" y="5173994"/>
              <a:ext cx="372844" cy="372844"/>
            </a:xfrm>
            <a:prstGeom prst="ellipse">
              <a:avLst/>
            </a:prstGeom>
            <a:solidFill>
              <a:srgbClr val="CD2F41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67" name="Obrázek 66" descr="Obsah obrázku logo, symbol, Písmo, Grafika&#10;&#10;Obsah generovaný pomocí AI může být nesprávný.">
              <a:extLst>
                <a:ext uri="{FF2B5EF4-FFF2-40B4-BE49-F238E27FC236}">
                  <a16:creationId xmlns:a16="http://schemas.microsoft.com/office/drawing/2014/main" id="{D8B57839-4598-9F9D-C361-75A01607A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988" y="5158543"/>
              <a:ext cx="403746" cy="403746"/>
            </a:xfrm>
            <a:prstGeom prst="rect">
              <a:avLst/>
            </a:prstGeom>
          </p:spPr>
        </p:pic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81501014-8045-B000-131A-C90572AFDD3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904" t="1684" b="4820"/>
          <a:stretch>
            <a:fillRect/>
          </a:stretch>
        </p:blipFill>
        <p:spPr>
          <a:xfrm>
            <a:off x="8246843" y="2445809"/>
            <a:ext cx="3023838" cy="133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8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8A046-D05A-18D1-E2C7-ADFBAD488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AA2D6218-DC8F-34DA-DB95-FB85B47E5B65}"/>
              </a:ext>
            </a:extLst>
          </p:cNvPr>
          <p:cNvGrpSpPr/>
          <p:nvPr/>
        </p:nvGrpSpPr>
        <p:grpSpPr>
          <a:xfrm>
            <a:off x="1371600" y="3429000"/>
            <a:ext cx="9448801" cy="45719"/>
            <a:chOff x="0" y="0"/>
            <a:chExt cx="5716278" cy="720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CCA78D7-3132-8534-D0F2-1D20C9EB789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FA9EBC78-99BF-2CE2-48B0-5581201EC593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C54C1416-6656-C568-02E9-0DA034247671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0C2071F-574C-1104-5789-292547339EF7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9AC172D6-614C-EB69-BE98-6043EAD10C1E}"/>
              </a:ext>
            </a:extLst>
          </p:cNvPr>
          <p:cNvSpPr txBox="1">
            <a:spLocks/>
          </p:cNvSpPr>
          <p:nvPr/>
        </p:nvSpPr>
        <p:spPr>
          <a:xfrm>
            <a:off x="1371600" y="2219291"/>
            <a:ext cx="9448800" cy="19380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40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40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Seznam specifických cílů </a:t>
            </a:r>
          </a:p>
        </p:txBody>
      </p:sp>
      <p:pic>
        <p:nvPicPr>
          <p:cNvPr id="14" name="Obrázek 13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DF0217EF-DA3D-B3E2-203B-67ABC1DC9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9848" y="0"/>
            <a:ext cx="1725386" cy="1155700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2998CEDE-0FF0-0B49-ECB1-61DB98B38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724" y="401324"/>
            <a:ext cx="1553851" cy="24278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5E747677-032C-8AAE-86AB-2F536933E4AC}"/>
              </a:ext>
            </a:extLst>
          </p:cNvPr>
          <p:cNvSpPr txBox="1">
            <a:spLocks/>
          </p:cNvSpPr>
          <p:nvPr/>
        </p:nvSpPr>
        <p:spPr>
          <a:xfrm>
            <a:off x="1375395" y="3595751"/>
            <a:ext cx="9448800" cy="19380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 zapracování připomínek </a:t>
            </a:r>
            <a:endParaRPr kumimoji="0" lang="cs-CZ" sz="2400" b="0" i="0" u="none" strike="noStrike" kern="1200" cap="all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3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22FB0-A0EF-6611-304E-4E61A62E5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70BE77-3329-9065-E986-05D2DF5DDF6A}"/>
              </a:ext>
            </a:extLst>
          </p:cNvPr>
          <p:cNvSpPr txBox="1">
            <a:spLocks/>
          </p:cNvSpPr>
          <p:nvPr/>
        </p:nvSpPr>
        <p:spPr>
          <a:xfrm>
            <a:off x="560406" y="365125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Seznam specifických cílů – Zapojení občana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5ED5E04D-7475-7273-3CAE-902030681CE4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6389FF5E-9717-8548-2ECC-26CC1F78AB10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4A484DB1-6979-BC41-B501-38585C4B3D5C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09CE505C-696C-F99C-A376-F85B0324AE8D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3FE978-FB64-2AD5-78BC-385EA704F13A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Zástupný symbol pro číslo snímku 3">
            <a:extLst>
              <a:ext uri="{FF2B5EF4-FFF2-40B4-BE49-F238E27FC236}">
                <a16:creationId xmlns:a16="http://schemas.microsoft.com/office/drawing/2014/main" id="{56CD578C-D7C7-6567-AEF1-912CF0DE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251464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5" name="Skupina 1034">
            <a:extLst>
              <a:ext uri="{FF2B5EF4-FFF2-40B4-BE49-F238E27FC236}">
                <a16:creationId xmlns:a16="http://schemas.microsoft.com/office/drawing/2014/main" id="{0020FC8A-3EFF-683F-4570-4AE6C4009FA2}"/>
              </a:ext>
            </a:extLst>
          </p:cNvPr>
          <p:cNvGrpSpPr/>
          <p:nvPr/>
        </p:nvGrpSpPr>
        <p:grpSpPr>
          <a:xfrm>
            <a:off x="602473" y="1366606"/>
            <a:ext cx="2360141" cy="2255311"/>
            <a:chOff x="602473" y="1366606"/>
            <a:chExt cx="2360141" cy="2255311"/>
          </a:xfrm>
        </p:grpSpPr>
        <p:sp>
          <p:nvSpPr>
            <p:cNvPr id="34" name="Zaoblený obdélník 33">
              <a:extLst>
                <a:ext uri="{FF2B5EF4-FFF2-40B4-BE49-F238E27FC236}">
                  <a16:creationId xmlns:a16="http://schemas.microsoft.com/office/drawing/2014/main" id="{FDBB6C2E-75B9-6A6F-CAF1-1E9D4898AF4D}"/>
                </a:ext>
              </a:extLst>
            </p:cNvPr>
            <p:cNvSpPr/>
            <p:nvPr/>
          </p:nvSpPr>
          <p:spPr>
            <a:xfrm>
              <a:off x="602473" y="1366606"/>
              <a:ext cx="2360141" cy="2255310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Obdélník se zakulacenými rohy na stejné straně 34">
              <a:extLst>
                <a:ext uri="{FF2B5EF4-FFF2-40B4-BE49-F238E27FC236}">
                  <a16:creationId xmlns:a16="http://schemas.microsoft.com/office/drawing/2014/main" id="{EA49A366-2703-6F9B-654F-3D1BB2E37C96}"/>
                </a:ext>
              </a:extLst>
            </p:cNvPr>
            <p:cNvSpPr/>
            <p:nvPr/>
          </p:nvSpPr>
          <p:spPr>
            <a:xfrm rot="5400000">
              <a:off x="804811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1.1 Národní portál elektronického zdravotnictví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– vše na jednom místě </a:t>
              </a:r>
            </a:p>
          </p:txBody>
        </p:sp>
        <p:pic>
          <p:nvPicPr>
            <p:cNvPr id="37" name="Obrázek 36">
              <a:extLst>
                <a:ext uri="{FF2B5EF4-FFF2-40B4-BE49-F238E27FC236}">
                  <a16:creationId xmlns:a16="http://schemas.microsoft.com/office/drawing/2014/main" id="{CC131DE7-6174-4516-98F4-EA984B85C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1442" y="2845168"/>
              <a:ext cx="684000" cy="684000"/>
            </a:xfrm>
            <a:prstGeom prst="rect">
              <a:avLst/>
            </a:prstGeom>
          </p:spPr>
        </p:pic>
      </p:grpSp>
      <p:grpSp>
        <p:nvGrpSpPr>
          <p:cNvPr id="1036" name="Skupina 1035">
            <a:extLst>
              <a:ext uri="{FF2B5EF4-FFF2-40B4-BE49-F238E27FC236}">
                <a16:creationId xmlns:a16="http://schemas.microsoft.com/office/drawing/2014/main" id="{57DB9223-79A5-DF8E-8466-FEBE1DF8D795}"/>
              </a:ext>
            </a:extLst>
          </p:cNvPr>
          <p:cNvGrpSpPr/>
          <p:nvPr/>
        </p:nvGrpSpPr>
        <p:grpSpPr>
          <a:xfrm>
            <a:off x="3463268" y="1366606"/>
            <a:ext cx="2360141" cy="2255311"/>
            <a:chOff x="3371751" y="1366606"/>
            <a:chExt cx="2360141" cy="2255311"/>
          </a:xfrm>
        </p:grpSpPr>
        <p:sp>
          <p:nvSpPr>
            <p:cNvPr id="39" name="Zaoblený obdélník 33">
              <a:extLst>
                <a:ext uri="{FF2B5EF4-FFF2-40B4-BE49-F238E27FC236}">
                  <a16:creationId xmlns:a16="http://schemas.microsoft.com/office/drawing/2014/main" id="{C0E7A48F-A731-2D51-40BE-0E76E02F1CC9}"/>
                </a:ext>
              </a:extLst>
            </p:cNvPr>
            <p:cNvSpPr/>
            <p:nvPr/>
          </p:nvSpPr>
          <p:spPr>
            <a:xfrm>
              <a:off x="3371751" y="1366606"/>
              <a:ext cx="2360141" cy="2255310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Obdélník se zakulacenými rohy na stejné straně 34">
              <a:extLst>
                <a:ext uri="{FF2B5EF4-FFF2-40B4-BE49-F238E27FC236}">
                  <a16:creationId xmlns:a16="http://schemas.microsoft.com/office/drawing/2014/main" id="{B0A3FF28-D408-2092-4453-31FA0233A050}"/>
                </a:ext>
              </a:extLst>
            </p:cNvPr>
            <p:cNvSpPr/>
            <p:nvPr/>
          </p:nvSpPr>
          <p:spPr>
            <a:xfrm rot="5400000">
              <a:off x="3574089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1.2 Přístup k údajům pod kontrolou pacienta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bezpečnost, souhlasy a dříve vyslovená přání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037" name="Skupina 1036">
            <a:extLst>
              <a:ext uri="{FF2B5EF4-FFF2-40B4-BE49-F238E27FC236}">
                <a16:creationId xmlns:a16="http://schemas.microsoft.com/office/drawing/2014/main" id="{1A69E0D8-8D00-5E67-4226-0F82115ECB96}"/>
              </a:ext>
            </a:extLst>
          </p:cNvPr>
          <p:cNvGrpSpPr/>
          <p:nvPr/>
        </p:nvGrpSpPr>
        <p:grpSpPr>
          <a:xfrm>
            <a:off x="6324063" y="1366606"/>
            <a:ext cx="2360141" cy="2255311"/>
            <a:chOff x="6250319" y="1366606"/>
            <a:chExt cx="2360141" cy="2255311"/>
          </a:xfrm>
        </p:grpSpPr>
        <p:sp>
          <p:nvSpPr>
            <p:cNvPr id="57" name="Zaoblený obdélník 33">
              <a:extLst>
                <a:ext uri="{FF2B5EF4-FFF2-40B4-BE49-F238E27FC236}">
                  <a16:creationId xmlns:a16="http://schemas.microsoft.com/office/drawing/2014/main" id="{01448C69-9DFF-3059-F1E7-F5D6A2288616}"/>
                </a:ext>
              </a:extLst>
            </p:cNvPr>
            <p:cNvSpPr/>
            <p:nvPr/>
          </p:nvSpPr>
          <p:spPr>
            <a:xfrm>
              <a:off x="6250319" y="1366606"/>
              <a:ext cx="2360141" cy="2255310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Obdélník se zakulacenými rohy na stejné straně 34">
              <a:extLst>
                <a:ext uri="{FF2B5EF4-FFF2-40B4-BE49-F238E27FC236}">
                  <a16:creationId xmlns:a16="http://schemas.microsoft.com/office/drawing/2014/main" id="{89CC978C-FFBF-61CA-4F83-7523BD55264C}"/>
                </a:ext>
              </a:extLst>
            </p:cNvPr>
            <p:cNvSpPr/>
            <p:nvPr/>
          </p:nvSpPr>
          <p:spPr>
            <a:xfrm rot="5400000">
              <a:off x="645265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1.3 Zdravotní notifikace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připomínky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systém včasných upozornění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8" name="Skupina 1037">
            <a:extLst>
              <a:ext uri="{FF2B5EF4-FFF2-40B4-BE49-F238E27FC236}">
                <a16:creationId xmlns:a16="http://schemas.microsoft.com/office/drawing/2014/main" id="{0C499AED-A954-387E-9009-7C921C628FCA}"/>
              </a:ext>
            </a:extLst>
          </p:cNvPr>
          <p:cNvGrpSpPr/>
          <p:nvPr/>
        </p:nvGrpSpPr>
        <p:grpSpPr>
          <a:xfrm>
            <a:off x="9184859" y="1366606"/>
            <a:ext cx="2360141" cy="2255311"/>
            <a:chOff x="9184859" y="1366606"/>
            <a:chExt cx="2360141" cy="2255311"/>
          </a:xfrm>
        </p:grpSpPr>
        <p:sp>
          <p:nvSpPr>
            <p:cNvPr id="1026" name="Zaoblený obdélník 33">
              <a:extLst>
                <a:ext uri="{FF2B5EF4-FFF2-40B4-BE49-F238E27FC236}">
                  <a16:creationId xmlns:a16="http://schemas.microsoft.com/office/drawing/2014/main" id="{9749D0D5-2CAE-240E-7898-97472D8CC754}"/>
                </a:ext>
              </a:extLst>
            </p:cNvPr>
            <p:cNvSpPr/>
            <p:nvPr/>
          </p:nvSpPr>
          <p:spPr>
            <a:xfrm>
              <a:off x="9184859" y="1366606"/>
              <a:ext cx="2360141" cy="2255310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7" name="Obdélník se zakulacenými rohy na stejné straně 34">
              <a:extLst>
                <a:ext uri="{FF2B5EF4-FFF2-40B4-BE49-F238E27FC236}">
                  <a16:creationId xmlns:a16="http://schemas.microsoft.com/office/drawing/2014/main" id="{BC10F0F7-1672-ECAF-877E-C8AEFC2542F9}"/>
                </a:ext>
              </a:extLst>
            </p:cNvPr>
            <p:cNvSpPr/>
            <p:nvPr/>
          </p:nvSpPr>
          <p:spPr>
            <a:xfrm rot="5400000">
              <a:off x="938719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1.4  Mobilní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zdraví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podpora digitálních řešení pro sledování zdravotního stavu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9" name="Skupina 1038">
            <a:extLst>
              <a:ext uri="{FF2B5EF4-FFF2-40B4-BE49-F238E27FC236}">
                <a16:creationId xmlns:a16="http://schemas.microsoft.com/office/drawing/2014/main" id="{4D46F345-67D7-DC99-6179-E1CF676BE057}"/>
              </a:ext>
            </a:extLst>
          </p:cNvPr>
          <p:cNvGrpSpPr/>
          <p:nvPr/>
        </p:nvGrpSpPr>
        <p:grpSpPr>
          <a:xfrm>
            <a:off x="598200" y="4131220"/>
            <a:ext cx="2360141" cy="2255311"/>
            <a:chOff x="602473" y="1366606"/>
            <a:chExt cx="2360141" cy="2255311"/>
          </a:xfrm>
        </p:grpSpPr>
        <p:sp>
          <p:nvSpPr>
            <p:cNvPr id="1040" name="Zaoblený obdélník 33">
              <a:extLst>
                <a:ext uri="{FF2B5EF4-FFF2-40B4-BE49-F238E27FC236}">
                  <a16:creationId xmlns:a16="http://schemas.microsoft.com/office/drawing/2014/main" id="{E47E1B53-FA98-E4F3-7D5E-30FCCD26B0EA}"/>
                </a:ext>
              </a:extLst>
            </p:cNvPr>
            <p:cNvSpPr/>
            <p:nvPr/>
          </p:nvSpPr>
          <p:spPr>
            <a:xfrm>
              <a:off x="602473" y="1366606"/>
              <a:ext cx="2360141" cy="2255310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Obdélník se zakulacenými rohy na stejné straně 34">
              <a:extLst>
                <a:ext uri="{FF2B5EF4-FFF2-40B4-BE49-F238E27FC236}">
                  <a16:creationId xmlns:a16="http://schemas.microsoft.com/office/drawing/2014/main" id="{0B611490-F3FD-0E9A-E50A-87A1FD9D4F50}"/>
                </a:ext>
              </a:extLst>
            </p:cNvPr>
            <p:cNvSpPr/>
            <p:nvPr/>
          </p:nvSpPr>
          <p:spPr>
            <a:xfrm rot="5400000">
              <a:off x="804811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1.5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Digitální zdravotní deník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osobní záznam pacienta o zdraví a léčbě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3" name="Skupina 1042">
            <a:extLst>
              <a:ext uri="{FF2B5EF4-FFF2-40B4-BE49-F238E27FC236}">
                <a16:creationId xmlns:a16="http://schemas.microsoft.com/office/drawing/2014/main" id="{5D11379D-D8C2-8447-F9D8-F057A2C0726B}"/>
              </a:ext>
            </a:extLst>
          </p:cNvPr>
          <p:cNvGrpSpPr/>
          <p:nvPr/>
        </p:nvGrpSpPr>
        <p:grpSpPr>
          <a:xfrm>
            <a:off x="3458995" y="4131220"/>
            <a:ext cx="2360141" cy="2255311"/>
            <a:chOff x="3371751" y="1366606"/>
            <a:chExt cx="2360141" cy="2255311"/>
          </a:xfrm>
        </p:grpSpPr>
        <p:sp>
          <p:nvSpPr>
            <p:cNvPr id="1044" name="Zaoblený obdélník 33">
              <a:extLst>
                <a:ext uri="{FF2B5EF4-FFF2-40B4-BE49-F238E27FC236}">
                  <a16:creationId xmlns:a16="http://schemas.microsoft.com/office/drawing/2014/main" id="{8F0523BF-4775-247A-AB7E-C01ED3500262}"/>
                </a:ext>
              </a:extLst>
            </p:cNvPr>
            <p:cNvSpPr/>
            <p:nvPr/>
          </p:nvSpPr>
          <p:spPr>
            <a:xfrm>
              <a:off x="3371751" y="1366606"/>
              <a:ext cx="2360141" cy="2255310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Obdélník se zakulacenými rohy na stejné straně 34">
              <a:extLst>
                <a:ext uri="{FF2B5EF4-FFF2-40B4-BE49-F238E27FC236}">
                  <a16:creationId xmlns:a16="http://schemas.microsoft.com/office/drawing/2014/main" id="{C1520A4A-2341-11C2-1870-D57F978BC12C}"/>
                </a:ext>
              </a:extLst>
            </p:cNvPr>
            <p:cNvSpPr/>
            <p:nvPr/>
          </p:nvSpPr>
          <p:spPr>
            <a:xfrm rot="5400000">
              <a:off x="3574089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1.6 Virtuální zdravotní asistent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digitální původce zdravotní péčí 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6" name="Skupina 1045">
            <a:extLst>
              <a:ext uri="{FF2B5EF4-FFF2-40B4-BE49-F238E27FC236}">
                <a16:creationId xmlns:a16="http://schemas.microsoft.com/office/drawing/2014/main" id="{31D41AC0-A311-051A-C6C4-6B57326E981A}"/>
              </a:ext>
            </a:extLst>
          </p:cNvPr>
          <p:cNvGrpSpPr/>
          <p:nvPr/>
        </p:nvGrpSpPr>
        <p:grpSpPr>
          <a:xfrm>
            <a:off x="6319790" y="4131220"/>
            <a:ext cx="2360141" cy="2255311"/>
            <a:chOff x="6250319" y="1366606"/>
            <a:chExt cx="2360141" cy="2255311"/>
          </a:xfrm>
        </p:grpSpPr>
        <p:sp>
          <p:nvSpPr>
            <p:cNvPr id="1047" name="Zaoblený obdélník 33">
              <a:extLst>
                <a:ext uri="{FF2B5EF4-FFF2-40B4-BE49-F238E27FC236}">
                  <a16:creationId xmlns:a16="http://schemas.microsoft.com/office/drawing/2014/main" id="{5AF92D1C-4403-5CF5-213E-0C77E75E8CFE}"/>
                </a:ext>
              </a:extLst>
            </p:cNvPr>
            <p:cNvSpPr/>
            <p:nvPr/>
          </p:nvSpPr>
          <p:spPr>
            <a:xfrm>
              <a:off x="6250319" y="1366606"/>
              <a:ext cx="2360141" cy="2255310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Obdélník se zakulacenými rohy na stejné straně 34">
              <a:extLst>
                <a:ext uri="{FF2B5EF4-FFF2-40B4-BE49-F238E27FC236}">
                  <a16:creationId xmlns:a16="http://schemas.microsoft.com/office/drawing/2014/main" id="{4A83209D-6051-F38A-44FA-94517121D8F1}"/>
                </a:ext>
              </a:extLst>
            </p:cNvPr>
            <p:cNvSpPr/>
            <p:nvPr/>
          </p:nvSpPr>
          <p:spPr>
            <a:xfrm rot="5400000">
              <a:off x="645265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1.7 Digitální průkazka zdraví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identifikace a přehled 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9" name="Skupina 1048">
            <a:extLst>
              <a:ext uri="{FF2B5EF4-FFF2-40B4-BE49-F238E27FC236}">
                <a16:creationId xmlns:a16="http://schemas.microsoft.com/office/drawing/2014/main" id="{FB8EB5F5-5D0B-8921-3C2E-835CE4144FDC}"/>
              </a:ext>
            </a:extLst>
          </p:cNvPr>
          <p:cNvGrpSpPr/>
          <p:nvPr/>
        </p:nvGrpSpPr>
        <p:grpSpPr>
          <a:xfrm>
            <a:off x="9180586" y="4131220"/>
            <a:ext cx="2360141" cy="2255311"/>
            <a:chOff x="9184859" y="1366606"/>
            <a:chExt cx="2360141" cy="2255311"/>
          </a:xfrm>
        </p:grpSpPr>
        <p:sp>
          <p:nvSpPr>
            <p:cNvPr id="1050" name="Zaoblený obdélník 33">
              <a:extLst>
                <a:ext uri="{FF2B5EF4-FFF2-40B4-BE49-F238E27FC236}">
                  <a16:creationId xmlns:a16="http://schemas.microsoft.com/office/drawing/2014/main" id="{CF5490D8-8CD6-8CD7-2F1C-246F826B4EED}"/>
                </a:ext>
              </a:extLst>
            </p:cNvPr>
            <p:cNvSpPr/>
            <p:nvPr/>
          </p:nvSpPr>
          <p:spPr>
            <a:xfrm>
              <a:off x="9184859" y="1366606"/>
              <a:ext cx="2360141" cy="2255310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Obdélník se zakulacenými rohy na stejné straně 34">
              <a:extLst>
                <a:ext uri="{FF2B5EF4-FFF2-40B4-BE49-F238E27FC236}">
                  <a16:creationId xmlns:a16="http://schemas.microsoft.com/office/drawing/2014/main" id="{C06FA149-BF11-9103-D87D-4775E2D6C512}"/>
                </a:ext>
              </a:extLst>
            </p:cNvPr>
            <p:cNvSpPr/>
            <p:nvPr/>
          </p:nvSpPr>
          <p:spPr>
            <a:xfrm rot="5400000">
              <a:off x="938719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1.8  Chytrá prevence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digitalizace screeningových programů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74" name="Obrázek 1073">
            <a:extLst>
              <a:ext uri="{FF2B5EF4-FFF2-40B4-BE49-F238E27FC236}">
                <a16:creationId xmlns:a16="http://schemas.microsoft.com/office/drawing/2014/main" id="{2C1AFCFC-5AC9-3270-997B-5FB4EE12E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769" y="2845168"/>
            <a:ext cx="687600" cy="687600"/>
          </a:xfrm>
          <a:prstGeom prst="rect">
            <a:avLst/>
          </a:prstGeom>
        </p:spPr>
      </p:pic>
      <p:pic>
        <p:nvPicPr>
          <p:cNvPr id="1076" name="Obrázek 1075">
            <a:extLst>
              <a:ext uri="{FF2B5EF4-FFF2-40B4-BE49-F238E27FC236}">
                <a16:creationId xmlns:a16="http://schemas.microsoft.com/office/drawing/2014/main" id="{CF59FC4C-B82E-F6AD-A519-20D713516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650" y="2845168"/>
            <a:ext cx="687600" cy="687600"/>
          </a:xfrm>
          <a:prstGeom prst="rect">
            <a:avLst/>
          </a:prstGeom>
        </p:spPr>
      </p:pic>
      <p:pic>
        <p:nvPicPr>
          <p:cNvPr id="1107" name="Obrázek 1106">
            <a:extLst>
              <a:ext uri="{FF2B5EF4-FFF2-40B4-BE49-F238E27FC236}">
                <a16:creationId xmlns:a16="http://schemas.microsoft.com/office/drawing/2014/main" id="{8FA28ABE-3E6D-6B46-2BB2-91F8B1B50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983" y="5560733"/>
            <a:ext cx="687600" cy="687600"/>
          </a:xfrm>
          <a:prstGeom prst="rect">
            <a:avLst/>
          </a:prstGeom>
        </p:spPr>
      </p:pic>
      <p:pic>
        <p:nvPicPr>
          <p:cNvPr id="1136" name="Obrázek 1135">
            <a:extLst>
              <a:ext uri="{FF2B5EF4-FFF2-40B4-BE49-F238E27FC236}">
                <a16:creationId xmlns:a16="http://schemas.microsoft.com/office/drawing/2014/main" id="{4A407873-3C2B-A7DB-9304-D57B711A84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4202" y="5560733"/>
            <a:ext cx="687600" cy="687600"/>
          </a:xfrm>
          <a:prstGeom prst="rect">
            <a:avLst/>
          </a:prstGeom>
        </p:spPr>
      </p:pic>
      <p:pic>
        <p:nvPicPr>
          <p:cNvPr id="1138" name="Obrázek 1137">
            <a:extLst>
              <a:ext uri="{FF2B5EF4-FFF2-40B4-BE49-F238E27FC236}">
                <a16:creationId xmlns:a16="http://schemas.microsoft.com/office/drawing/2014/main" id="{1A15AC44-7BC3-1810-EF43-B45B354EC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7650" y="5521090"/>
            <a:ext cx="687600" cy="687600"/>
          </a:xfrm>
          <a:prstGeom prst="rect">
            <a:avLst/>
          </a:prstGeom>
        </p:spPr>
      </p:pic>
      <p:pic>
        <p:nvPicPr>
          <p:cNvPr id="1140" name="Obrázek 1139">
            <a:extLst>
              <a:ext uri="{FF2B5EF4-FFF2-40B4-BE49-F238E27FC236}">
                <a16:creationId xmlns:a16="http://schemas.microsoft.com/office/drawing/2014/main" id="{709929AF-38A0-D894-853A-EB929E0A72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4202" y="2845168"/>
            <a:ext cx="687600" cy="687600"/>
          </a:xfrm>
          <a:prstGeom prst="rect">
            <a:avLst/>
          </a:prstGeom>
        </p:spPr>
      </p:pic>
      <p:pic>
        <p:nvPicPr>
          <p:cNvPr id="1142" name="Obrázek 1141">
            <a:extLst>
              <a:ext uri="{FF2B5EF4-FFF2-40B4-BE49-F238E27FC236}">
                <a16:creationId xmlns:a16="http://schemas.microsoft.com/office/drawing/2014/main" id="{18692E1F-1106-2491-B173-27FAEC9248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4209" y="5491394"/>
            <a:ext cx="844410" cy="844410"/>
          </a:xfrm>
          <a:prstGeom prst="rect">
            <a:avLst/>
          </a:prstGeom>
        </p:spPr>
      </p:pic>
      <p:pic>
        <p:nvPicPr>
          <p:cNvPr id="1132" name="Obrázek 1131">
            <a:extLst>
              <a:ext uri="{FF2B5EF4-FFF2-40B4-BE49-F238E27FC236}">
                <a16:creationId xmlns:a16="http://schemas.microsoft.com/office/drawing/2014/main" id="{8B81065E-77FD-C723-6CE6-63AC87054B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9035" y="5620243"/>
            <a:ext cx="468814" cy="4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61B69-B66F-457F-FE56-F85E4C728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EB9FA6-AC1B-3F30-DBF8-129587C45411}"/>
              </a:ext>
            </a:extLst>
          </p:cNvPr>
          <p:cNvSpPr txBox="1">
            <a:spLocks/>
          </p:cNvSpPr>
          <p:nvPr/>
        </p:nvSpPr>
        <p:spPr>
          <a:xfrm>
            <a:off x="550780" y="365125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Seznam specifických cílů – Efektivita 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6C4EF88-8AAE-CDB1-E044-3B2E020CE495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EDD65697-24C8-7A4D-153E-32F6F45088F0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8A64FB17-18DB-2DFC-7D97-A6A8D0DEE980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14EEE13E-14D4-5256-7E1D-5C82610F86F9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4B32D6B1-D5F8-6386-6847-82DB06302DEF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Zástupný symbol pro číslo snímku 3">
            <a:extLst>
              <a:ext uri="{FF2B5EF4-FFF2-40B4-BE49-F238E27FC236}">
                <a16:creationId xmlns:a16="http://schemas.microsoft.com/office/drawing/2014/main" id="{49B77A34-24B7-912C-F2E2-98FF6C96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251464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5" name="Skupina 1034">
            <a:extLst>
              <a:ext uri="{FF2B5EF4-FFF2-40B4-BE49-F238E27FC236}">
                <a16:creationId xmlns:a16="http://schemas.microsoft.com/office/drawing/2014/main" id="{BEA572AF-7A4E-8302-A4D9-48C1A2A9C5E8}"/>
              </a:ext>
            </a:extLst>
          </p:cNvPr>
          <p:cNvGrpSpPr/>
          <p:nvPr/>
        </p:nvGrpSpPr>
        <p:grpSpPr>
          <a:xfrm>
            <a:off x="602473" y="1366606"/>
            <a:ext cx="2360141" cy="2255311"/>
            <a:chOff x="602473" y="1366606"/>
            <a:chExt cx="2360141" cy="2255311"/>
          </a:xfrm>
        </p:grpSpPr>
        <p:sp>
          <p:nvSpPr>
            <p:cNvPr id="34" name="Zaoblený obdélník 33">
              <a:extLst>
                <a:ext uri="{FF2B5EF4-FFF2-40B4-BE49-F238E27FC236}">
                  <a16:creationId xmlns:a16="http://schemas.microsoft.com/office/drawing/2014/main" id="{BB56C81E-D28B-BF44-7153-3B778C346CAA}"/>
                </a:ext>
              </a:extLst>
            </p:cNvPr>
            <p:cNvSpPr/>
            <p:nvPr/>
          </p:nvSpPr>
          <p:spPr>
            <a:xfrm>
              <a:off x="602473" y="1366606"/>
              <a:ext cx="2360141" cy="2255310"/>
            </a:xfrm>
            <a:prstGeom prst="roundRect">
              <a:avLst/>
            </a:prstGeom>
            <a:solidFill>
              <a:schemeClr val="accent5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Obdélník se zakulacenými rohy na stejné straně 34">
              <a:extLst>
                <a:ext uri="{FF2B5EF4-FFF2-40B4-BE49-F238E27FC236}">
                  <a16:creationId xmlns:a16="http://schemas.microsoft.com/office/drawing/2014/main" id="{22D58210-DFFC-2A4E-5C0B-80C42B5179FA}"/>
                </a:ext>
              </a:extLst>
            </p:cNvPr>
            <p:cNvSpPr/>
            <p:nvPr/>
          </p:nvSpPr>
          <p:spPr>
            <a:xfrm rot="5400000">
              <a:off x="804811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2.1 Elektronické zdravotnické záznamy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efektivní sdílení informací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6" name="Skupina 1035">
            <a:extLst>
              <a:ext uri="{FF2B5EF4-FFF2-40B4-BE49-F238E27FC236}">
                <a16:creationId xmlns:a16="http://schemas.microsoft.com/office/drawing/2014/main" id="{6431E4F5-70FE-3DC8-F158-5C567668D8AB}"/>
              </a:ext>
            </a:extLst>
          </p:cNvPr>
          <p:cNvGrpSpPr/>
          <p:nvPr/>
        </p:nvGrpSpPr>
        <p:grpSpPr>
          <a:xfrm>
            <a:off x="3463268" y="1366606"/>
            <a:ext cx="2360141" cy="2255311"/>
            <a:chOff x="3371751" y="1366606"/>
            <a:chExt cx="2360141" cy="2255311"/>
          </a:xfrm>
        </p:grpSpPr>
        <p:sp>
          <p:nvSpPr>
            <p:cNvPr id="39" name="Zaoblený obdélník 33">
              <a:extLst>
                <a:ext uri="{FF2B5EF4-FFF2-40B4-BE49-F238E27FC236}">
                  <a16:creationId xmlns:a16="http://schemas.microsoft.com/office/drawing/2014/main" id="{C1B1C587-3D23-3D98-8ECB-EB8B3A00ACD9}"/>
                </a:ext>
              </a:extLst>
            </p:cNvPr>
            <p:cNvSpPr/>
            <p:nvPr/>
          </p:nvSpPr>
          <p:spPr>
            <a:xfrm>
              <a:off x="3371751" y="1366606"/>
              <a:ext cx="2360141" cy="2255310"/>
            </a:xfrm>
            <a:prstGeom prst="roundRect">
              <a:avLst/>
            </a:prstGeom>
            <a:solidFill>
              <a:schemeClr val="accent5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Obdélník se zakulacenými rohy na stejné straně 34">
              <a:extLst>
                <a:ext uri="{FF2B5EF4-FFF2-40B4-BE49-F238E27FC236}">
                  <a16:creationId xmlns:a16="http://schemas.microsoft.com/office/drawing/2014/main" id="{E7009CD7-3344-8F3F-32E6-105DCE36B849}"/>
                </a:ext>
              </a:extLst>
            </p:cNvPr>
            <p:cNvSpPr/>
            <p:nvPr/>
          </p:nvSpPr>
          <p:spPr>
            <a:xfrm rot="5400000">
              <a:off x="3574089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2.2 Bezpečné sdílení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přístup k údajům napříč zdravotnictvím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7" name="Skupina 1036">
            <a:extLst>
              <a:ext uri="{FF2B5EF4-FFF2-40B4-BE49-F238E27FC236}">
                <a16:creationId xmlns:a16="http://schemas.microsoft.com/office/drawing/2014/main" id="{0DF1D9A5-96CC-B7E8-A133-1B24B0AEE308}"/>
              </a:ext>
            </a:extLst>
          </p:cNvPr>
          <p:cNvGrpSpPr/>
          <p:nvPr/>
        </p:nvGrpSpPr>
        <p:grpSpPr>
          <a:xfrm>
            <a:off x="6324063" y="1366606"/>
            <a:ext cx="2360141" cy="2255311"/>
            <a:chOff x="6250319" y="1366606"/>
            <a:chExt cx="2360141" cy="2255311"/>
          </a:xfrm>
        </p:grpSpPr>
        <p:sp>
          <p:nvSpPr>
            <p:cNvPr id="57" name="Zaoblený obdélník 33">
              <a:extLst>
                <a:ext uri="{FF2B5EF4-FFF2-40B4-BE49-F238E27FC236}">
                  <a16:creationId xmlns:a16="http://schemas.microsoft.com/office/drawing/2014/main" id="{64DA0FC6-9F60-7610-5D97-8798C6271382}"/>
                </a:ext>
              </a:extLst>
            </p:cNvPr>
            <p:cNvSpPr/>
            <p:nvPr/>
          </p:nvSpPr>
          <p:spPr>
            <a:xfrm>
              <a:off x="6250319" y="1366606"/>
              <a:ext cx="2360141" cy="2255310"/>
            </a:xfrm>
            <a:prstGeom prst="roundRect">
              <a:avLst/>
            </a:prstGeom>
            <a:solidFill>
              <a:schemeClr val="accent5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Obdélník se zakulacenými rohy na stejné straně 34">
              <a:extLst>
                <a:ext uri="{FF2B5EF4-FFF2-40B4-BE49-F238E27FC236}">
                  <a16:creationId xmlns:a16="http://schemas.microsoft.com/office/drawing/2014/main" id="{52853C95-35F5-E12C-D98F-6A5A2FE081B5}"/>
                </a:ext>
              </a:extLst>
            </p:cNvPr>
            <p:cNvSpPr/>
            <p:nvPr/>
          </p:nvSpPr>
          <p:spPr>
            <a:xfrm rot="5400000">
              <a:off x="645265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2.3 Digitální evidence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kompletní přehled užívaných léčiv </a:t>
              </a:r>
              <a:b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zdravotnických prostředků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8" name="Skupina 1037">
            <a:extLst>
              <a:ext uri="{FF2B5EF4-FFF2-40B4-BE49-F238E27FC236}">
                <a16:creationId xmlns:a16="http://schemas.microsoft.com/office/drawing/2014/main" id="{AEA5C31D-CCFC-06DC-0CB1-C6082EC227C6}"/>
              </a:ext>
            </a:extLst>
          </p:cNvPr>
          <p:cNvGrpSpPr/>
          <p:nvPr/>
        </p:nvGrpSpPr>
        <p:grpSpPr>
          <a:xfrm>
            <a:off x="9184859" y="1366606"/>
            <a:ext cx="2360141" cy="2255311"/>
            <a:chOff x="9184859" y="1366606"/>
            <a:chExt cx="2360141" cy="2255311"/>
          </a:xfrm>
        </p:grpSpPr>
        <p:sp>
          <p:nvSpPr>
            <p:cNvPr id="1026" name="Zaoblený obdélník 33">
              <a:extLst>
                <a:ext uri="{FF2B5EF4-FFF2-40B4-BE49-F238E27FC236}">
                  <a16:creationId xmlns:a16="http://schemas.microsoft.com/office/drawing/2014/main" id="{E24D1BFB-5C70-9EFA-BA20-274E42AA8933}"/>
                </a:ext>
              </a:extLst>
            </p:cNvPr>
            <p:cNvSpPr/>
            <p:nvPr/>
          </p:nvSpPr>
          <p:spPr>
            <a:xfrm>
              <a:off x="9184859" y="1366606"/>
              <a:ext cx="2360141" cy="2255310"/>
            </a:xfrm>
            <a:prstGeom prst="roundRect">
              <a:avLst/>
            </a:prstGeom>
            <a:solidFill>
              <a:schemeClr val="accent5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7" name="Obdélník se zakulacenými rohy na stejné straně 34">
              <a:extLst>
                <a:ext uri="{FF2B5EF4-FFF2-40B4-BE49-F238E27FC236}">
                  <a16:creationId xmlns:a16="http://schemas.microsoft.com/office/drawing/2014/main" id="{FFFC427F-9245-3C18-1F22-5041C22E6935}"/>
                </a:ext>
              </a:extLst>
            </p:cNvPr>
            <p:cNvSpPr/>
            <p:nvPr/>
          </p:nvSpPr>
          <p:spPr>
            <a:xfrm rot="5400000">
              <a:off x="938719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2.4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eŽádanka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efektivní předávání péče mezi poskytovateli zdravotních služeb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9" name="Skupina 1038">
            <a:extLst>
              <a:ext uri="{FF2B5EF4-FFF2-40B4-BE49-F238E27FC236}">
                <a16:creationId xmlns:a16="http://schemas.microsoft.com/office/drawing/2014/main" id="{F984F95D-001D-E539-4437-6421184A5A34}"/>
              </a:ext>
            </a:extLst>
          </p:cNvPr>
          <p:cNvGrpSpPr/>
          <p:nvPr/>
        </p:nvGrpSpPr>
        <p:grpSpPr>
          <a:xfrm>
            <a:off x="598200" y="4131220"/>
            <a:ext cx="2360141" cy="2255311"/>
            <a:chOff x="602473" y="1366606"/>
            <a:chExt cx="2360141" cy="2255311"/>
          </a:xfrm>
        </p:grpSpPr>
        <p:sp>
          <p:nvSpPr>
            <p:cNvPr id="1040" name="Zaoblený obdélník 33">
              <a:extLst>
                <a:ext uri="{FF2B5EF4-FFF2-40B4-BE49-F238E27FC236}">
                  <a16:creationId xmlns:a16="http://schemas.microsoft.com/office/drawing/2014/main" id="{8BF076B4-F4B3-0A3C-311F-3560B1A12E41}"/>
                </a:ext>
              </a:extLst>
            </p:cNvPr>
            <p:cNvSpPr/>
            <p:nvPr/>
          </p:nvSpPr>
          <p:spPr>
            <a:xfrm>
              <a:off x="602473" y="1366606"/>
              <a:ext cx="2360141" cy="2255310"/>
            </a:xfrm>
            <a:prstGeom prst="roundRect">
              <a:avLst/>
            </a:prstGeom>
            <a:solidFill>
              <a:schemeClr val="accent5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Obdélník se zakulacenými rohy na stejné straně 34">
              <a:extLst>
                <a:ext uri="{FF2B5EF4-FFF2-40B4-BE49-F238E27FC236}">
                  <a16:creationId xmlns:a16="http://schemas.microsoft.com/office/drawing/2014/main" id="{FE70BAFD-FAE2-C55B-13E8-D593128B9751}"/>
                </a:ext>
              </a:extLst>
            </p:cNvPr>
            <p:cNvSpPr/>
            <p:nvPr/>
          </p:nvSpPr>
          <p:spPr>
            <a:xfrm rot="5400000">
              <a:off x="804811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2.5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Ekonomika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péče </a:t>
              </a: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systémové řízení nákladů ve zdravotnictví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3" name="Skupina 1042">
            <a:extLst>
              <a:ext uri="{FF2B5EF4-FFF2-40B4-BE49-F238E27FC236}">
                <a16:creationId xmlns:a16="http://schemas.microsoft.com/office/drawing/2014/main" id="{F9FB59B6-EF30-33FD-DEEB-DB1EB18035DF}"/>
              </a:ext>
            </a:extLst>
          </p:cNvPr>
          <p:cNvGrpSpPr/>
          <p:nvPr/>
        </p:nvGrpSpPr>
        <p:grpSpPr>
          <a:xfrm>
            <a:off x="3458995" y="4131220"/>
            <a:ext cx="2360141" cy="2255311"/>
            <a:chOff x="3371751" y="1366606"/>
            <a:chExt cx="2360141" cy="2255311"/>
          </a:xfrm>
        </p:grpSpPr>
        <p:sp>
          <p:nvSpPr>
            <p:cNvPr id="1044" name="Zaoblený obdélník 33">
              <a:extLst>
                <a:ext uri="{FF2B5EF4-FFF2-40B4-BE49-F238E27FC236}">
                  <a16:creationId xmlns:a16="http://schemas.microsoft.com/office/drawing/2014/main" id="{B0FF6FBE-F91E-0B9D-AC38-D8C5295DD2BE}"/>
                </a:ext>
              </a:extLst>
            </p:cNvPr>
            <p:cNvSpPr/>
            <p:nvPr/>
          </p:nvSpPr>
          <p:spPr>
            <a:xfrm>
              <a:off x="3371751" y="1366606"/>
              <a:ext cx="2360141" cy="2255310"/>
            </a:xfrm>
            <a:prstGeom prst="roundRect">
              <a:avLst/>
            </a:prstGeom>
            <a:solidFill>
              <a:schemeClr val="accent5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Obdélník se zakulacenými rohy na stejné straně 34">
              <a:extLst>
                <a:ext uri="{FF2B5EF4-FFF2-40B4-BE49-F238E27FC236}">
                  <a16:creationId xmlns:a16="http://schemas.microsoft.com/office/drawing/2014/main" id="{9EFD430F-9C03-CEC2-260F-677F7F02C1B9}"/>
                </a:ext>
              </a:extLst>
            </p:cNvPr>
            <p:cNvSpPr/>
            <p:nvPr/>
          </p:nvSpPr>
          <p:spPr>
            <a:xfrm rot="5400000">
              <a:off x="3574089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2.6 Elektronická klinická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moderní základ pro výzkum a vývoj léčiv, zdravotnických prostředků a technologií </a:t>
              </a:r>
            </a:p>
          </p:txBody>
        </p:sp>
      </p:grpSp>
      <p:grpSp>
        <p:nvGrpSpPr>
          <p:cNvPr id="1046" name="Skupina 1045">
            <a:extLst>
              <a:ext uri="{FF2B5EF4-FFF2-40B4-BE49-F238E27FC236}">
                <a16:creationId xmlns:a16="http://schemas.microsoft.com/office/drawing/2014/main" id="{06577B38-477B-FA7D-9AD4-855B344658BF}"/>
              </a:ext>
            </a:extLst>
          </p:cNvPr>
          <p:cNvGrpSpPr/>
          <p:nvPr/>
        </p:nvGrpSpPr>
        <p:grpSpPr>
          <a:xfrm>
            <a:off x="6319790" y="4131220"/>
            <a:ext cx="2360141" cy="2255311"/>
            <a:chOff x="6250319" y="1366606"/>
            <a:chExt cx="2360141" cy="2255311"/>
          </a:xfrm>
        </p:grpSpPr>
        <p:sp>
          <p:nvSpPr>
            <p:cNvPr id="1047" name="Zaoblený obdélník 33">
              <a:extLst>
                <a:ext uri="{FF2B5EF4-FFF2-40B4-BE49-F238E27FC236}">
                  <a16:creationId xmlns:a16="http://schemas.microsoft.com/office/drawing/2014/main" id="{AAFE2526-F041-D687-D8C5-AA1FE20FFE29}"/>
                </a:ext>
              </a:extLst>
            </p:cNvPr>
            <p:cNvSpPr/>
            <p:nvPr/>
          </p:nvSpPr>
          <p:spPr>
            <a:xfrm>
              <a:off x="6250319" y="1366606"/>
              <a:ext cx="2360141" cy="2255310"/>
            </a:xfrm>
            <a:prstGeom prst="roundRect">
              <a:avLst/>
            </a:prstGeom>
            <a:solidFill>
              <a:schemeClr val="accent5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Obdélník se zakulacenými rohy na stejné straně 34">
              <a:extLst>
                <a:ext uri="{FF2B5EF4-FFF2-40B4-BE49-F238E27FC236}">
                  <a16:creationId xmlns:a16="http://schemas.microsoft.com/office/drawing/2014/main" id="{EB06D51C-40B0-2E6C-FE8B-81A49224EEC5}"/>
                </a:ext>
              </a:extLst>
            </p:cNvPr>
            <p:cNvSpPr/>
            <p:nvPr/>
          </p:nvSpPr>
          <p:spPr>
            <a:xfrm rot="5400000">
              <a:off x="645265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2.7 Chytrá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medicína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rozhodování </a:t>
              </a:r>
              <a:b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výzkum na základě dat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9" name="Skupina 1048">
            <a:extLst>
              <a:ext uri="{FF2B5EF4-FFF2-40B4-BE49-F238E27FC236}">
                <a16:creationId xmlns:a16="http://schemas.microsoft.com/office/drawing/2014/main" id="{35B99361-1782-E5FE-CC85-06075C66B93D}"/>
              </a:ext>
            </a:extLst>
          </p:cNvPr>
          <p:cNvGrpSpPr/>
          <p:nvPr/>
        </p:nvGrpSpPr>
        <p:grpSpPr>
          <a:xfrm>
            <a:off x="9180586" y="4131220"/>
            <a:ext cx="2360141" cy="2255311"/>
            <a:chOff x="9184859" y="1366606"/>
            <a:chExt cx="2360141" cy="2255311"/>
          </a:xfrm>
        </p:grpSpPr>
        <p:sp>
          <p:nvSpPr>
            <p:cNvPr id="1050" name="Zaoblený obdélník 33">
              <a:extLst>
                <a:ext uri="{FF2B5EF4-FFF2-40B4-BE49-F238E27FC236}">
                  <a16:creationId xmlns:a16="http://schemas.microsoft.com/office/drawing/2014/main" id="{EDFB28A9-0BCA-BDD3-FB6F-7EC1B702E77E}"/>
                </a:ext>
              </a:extLst>
            </p:cNvPr>
            <p:cNvSpPr/>
            <p:nvPr/>
          </p:nvSpPr>
          <p:spPr>
            <a:xfrm>
              <a:off x="9184859" y="1366606"/>
              <a:ext cx="2360141" cy="2255310"/>
            </a:xfrm>
            <a:prstGeom prst="roundRect">
              <a:avLst/>
            </a:prstGeom>
            <a:solidFill>
              <a:schemeClr val="accent5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Obdélník se zakulacenými rohy na stejné straně 34">
              <a:extLst>
                <a:ext uri="{FF2B5EF4-FFF2-40B4-BE49-F238E27FC236}">
                  <a16:creationId xmlns:a16="http://schemas.microsoft.com/office/drawing/2014/main" id="{F48A3A0A-3212-A799-B4EB-5016991488BB}"/>
                </a:ext>
              </a:extLst>
            </p:cNvPr>
            <p:cNvSpPr/>
            <p:nvPr/>
          </p:nvSpPr>
          <p:spPr>
            <a:xfrm rot="5400000">
              <a:off x="938719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72000" tIns="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2.8 Zubní péče pod kontrolou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jednotná databáze výkonů a sledování dostupnosti</a:t>
              </a:r>
            </a:p>
          </p:txBody>
        </p:sp>
      </p:grpSp>
      <p:pic>
        <p:nvPicPr>
          <p:cNvPr id="23" name="Obrázek 22" descr="Obsah obrázku logo, symbol, Grafika, Písmo&#10;&#10;Obsah vygenerovaný umělou inteligencí může být nesprávný.">
            <a:extLst>
              <a:ext uri="{FF2B5EF4-FFF2-40B4-BE49-F238E27FC236}">
                <a16:creationId xmlns:a16="http://schemas.microsoft.com/office/drawing/2014/main" id="{EE3EDCB3-3FA4-82A7-C78F-DD0836434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59" y="2794194"/>
            <a:ext cx="766939" cy="766939"/>
          </a:xfrm>
          <a:prstGeom prst="rect">
            <a:avLst/>
          </a:prstGeom>
        </p:spPr>
      </p:pic>
      <p:pic>
        <p:nvPicPr>
          <p:cNvPr id="25" name="Obrázek 24" descr="Obsah obrázku snímek obrazovky, Grafika, Elektricky modrá, symbol&#10;&#10;Obsah vygenerovaný umělou inteligencí může být nesprávný.">
            <a:extLst>
              <a:ext uri="{FF2B5EF4-FFF2-40B4-BE49-F238E27FC236}">
                <a16:creationId xmlns:a16="http://schemas.microsoft.com/office/drawing/2014/main" id="{6691FF22-84A8-BA55-915D-06CFCDB87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52" y="2784357"/>
            <a:ext cx="748273" cy="748273"/>
          </a:xfrm>
          <a:prstGeom prst="rect">
            <a:avLst/>
          </a:prstGeom>
        </p:spPr>
      </p:pic>
      <p:pic>
        <p:nvPicPr>
          <p:cNvPr id="16" name="Obrázek 15" descr="Obsah obrázku snímek obrazovky, design, Obdélník&#10;&#10;Obsah vygenerovaný umělou inteligencí může být nesprávný.">
            <a:extLst>
              <a:ext uri="{FF2B5EF4-FFF2-40B4-BE49-F238E27FC236}">
                <a16:creationId xmlns:a16="http://schemas.microsoft.com/office/drawing/2014/main" id="{34DB6EC8-9598-6EA9-465F-FA2FAEE3F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39" y="3051127"/>
            <a:ext cx="558849" cy="558849"/>
          </a:xfrm>
          <a:prstGeom prst="rect">
            <a:avLst/>
          </a:prstGeom>
        </p:spPr>
      </p:pic>
      <p:pic>
        <p:nvPicPr>
          <p:cNvPr id="29" name="Obrázek 28" descr="Obsah obrázku snímek obrazovky, Obdélník, řada/pruh, design&#10;&#10;Obsah vygenerovaný umělou inteligencí může být nesprávný.">
            <a:extLst>
              <a:ext uri="{FF2B5EF4-FFF2-40B4-BE49-F238E27FC236}">
                <a16:creationId xmlns:a16="http://schemas.microsoft.com/office/drawing/2014/main" id="{80580222-7609-1263-42FF-D42F16856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206" y="2843210"/>
            <a:ext cx="647492" cy="647492"/>
          </a:xfrm>
          <a:prstGeom prst="rect">
            <a:avLst/>
          </a:prstGeom>
        </p:spPr>
      </p:pic>
      <p:pic>
        <p:nvPicPr>
          <p:cNvPr id="31" name="Obrázek 30" descr="Obsah obrázku computer, počítač,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D68A1C79-3587-33F4-2EB0-2A54035D2F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97" y="3107091"/>
            <a:ext cx="474951" cy="474951"/>
          </a:xfrm>
          <a:prstGeom prst="rect">
            <a:avLst/>
          </a:prstGeom>
        </p:spPr>
      </p:pic>
      <p:pic>
        <p:nvPicPr>
          <p:cNvPr id="50" name="Obrázek 49" descr="Obsah obrázku Grafika, Písmo, symbol, logo&#10;&#10;Obsah vygenerovaný umělou inteligencí může být nesprávný.">
            <a:extLst>
              <a:ext uri="{FF2B5EF4-FFF2-40B4-BE49-F238E27FC236}">
                <a16:creationId xmlns:a16="http://schemas.microsoft.com/office/drawing/2014/main" id="{3FBCED18-CA4C-3EFD-E194-60B5A5A797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32" y="5559366"/>
            <a:ext cx="670652" cy="670652"/>
          </a:xfrm>
          <a:prstGeom prst="rect">
            <a:avLst/>
          </a:prstGeom>
        </p:spPr>
      </p:pic>
      <p:pic>
        <p:nvPicPr>
          <p:cNvPr id="59" name="Obrázek 58" descr="Obsah obrázku symbol, Grafika, snímek obrazovky, logo&#10;&#10;Obsah vygenerovaný umělou inteligencí může být nesprávný.">
            <a:extLst>
              <a:ext uri="{FF2B5EF4-FFF2-40B4-BE49-F238E27FC236}">
                <a16:creationId xmlns:a16="http://schemas.microsoft.com/office/drawing/2014/main" id="{E2E20D57-AB65-1B28-81C2-BA7E29A3ED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6076" y="5548544"/>
            <a:ext cx="867413" cy="867413"/>
          </a:xfrm>
          <a:prstGeom prst="rect">
            <a:avLst/>
          </a:prstGeom>
        </p:spPr>
      </p:pic>
      <p:pic>
        <p:nvPicPr>
          <p:cNvPr id="61" name="Obrázek 60" descr="Obsah obrázku kruh, design&#10;&#10;Obsah vygenerovaný umělou inteligencí může být nesprávný.">
            <a:extLst>
              <a:ext uri="{FF2B5EF4-FFF2-40B4-BE49-F238E27FC236}">
                <a16:creationId xmlns:a16="http://schemas.microsoft.com/office/drawing/2014/main" id="{EFCE29DF-DDBA-791A-3DA5-1A2F86D035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76" y="2802727"/>
            <a:ext cx="792405" cy="792405"/>
          </a:xfrm>
          <a:prstGeom prst="rect">
            <a:avLst/>
          </a:prstGeom>
        </p:spPr>
      </p:pic>
      <p:pic>
        <p:nvPicPr>
          <p:cNvPr id="12" name="Grafický objekt 11" descr="Zub se souvislou výplní">
            <a:extLst>
              <a:ext uri="{FF2B5EF4-FFF2-40B4-BE49-F238E27FC236}">
                <a16:creationId xmlns:a16="http://schemas.microsoft.com/office/drawing/2014/main" id="{3226C84E-15C4-DBBD-532E-940E65F2E5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92064" y="5668280"/>
            <a:ext cx="452823" cy="452823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915B740-6455-73B5-A851-49BD96E00CAA}"/>
              </a:ext>
            </a:extLst>
          </p:cNvPr>
          <p:cNvSpPr/>
          <p:nvPr/>
        </p:nvSpPr>
        <p:spPr>
          <a:xfrm>
            <a:off x="10418476" y="5963188"/>
            <a:ext cx="181129" cy="142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Grafický objekt 13" descr="Databáze se souvislou výplní">
            <a:extLst>
              <a:ext uri="{FF2B5EF4-FFF2-40B4-BE49-F238E27FC236}">
                <a16:creationId xmlns:a16="http://schemas.microsoft.com/office/drawing/2014/main" id="{569FA70D-4A34-3B6A-F3B2-03C16FFA31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54249" y="5836052"/>
            <a:ext cx="452823" cy="45282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EC2101D-416A-7AFD-9D32-B1FA4B9A9FF0}"/>
              </a:ext>
            </a:extLst>
          </p:cNvPr>
          <p:cNvSpPr/>
          <p:nvPr/>
        </p:nvSpPr>
        <p:spPr>
          <a:xfrm>
            <a:off x="4461171" y="5905473"/>
            <a:ext cx="463944" cy="293574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484B65C9-9122-3388-2CFF-2A161FEF7F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1930" y="5793916"/>
            <a:ext cx="656449" cy="65644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E3EBCC7-43FD-5F32-A9D2-C826875FB87A}"/>
              </a:ext>
            </a:extLst>
          </p:cNvPr>
          <p:cNvSpPr/>
          <p:nvPr/>
        </p:nvSpPr>
        <p:spPr>
          <a:xfrm>
            <a:off x="4532722" y="5939233"/>
            <a:ext cx="365523" cy="2907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2D88C43A-6975-2458-DAE6-3BDE06A180E0}"/>
              </a:ext>
            </a:extLst>
          </p:cNvPr>
          <p:cNvSpPr/>
          <p:nvPr/>
        </p:nvSpPr>
        <p:spPr>
          <a:xfrm>
            <a:off x="4622618" y="5981648"/>
            <a:ext cx="185737" cy="140493"/>
          </a:xfrm>
          <a:prstGeom prst="rect">
            <a:avLst/>
          </a:prstGeom>
          <a:solidFill>
            <a:srgbClr val="FBBD14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Grafický objekt 2" descr="Hodnocení se souvislou výplní">
            <a:extLst>
              <a:ext uri="{FF2B5EF4-FFF2-40B4-BE49-F238E27FC236}">
                <a16:creationId xmlns:a16="http://schemas.microsoft.com/office/drawing/2014/main" id="{E8A8E432-4996-F6A4-37C1-E4841F3D51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17394" y="5886299"/>
            <a:ext cx="365522" cy="4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8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6FC79-AB3B-EB0C-718C-67DA2A80C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A2F39D-E291-BA71-B4E3-9A3EF67D3A5F}"/>
              </a:ext>
            </a:extLst>
          </p:cNvPr>
          <p:cNvSpPr txBox="1">
            <a:spLocks/>
          </p:cNvSpPr>
          <p:nvPr/>
        </p:nvSpPr>
        <p:spPr>
          <a:xfrm>
            <a:off x="570032" y="365125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Seznam specifických cílů – Kvalita a dostupnost 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FB2430D-8A47-B6B3-06E8-88712D6B4B28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8B74639D-1A6C-BD20-CBFE-36E9D5DC8903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AB599045-4871-0CA1-6255-C9ED42AA1151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B959A812-AFF0-3621-1188-A463F7D13A8F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96AA5EA4-5129-9B0B-3D0B-1F2965783EE1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Zástupný symbol pro číslo snímku 3">
            <a:extLst>
              <a:ext uri="{FF2B5EF4-FFF2-40B4-BE49-F238E27FC236}">
                <a16:creationId xmlns:a16="http://schemas.microsoft.com/office/drawing/2014/main" id="{45AAF7DD-89BC-DEB2-9C03-B0B5B63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251464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5" name="Skupina 1034">
            <a:extLst>
              <a:ext uri="{FF2B5EF4-FFF2-40B4-BE49-F238E27FC236}">
                <a16:creationId xmlns:a16="http://schemas.microsoft.com/office/drawing/2014/main" id="{19C61C28-3C7F-E7AA-5ADB-CC0FFAE95105}"/>
              </a:ext>
            </a:extLst>
          </p:cNvPr>
          <p:cNvGrpSpPr/>
          <p:nvPr/>
        </p:nvGrpSpPr>
        <p:grpSpPr>
          <a:xfrm>
            <a:off x="602473" y="1366606"/>
            <a:ext cx="2360141" cy="2255311"/>
            <a:chOff x="602473" y="1366606"/>
            <a:chExt cx="2360141" cy="2255311"/>
          </a:xfrm>
        </p:grpSpPr>
        <p:sp>
          <p:nvSpPr>
            <p:cNvPr id="34" name="Zaoblený obdélník 33">
              <a:extLst>
                <a:ext uri="{FF2B5EF4-FFF2-40B4-BE49-F238E27FC236}">
                  <a16:creationId xmlns:a16="http://schemas.microsoft.com/office/drawing/2014/main" id="{9352E2B1-6D92-61FE-B4A3-445472EEFD6A}"/>
                </a:ext>
              </a:extLst>
            </p:cNvPr>
            <p:cNvSpPr/>
            <p:nvPr/>
          </p:nvSpPr>
          <p:spPr>
            <a:xfrm>
              <a:off x="602473" y="1366606"/>
              <a:ext cx="2360141" cy="2255310"/>
            </a:xfrm>
            <a:prstGeom prst="roundRect">
              <a:avLst/>
            </a:prstGeom>
            <a:solidFill>
              <a:schemeClr val="accent2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4581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Obdélník se zakulacenými rohy na stejné straně 34">
              <a:extLst>
                <a:ext uri="{FF2B5EF4-FFF2-40B4-BE49-F238E27FC236}">
                  <a16:creationId xmlns:a16="http://schemas.microsoft.com/office/drawing/2014/main" id="{C8B36B23-EF6B-608C-6DE1-BE6183EEDC0B}"/>
                </a:ext>
              </a:extLst>
            </p:cNvPr>
            <p:cNvSpPr/>
            <p:nvPr/>
          </p:nvSpPr>
          <p:spPr>
            <a:xfrm rot="5400000">
              <a:off x="804811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3.1 Zdraví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 dálku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rozvoj telemedicíny a chytrých řešení</a:t>
              </a:r>
            </a:p>
          </p:txBody>
        </p:sp>
      </p:grpSp>
      <p:grpSp>
        <p:nvGrpSpPr>
          <p:cNvPr id="1036" name="Skupina 1035">
            <a:extLst>
              <a:ext uri="{FF2B5EF4-FFF2-40B4-BE49-F238E27FC236}">
                <a16:creationId xmlns:a16="http://schemas.microsoft.com/office/drawing/2014/main" id="{DB3F20AD-AE13-1E1F-A80F-1C82423A23DE}"/>
              </a:ext>
            </a:extLst>
          </p:cNvPr>
          <p:cNvGrpSpPr/>
          <p:nvPr/>
        </p:nvGrpSpPr>
        <p:grpSpPr>
          <a:xfrm>
            <a:off x="3463268" y="1366606"/>
            <a:ext cx="2360141" cy="2255311"/>
            <a:chOff x="3371751" y="1366606"/>
            <a:chExt cx="2360141" cy="2255311"/>
          </a:xfrm>
        </p:grpSpPr>
        <p:sp>
          <p:nvSpPr>
            <p:cNvPr id="39" name="Zaoblený obdélník 33">
              <a:extLst>
                <a:ext uri="{FF2B5EF4-FFF2-40B4-BE49-F238E27FC236}">
                  <a16:creationId xmlns:a16="http://schemas.microsoft.com/office/drawing/2014/main" id="{C30CB45A-94CD-88DD-091A-E3CA7262B772}"/>
                </a:ext>
              </a:extLst>
            </p:cNvPr>
            <p:cNvSpPr/>
            <p:nvPr/>
          </p:nvSpPr>
          <p:spPr>
            <a:xfrm>
              <a:off x="3371751" y="1366606"/>
              <a:ext cx="2360141" cy="2255310"/>
            </a:xfrm>
            <a:prstGeom prst="roundRect">
              <a:avLst/>
            </a:prstGeom>
            <a:solidFill>
              <a:schemeClr val="accent2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Obdélník se zakulacenými rohy na stejné straně 34">
              <a:extLst>
                <a:ext uri="{FF2B5EF4-FFF2-40B4-BE49-F238E27FC236}">
                  <a16:creationId xmlns:a16="http://schemas.microsoft.com/office/drawing/2014/main" id="{CD5162AE-8A50-A58A-DB27-FBE190BD8E46}"/>
                </a:ext>
              </a:extLst>
            </p:cNvPr>
            <p:cNvSpPr/>
            <p:nvPr/>
          </p:nvSpPr>
          <p:spPr>
            <a:xfrm rot="5400000">
              <a:off x="3574089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3.2 Srovnání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léčby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měření kvality, dostupnosti a efektivity napříč systémem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7" name="Skupina 1036">
            <a:extLst>
              <a:ext uri="{FF2B5EF4-FFF2-40B4-BE49-F238E27FC236}">
                <a16:creationId xmlns:a16="http://schemas.microsoft.com/office/drawing/2014/main" id="{732253A2-470D-8627-787B-9574921BEAC9}"/>
              </a:ext>
            </a:extLst>
          </p:cNvPr>
          <p:cNvGrpSpPr/>
          <p:nvPr/>
        </p:nvGrpSpPr>
        <p:grpSpPr>
          <a:xfrm>
            <a:off x="6324063" y="1366606"/>
            <a:ext cx="2360141" cy="2255311"/>
            <a:chOff x="6250319" y="1366606"/>
            <a:chExt cx="2360141" cy="2255311"/>
          </a:xfrm>
        </p:grpSpPr>
        <p:sp>
          <p:nvSpPr>
            <p:cNvPr id="57" name="Zaoblený obdélník 33">
              <a:extLst>
                <a:ext uri="{FF2B5EF4-FFF2-40B4-BE49-F238E27FC236}">
                  <a16:creationId xmlns:a16="http://schemas.microsoft.com/office/drawing/2014/main" id="{7CB5CCBC-02F0-1D7C-8EA0-D5DBC32B07B8}"/>
                </a:ext>
              </a:extLst>
            </p:cNvPr>
            <p:cNvSpPr/>
            <p:nvPr/>
          </p:nvSpPr>
          <p:spPr>
            <a:xfrm>
              <a:off x="6250319" y="1366606"/>
              <a:ext cx="2360141" cy="2255310"/>
            </a:xfrm>
            <a:prstGeom prst="roundRect">
              <a:avLst/>
            </a:prstGeom>
            <a:solidFill>
              <a:schemeClr val="accent2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Obdélník se zakulacenými rohy na stejné straně 34">
              <a:extLst>
                <a:ext uri="{FF2B5EF4-FFF2-40B4-BE49-F238E27FC236}">
                  <a16:creationId xmlns:a16="http://schemas.microsoft.com/office/drawing/2014/main" id="{C474CCDC-1687-D28B-5C5C-670D52BAF5D6}"/>
                </a:ext>
              </a:extLst>
            </p:cNvPr>
            <p:cNvSpPr/>
            <p:nvPr/>
          </p:nvSpPr>
          <p:spPr>
            <a:xfrm rot="5400000">
              <a:off x="645265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3.3 Doporučené postupy online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nástroj pro poskytovatele zdravotních služeb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8" name="Skupina 1037">
            <a:extLst>
              <a:ext uri="{FF2B5EF4-FFF2-40B4-BE49-F238E27FC236}">
                <a16:creationId xmlns:a16="http://schemas.microsoft.com/office/drawing/2014/main" id="{2875DF5B-0B98-7CC9-6DAF-100E564AB8CC}"/>
              </a:ext>
            </a:extLst>
          </p:cNvPr>
          <p:cNvGrpSpPr/>
          <p:nvPr/>
        </p:nvGrpSpPr>
        <p:grpSpPr>
          <a:xfrm>
            <a:off x="9184859" y="1366606"/>
            <a:ext cx="2360141" cy="2255311"/>
            <a:chOff x="9184859" y="1366606"/>
            <a:chExt cx="2360141" cy="2255311"/>
          </a:xfrm>
        </p:grpSpPr>
        <p:sp>
          <p:nvSpPr>
            <p:cNvPr id="1026" name="Zaoblený obdélník 33">
              <a:extLst>
                <a:ext uri="{FF2B5EF4-FFF2-40B4-BE49-F238E27FC236}">
                  <a16:creationId xmlns:a16="http://schemas.microsoft.com/office/drawing/2014/main" id="{777346F7-0CA4-1D58-D250-45B1172B3A75}"/>
                </a:ext>
              </a:extLst>
            </p:cNvPr>
            <p:cNvSpPr/>
            <p:nvPr/>
          </p:nvSpPr>
          <p:spPr>
            <a:xfrm>
              <a:off x="9184859" y="1366606"/>
              <a:ext cx="2360141" cy="2255310"/>
            </a:xfrm>
            <a:prstGeom prst="roundRect">
              <a:avLst/>
            </a:prstGeom>
            <a:solidFill>
              <a:schemeClr val="accent2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7" name="Obdélník se zakulacenými rohy na stejné straně 34">
              <a:extLst>
                <a:ext uri="{FF2B5EF4-FFF2-40B4-BE49-F238E27FC236}">
                  <a16:creationId xmlns:a16="http://schemas.microsoft.com/office/drawing/2014/main" id="{AAC22E6C-D452-6BF5-2A86-DB0449EF2660}"/>
                </a:ext>
              </a:extLst>
            </p:cNvPr>
            <p:cNvSpPr/>
            <p:nvPr/>
          </p:nvSpPr>
          <p:spPr>
            <a:xfrm rot="5400000">
              <a:off x="938719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3.4 Online komunikace v urgentní medicíně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multiplatformní nástroj propojení poskytovatelů zdravotních služeb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9" name="Skupina 1038">
            <a:extLst>
              <a:ext uri="{FF2B5EF4-FFF2-40B4-BE49-F238E27FC236}">
                <a16:creationId xmlns:a16="http://schemas.microsoft.com/office/drawing/2014/main" id="{13B40773-75C0-A12F-92BC-B1F7916F6D7D}"/>
              </a:ext>
            </a:extLst>
          </p:cNvPr>
          <p:cNvGrpSpPr/>
          <p:nvPr/>
        </p:nvGrpSpPr>
        <p:grpSpPr>
          <a:xfrm>
            <a:off x="602473" y="4145934"/>
            <a:ext cx="2360141" cy="2255311"/>
            <a:chOff x="602473" y="1366606"/>
            <a:chExt cx="2360141" cy="2255311"/>
          </a:xfrm>
        </p:grpSpPr>
        <p:sp>
          <p:nvSpPr>
            <p:cNvPr id="1040" name="Zaoblený obdélník 33">
              <a:extLst>
                <a:ext uri="{FF2B5EF4-FFF2-40B4-BE49-F238E27FC236}">
                  <a16:creationId xmlns:a16="http://schemas.microsoft.com/office/drawing/2014/main" id="{86018522-6630-998B-F312-F7D406FC0657}"/>
                </a:ext>
              </a:extLst>
            </p:cNvPr>
            <p:cNvSpPr/>
            <p:nvPr/>
          </p:nvSpPr>
          <p:spPr>
            <a:xfrm>
              <a:off x="602473" y="1366606"/>
              <a:ext cx="2360141" cy="2255310"/>
            </a:xfrm>
            <a:prstGeom prst="roundRect">
              <a:avLst/>
            </a:prstGeom>
            <a:solidFill>
              <a:schemeClr val="accent2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Obdélník se zakulacenými rohy na stejné straně 34">
              <a:extLst>
                <a:ext uri="{FF2B5EF4-FFF2-40B4-BE49-F238E27FC236}">
                  <a16:creationId xmlns:a16="http://schemas.microsoft.com/office/drawing/2014/main" id="{3BAD6BDD-027C-F1CF-08C4-C162DCD8A39D}"/>
                </a:ext>
              </a:extLst>
            </p:cNvPr>
            <p:cNvSpPr/>
            <p:nvPr/>
          </p:nvSpPr>
          <p:spPr>
            <a:xfrm rot="5400000">
              <a:off x="804811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3.5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Léčba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 míru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prediktivní modely pro cílenou terapii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3" name="Skupina 1042">
            <a:extLst>
              <a:ext uri="{FF2B5EF4-FFF2-40B4-BE49-F238E27FC236}">
                <a16:creationId xmlns:a16="http://schemas.microsoft.com/office/drawing/2014/main" id="{4635ED90-A865-845C-CE85-203C364F2E1D}"/>
              </a:ext>
            </a:extLst>
          </p:cNvPr>
          <p:cNvGrpSpPr/>
          <p:nvPr/>
        </p:nvGrpSpPr>
        <p:grpSpPr>
          <a:xfrm>
            <a:off x="3463268" y="4145934"/>
            <a:ext cx="2360141" cy="2255311"/>
            <a:chOff x="3371751" y="1366606"/>
            <a:chExt cx="2360141" cy="2255311"/>
          </a:xfrm>
        </p:grpSpPr>
        <p:sp>
          <p:nvSpPr>
            <p:cNvPr id="1044" name="Zaoblený obdélník 33">
              <a:extLst>
                <a:ext uri="{FF2B5EF4-FFF2-40B4-BE49-F238E27FC236}">
                  <a16:creationId xmlns:a16="http://schemas.microsoft.com/office/drawing/2014/main" id="{74368EBA-F251-8BDE-A96C-C066B291E473}"/>
                </a:ext>
              </a:extLst>
            </p:cNvPr>
            <p:cNvSpPr/>
            <p:nvPr/>
          </p:nvSpPr>
          <p:spPr>
            <a:xfrm>
              <a:off x="3371751" y="1366606"/>
              <a:ext cx="2360141" cy="2255310"/>
            </a:xfrm>
            <a:prstGeom prst="roundRect">
              <a:avLst/>
            </a:prstGeom>
            <a:solidFill>
              <a:schemeClr val="accent2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Obdélník se zakulacenými rohy na stejné straně 34">
              <a:extLst>
                <a:ext uri="{FF2B5EF4-FFF2-40B4-BE49-F238E27FC236}">
                  <a16:creationId xmlns:a16="http://schemas.microsoft.com/office/drawing/2014/main" id="{1A8AFFDC-5C3E-807A-E6B0-271A66F2E540}"/>
                </a:ext>
              </a:extLst>
            </p:cNvPr>
            <p:cNvSpPr/>
            <p:nvPr/>
          </p:nvSpPr>
          <p:spPr>
            <a:xfrm rot="5400000">
              <a:off x="3574089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3.6 Virtuální a rozšířená realita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cesta ke kvalitnější péči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6" name="Skupina 1045">
            <a:extLst>
              <a:ext uri="{FF2B5EF4-FFF2-40B4-BE49-F238E27FC236}">
                <a16:creationId xmlns:a16="http://schemas.microsoft.com/office/drawing/2014/main" id="{36118651-04AC-1B78-324B-E5D684A17166}"/>
              </a:ext>
            </a:extLst>
          </p:cNvPr>
          <p:cNvGrpSpPr/>
          <p:nvPr/>
        </p:nvGrpSpPr>
        <p:grpSpPr>
          <a:xfrm>
            <a:off x="6324063" y="4145934"/>
            <a:ext cx="2360141" cy="2255311"/>
            <a:chOff x="6250319" y="1366606"/>
            <a:chExt cx="2360141" cy="2255311"/>
          </a:xfrm>
        </p:grpSpPr>
        <p:sp>
          <p:nvSpPr>
            <p:cNvPr id="1047" name="Zaoblený obdélník 33">
              <a:extLst>
                <a:ext uri="{FF2B5EF4-FFF2-40B4-BE49-F238E27FC236}">
                  <a16:creationId xmlns:a16="http://schemas.microsoft.com/office/drawing/2014/main" id="{2DD6BC2B-D1A0-0007-8E7B-6CC6B84000BD}"/>
                </a:ext>
              </a:extLst>
            </p:cNvPr>
            <p:cNvSpPr/>
            <p:nvPr/>
          </p:nvSpPr>
          <p:spPr>
            <a:xfrm>
              <a:off x="6250319" y="1366606"/>
              <a:ext cx="2360141" cy="2255310"/>
            </a:xfrm>
            <a:prstGeom prst="roundRect">
              <a:avLst/>
            </a:prstGeom>
            <a:solidFill>
              <a:schemeClr val="accent2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Obdélník se zakulacenými rohy na stejné straně 34">
              <a:extLst>
                <a:ext uri="{FF2B5EF4-FFF2-40B4-BE49-F238E27FC236}">
                  <a16:creationId xmlns:a16="http://schemas.microsoft.com/office/drawing/2014/main" id="{056F8833-98F4-E78D-C012-A47719F3F0AB}"/>
                </a:ext>
              </a:extLst>
            </p:cNvPr>
            <p:cNvSpPr/>
            <p:nvPr/>
          </p:nvSpPr>
          <p:spPr>
            <a:xfrm rot="5400000">
              <a:off x="645265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3.7 Zdraví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doma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– systém podpory domácí zdravotní péče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76427533-C25C-1138-4EF8-0A4906B6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00" y="2803065"/>
            <a:ext cx="687600" cy="6876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1A574AF-9255-85D8-3D0B-B54990226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02" y="2803065"/>
            <a:ext cx="687600" cy="6876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331C51E-5747-C1E6-ED54-C5B11EC20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929" y="2803065"/>
            <a:ext cx="687600" cy="6876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84626C13-43A2-9A00-550F-815E2F89B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7164" y="2899026"/>
            <a:ext cx="648000" cy="6480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4404C277-FEC5-6B62-7F07-3E73AEFAA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473" y="5527629"/>
            <a:ext cx="687600" cy="68760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E42DEB08-5B8F-646B-8359-A9CF38EF2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937" y="5491394"/>
            <a:ext cx="687600" cy="687600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FDCEDBC2-B4B7-A71A-F692-12E2B3E85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5631" y="5491394"/>
            <a:ext cx="687600" cy="687600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38D14390-9C36-7547-3093-B3CDACF6EC54}"/>
              </a:ext>
            </a:extLst>
          </p:cNvPr>
          <p:cNvGrpSpPr/>
          <p:nvPr/>
        </p:nvGrpSpPr>
        <p:grpSpPr>
          <a:xfrm>
            <a:off x="9188334" y="4131220"/>
            <a:ext cx="2360141" cy="2255311"/>
            <a:chOff x="6250319" y="1366606"/>
            <a:chExt cx="2360141" cy="2255311"/>
          </a:xfrm>
        </p:grpSpPr>
        <p:sp>
          <p:nvSpPr>
            <p:cNvPr id="11" name="Zaoblený obdélník 33">
              <a:extLst>
                <a:ext uri="{FF2B5EF4-FFF2-40B4-BE49-F238E27FC236}">
                  <a16:creationId xmlns:a16="http://schemas.microsoft.com/office/drawing/2014/main" id="{F1FA60B4-368A-5C84-EE83-304F9F858784}"/>
                </a:ext>
              </a:extLst>
            </p:cNvPr>
            <p:cNvSpPr/>
            <p:nvPr/>
          </p:nvSpPr>
          <p:spPr>
            <a:xfrm>
              <a:off x="6250319" y="1366606"/>
              <a:ext cx="2360141" cy="2255310"/>
            </a:xfrm>
            <a:prstGeom prst="roundRect">
              <a:avLst/>
            </a:prstGeom>
            <a:solidFill>
              <a:schemeClr val="accent2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bdélník se zakulacenými rohy na stejné straně 34">
              <a:extLst>
                <a:ext uri="{FF2B5EF4-FFF2-40B4-BE49-F238E27FC236}">
                  <a16:creationId xmlns:a16="http://schemas.microsoft.com/office/drawing/2014/main" id="{655B0C7D-CEB9-9F78-9118-C82126831998}"/>
                </a:ext>
              </a:extLst>
            </p:cNvPr>
            <p:cNvSpPr/>
            <p:nvPr/>
          </p:nvSpPr>
          <p:spPr>
            <a:xfrm rot="5400000">
              <a:off x="6450920" y="1465852"/>
              <a:ext cx="2255310" cy="2056820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72000" tIns="0" rIns="0" bIns="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3.8 Rozvoj </a:t>
              </a:r>
              <a:r>
                <a:rPr kumimoji="0" lang="cs-CZ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telestomatologie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– zajištění dostupnosti stomatologické péče v celé ČR 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58DD3338-98F3-E4EF-417C-5586827B81E7}"/>
              </a:ext>
            </a:extLst>
          </p:cNvPr>
          <p:cNvGrpSpPr/>
          <p:nvPr/>
        </p:nvGrpSpPr>
        <p:grpSpPr>
          <a:xfrm>
            <a:off x="10100510" y="5491394"/>
            <a:ext cx="761307" cy="761307"/>
            <a:chOff x="10057259" y="5410454"/>
            <a:chExt cx="915186" cy="915186"/>
          </a:xfrm>
        </p:grpSpPr>
        <p:pic>
          <p:nvPicPr>
            <p:cNvPr id="16" name="Obrázek 15" descr="Obsah obrázku computer, počítač, snímek obrazovky, design&#10;&#10;Obsah vygenerovaný umělou inteligencí může být nesprávný.">
              <a:extLst>
                <a:ext uri="{FF2B5EF4-FFF2-40B4-BE49-F238E27FC236}">
                  <a16:creationId xmlns:a16="http://schemas.microsoft.com/office/drawing/2014/main" id="{E1AC1D00-FBAB-B0D8-0286-4665FC13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7259" y="5410454"/>
              <a:ext cx="915186" cy="915186"/>
            </a:xfrm>
            <a:prstGeom prst="rect">
              <a:avLst/>
            </a:prstGeom>
          </p:spPr>
        </p:pic>
        <p:pic>
          <p:nvPicPr>
            <p:cNvPr id="14" name="Grafický objekt 13" descr="Zub se souvislou výplní">
              <a:extLst>
                <a:ext uri="{FF2B5EF4-FFF2-40B4-BE49-F238E27FC236}">
                  <a16:creationId xmlns:a16="http://schemas.microsoft.com/office/drawing/2014/main" id="{2E68B7F0-ECBD-2BCB-3E64-C9755AEDA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47144" y="5596659"/>
              <a:ext cx="322985" cy="322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464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745D3-3CF1-9C58-B684-B038B6F9F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E067AC-94F4-4F2C-FBBB-0BDFA2F529A5}"/>
              </a:ext>
            </a:extLst>
          </p:cNvPr>
          <p:cNvSpPr txBox="1">
            <a:spLocks/>
          </p:cNvSpPr>
          <p:nvPr/>
        </p:nvSpPr>
        <p:spPr>
          <a:xfrm>
            <a:off x="570032" y="365125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Seznam specifických cílů – Infrastruktura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7447C2DE-315E-2627-5594-6A20F403C975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EA351DD6-8CB0-3885-1242-D2D06BF121CC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BA10C835-3574-82EC-A1CF-CFD55A87642D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51AC4AB-AE80-460A-DBBC-EA85FB151699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9181C89A-10FC-449D-92D0-1AFF740D9379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Zástupný symbol pro číslo snímku 3">
            <a:extLst>
              <a:ext uri="{FF2B5EF4-FFF2-40B4-BE49-F238E27FC236}">
                <a16:creationId xmlns:a16="http://schemas.microsoft.com/office/drawing/2014/main" id="{99F616F5-99F2-EA58-0FC5-88FD15C6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251464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5" name="Skupina 1034">
            <a:extLst>
              <a:ext uri="{FF2B5EF4-FFF2-40B4-BE49-F238E27FC236}">
                <a16:creationId xmlns:a16="http://schemas.microsoft.com/office/drawing/2014/main" id="{9E2BA950-EF64-700B-1AB0-9C24899F7982}"/>
              </a:ext>
            </a:extLst>
          </p:cNvPr>
          <p:cNvGrpSpPr/>
          <p:nvPr/>
        </p:nvGrpSpPr>
        <p:grpSpPr>
          <a:xfrm>
            <a:off x="602473" y="1366606"/>
            <a:ext cx="2360141" cy="2255311"/>
            <a:chOff x="602473" y="1366606"/>
            <a:chExt cx="2360141" cy="2255311"/>
          </a:xfrm>
        </p:grpSpPr>
        <p:sp>
          <p:nvSpPr>
            <p:cNvPr id="34" name="Zaoblený obdélník 33">
              <a:extLst>
                <a:ext uri="{FF2B5EF4-FFF2-40B4-BE49-F238E27FC236}">
                  <a16:creationId xmlns:a16="http://schemas.microsoft.com/office/drawing/2014/main" id="{21ECF6C2-96BB-56E8-A34E-10B003C1DC0B}"/>
                </a:ext>
              </a:extLst>
            </p:cNvPr>
            <p:cNvSpPr/>
            <p:nvPr/>
          </p:nvSpPr>
          <p:spPr>
            <a:xfrm>
              <a:off x="602473" y="1366606"/>
              <a:ext cx="2360141" cy="2255310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4581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Obdélník se zakulacenými rohy na stejné straně 34">
              <a:extLst>
                <a:ext uri="{FF2B5EF4-FFF2-40B4-BE49-F238E27FC236}">
                  <a16:creationId xmlns:a16="http://schemas.microsoft.com/office/drawing/2014/main" id="{8602DE46-282D-D8E9-92C5-6E59814E5AEF}"/>
                </a:ext>
              </a:extLst>
            </p:cNvPr>
            <p:cNvSpPr/>
            <p:nvPr/>
          </p:nvSpPr>
          <p:spPr>
            <a:xfrm rot="5400000">
              <a:off x="804811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4.1 Kmenové zdravotnické registry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základní kámen zdravotnických dat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6" name="Skupina 1035">
            <a:extLst>
              <a:ext uri="{FF2B5EF4-FFF2-40B4-BE49-F238E27FC236}">
                <a16:creationId xmlns:a16="http://schemas.microsoft.com/office/drawing/2014/main" id="{07A8BFA5-0954-83CD-E9C6-304B8A51BF09}"/>
              </a:ext>
            </a:extLst>
          </p:cNvPr>
          <p:cNvGrpSpPr/>
          <p:nvPr/>
        </p:nvGrpSpPr>
        <p:grpSpPr>
          <a:xfrm>
            <a:off x="3463268" y="1366606"/>
            <a:ext cx="2360141" cy="2255311"/>
            <a:chOff x="3371751" y="1366606"/>
            <a:chExt cx="2360141" cy="2255311"/>
          </a:xfrm>
        </p:grpSpPr>
        <p:sp>
          <p:nvSpPr>
            <p:cNvPr id="39" name="Zaoblený obdélník 33">
              <a:extLst>
                <a:ext uri="{FF2B5EF4-FFF2-40B4-BE49-F238E27FC236}">
                  <a16:creationId xmlns:a16="http://schemas.microsoft.com/office/drawing/2014/main" id="{3DCC0856-5F02-1A7E-4F02-BF884940E144}"/>
                </a:ext>
              </a:extLst>
            </p:cNvPr>
            <p:cNvSpPr/>
            <p:nvPr/>
          </p:nvSpPr>
          <p:spPr>
            <a:xfrm>
              <a:off x="3371751" y="1366606"/>
              <a:ext cx="2360141" cy="2255310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Obdélník se zakulacenými rohy na stejné straně 34">
              <a:extLst>
                <a:ext uri="{FF2B5EF4-FFF2-40B4-BE49-F238E27FC236}">
                  <a16:creationId xmlns:a16="http://schemas.microsoft.com/office/drawing/2014/main" id="{3B6A51E7-7E52-0F92-CF7D-5C8370AF33B7}"/>
                </a:ext>
              </a:extLst>
            </p:cNvPr>
            <p:cNvSpPr/>
            <p:nvPr/>
          </p:nvSpPr>
          <p:spPr>
            <a:xfrm rot="5400000">
              <a:off x="3574089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4.2 Afinitní domény ve zdravotnictví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základ bezpečné výměny dat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7" name="Skupina 1036">
            <a:extLst>
              <a:ext uri="{FF2B5EF4-FFF2-40B4-BE49-F238E27FC236}">
                <a16:creationId xmlns:a16="http://schemas.microsoft.com/office/drawing/2014/main" id="{2A0E795C-CED1-765D-07E7-AF3E59871381}"/>
              </a:ext>
            </a:extLst>
          </p:cNvPr>
          <p:cNvGrpSpPr/>
          <p:nvPr/>
        </p:nvGrpSpPr>
        <p:grpSpPr>
          <a:xfrm>
            <a:off x="6324063" y="1366606"/>
            <a:ext cx="2360141" cy="2255311"/>
            <a:chOff x="6250319" y="1366606"/>
            <a:chExt cx="2360141" cy="2255311"/>
          </a:xfrm>
        </p:grpSpPr>
        <p:sp>
          <p:nvSpPr>
            <p:cNvPr id="57" name="Zaoblený obdélník 33">
              <a:extLst>
                <a:ext uri="{FF2B5EF4-FFF2-40B4-BE49-F238E27FC236}">
                  <a16:creationId xmlns:a16="http://schemas.microsoft.com/office/drawing/2014/main" id="{B57706CD-2DB0-36CB-615E-0BEE5C6AF3B8}"/>
                </a:ext>
              </a:extLst>
            </p:cNvPr>
            <p:cNvSpPr/>
            <p:nvPr/>
          </p:nvSpPr>
          <p:spPr>
            <a:xfrm>
              <a:off x="6250319" y="1366606"/>
              <a:ext cx="2360141" cy="2255310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Obdélník se zakulacenými rohy na stejné straně 34">
              <a:extLst>
                <a:ext uri="{FF2B5EF4-FFF2-40B4-BE49-F238E27FC236}">
                  <a16:creationId xmlns:a16="http://schemas.microsoft.com/office/drawing/2014/main" id="{0FCE30E2-0FD9-67E7-D419-D59DA1557A58}"/>
                </a:ext>
              </a:extLst>
            </p:cNvPr>
            <p:cNvSpPr/>
            <p:nvPr/>
          </p:nvSpPr>
          <p:spPr>
            <a:xfrm rot="5400000">
              <a:off x="645265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4.3 Standardizace zdravotnické dokumentace 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jednotný jazyk medicíny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8" name="Skupina 1037">
            <a:extLst>
              <a:ext uri="{FF2B5EF4-FFF2-40B4-BE49-F238E27FC236}">
                <a16:creationId xmlns:a16="http://schemas.microsoft.com/office/drawing/2014/main" id="{DD3B93CC-8D0B-F7E1-FD25-4F35B9C86BC4}"/>
              </a:ext>
            </a:extLst>
          </p:cNvPr>
          <p:cNvGrpSpPr/>
          <p:nvPr/>
        </p:nvGrpSpPr>
        <p:grpSpPr>
          <a:xfrm>
            <a:off x="9184859" y="1366606"/>
            <a:ext cx="2360141" cy="2255311"/>
            <a:chOff x="9184859" y="1366606"/>
            <a:chExt cx="2360141" cy="2255311"/>
          </a:xfrm>
        </p:grpSpPr>
        <p:sp>
          <p:nvSpPr>
            <p:cNvPr id="1026" name="Zaoblený obdélník 33">
              <a:extLst>
                <a:ext uri="{FF2B5EF4-FFF2-40B4-BE49-F238E27FC236}">
                  <a16:creationId xmlns:a16="http://schemas.microsoft.com/office/drawing/2014/main" id="{C0B43026-2C83-B43C-FBB3-EB42D3D4B6FC}"/>
                </a:ext>
              </a:extLst>
            </p:cNvPr>
            <p:cNvSpPr/>
            <p:nvPr/>
          </p:nvSpPr>
          <p:spPr>
            <a:xfrm>
              <a:off x="9184859" y="1366606"/>
              <a:ext cx="2360141" cy="2255310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7" name="Obdélník se zakulacenými rohy na stejné straně 34">
              <a:extLst>
                <a:ext uri="{FF2B5EF4-FFF2-40B4-BE49-F238E27FC236}">
                  <a16:creationId xmlns:a16="http://schemas.microsoft.com/office/drawing/2014/main" id="{37C408C5-97AB-9D12-0486-C82669FE9D0A}"/>
                </a:ext>
              </a:extLst>
            </p:cNvPr>
            <p:cNvSpPr/>
            <p:nvPr/>
          </p:nvSpPr>
          <p:spPr>
            <a:xfrm rot="5400000">
              <a:off x="938719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4.4 Digitální identita zdravotnických pracovníků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bezpečné řízení přístupů a oprávnění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9" name="Skupina 1038">
            <a:extLst>
              <a:ext uri="{FF2B5EF4-FFF2-40B4-BE49-F238E27FC236}">
                <a16:creationId xmlns:a16="http://schemas.microsoft.com/office/drawing/2014/main" id="{8DED5CE5-D9C1-D2F5-D9D2-578E669267CE}"/>
              </a:ext>
            </a:extLst>
          </p:cNvPr>
          <p:cNvGrpSpPr/>
          <p:nvPr/>
        </p:nvGrpSpPr>
        <p:grpSpPr>
          <a:xfrm>
            <a:off x="602473" y="4145934"/>
            <a:ext cx="2360141" cy="2255311"/>
            <a:chOff x="602473" y="1366606"/>
            <a:chExt cx="2360141" cy="2255311"/>
          </a:xfrm>
        </p:grpSpPr>
        <p:sp>
          <p:nvSpPr>
            <p:cNvPr id="1040" name="Zaoblený obdélník 33">
              <a:extLst>
                <a:ext uri="{FF2B5EF4-FFF2-40B4-BE49-F238E27FC236}">
                  <a16:creationId xmlns:a16="http://schemas.microsoft.com/office/drawing/2014/main" id="{CCBB16EF-A30C-E8F8-3790-B7B4AE1A8EB3}"/>
                </a:ext>
              </a:extLst>
            </p:cNvPr>
            <p:cNvSpPr/>
            <p:nvPr/>
          </p:nvSpPr>
          <p:spPr>
            <a:xfrm>
              <a:off x="602473" y="1366606"/>
              <a:ext cx="2360141" cy="2255310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Obdélník se zakulacenými rohy na stejné straně 34">
              <a:extLst>
                <a:ext uri="{FF2B5EF4-FFF2-40B4-BE49-F238E27FC236}">
                  <a16:creationId xmlns:a16="http://schemas.microsoft.com/office/drawing/2014/main" id="{23FFBC6E-E27B-78A6-9F81-612D0E05EBBF}"/>
                </a:ext>
              </a:extLst>
            </p:cNvPr>
            <p:cNvSpPr/>
            <p:nvPr/>
          </p:nvSpPr>
          <p:spPr>
            <a:xfrm rot="5400000">
              <a:off x="804811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4.5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Kybernetická a datová bezpečnost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ochrana systému i pacienta</a:t>
              </a:r>
            </a:p>
          </p:txBody>
        </p:sp>
      </p:grpSp>
      <p:grpSp>
        <p:nvGrpSpPr>
          <p:cNvPr id="1043" name="Skupina 1042">
            <a:extLst>
              <a:ext uri="{FF2B5EF4-FFF2-40B4-BE49-F238E27FC236}">
                <a16:creationId xmlns:a16="http://schemas.microsoft.com/office/drawing/2014/main" id="{054CF39E-732F-CAA8-22AB-D562A3DF15DB}"/>
              </a:ext>
            </a:extLst>
          </p:cNvPr>
          <p:cNvGrpSpPr/>
          <p:nvPr/>
        </p:nvGrpSpPr>
        <p:grpSpPr>
          <a:xfrm>
            <a:off x="3463268" y="4145934"/>
            <a:ext cx="2360141" cy="2255311"/>
            <a:chOff x="3371751" y="1366606"/>
            <a:chExt cx="2360141" cy="2255311"/>
          </a:xfrm>
        </p:grpSpPr>
        <p:sp>
          <p:nvSpPr>
            <p:cNvPr id="1044" name="Zaoblený obdélník 33">
              <a:extLst>
                <a:ext uri="{FF2B5EF4-FFF2-40B4-BE49-F238E27FC236}">
                  <a16:creationId xmlns:a16="http://schemas.microsoft.com/office/drawing/2014/main" id="{B874BAF1-861F-A303-6FEF-81F42F759DC8}"/>
                </a:ext>
              </a:extLst>
            </p:cNvPr>
            <p:cNvSpPr/>
            <p:nvPr/>
          </p:nvSpPr>
          <p:spPr>
            <a:xfrm>
              <a:off x="3371751" y="1366606"/>
              <a:ext cx="2360141" cy="2255310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Obdélník se zakulacenými rohy na stejné straně 34">
              <a:extLst>
                <a:ext uri="{FF2B5EF4-FFF2-40B4-BE49-F238E27FC236}">
                  <a16:creationId xmlns:a16="http://schemas.microsoft.com/office/drawing/2014/main" id="{9BBA5306-9495-0F5C-49E7-526B8ADF9834}"/>
                </a:ext>
              </a:extLst>
            </p:cNvPr>
            <p:cNvSpPr/>
            <p:nvPr/>
          </p:nvSpPr>
          <p:spPr>
            <a:xfrm rot="5400000">
              <a:off x="3574089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4.6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Testovací prostředí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interoperabilita a bezpečnost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6" name="Skupina 1045">
            <a:extLst>
              <a:ext uri="{FF2B5EF4-FFF2-40B4-BE49-F238E27FC236}">
                <a16:creationId xmlns:a16="http://schemas.microsoft.com/office/drawing/2014/main" id="{3199285E-3C4B-7441-9923-08658221AFDA}"/>
              </a:ext>
            </a:extLst>
          </p:cNvPr>
          <p:cNvGrpSpPr/>
          <p:nvPr/>
        </p:nvGrpSpPr>
        <p:grpSpPr>
          <a:xfrm>
            <a:off x="6324063" y="4145934"/>
            <a:ext cx="2360141" cy="2255311"/>
            <a:chOff x="6250319" y="1366606"/>
            <a:chExt cx="2360141" cy="2255311"/>
          </a:xfrm>
        </p:grpSpPr>
        <p:sp>
          <p:nvSpPr>
            <p:cNvPr id="1047" name="Zaoblený obdélník 33">
              <a:extLst>
                <a:ext uri="{FF2B5EF4-FFF2-40B4-BE49-F238E27FC236}">
                  <a16:creationId xmlns:a16="http://schemas.microsoft.com/office/drawing/2014/main" id="{FECC75A1-98C4-4F90-2EC4-D3C71661E2FA}"/>
                </a:ext>
              </a:extLst>
            </p:cNvPr>
            <p:cNvSpPr/>
            <p:nvPr/>
          </p:nvSpPr>
          <p:spPr>
            <a:xfrm>
              <a:off x="6250319" y="1366606"/>
              <a:ext cx="2360141" cy="2255310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Obdélník se zakulacenými rohy na stejné straně 34">
              <a:extLst>
                <a:ext uri="{FF2B5EF4-FFF2-40B4-BE49-F238E27FC236}">
                  <a16:creationId xmlns:a16="http://schemas.microsoft.com/office/drawing/2014/main" id="{F8E971E2-551B-3BDA-905B-791D28156EA0}"/>
                </a:ext>
              </a:extLst>
            </p:cNvPr>
            <p:cNvSpPr/>
            <p:nvPr/>
          </p:nvSpPr>
          <p:spPr>
            <a:xfrm rot="5400000">
              <a:off x="645265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4.7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Harmonizace systémů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propojení zdravotnictví s digitálním státem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F61E6CBD-9EFB-FA69-0A2E-D3CF34607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366" y="2749369"/>
            <a:ext cx="687600" cy="6876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E626E67-7E9B-4BF3-B266-B69B124B2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272" y="5491394"/>
            <a:ext cx="687600" cy="6876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4F213B3-E22B-7FBE-6180-7DADD5B3E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666" y="2741400"/>
            <a:ext cx="687600" cy="6876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5088A81F-75A4-4EE8-C2C3-52E0A68B8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202" y="2770876"/>
            <a:ext cx="687600" cy="6876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98551F9F-A91F-DA01-3AFD-F26F8BD40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066" y="2770875"/>
            <a:ext cx="687600" cy="68760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1091A720-3D31-3C73-B611-C7E9B484F8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427" y="5528635"/>
            <a:ext cx="687600" cy="687600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887EB128-6714-C11A-D338-48C0BB3000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8689" y="5491394"/>
            <a:ext cx="687600" cy="687600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A1A45436-7262-DA38-6BD7-E7F73D9809AE}"/>
              </a:ext>
            </a:extLst>
          </p:cNvPr>
          <p:cNvGrpSpPr/>
          <p:nvPr/>
        </p:nvGrpSpPr>
        <p:grpSpPr>
          <a:xfrm>
            <a:off x="9180586" y="4131220"/>
            <a:ext cx="2360141" cy="2255311"/>
            <a:chOff x="9184859" y="1366606"/>
            <a:chExt cx="2360141" cy="2255311"/>
          </a:xfrm>
        </p:grpSpPr>
        <p:sp>
          <p:nvSpPr>
            <p:cNvPr id="12" name="Zaoblený obdélník 33">
              <a:extLst>
                <a:ext uri="{FF2B5EF4-FFF2-40B4-BE49-F238E27FC236}">
                  <a16:creationId xmlns:a16="http://schemas.microsoft.com/office/drawing/2014/main" id="{E1389441-DC66-46D9-F6DE-C9CB55842B0B}"/>
                </a:ext>
              </a:extLst>
            </p:cNvPr>
            <p:cNvSpPr/>
            <p:nvPr/>
          </p:nvSpPr>
          <p:spPr>
            <a:xfrm>
              <a:off x="9184859" y="1366606"/>
              <a:ext cx="2360141" cy="2255310"/>
            </a:xfrm>
            <a:prstGeom prst="roundRect">
              <a:avLst/>
            </a:prstGeom>
            <a:solidFill>
              <a:srgbClr val="003A63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bdélník se zakulacenými rohy na stejné straně 34">
              <a:extLst>
                <a:ext uri="{FF2B5EF4-FFF2-40B4-BE49-F238E27FC236}">
                  <a16:creationId xmlns:a16="http://schemas.microsoft.com/office/drawing/2014/main" id="{F15D8E92-1D74-98E1-9CC9-A8E0BC31C61C}"/>
                </a:ext>
              </a:extLst>
            </p:cNvPr>
            <p:cNvSpPr/>
            <p:nvPr/>
          </p:nvSpPr>
          <p:spPr>
            <a:xfrm rot="5400000">
              <a:off x="938719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4.8 Propojení zdravotních a sociálních dat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základ koordinované péče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" name="Obrázek 16" descr="Obsah obrázku symbol, Grafika, řada/pruh, design&#10;&#10;Obsah vygenerovaný umělou inteligencí může být nesprávný.">
            <a:extLst>
              <a:ext uri="{FF2B5EF4-FFF2-40B4-BE49-F238E27FC236}">
                <a16:creationId xmlns:a16="http://schemas.microsoft.com/office/drawing/2014/main" id="{2EF1083E-DEF3-1E1D-BBBC-8E583FBF2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79" y="5501554"/>
            <a:ext cx="666141" cy="6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470E3-E25F-0FB3-FAEE-EE87999E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33">
            <a:extLst>
              <a:ext uri="{FF2B5EF4-FFF2-40B4-BE49-F238E27FC236}">
                <a16:creationId xmlns:a16="http://schemas.microsoft.com/office/drawing/2014/main" id="{FD498837-B943-2B75-03DB-7A7AF3996FE2}"/>
              </a:ext>
            </a:extLst>
          </p:cNvPr>
          <p:cNvSpPr/>
          <p:nvPr/>
        </p:nvSpPr>
        <p:spPr>
          <a:xfrm>
            <a:off x="9180586" y="4131220"/>
            <a:ext cx="2360141" cy="2255310"/>
          </a:xfrm>
          <a:prstGeom prst="roundRect">
            <a:avLst/>
          </a:prstGeom>
          <a:solidFill>
            <a:srgbClr val="D31145"/>
          </a:solidFill>
        </p:spPr>
        <p:txBody>
          <a:bodyPr vert="vert270" lIns="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délník se zakulacenými rohy na stejné straně 34">
            <a:extLst>
              <a:ext uri="{FF2B5EF4-FFF2-40B4-BE49-F238E27FC236}">
                <a16:creationId xmlns:a16="http://schemas.microsoft.com/office/drawing/2014/main" id="{ACD83D4B-67D2-9D6C-D750-5F4BF8FFE165}"/>
              </a:ext>
            </a:extLst>
          </p:cNvPr>
          <p:cNvSpPr/>
          <p:nvPr/>
        </p:nvSpPr>
        <p:spPr>
          <a:xfrm rot="5400000">
            <a:off x="9387932" y="4229839"/>
            <a:ext cx="2255308" cy="2058075"/>
          </a:xfrm>
          <a:prstGeom prst="round2SameRect">
            <a:avLst/>
          </a:prstGeom>
          <a:solidFill>
            <a:schemeClr val="bg1">
              <a:lumMod val="95000"/>
            </a:schemeClr>
          </a:solidFill>
        </p:spPr>
        <p:txBody>
          <a:bodyPr vert="vert270" lIns="91440" tIns="0" rIns="9144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5.8 Administrativa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 zátěže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automatizace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rutinních procesů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BCB14E-CE36-1BF6-28D0-24E41034B44A}"/>
              </a:ext>
            </a:extLst>
          </p:cNvPr>
          <p:cNvSpPr txBox="1">
            <a:spLocks/>
          </p:cNvSpPr>
          <p:nvPr/>
        </p:nvSpPr>
        <p:spPr>
          <a:xfrm>
            <a:off x="570033" y="365125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Seznam specifických cílů – Strategické řízení a monitoring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22C5256-E783-BE72-2B9E-6FFE833C9735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B091E289-0119-3E49-3EAD-D87029AF371F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F40B124D-AB92-60A0-5BEC-87C0A035704F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8E744AE6-366B-19DD-3A84-23A740F46C19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B88EAB53-AA32-5963-67DA-41980E11A913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Zástupný symbol pro číslo snímku 3">
            <a:extLst>
              <a:ext uri="{FF2B5EF4-FFF2-40B4-BE49-F238E27FC236}">
                <a16:creationId xmlns:a16="http://schemas.microsoft.com/office/drawing/2014/main" id="{85EAB7AD-367F-9C78-BCAF-D6BBFCED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251464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5" name="Skupina 1034">
            <a:extLst>
              <a:ext uri="{FF2B5EF4-FFF2-40B4-BE49-F238E27FC236}">
                <a16:creationId xmlns:a16="http://schemas.microsoft.com/office/drawing/2014/main" id="{35F6EA24-FBEA-F068-B19E-640ADFF40007}"/>
              </a:ext>
            </a:extLst>
          </p:cNvPr>
          <p:cNvGrpSpPr/>
          <p:nvPr/>
        </p:nvGrpSpPr>
        <p:grpSpPr>
          <a:xfrm>
            <a:off x="602100" y="1366605"/>
            <a:ext cx="2360141" cy="2255311"/>
            <a:chOff x="602473" y="1366606"/>
            <a:chExt cx="2360141" cy="2255311"/>
          </a:xfrm>
        </p:grpSpPr>
        <p:sp>
          <p:nvSpPr>
            <p:cNvPr id="34" name="Zaoblený obdélník 33">
              <a:extLst>
                <a:ext uri="{FF2B5EF4-FFF2-40B4-BE49-F238E27FC236}">
                  <a16:creationId xmlns:a16="http://schemas.microsoft.com/office/drawing/2014/main" id="{A4A4319C-C066-3C70-55A2-C9F94FC22257}"/>
                </a:ext>
              </a:extLst>
            </p:cNvPr>
            <p:cNvSpPr/>
            <p:nvPr/>
          </p:nvSpPr>
          <p:spPr>
            <a:xfrm>
              <a:off x="602473" y="1366606"/>
              <a:ext cx="2360141" cy="2255310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4581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Obdélník se zakulacenými rohy na stejné straně 34">
              <a:extLst>
                <a:ext uri="{FF2B5EF4-FFF2-40B4-BE49-F238E27FC236}">
                  <a16:creationId xmlns:a16="http://schemas.microsoft.com/office/drawing/2014/main" id="{5596C6B9-FD9D-7FA9-9280-A140B4D1A235}"/>
                </a:ext>
              </a:extLst>
            </p:cNvPr>
            <p:cNvSpPr/>
            <p:nvPr/>
          </p:nvSpPr>
          <p:spPr>
            <a:xfrm rot="5400000">
              <a:off x="804811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5.1 Digitální gramotnost a osvěta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vzdělávání v éře eHealth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6" name="Skupina 1035">
            <a:extLst>
              <a:ext uri="{FF2B5EF4-FFF2-40B4-BE49-F238E27FC236}">
                <a16:creationId xmlns:a16="http://schemas.microsoft.com/office/drawing/2014/main" id="{5DA9162A-5206-2350-F424-6FEE95854008}"/>
              </a:ext>
            </a:extLst>
          </p:cNvPr>
          <p:cNvGrpSpPr/>
          <p:nvPr/>
        </p:nvGrpSpPr>
        <p:grpSpPr>
          <a:xfrm>
            <a:off x="3462895" y="1366605"/>
            <a:ext cx="2360141" cy="2255311"/>
            <a:chOff x="3371751" y="1366606"/>
            <a:chExt cx="2360141" cy="2255311"/>
          </a:xfrm>
        </p:grpSpPr>
        <p:sp>
          <p:nvSpPr>
            <p:cNvPr id="39" name="Zaoblený obdélník 33">
              <a:extLst>
                <a:ext uri="{FF2B5EF4-FFF2-40B4-BE49-F238E27FC236}">
                  <a16:creationId xmlns:a16="http://schemas.microsoft.com/office/drawing/2014/main" id="{F60C8043-D0E5-5B07-D592-973455F8EF29}"/>
                </a:ext>
              </a:extLst>
            </p:cNvPr>
            <p:cNvSpPr/>
            <p:nvPr/>
          </p:nvSpPr>
          <p:spPr>
            <a:xfrm>
              <a:off x="3371751" y="1366606"/>
              <a:ext cx="2360141" cy="2255310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Obdélník se zakulacenými rohy na stejné straně 34">
              <a:extLst>
                <a:ext uri="{FF2B5EF4-FFF2-40B4-BE49-F238E27FC236}">
                  <a16:creationId xmlns:a16="http://schemas.microsoft.com/office/drawing/2014/main" id="{CFA88B77-4CA7-4141-33D8-AF4BDCE32CD4}"/>
                </a:ext>
              </a:extLst>
            </p:cNvPr>
            <p:cNvSpPr/>
            <p:nvPr/>
          </p:nvSpPr>
          <p:spPr>
            <a:xfrm rot="5400000">
              <a:off x="3574089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5.2 Strategické řízení digitalizace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vedení a koordinace rozvoje EZ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7" name="Skupina 1036">
            <a:extLst>
              <a:ext uri="{FF2B5EF4-FFF2-40B4-BE49-F238E27FC236}">
                <a16:creationId xmlns:a16="http://schemas.microsoft.com/office/drawing/2014/main" id="{A840DA59-3886-A238-22F9-7D7AACB190B8}"/>
              </a:ext>
            </a:extLst>
          </p:cNvPr>
          <p:cNvGrpSpPr/>
          <p:nvPr/>
        </p:nvGrpSpPr>
        <p:grpSpPr>
          <a:xfrm>
            <a:off x="6323690" y="1366605"/>
            <a:ext cx="2364016" cy="2257200"/>
            <a:chOff x="6250319" y="1366606"/>
            <a:chExt cx="2351517" cy="2257200"/>
          </a:xfrm>
        </p:grpSpPr>
        <p:sp>
          <p:nvSpPr>
            <p:cNvPr id="57" name="Zaoblený obdélník 33">
              <a:extLst>
                <a:ext uri="{FF2B5EF4-FFF2-40B4-BE49-F238E27FC236}">
                  <a16:creationId xmlns:a16="http://schemas.microsoft.com/office/drawing/2014/main" id="{D3C8DC89-7EEB-A2B5-B642-9036396D8466}"/>
                </a:ext>
              </a:extLst>
            </p:cNvPr>
            <p:cNvSpPr/>
            <p:nvPr/>
          </p:nvSpPr>
          <p:spPr>
            <a:xfrm>
              <a:off x="6250319" y="1366606"/>
              <a:ext cx="2345133" cy="2255310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Obdélník se zakulacenými rohy na stejné straně 34">
              <a:extLst>
                <a:ext uri="{FF2B5EF4-FFF2-40B4-BE49-F238E27FC236}">
                  <a16:creationId xmlns:a16="http://schemas.microsoft.com/office/drawing/2014/main" id="{3845ABB6-087F-6984-6FF8-D0522E30C792}"/>
                </a:ext>
              </a:extLst>
            </p:cNvPr>
            <p:cNvSpPr/>
            <p:nvPr/>
          </p:nvSpPr>
          <p:spPr>
            <a:xfrm rot="5400000">
              <a:off x="6445482" y="1467452"/>
              <a:ext cx="2257200" cy="205550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5.3 Digitální propojení Evropy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napojení a implementace EHDS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3" name="Skupina 1042">
            <a:extLst>
              <a:ext uri="{FF2B5EF4-FFF2-40B4-BE49-F238E27FC236}">
                <a16:creationId xmlns:a16="http://schemas.microsoft.com/office/drawing/2014/main" id="{D5BBCD61-A12F-3510-31AC-624BE438935F}"/>
              </a:ext>
            </a:extLst>
          </p:cNvPr>
          <p:cNvGrpSpPr/>
          <p:nvPr/>
        </p:nvGrpSpPr>
        <p:grpSpPr>
          <a:xfrm>
            <a:off x="602100" y="4145934"/>
            <a:ext cx="2360141" cy="2255311"/>
            <a:chOff x="3371751" y="1366606"/>
            <a:chExt cx="2360141" cy="2255311"/>
          </a:xfrm>
        </p:grpSpPr>
        <p:sp>
          <p:nvSpPr>
            <p:cNvPr id="1044" name="Zaoblený obdélník 33">
              <a:extLst>
                <a:ext uri="{FF2B5EF4-FFF2-40B4-BE49-F238E27FC236}">
                  <a16:creationId xmlns:a16="http://schemas.microsoft.com/office/drawing/2014/main" id="{BD319E72-A0F7-AA29-241F-E54CD394A1EE}"/>
                </a:ext>
              </a:extLst>
            </p:cNvPr>
            <p:cNvSpPr/>
            <p:nvPr/>
          </p:nvSpPr>
          <p:spPr>
            <a:xfrm>
              <a:off x="3371751" y="1366606"/>
              <a:ext cx="2360141" cy="2255310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Obdélník se zakulacenými rohy na stejné straně 34">
              <a:extLst>
                <a:ext uri="{FF2B5EF4-FFF2-40B4-BE49-F238E27FC236}">
                  <a16:creationId xmlns:a16="http://schemas.microsoft.com/office/drawing/2014/main" id="{1A854D64-0A8B-AA42-29B3-F7EEBF05AC46}"/>
                </a:ext>
              </a:extLst>
            </p:cNvPr>
            <p:cNvSpPr/>
            <p:nvPr/>
          </p:nvSpPr>
          <p:spPr>
            <a:xfrm rot="5400000">
              <a:off x="3574089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5.5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Inovace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 zdraví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podpora výzkumu v oblasti zdravotních technologií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6" name="Skupina 1045">
            <a:extLst>
              <a:ext uri="{FF2B5EF4-FFF2-40B4-BE49-F238E27FC236}">
                <a16:creationId xmlns:a16="http://schemas.microsoft.com/office/drawing/2014/main" id="{8EC45999-F8BF-5898-5FBB-062D0F9E2493}"/>
              </a:ext>
            </a:extLst>
          </p:cNvPr>
          <p:cNvGrpSpPr/>
          <p:nvPr/>
        </p:nvGrpSpPr>
        <p:grpSpPr>
          <a:xfrm>
            <a:off x="3462895" y="4145934"/>
            <a:ext cx="2360141" cy="2255311"/>
            <a:chOff x="6250319" y="1366606"/>
            <a:chExt cx="2360141" cy="2255311"/>
          </a:xfrm>
        </p:grpSpPr>
        <p:sp>
          <p:nvSpPr>
            <p:cNvPr id="1047" name="Zaoblený obdélník 33">
              <a:extLst>
                <a:ext uri="{FF2B5EF4-FFF2-40B4-BE49-F238E27FC236}">
                  <a16:creationId xmlns:a16="http://schemas.microsoft.com/office/drawing/2014/main" id="{69BB9D2C-2AB5-6CFD-BA73-2B0EC748F7C1}"/>
                </a:ext>
              </a:extLst>
            </p:cNvPr>
            <p:cNvSpPr/>
            <p:nvPr/>
          </p:nvSpPr>
          <p:spPr>
            <a:xfrm>
              <a:off x="6250319" y="1366606"/>
              <a:ext cx="2360141" cy="2255310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Obdélník se zakulacenými rohy na stejné straně 34">
              <a:extLst>
                <a:ext uri="{FF2B5EF4-FFF2-40B4-BE49-F238E27FC236}">
                  <a16:creationId xmlns:a16="http://schemas.microsoft.com/office/drawing/2014/main" id="{2DDF49C4-1E35-4D5D-173E-B6A6095D889F}"/>
                </a:ext>
              </a:extLst>
            </p:cNvPr>
            <p:cNvSpPr/>
            <p:nvPr/>
          </p:nvSpPr>
          <p:spPr>
            <a:xfrm rot="5400000">
              <a:off x="6452657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5.6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Udržitelnost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 zdravotnictví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ekologicky odpovědné zdravotnictví 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E5CE1F41-DA7A-3B65-5E67-116C110B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61" y="5595014"/>
            <a:ext cx="687600" cy="6876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BAA2AA4-A9E9-FFDA-30F2-96E1DC89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293" y="5580004"/>
            <a:ext cx="687600" cy="6876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88752B6-F3FB-007F-8789-2D62417EE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586" y="2785744"/>
            <a:ext cx="687600" cy="6876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C23E7E97-A2AE-3253-B962-C718214BEB97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371091" y="2785744"/>
            <a:ext cx="687600" cy="6876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5CCC2062-0F18-C179-99FD-1DA57B279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0297" y="2757913"/>
            <a:ext cx="687600" cy="687600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2FA56547-6D33-6D8A-169F-9273BCA6D1E2}"/>
              </a:ext>
            </a:extLst>
          </p:cNvPr>
          <p:cNvGrpSpPr/>
          <p:nvPr/>
        </p:nvGrpSpPr>
        <p:grpSpPr>
          <a:xfrm>
            <a:off x="9181942" y="1359247"/>
            <a:ext cx="2362684" cy="2262670"/>
            <a:chOff x="602473" y="1366605"/>
            <a:chExt cx="2360141" cy="2262670"/>
          </a:xfrm>
        </p:grpSpPr>
        <p:sp>
          <p:nvSpPr>
            <p:cNvPr id="17" name="Zaoblený obdélník 33">
              <a:extLst>
                <a:ext uri="{FF2B5EF4-FFF2-40B4-BE49-F238E27FC236}">
                  <a16:creationId xmlns:a16="http://schemas.microsoft.com/office/drawing/2014/main" id="{00BE772E-15FA-C56C-9662-5841E3143949}"/>
                </a:ext>
              </a:extLst>
            </p:cNvPr>
            <p:cNvSpPr/>
            <p:nvPr/>
          </p:nvSpPr>
          <p:spPr>
            <a:xfrm>
              <a:off x="602473" y="1366605"/>
              <a:ext cx="2360141" cy="2262667"/>
            </a:xfrm>
            <a:prstGeom prst="roundRect">
              <a:avLst>
                <a:gd name="adj" fmla="val 17435"/>
              </a:avLst>
            </a:prstGeom>
            <a:solidFill>
              <a:schemeClr val="accent3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Obdélník se zakulacenými rohy na stejné straně 34">
              <a:extLst>
                <a:ext uri="{FF2B5EF4-FFF2-40B4-BE49-F238E27FC236}">
                  <a16:creationId xmlns:a16="http://schemas.microsoft.com/office/drawing/2014/main" id="{615CB565-B6D1-CB3A-6724-8F5C330A0DD5}"/>
                </a:ext>
              </a:extLst>
            </p:cNvPr>
            <p:cNvSpPr/>
            <p:nvPr/>
          </p:nvSpPr>
          <p:spPr>
            <a:xfrm rot="5400000">
              <a:off x="801132" y="1467793"/>
              <a:ext cx="2262668" cy="2060295"/>
            </a:xfrm>
            <a:prstGeom prst="round2SameRect">
              <a:avLst>
                <a:gd name="adj1" fmla="val 16867"/>
                <a:gd name="adj2" fmla="val 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5.4 Zdravotnictví s AI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znalostní centrum a vedení praxe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5" name="Obrázek 24">
            <a:extLst>
              <a:ext uri="{FF2B5EF4-FFF2-40B4-BE49-F238E27FC236}">
                <a16:creationId xmlns:a16="http://schemas.microsoft.com/office/drawing/2014/main" id="{52F9456E-7595-828D-6029-53F2D9FC9D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9993" y="2730334"/>
            <a:ext cx="687600" cy="687600"/>
          </a:xfrm>
          <a:prstGeom prst="rect">
            <a:avLst/>
          </a:prstGeom>
        </p:spPr>
      </p:pic>
      <p:grpSp>
        <p:nvGrpSpPr>
          <p:cNvPr id="26" name="Skupina 25">
            <a:extLst>
              <a:ext uri="{FF2B5EF4-FFF2-40B4-BE49-F238E27FC236}">
                <a16:creationId xmlns:a16="http://schemas.microsoft.com/office/drawing/2014/main" id="{3CC4DA34-30BC-AE9A-4D4F-D2DBDD6E8F6A}"/>
              </a:ext>
            </a:extLst>
          </p:cNvPr>
          <p:cNvGrpSpPr/>
          <p:nvPr/>
        </p:nvGrpSpPr>
        <p:grpSpPr>
          <a:xfrm>
            <a:off x="6321750" y="4145934"/>
            <a:ext cx="2357598" cy="2255311"/>
            <a:chOff x="3371751" y="1366606"/>
            <a:chExt cx="2360141" cy="2255311"/>
          </a:xfrm>
        </p:grpSpPr>
        <p:sp>
          <p:nvSpPr>
            <p:cNvPr id="27" name="Zaoblený obdélník 33">
              <a:extLst>
                <a:ext uri="{FF2B5EF4-FFF2-40B4-BE49-F238E27FC236}">
                  <a16:creationId xmlns:a16="http://schemas.microsoft.com/office/drawing/2014/main" id="{8801F5EF-95B1-5AE2-6FCB-EDD97E296F7E}"/>
                </a:ext>
              </a:extLst>
            </p:cNvPr>
            <p:cNvSpPr/>
            <p:nvPr/>
          </p:nvSpPr>
          <p:spPr>
            <a:xfrm>
              <a:off x="3371751" y="1366606"/>
              <a:ext cx="2360141" cy="2255310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vert270" lIns="0" tIns="45720" rIns="91440" bIns="4572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Obdélník se zakulacenými rohy na stejné straně 34">
              <a:extLst>
                <a:ext uri="{FF2B5EF4-FFF2-40B4-BE49-F238E27FC236}">
                  <a16:creationId xmlns:a16="http://schemas.microsoft.com/office/drawing/2014/main" id="{B49D43B9-EDB4-B2CB-9581-EB742B85E6C6}"/>
                </a:ext>
              </a:extLst>
            </p:cNvPr>
            <p:cNvSpPr/>
            <p:nvPr/>
          </p:nvSpPr>
          <p:spPr>
            <a:xfrm rot="5400000">
              <a:off x="3574089" y="1464114"/>
              <a:ext cx="2255310" cy="206029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vert270" lIns="91440" tIns="0" rIns="91440" bIns="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5.7 Chytré 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registry</a:t>
              </a: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efektivní správa a sdílení resortních dat 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Obdélník 43">
            <a:extLst>
              <a:ext uri="{FF2B5EF4-FFF2-40B4-BE49-F238E27FC236}">
                <a16:creationId xmlns:a16="http://schemas.microsoft.com/office/drawing/2014/main" id="{CE2E320A-41E2-04D3-5466-BEDAEAC60C7C}"/>
              </a:ext>
            </a:extLst>
          </p:cNvPr>
          <p:cNvSpPr/>
          <p:nvPr/>
        </p:nvSpPr>
        <p:spPr>
          <a:xfrm>
            <a:off x="10182625" y="5790520"/>
            <a:ext cx="463944" cy="293574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9" name="Obrázek 48" descr="Obsah obrázku Obdélník, symbol, řada/pruh, Elektricky modrá&#10;&#10;Obsah generovaný pomocí AI může být nesprávný.">
            <a:extLst>
              <a:ext uri="{FF2B5EF4-FFF2-40B4-BE49-F238E27FC236}">
                <a16:creationId xmlns:a16="http://schemas.microsoft.com/office/drawing/2014/main" id="{0EF014A2-7C98-2ADC-EFE7-C5605E8519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53" y="5640801"/>
            <a:ext cx="546066" cy="546066"/>
          </a:xfrm>
          <a:prstGeom prst="rect">
            <a:avLst/>
          </a:prstGeom>
        </p:spPr>
      </p:pic>
      <p:pic>
        <p:nvPicPr>
          <p:cNvPr id="37" name="Obrázek 36" descr="Obsah obrázku kruh, snímek obrazovky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5216D097-3F1B-2F12-C196-8CBE25701E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51" y="5448150"/>
            <a:ext cx="777683" cy="7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1001703" y="1166413"/>
            <a:ext cx="4888734" cy="673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jednání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4" y="1959935"/>
            <a:ext cx="101718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hangingPunct="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Zahájení a schválení programu jednání 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Projednání výstupů obligatorního a fakultativního vnitřního připomínkového řízení k návrhu aktualizace Národní strategie elektronického zdravotnictví.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Úkoly a stanovení dalšího postupu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Diskuze a různé</a:t>
            </a:r>
          </a:p>
          <a:p>
            <a:pPr marL="342900" lvl="0" indent="-342900" algn="l" hangingPunc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1800" dirty="0">
                <a:solidFill>
                  <a:srgbClr val="183C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Zakončení</a:t>
            </a:r>
            <a:endParaRPr lang="cs-CZ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0DFF093-23A3-45E8-9A21-4E4A34A5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69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9D623A-9959-64F2-48AA-6434FDFE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6A40CB-3C3B-3D61-DD1A-3A507A467540}"/>
              </a:ext>
            </a:extLst>
          </p:cNvPr>
          <p:cNvSpPr txBox="1">
            <a:spLocks/>
          </p:cNvSpPr>
          <p:nvPr/>
        </p:nvSpPr>
        <p:spPr>
          <a:xfrm>
            <a:off x="549042" y="365442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Nástroj pro řízení strategie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8A17493-BF3C-DAF4-0357-4FCAADF97E97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C8C27664-D443-5477-11A6-C5AF1A9DF8C1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A65EE6A3-6805-F1CC-4B93-DB8C4B8B8A3A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DE523FF2-A6D9-6135-790E-C4BB0F517B7E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B7B87C3A-9293-B954-6D6A-B4D935D84670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14" name="Google Shape;115;p29">
            <a:extLst>
              <a:ext uri="{FF2B5EF4-FFF2-40B4-BE49-F238E27FC236}">
                <a16:creationId xmlns:a16="http://schemas.microsoft.com/office/drawing/2014/main" id="{A12757E4-749D-4CAB-16B1-50E6E0BB514E}"/>
              </a:ext>
            </a:extLst>
          </p:cNvPr>
          <p:cNvCxnSpPr/>
          <p:nvPr/>
        </p:nvCxnSpPr>
        <p:spPr>
          <a:xfrm>
            <a:off x="4319103" y="2716903"/>
            <a:ext cx="552600" cy="0"/>
          </a:xfrm>
          <a:prstGeom prst="straightConnector1">
            <a:avLst/>
          </a:prstGeom>
          <a:noFill/>
          <a:ln w="9525" cap="flat" cmpd="sng">
            <a:solidFill>
              <a:srgbClr val="FBBD1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19;p29">
            <a:extLst>
              <a:ext uri="{FF2B5EF4-FFF2-40B4-BE49-F238E27FC236}">
                <a16:creationId xmlns:a16="http://schemas.microsoft.com/office/drawing/2014/main" id="{E41619CD-8532-ACE0-547B-5B76B88F75E4}"/>
              </a:ext>
            </a:extLst>
          </p:cNvPr>
          <p:cNvSpPr/>
          <p:nvPr/>
        </p:nvSpPr>
        <p:spPr>
          <a:xfrm>
            <a:off x="3668616" y="2414328"/>
            <a:ext cx="597300" cy="597300"/>
          </a:xfrm>
          <a:prstGeom prst="ellipse">
            <a:avLst/>
          </a:prstGeom>
          <a:solidFill>
            <a:srgbClr val="FBBD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Google Shape;120;p29">
            <a:extLst>
              <a:ext uri="{FF2B5EF4-FFF2-40B4-BE49-F238E27FC236}">
                <a16:creationId xmlns:a16="http://schemas.microsoft.com/office/drawing/2014/main" id="{CC36410C-1A26-9B2C-AFA5-3B2411B73A93}"/>
              </a:ext>
            </a:extLst>
          </p:cNvPr>
          <p:cNvSpPr/>
          <p:nvPr/>
        </p:nvSpPr>
        <p:spPr>
          <a:xfrm>
            <a:off x="4455066" y="2230616"/>
            <a:ext cx="3067800" cy="3067800"/>
          </a:xfrm>
          <a:prstGeom prst="ellipse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Google Shape;121;p29">
            <a:extLst>
              <a:ext uri="{FF2B5EF4-FFF2-40B4-BE49-F238E27FC236}">
                <a16:creationId xmlns:a16="http://schemas.microsoft.com/office/drawing/2014/main" id="{62CE2294-4989-0E72-8629-C22C562F638C}"/>
              </a:ext>
            </a:extLst>
          </p:cNvPr>
          <p:cNvSpPr/>
          <p:nvPr/>
        </p:nvSpPr>
        <p:spPr>
          <a:xfrm>
            <a:off x="4608503" y="2384027"/>
            <a:ext cx="2760900" cy="2760900"/>
          </a:xfrm>
          <a:prstGeom prst="ellipse">
            <a:avLst/>
          </a:prstGeom>
          <a:solidFill>
            <a:schemeClr val="lt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Google Shape;122;p29">
            <a:extLst>
              <a:ext uri="{FF2B5EF4-FFF2-40B4-BE49-F238E27FC236}">
                <a16:creationId xmlns:a16="http://schemas.microsoft.com/office/drawing/2014/main" id="{DD726FB7-254B-C303-5724-82B808299C6A}"/>
              </a:ext>
            </a:extLst>
          </p:cNvPr>
          <p:cNvSpPr/>
          <p:nvPr/>
        </p:nvSpPr>
        <p:spPr>
          <a:xfrm>
            <a:off x="4753628" y="2529151"/>
            <a:ext cx="2470800" cy="2470800"/>
          </a:xfrm>
          <a:prstGeom prst="ellipse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Google Shape;124;p29">
            <a:extLst>
              <a:ext uri="{FF2B5EF4-FFF2-40B4-BE49-F238E27FC236}">
                <a16:creationId xmlns:a16="http://schemas.microsoft.com/office/drawing/2014/main" id="{DE57EB57-1391-200E-5F96-63E0460F60AA}"/>
              </a:ext>
            </a:extLst>
          </p:cNvPr>
          <p:cNvSpPr/>
          <p:nvPr/>
        </p:nvSpPr>
        <p:spPr>
          <a:xfrm>
            <a:off x="5810445" y="3736753"/>
            <a:ext cx="99552" cy="55653"/>
          </a:xfrm>
          <a:custGeom>
            <a:avLst/>
            <a:gdLst/>
            <a:ahLst/>
            <a:cxnLst/>
            <a:rect l="l" t="t" r="r" b="b"/>
            <a:pathLst>
              <a:path w="5980" h="3343" extrusionOk="0">
                <a:moveTo>
                  <a:pt x="2110" y="1"/>
                </a:moveTo>
                <a:lnTo>
                  <a:pt x="0" y="1232"/>
                </a:lnTo>
                <a:lnTo>
                  <a:pt x="3869" y="3342"/>
                </a:lnTo>
                <a:lnTo>
                  <a:pt x="5979" y="2111"/>
                </a:lnTo>
                <a:lnTo>
                  <a:pt x="21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Google Shape;125;p29">
            <a:extLst>
              <a:ext uri="{FF2B5EF4-FFF2-40B4-BE49-F238E27FC236}">
                <a16:creationId xmlns:a16="http://schemas.microsoft.com/office/drawing/2014/main" id="{D08AA8E8-A53F-5C60-61F6-C2C7784946D8}"/>
              </a:ext>
            </a:extLst>
          </p:cNvPr>
          <p:cNvSpPr/>
          <p:nvPr/>
        </p:nvSpPr>
        <p:spPr>
          <a:xfrm>
            <a:off x="5725543" y="3686993"/>
            <a:ext cx="99552" cy="58566"/>
          </a:xfrm>
          <a:custGeom>
            <a:avLst/>
            <a:gdLst/>
            <a:ahLst/>
            <a:cxnLst/>
            <a:rect l="l" t="t" r="r" b="b"/>
            <a:pathLst>
              <a:path w="5980" h="3518" extrusionOk="0">
                <a:moveTo>
                  <a:pt x="2111" y="1"/>
                </a:moveTo>
                <a:lnTo>
                  <a:pt x="1" y="1232"/>
                </a:lnTo>
                <a:lnTo>
                  <a:pt x="3869" y="3518"/>
                </a:lnTo>
                <a:lnTo>
                  <a:pt x="5980" y="2287"/>
                </a:lnTo>
                <a:lnTo>
                  <a:pt x="21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Google Shape;126;p29">
            <a:extLst>
              <a:ext uri="{FF2B5EF4-FFF2-40B4-BE49-F238E27FC236}">
                <a16:creationId xmlns:a16="http://schemas.microsoft.com/office/drawing/2014/main" id="{C4D7A219-EFAD-1CEF-D86F-F2ED70F3095D}"/>
              </a:ext>
            </a:extLst>
          </p:cNvPr>
          <p:cNvSpPr/>
          <p:nvPr/>
        </p:nvSpPr>
        <p:spPr>
          <a:xfrm>
            <a:off x="6313948" y="4026569"/>
            <a:ext cx="102482" cy="58566"/>
          </a:xfrm>
          <a:custGeom>
            <a:avLst/>
            <a:gdLst/>
            <a:ahLst/>
            <a:cxnLst/>
            <a:rect l="l" t="t" r="r" b="b"/>
            <a:pathLst>
              <a:path w="6156" h="3518" extrusionOk="0">
                <a:moveTo>
                  <a:pt x="2287" y="1"/>
                </a:moveTo>
                <a:lnTo>
                  <a:pt x="1" y="1232"/>
                </a:lnTo>
                <a:lnTo>
                  <a:pt x="4045" y="3518"/>
                </a:lnTo>
                <a:lnTo>
                  <a:pt x="6155" y="2287"/>
                </a:lnTo>
                <a:lnTo>
                  <a:pt x="22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Google Shape;127;p29">
            <a:extLst>
              <a:ext uri="{FF2B5EF4-FFF2-40B4-BE49-F238E27FC236}">
                <a16:creationId xmlns:a16="http://schemas.microsoft.com/office/drawing/2014/main" id="{DF185C94-9EA2-6AB8-B744-2077656BD99E}"/>
              </a:ext>
            </a:extLst>
          </p:cNvPr>
          <p:cNvSpPr/>
          <p:nvPr/>
        </p:nvSpPr>
        <p:spPr>
          <a:xfrm>
            <a:off x="6231993" y="3979740"/>
            <a:ext cx="99535" cy="58566"/>
          </a:xfrm>
          <a:custGeom>
            <a:avLst/>
            <a:gdLst/>
            <a:ahLst/>
            <a:cxnLst/>
            <a:rect l="l" t="t" r="r" b="b"/>
            <a:pathLst>
              <a:path w="5979" h="3518" extrusionOk="0">
                <a:moveTo>
                  <a:pt x="2110" y="0"/>
                </a:moveTo>
                <a:lnTo>
                  <a:pt x="0" y="1231"/>
                </a:lnTo>
                <a:lnTo>
                  <a:pt x="3869" y="3517"/>
                </a:lnTo>
                <a:lnTo>
                  <a:pt x="5979" y="2110"/>
                </a:lnTo>
                <a:lnTo>
                  <a:pt x="21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Google Shape;128;p29">
            <a:extLst>
              <a:ext uri="{FF2B5EF4-FFF2-40B4-BE49-F238E27FC236}">
                <a16:creationId xmlns:a16="http://schemas.microsoft.com/office/drawing/2014/main" id="{500EF62D-522C-B7C5-E4EC-95CDB30CEDDB}"/>
              </a:ext>
            </a:extLst>
          </p:cNvPr>
          <p:cNvSpPr/>
          <p:nvPr/>
        </p:nvSpPr>
        <p:spPr>
          <a:xfrm>
            <a:off x="6147091" y="3929964"/>
            <a:ext cx="99552" cy="58566"/>
          </a:xfrm>
          <a:custGeom>
            <a:avLst/>
            <a:gdLst/>
            <a:ahLst/>
            <a:cxnLst/>
            <a:rect l="l" t="t" r="r" b="b"/>
            <a:pathLst>
              <a:path w="5980" h="3518" extrusionOk="0">
                <a:moveTo>
                  <a:pt x="2111" y="1"/>
                </a:moveTo>
                <a:lnTo>
                  <a:pt x="1" y="1232"/>
                </a:lnTo>
                <a:lnTo>
                  <a:pt x="3869" y="3518"/>
                </a:lnTo>
                <a:lnTo>
                  <a:pt x="5979" y="2287"/>
                </a:lnTo>
                <a:lnTo>
                  <a:pt x="21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Google Shape;129;p29">
            <a:extLst>
              <a:ext uri="{FF2B5EF4-FFF2-40B4-BE49-F238E27FC236}">
                <a16:creationId xmlns:a16="http://schemas.microsoft.com/office/drawing/2014/main" id="{F20C1859-555F-0A07-39C3-5BCFCD1B3DB2}"/>
              </a:ext>
            </a:extLst>
          </p:cNvPr>
          <p:cNvSpPr/>
          <p:nvPr/>
        </p:nvSpPr>
        <p:spPr>
          <a:xfrm>
            <a:off x="6009499" y="3912400"/>
            <a:ext cx="102482" cy="58566"/>
          </a:xfrm>
          <a:custGeom>
            <a:avLst/>
            <a:gdLst/>
            <a:ahLst/>
            <a:cxnLst/>
            <a:rect l="l" t="t" r="r" b="b"/>
            <a:pathLst>
              <a:path w="6156" h="3518" extrusionOk="0">
                <a:moveTo>
                  <a:pt x="2287" y="1"/>
                </a:moveTo>
                <a:lnTo>
                  <a:pt x="1" y="1232"/>
                </a:lnTo>
                <a:lnTo>
                  <a:pt x="3869" y="3518"/>
                </a:lnTo>
                <a:lnTo>
                  <a:pt x="6155" y="2287"/>
                </a:lnTo>
                <a:lnTo>
                  <a:pt x="22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Google Shape;130;p29">
            <a:extLst>
              <a:ext uri="{FF2B5EF4-FFF2-40B4-BE49-F238E27FC236}">
                <a16:creationId xmlns:a16="http://schemas.microsoft.com/office/drawing/2014/main" id="{E4097C4B-6DDB-6906-8F18-32A8AB7CC488}"/>
              </a:ext>
            </a:extLst>
          </p:cNvPr>
          <p:cNvSpPr/>
          <p:nvPr/>
        </p:nvSpPr>
        <p:spPr>
          <a:xfrm>
            <a:off x="6094401" y="3959247"/>
            <a:ext cx="99552" cy="58566"/>
          </a:xfrm>
          <a:custGeom>
            <a:avLst/>
            <a:gdLst/>
            <a:ahLst/>
            <a:cxnLst/>
            <a:rect l="l" t="t" r="r" b="b"/>
            <a:pathLst>
              <a:path w="5980" h="3518" extrusionOk="0">
                <a:moveTo>
                  <a:pt x="2111" y="0"/>
                </a:moveTo>
                <a:lnTo>
                  <a:pt x="0" y="1407"/>
                </a:lnTo>
                <a:lnTo>
                  <a:pt x="3869" y="3517"/>
                </a:lnTo>
                <a:lnTo>
                  <a:pt x="5979" y="2286"/>
                </a:lnTo>
                <a:lnTo>
                  <a:pt x="2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0" name="Google Shape;131;p29">
            <a:extLst>
              <a:ext uri="{FF2B5EF4-FFF2-40B4-BE49-F238E27FC236}">
                <a16:creationId xmlns:a16="http://schemas.microsoft.com/office/drawing/2014/main" id="{2D56773E-6BF3-28B8-859C-7D399359AA37}"/>
              </a:ext>
            </a:extLst>
          </p:cNvPr>
          <p:cNvSpPr/>
          <p:nvPr/>
        </p:nvSpPr>
        <p:spPr>
          <a:xfrm>
            <a:off x="5517699" y="3807022"/>
            <a:ext cx="99552" cy="58566"/>
          </a:xfrm>
          <a:custGeom>
            <a:avLst/>
            <a:gdLst/>
            <a:ahLst/>
            <a:cxnLst/>
            <a:rect l="l" t="t" r="r" b="b"/>
            <a:pathLst>
              <a:path w="5980" h="3518" extrusionOk="0">
                <a:moveTo>
                  <a:pt x="2111" y="0"/>
                </a:moveTo>
                <a:lnTo>
                  <a:pt x="1" y="1407"/>
                </a:lnTo>
                <a:lnTo>
                  <a:pt x="3869" y="3517"/>
                </a:lnTo>
                <a:lnTo>
                  <a:pt x="5979" y="2286"/>
                </a:lnTo>
                <a:lnTo>
                  <a:pt x="2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Google Shape;132;p29">
            <a:extLst>
              <a:ext uri="{FF2B5EF4-FFF2-40B4-BE49-F238E27FC236}">
                <a16:creationId xmlns:a16="http://schemas.microsoft.com/office/drawing/2014/main" id="{110AB8FB-4AD1-7939-7B11-0BA7116F9151}"/>
              </a:ext>
            </a:extLst>
          </p:cNvPr>
          <p:cNvSpPr/>
          <p:nvPr/>
        </p:nvSpPr>
        <p:spPr>
          <a:xfrm>
            <a:off x="5567475" y="3777739"/>
            <a:ext cx="102465" cy="58566"/>
          </a:xfrm>
          <a:custGeom>
            <a:avLst/>
            <a:gdLst/>
            <a:ahLst/>
            <a:cxnLst/>
            <a:rect l="l" t="t" r="r" b="b"/>
            <a:pathLst>
              <a:path w="6155" h="3518" extrusionOk="0">
                <a:moveTo>
                  <a:pt x="2286" y="1"/>
                </a:moveTo>
                <a:lnTo>
                  <a:pt x="0" y="1232"/>
                </a:lnTo>
                <a:lnTo>
                  <a:pt x="3869" y="3518"/>
                </a:lnTo>
                <a:lnTo>
                  <a:pt x="6155" y="2287"/>
                </a:lnTo>
                <a:lnTo>
                  <a:pt x="2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Google Shape;133;p29">
            <a:extLst>
              <a:ext uri="{FF2B5EF4-FFF2-40B4-BE49-F238E27FC236}">
                <a16:creationId xmlns:a16="http://schemas.microsoft.com/office/drawing/2014/main" id="{40AB54DE-90C8-0867-CB83-C7EB7CC5624C}"/>
              </a:ext>
            </a:extLst>
          </p:cNvPr>
          <p:cNvSpPr/>
          <p:nvPr/>
        </p:nvSpPr>
        <p:spPr>
          <a:xfrm>
            <a:off x="5672853" y="3716276"/>
            <a:ext cx="99552" cy="58549"/>
          </a:xfrm>
          <a:custGeom>
            <a:avLst/>
            <a:gdLst/>
            <a:ahLst/>
            <a:cxnLst/>
            <a:rect l="l" t="t" r="r" b="b"/>
            <a:pathLst>
              <a:path w="5980" h="3517" extrusionOk="0">
                <a:moveTo>
                  <a:pt x="2111" y="0"/>
                </a:moveTo>
                <a:lnTo>
                  <a:pt x="1" y="1231"/>
                </a:lnTo>
                <a:lnTo>
                  <a:pt x="3869" y="3517"/>
                </a:lnTo>
                <a:lnTo>
                  <a:pt x="5979" y="2286"/>
                </a:lnTo>
                <a:lnTo>
                  <a:pt x="2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3" name="Google Shape;134;p29">
            <a:extLst>
              <a:ext uri="{FF2B5EF4-FFF2-40B4-BE49-F238E27FC236}">
                <a16:creationId xmlns:a16="http://schemas.microsoft.com/office/drawing/2014/main" id="{597849CD-E4AA-18F8-9702-F25C49FB86DD}"/>
              </a:ext>
            </a:extLst>
          </p:cNvPr>
          <p:cNvSpPr/>
          <p:nvPr/>
        </p:nvSpPr>
        <p:spPr>
          <a:xfrm>
            <a:off x="5620164" y="3748473"/>
            <a:ext cx="102465" cy="58566"/>
          </a:xfrm>
          <a:custGeom>
            <a:avLst/>
            <a:gdLst/>
            <a:ahLst/>
            <a:cxnLst/>
            <a:rect l="l" t="t" r="r" b="b"/>
            <a:pathLst>
              <a:path w="6155" h="3518" extrusionOk="0">
                <a:moveTo>
                  <a:pt x="2286" y="0"/>
                </a:moveTo>
                <a:lnTo>
                  <a:pt x="0" y="1231"/>
                </a:lnTo>
                <a:lnTo>
                  <a:pt x="3869" y="3517"/>
                </a:lnTo>
                <a:lnTo>
                  <a:pt x="6155" y="2110"/>
                </a:lnTo>
                <a:lnTo>
                  <a:pt x="2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Google Shape;135;p29">
            <a:extLst>
              <a:ext uri="{FF2B5EF4-FFF2-40B4-BE49-F238E27FC236}">
                <a16:creationId xmlns:a16="http://schemas.microsoft.com/office/drawing/2014/main" id="{A281BF43-484C-C1FD-2430-0E2931A11607}"/>
              </a:ext>
            </a:extLst>
          </p:cNvPr>
          <p:cNvSpPr/>
          <p:nvPr/>
        </p:nvSpPr>
        <p:spPr>
          <a:xfrm>
            <a:off x="5757756" y="3766036"/>
            <a:ext cx="99535" cy="58566"/>
          </a:xfrm>
          <a:custGeom>
            <a:avLst/>
            <a:gdLst/>
            <a:ahLst/>
            <a:cxnLst/>
            <a:rect l="l" t="t" r="r" b="b"/>
            <a:pathLst>
              <a:path w="5979" h="3518" extrusionOk="0">
                <a:moveTo>
                  <a:pt x="2110" y="0"/>
                </a:moveTo>
                <a:lnTo>
                  <a:pt x="0" y="1231"/>
                </a:lnTo>
                <a:lnTo>
                  <a:pt x="3869" y="3517"/>
                </a:lnTo>
                <a:lnTo>
                  <a:pt x="5979" y="2286"/>
                </a:lnTo>
                <a:lnTo>
                  <a:pt x="21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Google Shape;136;p29">
            <a:extLst>
              <a:ext uri="{FF2B5EF4-FFF2-40B4-BE49-F238E27FC236}">
                <a16:creationId xmlns:a16="http://schemas.microsoft.com/office/drawing/2014/main" id="{961DD28E-D2F1-1C56-A4AC-840D59DFD22A}"/>
              </a:ext>
            </a:extLst>
          </p:cNvPr>
          <p:cNvSpPr/>
          <p:nvPr/>
        </p:nvSpPr>
        <p:spPr>
          <a:xfrm>
            <a:off x="5705050" y="3795302"/>
            <a:ext cx="99552" cy="58566"/>
          </a:xfrm>
          <a:custGeom>
            <a:avLst/>
            <a:gdLst/>
            <a:ahLst/>
            <a:cxnLst/>
            <a:rect l="l" t="t" r="r" b="b"/>
            <a:pathLst>
              <a:path w="5980" h="3518" extrusionOk="0">
                <a:moveTo>
                  <a:pt x="2111" y="1"/>
                </a:moveTo>
                <a:lnTo>
                  <a:pt x="1" y="1232"/>
                </a:lnTo>
                <a:lnTo>
                  <a:pt x="3869" y="3518"/>
                </a:lnTo>
                <a:lnTo>
                  <a:pt x="5980" y="2287"/>
                </a:lnTo>
                <a:lnTo>
                  <a:pt x="21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6" name="Google Shape;137;p29">
            <a:extLst>
              <a:ext uri="{FF2B5EF4-FFF2-40B4-BE49-F238E27FC236}">
                <a16:creationId xmlns:a16="http://schemas.microsoft.com/office/drawing/2014/main" id="{CAD3E84F-305F-E6EF-2030-25AB7B730985}"/>
              </a:ext>
            </a:extLst>
          </p:cNvPr>
          <p:cNvSpPr/>
          <p:nvPr/>
        </p:nvSpPr>
        <p:spPr>
          <a:xfrm>
            <a:off x="5842641" y="3815795"/>
            <a:ext cx="99552" cy="55636"/>
          </a:xfrm>
          <a:custGeom>
            <a:avLst/>
            <a:gdLst/>
            <a:ahLst/>
            <a:cxnLst/>
            <a:rect l="l" t="t" r="r" b="b"/>
            <a:pathLst>
              <a:path w="5980" h="3342" extrusionOk="0">
                <a:moveTo>
                  <a:pt x="2111" y="1"/>
                </a:moveTo>
                <a:lnTo>
                  <a:pt x="1" y="1232"/>
                </a:lnTo>
                <a:lnTo>
                  <a:pt x="3869" y="3342"/>
                </a:lnTo>
                <a:lnTo>
                  <a:pt x="5979" y="2111"/>
                </a:lnTo>
                <a:lnTo>
                  <a:pt x="21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Google Shape;138;p29">
            <a:extLst>
              <a:ext uri="{FF2B5EF4-FFF2-40B4-BE49-F238E27FC236}">
                <a16:creationId xmlns:a16="http://schemas.microsoft.com/office/drawing/2014/main" id="{2F7FA33E-A366-2740-52BC-4C4EF0D4D8ED}"/>
              </a:ext>
            </a:extLst>
          </p:cNvPr>
          <p:cNvSpPr/>
          <p:nvPr/>
        </p:nvSpPr>
        <p:spPr>
          <a:xfrm>
            <a:off x="5789952" y="3845078"/>
            <a:ext cx="99552" cy="58566"/>
          </a:xfrm>
          <a:custGeom>
            <a:avLst/>
            <a:gdLst/>
            <a:ahLst/>
            <a:cxnLst/>
            <a:rect l="l" t="t" r="r" b="b"/>
            <a:pathLst>
              <a:path w="5980" h="3518" extrusionOk="0">
                <a:moveTo>
                  <a:pt x="2111" y="0"/>
                </a:moveTo>
                <a:lnTo>
                  <a:pt x="0" y="1231"/>
                </a:lnTo>
                <a:lnTo>
                  <a:pt x="3869" y="3517"/>
                </a:lnTo>
                <a:lnTo>
                  <a:pt x="5979" y="2286"/>
                </a:lnTo>
                <a:lnTo>
                  <a:pt x="2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8" name="Google Shape;139;p29">
            <a:extLst>
              <a:ext uri="{FF2B5EF4-FFF2-40B4-BE49-F238E27FC236}">
                <a16:creationId xmlns:a16="http://schemas.microsoft.com/office/drawing/2014/main" id="{7E8AEA81-8BE9-9F09-0374-DCFE8CFCD33E}"/>
              </a:ext>
            </a:extLst>
          </p:cNvPr>
          <p:cNvSpPr/>
          <p:nvPr/>
        </p:nvSpPr>
        <p:spPr>
          <a:xfrm>
            <a:off x="5924613" y="3862641"/>
            <a:ext cx="102465" cy="58566"/>
          </a:xfrm>
          <a:custGeom>
            <a:avLst/>
            <a:gdLst/>
            <a:ahLst/>
            <a:cxnLst/>
            <a:rect l="l" t="t" r="r" b="b"/>
            <a:pathLst>
              <a:path w="6155" h="3518" extrusionOk="0">
                <a:moveTo>
                  <a:pt x="2286" y="0"/>
                </a:moveTo>
                <a:lnTo>
                  <a:pt x="0" y="1231"/>
                </a:lnTo>
                <a:lnTo>
                  <a:pt x="4045" y="3517"/>
                </a:lnTo>
                <a:lnTo>
                  <a:pt x="6155" y="2286"/>
                </a:lnTo>
                <a:lnTo>
                  <a:pt x="2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9" name="Google Shape;140;p29">
            <a:extLst>
              <a:ext uri="{FF2B5EF4-FFF2-40B4-BE49-F238E27FC236}">
                <a16:creationId xmlns:a16="http://schemas.microsoft.com/office/drawing/2014/main" id="{5C14F5CF-4EDF-F0D9-F34B-6463953F2567}"/>
              </a:ext>
            </a:extLst>
          </p:cNvPr>
          <p:cNvSpPr/>
          <p:nvPr/>
        </p:nvSpPr>
        <p:spPr>
          <a:xfrm>
            <a:off x="5737262" y="3874344"/>
            <a:ext cx="99535" cy="58566"/>
          </a:xfrm>
          <a:custGeom>
            <a:avLst/>
            <a:gdLst/>
            <a:ahLst/>
            <a:cxnLst/>
            <a:rect l="l" t="t" r="r" b="b"/>
            <a:pathLst>
              <a:path w="5979" h="3518" extrusionOk="0">
                <a:moveTo>
                  <a:pt x="2110" y="1"/>
                </a:moveTo>
                <a:lnTo>
                  <a:pt x="0" y="1232"/>
                </a:lnTo>
                <a:lnTo>
                  <a:pt x="3869" y="3518"/>
                </a:lnTo>
                <a:lnTo>
                  <a:pt x="5979" y="2287"/>
                </a:lnTo>
                <a:lnTo>
                  <a:pt x="21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Google Shape;141;p29">
            <a:extLst>
              <a:ext uri="{FF2B5EF4-FFF2-40B4-BE49-F238E27FC236}">
                <a16:creationId xmlns:a16="http://schemas.microsoft.com/office/drawing/2014/main" id="{13DF9C50-1166-7B6D-DC5F-E10CA364D2FA}"/>
              </a:ext>
            </a:extLst>
          </p:cNvPr>
          <p:cNvSpPr/>
          <p:nvPr/>
        </p:nvSpPr>
        <p:spPr>
          <a:xfrm>
            <a:off x="5874837" y="3894837"/>
            <a:ext cx="99552" cy="55636"/>
          </a:xfrm>
          <a:custGeom>
            <a:avLst/>
            <a:gdLst/>
            <a:ahLst/>
            <a:cxnLst/>
            <a:rect l="l" t="t" r="r" b="b"/>
            <a:pathLst>
              <a:path w="5980" h="3342" extrusionOk="0">
                <a:moveTo>
                  <a:pt x="2111" y="1"/>
                </a:moveTo>
                <a:lnTo>
                  <a:pt x="1" y="1232"/>
                </a:lnTo>
                <a:lnTo>
                  <a:pt x="3870" y="3342"/>
                </a:lnTo>
                <a:lnTo>
                  <a:pt x="5980" y="2111"/>
                </a:lnTo>
                <a:lnTo>
                  <a:pt x="21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1" name="Google Shape;142;p29">
            <a:extLst>
              <a:ext uri="{FF2B5EF4-FFF2-40B4-BE49-F238E27FC236}">
                <a16:creationId xmlns:a16="http://schemas.microsoft.com/office/drawing/2014/main" id="{F41F386D-8633-1177-4831-B118C123800E}"/>
              </a:ext>
            </a:extLst>
          </p:cNvPr>
          <p:cNvSpPr/>
          <p:nvPr/>
        </p:nvSpPr>
        <p:spPr>
          <a:xfrm>
            <a:off x="5822148" y="3924120"/>
            <a:ext cx="99552" cy="58549"/>
          </a:xfrm>
          <a:custGeom>
            <a:avLst/>
            <a:gdLst/>
            <a:ahLst/>
            <a:cxnLst/>
            <a:rect l="l" t="t" r="r" b="b"/>
            <a:pathLst>
              <a:path w="5980" h="3517" extrusionOk="0">
                <a:moveTo>
                  <a:pt x="2111" y="0"/>
                </a:moveTo>
                <a:lnTo>
                  <a:pt x="1" y="1231"/>
                </a:lnTo>
                <a:lnTo>
                  <a:pt x="3869" y="3517"/>
                </a:lnTo>
                <a:lnTo>
                  <a:pt x="5979" y="2286"/>
                </a:lnTo>
                <a:lnTo>
                  <a:pt x="2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2" name="Google Shape;143;p29">
            <a:extLst>
              <a:ext uri="{FF2B5EF4-FFF2-40B4-BE49-F238E27FC236}">
                <a16:creationId xmlns:a16="http://schemas.microsoft.com/office/drawing/2014/main" id="{C1506E65-34BB-2E46-F979-9D893ADF3412}"/>
              </a:ext>
            </a:extLst>
          </p:cNvPr>
          <p:cNvSpPr/>
          <p:nvPr/>
        </p:nvSpPr>
        <p:spPr>
          <a:xfrm>
            <a:off x="5907050" y="3973880"/>
            <a:ext cx="99535" cy="55636"/>
          </a:xfrm>
          <a:custGeom>
            <a:avLst/>
            <a:gdLst/>
            <a:ahLst/>
            <a:cxnLst/>
            <a:rect l="l" t="t" r="r" b="b"/>
            <a:pathLst>
              <a:path w="5979" h="3342" extrusionOk="0">
                <a:moveTo>
                  <a:pt x="2110" y="0"/>
                </a:moveTo>
                <a:lnTo>
                  <a:pt x="0" y="1231"/>
                </a:lnTo>
                <a:lnTo>
                  <a:pt x="3869" y="3341"/>
                </a:lnTo>
                <a:lnTo>
                  <a:pt x="5979" y="2111"/>
                </a:lnTo>
                <a:lnTo>
                  <a:pt x="21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" name="Google Shape;144;p29">
            <a:extLst>
              <a:ext uri="{FF2B5EF4-FFF2-40B4-BE49-F238E27FC236}">
                <a16:creationId xmlns:a16="http://schemas.microsoft.com/office/drawing/2014/main" id="{4C8A9631-F345-72CD-BF8E-FFAC3062B66B}"/>
              </a:ext>
            </a:extLst>
          </p:cNvPr>
          <p:cNvSpPr/>
          <p:nvPr/>
        </p:nvSpPr>
        <p:spPr>
          <a:xfrm>
            <a:off x="5989006" y="4020709"/>
            <a:ext cx="102482" cy="58566"/>
          </a:xfrm>
          <a:custGeom>
            <a:avLst/>
            <a:gdLst/>
            <a:ahLst/>
            <a:cxnLst/>
            <a:rect l="l" t="t" r="r" b="b"/>
            <a:pathLst>
              <a:path w="6156" h="3518" extrusionOk="0">
                <a:moveTo>
                  <a:pt x="2287" y="1"/>
                </a:moveTo>
                <a:lnTo>
                  <a:pt x="1" y="1232"/>
                </a:lnTo>
                <a:lnTo>
                  <a:pt x="3870" y="3518"/>
                </a:lnTo>
                <a:lnTo>
                  <a:pt x="6156" y="2287"/>
                </a:lnTo>
                <a:lnTo>
                  <a:pt x="22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Google Shape;145;p29">
            <a:extLst>
              <a:ext uri="{FF2B5EF4-FFF2-40B4-BE49-F238E27FC236}">
                <a16:creationId xmlns:a16="http://schemas.microsoft.com/office/drawing/2014/main" id="{B4F9153E-0EF6-5499-54ED-B0D5EAF35B89}"/>
              </a:ext>
            </a:extLst>
          </p:cNvPr>
          <p:cNvSpPr/>
          <p:nvPr/>
        </p:nvSpPr>
        <p:spPr>
          <a:xfrm>
            <a:off x="6041712" y="3991443"/>
            <a:ext cx="102465" cy="58566"/>
          </a:xfrm>
          <a:custGeom>
            <a:avLst/>
            <a:gdLst/>
            <a:ahLst/>
            <a:cxnLst/>
            <a:rect l="l" t="t" r="r" b="b"/>
            <a:pathLst>
              <a:path w="6155" h="3518" extrusionOk="0">
                <a:moveTo>
                  <a:pt x="2110" y="1"/>
                </a:moveTo>
                <a:lnTo>
                  <a:pt x="0" y="1231"/>
                </a:lnTo>
                <a:lnTo>
                  <a:pt x="3869" y="3517"/>
                </a:lnTo>
                <a:lnTo>
                  <a:pt x="6155" y="2286"/>
                </a:lnTo>
                <a:lnTo>
                  <a:pt x="21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Google Shape;146;p29">
            <a:extLst>
              <a:ext uri="{FF2B5EF4-FFF2-40B4-BE49-F238E27FC236}">
                <a16:creationId xmlns:a16="http://schemas.microsoft.com/office/drawing/2014/main" id="{67EB63FB-76B3-876A-11EE-DED997D7D4C5}"/>
              </a:ext>
            </a:extLst>
          </p:cNvPr>
          <p:cNvSpPr/>
          <p:nvPr/>
        </p:nvSpPr>
        <p:spPr>
          <a:xfrm>
            <a:off x="6126598" y="4038289"/>
            <a:ext cx="99552" cy="58549"/>
          </a:xfrm>
          <a:custGeom>
            <a:avLst/>
            <a:gdLst/>
            <a:ahLst/>
            <a:cxnLst/>
            <a:rect l="l" t="t" r="r" b="b"/>
            <a:pathLst>
              <a:path w="5980" h="3517" extrusionOk="0">
                <a:moveTo>
                  <a:pt x="2111" y="0"/>
                </a:moveTo>
                <a:lnTo>
                  <a:pt x="1" y="1407"/>
                </a:lnTo>
                <a:lnTo>
                  <a:pt x="3869" y="3517"/>
                </a:lnTo>
                <a:lnTo>
                  <a:pt x="5979" y="2286"/>
                </a:lnTo>
                <a:lnTo>
                  <a:pt x="2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Google Shape;147;p29">
            <a:extLst>
              <a:ext uri="{FF2B5EF4-FFF2-40B4-BE49-F238E27FC236}">
                <a16:creationId xmlns:a16="http://schemas.microsoft.com/office/drawing/2014/main" id="{529BDC89-A61E-9E46-9669-A1D16FC63EC4}"/>
              </a:ext>
            </a:extLst>
          </p:cNvPr>
          <p:cNvSpPr/>
          <p:nvPr/>
        </p:nvSpPr>
        <p:spPr>
          <a:xfrm>
            <a:off x="6191007" y="4196357"/>
            <a:ext cx="99552" cy="58566"/>
          </a:xfrm>
          <a:custGeom>
            <a:avLst/>
            <a:gdLst/>
            <a:ahLst/>
            <a:cxnLst/>
            <a:rect l="l" t="t" r="r" b="b"/>
            <a:pathLst>
              <a:path w="5980" h="3518" extrusionOk="0">
                <a:moveTo>
                  <a:pt x="2110" y="1"/>
                </a:moveTo>
                <a:lnTo>
                  <a:pt x="0" y="1407"/>
                </a:lnTo>
                <a:lnTo>
                  <a:pt x="3869" y="3518"/>
                </a:lnTo>
                <a:lnTo>
                  <a:pt x="5979" y="2287"/>
                </a:lnTo>
                <a:lnTo>
                  <a:pt x="21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Google Shape;148;p29">
            <a:extLst>
              <a:ext uri="{FF2B5EF4-FFF2-40B4-BE49-F238E27FC236}">
                <a16:creationId xmlns:a16="http://schemas.microsoft.com/office/drawing/2014/main" id="{3CC76BE8-AFE5-BD60-2374-A1A0D80EC84E}"/>
              </a:ext>
            </a:extLst>
          </p:cNvPr>
          <p:cNvSpPr/>
          <p:nvPr/>
        </p:nvSpPr>
        <p:spPr>
          <a:xfrm>
            <a:off x="6243696" y="4167091"/>
            <a:ext cx="99552" cy="58566"/>
          </a:xfrm>
          <a:custGeom>
            <a:avLst/>
            <a:gdLst/>
            <a:ahLst/>
            <a:cxnLst/>
            <a:rect l="l" t="t" r="r" b="b"/>
            <a:pathLst>
              <a:path w="5980" h="3518" extrusionOk="0">
                <a:moveTo>
                  <a:pt x="2111" y="0"/>
                </a:moveTo>
                <a:lnTo>
                  <a:pt x="1" y="1231"/>
                </a:lnTo>
                <a:lnTo>
                  <a:pt x="3869" y="3517"/>
                </a:lnTo>
                <a:lnTo>
                  <a:pt x="5979" y="2286"/>
                </a:lnTo>
                <a:lnTo>
                  <a:pt x="2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8" name="Google Shape;149;p29">
            <a:extLst>
              <a:ext uri="{FF2B5EF4-FFF2-40B4-BE49-F238E27FC236}">
                <a16:creationId xmlns:a16="http://schemas.microsoft.com/office/drawing/2014/main" id="{667EF098-DC05-4BA1-F68B-B48B2268B445}"/>
              </a:ext>
            </a:extLst>
          </p:cNvPr>
          <p:cNvSpPr/>
          <p:nvPr/>
        </p:nvSpPr>
        <p:spPr>
          <a:xfrm>
            <a:off x="5599671" y="3856781"/>
            <a:ext cx="102465" cy="58566"/>
          </a:xfrm>
          <a:custGeom>
            <a:avLst/>
            <a:gdLst/>
            <a:ahLst/>
            <a:cxnLst/>
            <a:rect l="l" t="t" r="r" b="b"/>
            <a:pathLst>
              <a:path w="6155" h="3518" extrusionOk="0">
                <a:moveTo>
                  <a:pt x="2286" y="1"/>
                </a:moveTo>
                <a:lnTo>
                  <a:pt x="0" y="1232"/>
                </a:lnTo>
                <a:lnTo>
                  <a:pt x="3869" y="3518"/>
                </a:lnTo>
                <a:lnTo>
                  <a:pt x="6155" y="2287"/>
                </a:lnTo>
                <a:lnTo>
                  <a:pt x="2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9" name="Google Shape;150;p29">
            <a:extLst>
              <a:ext uri="{FF2B5EF4-FFF2-40B4-BE49-F238E27FC236}">
                <a16:creationId xmlns:a16="http://schemas.microsoft.com/office/drawing/2014/main" id="{6A124804-DD23-6440-7BF1-AC8D1BCCE45A}"/>
              </a:ext>
            </a:extLst>
          </p:cNvPr>
          <p:cNvSpPr/>
          <p:nvPr/>
        </p:nvSpPr>
        <p:spPr>
          <a:xfrm>
            <a:off x="6073908" y="4070485"/>
            <a:ext cx="102482" cy="58566"/>
          </a:xfrm>
          <a:custGeom>
            <a:avLst/>
            <a:gdLst/>
            <a:ahLst/>
            <a:cxnLst/>
            <a:rect l="l" t="t" r="r" b="b"/>
            <a:pathLst>
              <a:path w="6156" h="3518" extrusionOk="0">
                <a:moveTo>
                  <a:pt x="2111" y="0"/>
                </a:moveTo>
                <a:lnTo>
                  <a:pt x="0" y="1231"/>
                </a:lnTo>
                <a:lnTo>
                  <a:pt x="3869" y="3517"/>
                </a:lnTo>
                <a:lnTo>
                  <a:pt x="6155" y="2286"/>
                </a:lnTo>
                <a:lnTo>
                  <a:pt x="2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" name="Google Shape;151;p29">
            <a:extLst>
              <a:ext uri="{FF2B5EF4-FFF2-40B4-BE49-F238E27FC236}">
                <a16:creationId xmlns:a16="http://schemas.microsoft.com/office/drawing/2014/main" id="{1A957407-4F81-B2D5-ADCD-268073FCD5F2}"/>
              </a:ext>
            </a:extLst>
          </p:cNvPr>
          <p:cNvSpPr/>
          <p:nvPr/>
        </p:nvSpPr>
        <p:spPr>
          <a:xfrm>
            <a:off x="5684556" y="3906541"/>
            <a:ext cx="439128" cy="251777"/>
          </a:xfrm>
          <a:custGeom>
            <a:avLst/>
            <a:gdLst/>
            <a:ahLst/>
            <a:cxnLst/>
            <a:rect l="l" t="t" r="r" b="b"/>
            <a:pathLst>
              <a:path w="26378" h="15124" extrusionOk="0">
                <a:moveTo>
                  <a:pt x="2111" y="1"/>
                </a:moveTo>
                <a:lnTo>
                  <a:pt x="1" y="1232"/>
                </a:lnTo>
                <a:lnTo>
                  <a:pt x="24092" y="15124"/>
                </a:lnTo>
                <a:lnTo>
                  <a:pt x="26378" y="13893"/>
                </a:lnTo>
                <a:lnTo>
                  <a:pt x="21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Google Shape;152;p29">
            <a:extLst>
              <a:ext uri="{FF2B5EF4-FFF2-40B4-BE49-F238E27FC236}">
                <a16:creationId xmlns:a16="http://schemas.microsoft.com/office/drawing/2014/main" id="{A71CDEF1-4D17-088C-5AD4-21F16B69AE56}"/>
              </a:ext>
            </a:extLst>
          </p:cNvPr>
          <p:cNvSpPr/>
          <p:nvPr/>
        </p:nvSpPr>
        <p:spPr>
          <a:xfrm>
            <a:off x="6158810" y="4117315"/>
            <a:ext cx="99535" cy="58566"/>
          </a:xfrm>
          <a:custGeom>
            <a:avLst/>
            <a:gdLst/>
            <a:ahLst/>
            <a:cxnLst/>
            <a:rect l="l" t="t" r="r" b="b"/>
            <a:pathLst>
              <a:path w="5979" h="3518" extrusionOk="0">
                <a:moveTo>
                  <a:pt x="2110" y="1"/>
                </a:moveTo>
                <a:lnTo>
                  <a:pt x="0" y="1408"/>
                </a:lnTo>
                <a:lnTo>
                  <a:pt x="3869" y="3518"/>
                </a:lnTo>
                <a:lnTo>
                  <a:pt x="5979" y="2287"/>
                </a:lnTo>
                <a:lnTo>
                  <a:pt x="21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" name="Google Shape;153;p29">
            <a:extLst>
              <a:ext uri="{FF2B5EF4-FFF2-40B4-BE49-F238E27FC236}">
                <a16:creationId xmlns:a16="http://schemas.microsoft.com/office/drawing/2014/main" id="{10865C81-969A-C903-7716-762817E051C8}"/>
              </a:ext>
            </a:extLst>
          </p:cNvPr>
          <p:cNvSpPr/>
          <p:nvPr/>
        </p:nvSpPr>
        <p:spPr>
          <a:xfrm>
            <a:off x="6106104" y="4149527"/>
            <a:ext cx="102482" cy="58566"/>
          </a:xfrm>
          <a:custGeom>
            <a:avLst/>
            <a:gdLst/>
            <a:ahLst/>
            <a:cxnLst/>
            <a:rect l="l" t="t" r="r" b="b"/>
            <a:pathLst>
              <a:path w="6156" h="3518" extrusionOk="0">
                <a:moveTo>
                  <a:pt x="2111" y="0"/>
                </a:moveTo>
                <a:lnTo>
                  <a:pt x="1" y="1231"/>
                </a:lnTo>
                <a:lnTo>
                  <a:pt x="3869" y="3517"/>
                </a:lnTo>
                <a:lnTo>
                  <a:pt x="6155" y="2286"/>
                </a:lnTo>
                <a:lnTo>
                  <a:pt x="2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Google Shape;154;p29">
            <a:extLst>
              <a:ext uri="{FF2B5EF4-FFF2-40B4-BE49-F238E27FC236}">
                <a16:creationId xmlns:a16="http://schemas.microsoft.com/office/drawing/2014/main" id="{A8995147-8F87-D8E6-BBBF-02A0D7909679}"/>
              </a:ext>
            </a:extLst>
          </p:cNvPr>
          <p:cNvSpPr/>
          <p:nvPr/>
        </p:nvSpPr>
        <p:spPr>
          <a:xfrm>
            <a:off x="6062205" y="3880204"/>
            <a:ext cx="99535" cy="58566"/>
          </a:xfrm>
          <a:custGeom>
            <a:avLst/>
            <a:gdLst/>
            <a:ahLst/>
            <a:cxnLst/>
            <a:rect l="l" t="t" r="r" b="b"/>
            <a:pathLst>
              <a:path w="5979" h="3518" extrusionOk="0">
                <a:moveTo>
                  <a:pt x="2110" y="0"/>
                </a:moveTo>
                <a:lnTo>
                  <a:pt x="0" y="1407"/>
                </a:lnTo>
                <a:lnTo>
                  <a:pt x="3869" y="3517"/>
                </a:lnTo>
                <a:lnTo>
                  <a:pt x="5979" y="2286"/>
                </a:lnTo>
                <a:lnTo>
                  <a:pt x="21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4" name="Google Shape;155;p29">
            <a:extLst>
              <a:ext uri="{FF2B5EF4-FFF2-40B4-BE49-F238E27FC236}">
                <a16:creationId xmlns:a16="http://schemas.microsoft.com/office/drawing/2014/main" id="{DF538A86-C78A-A6B7-FE18-D7AC85503B85}"/>
              </a:ext>
            </a:extLst>
          </p:cNvPr>
          <p:cNvSpPr/>
          <p:nvPr/>
        </p:nvSpPr>
        <p:spPr>
          <a:xfrm>
            <a:off x="5977303" y="3833358"/>
            <a:ext cx="102482" cy="58566"/>
          </a:xfrm>
          <a:custGeom>
            <a:avLst/>
            <a:gdLst/>
            <a:ahLst/>
            <a:cxnLst/>
            <a:rect l="l" t="t" r="r" b="b"/>
            <a:pathLst>
              <a:path w="6156" h="3518" extrusionOk="0">
                <a:moveTo>
                  <a:pt x="2287" y="1"/>
                </a:moveTo>
                <a:lnTo>
                  <a:pt x="1" y="1232"/>
                </a:lnTo>
                <a:lnTo>
                  <a:pt x="3869" y="3518"/>
                </a:lnTo>
                <a:lnTo>
                  <a:pt x="6155" y="2287"/>
                </a:lnTo>
                <a:lnTo>
                  <a:pt x="22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5" name="Google Shape;156;p29">
            <a:extLst>
              <a:ext uri="{FF2B5EF4-FFF2-40B4-BE49-F238E27FC236}">
                <a16:creationId xmlns:a16="http://schemas.microsoft.com/office/drawing/2014/main" id="{B221D2F6-15D4-AD5A-9376-9FC6ACB5AB79}"/>
              </a:ext>
            </a:extLst>
          </p:cNvPr>
          <p:cNvSpPr/>
          <p:nvPr/>
        </p:nvSpPr>
        <p:spPr>
          <a:xfrm>
            <a:off x="5892417" y="3783599"/>
            <a:ext cx="102465" cy="58566"/>
          </a:xfrm>
          <a:custGeom>
            <a:avLst/>
            <a:gdLst/>
            <a:ahLst/>
            <a:cxnLst/>
            <a:rect l="l" t="t" r="r" b="b"/>
            <a:pathLst>
              <a:path w="6155" h="3518" extrusionOk="0">
                <a:moveTo>
                  <a:pt x="2286" y="0"/>
                </a:moveTo>
                <a:lnTo>
                  <a:pt x="0" y="1231"/>
                </a:lnTo>
                <a:lnTo>
                  <a:pt x="4044" y="3517"/>
                </a:lnTo>
                <a:lnTo>
                  <a:pt x="6155" y="2286"/>
                </a:lnTo>
                <a:lnTo>
                  <a:pt x="2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6" name="Google Shape;157;p29">
            <a:extLst>
              <a:ext uri="{FF2B5EF4-FFF2-40B4-BE49-F238E27FC236}">
                <a16:creationId xmlns:a16="http://schemas.microsoft.com/office/drawing/2014/main" id="{CDC533C2-E07E-BF7E-85AA-C113129AE04B}"/>
              </a:ext>
            </a:extLst>
          </p:cNvPr>
          <p:cNvSpPr/>
          <p:nvPr/>
        </p:nvSpPr>
        <p:spPr>
          <a:xfrm>
            <a:off x="6398851" y="4076345"/>
            <a:ext cx="102465" cy="58549"/>
          </a:xfrm>
          <a:custGeom>
            <a:avLst/>
            <a:gdLst/>
            <a:ahLst/>
            <a:cxnLst/>
            <a:rect l="l" t="t" r="r" b="b"/>
            <a:pathLst>
              <a:path w="6155" h="3517" extrusionOk="0">
                <a:moveTo>
                  <a:pt x="2286" y="0"/>
                </a:moveTo>
                <a:lnTo>
                  <a:pt x="0" y="1231"/>
                </a:lnTo>
                <a:lnTo>
                  <a:pt x="3869" y="3517"/>
                </a:lnTo>
                <a:lnTo>
                  <a:pt x="6155" y="2286"/>
                </a:lnTo>
                <a:lnTo>
                  <a:pt x="2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Google Shape;158;p29">
            <a:extLst>
              <a:ext uri="{FF2B5EF4-FFF2-40B4-BE49-F238E27FC236}">
                <a16:creationId xmlns:a16="http://schemas.microsoft.com/office/drawing/2014/main" id="{B82ABA5A-389F-DB4B-C849-2729D8C6AB2D}"/>
              </a:ext>
            </a:extLst>
          </p:cNvPr>
          <p:cNvSpPr/>
          <p:nvPr/>
        </p:nvSpPr>
        <p:spPr>
          <a:xfrm>
            <a:off x="6296385" y="4137808"/>
            <a:ext cx="99552" cy="58566"/>
          </a:xfrm>
          <a:custGeom>
            <a:avLst/>
            <a:gdLst/>
            <a:ahLst/>
            <a:cxnLst/>
            <a:rect l="l" t="t" r="r" b="b"/>
            <a:pathLst>
              <a:path w="5980" h="3518" extrusionOk="0">
                <a:moveTo>
                  <a:pt x="2111" y="1"/>
                </a:moveTo>
                <a:lnTo>
                  <a:pt x="1" y="1232"/>
                </a:lnTo>
                <a:lnTo>
                  <a:pt x="3869" y="3518"/>
                </a:lnTo>
                <a:lnTo>
                  <a:pt x="5980" y="2111"/>
                </a:lnTo>
                <a:lnTo>
                  <a:pt x="21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8" name="Google Shape;159;p29">
            <a:extLst>
              <a:ext uri="{FF2B5EF4-FFF2-40B4-BE49-F238E27FC236}">
                <a16:creationId xmlns:a16="http://schemas.microsoft.com/office/drawing/2014/main" id="{AF32CFEF-0969-7279-8686-09792E0973C0}"/>
              </a:ext>
            </a:extLst>
          </p:cNvPr>
          <p:cNvSpPr/>
          <p:nvPr/>
        </p:nvSpPr>
        <p:spPr>
          <a:xfrm>
            <a:off x="6211500" y="4088048"/>
            <a:ext cx="99535" cy="58566"/>
          </a:xfrm>
          <a:custGeom>
            <a:avLst/>
            <a:gdLst/>
            <a:ahLst/>
            <a:cxnLst/>
            <a:rect l="l" t="t" r="r" b="b"/>
            <a:pathLst>
              <a:path w="5979" h="3518" extrusionOk="0">
                <a:moveTo>
                  <a:pt x="2110" y="0"/>
                </a:moveTo>
                <a:lnTo>
                  <a:pt x="0" y="1231"/>
                </a:lnTo>
                <a:lnTo>
                  <a:pt x="3869" y="3517"/>
                </a:lnTo>
                <a:lnTo>
                  <a:pt x="5979" y="2286"/>
                </a:lnTo>
                <a:lnTo>
                  <a:pt x="21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Google Shape;160;p29">
            <a:extLst>
              <a:ext uri="{FF2B5EF4-FFF2-40B4-BE49-F238E27FC236}">
                <a16:creationId xmlns:a16="http://schemas.microsoft.com/office/drawing/2014/main" id="{3DA25BD6-74B0-B73A-1874-BFD4463AE008}"/>
              </a:ext>
            </a:extLst>
          </p:cNvPr>
          <p:cNvSpPr/>
          <p:nvPr/>
        </p:nvSpPr>
        <p:spPr>
          <a:xfrm>
            <a:off x="6264189" y="4058765"/>
            <a:ext cx="99552" cy="58566"/>
          </a:xfrm>
          <a:custGeom>
            <a:avLst/>
            <a:gdLst/>
            <a:ahLst/>
            <a:cxnLst/>
            <a:rect l="l" t="t" r="r" b="b"/>
            <a:pathLst>
              <a:path w="5980" h="3518" extrusionOk="0">
                <a:moveTo>
                  <a:pt x="2111" y="1"/>
                </a:moveTo>
                <a:lnTo>
                  <a:pt x="0" y="1232"/>
                </a:lnTo>
                <a:lnTo>
                  <a:pt x="3869" y="3518"/>
                </a:lnTo>
                <a:lnTo>
                  <a:pt x="5979" y="2111"/>
                </a:lnTo>
                <a:lnTo>
                  <a:pt x="21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Google Shape;161;p29">
            <a:extLst>
              <a:ext uri="{FF2B5EF4-FFF2-40B4-BE49-F238E27FC236}">
                <a16:creationId xmlns:a16="http://schemas.microsoft.com/office/drawing/2014/main" id="{AAC50CD6-1D53-0ECD-4922-8CF59FEA47E8}"/>
              </a:ext>
            </a:extLst>
          </p:cNvPr>
          <p:cNvSpPr/>
          <p:nvPr/>
        </p:nvSpPr>
        <p:spPr>
          <a:xfrm>
            <a:off x="6179287" y="4009006"/>
            <a:ext cx="99552" cy="58566"/>
          </a:xfrm>
          <a:custGeom>
            <a:avLst/>
            <a:gdLst/>
            <a:ahLst/>
            <a:cxnLst/>
            <a:rect l="l" t="t" r="r" b="b"/>
            <a:pathLst>
              <a:path w="5980" h="3518" extrusionOk="0">
                <a:moveTo>
                  <a:pt x="2111" y="1"/>
                </a:moveTo>
                <a:lnTo>
                  <a:pt x="1" y="1231"/>
                </a:lnTo>
                <a:lnTo>
                  <a:pt x="3870" y="3517"/>
                </a:lnTo>
                <a:lnTo>
                  <a:pt x="5980" y="2287"/>
                </a:lnTo>
                <a:lnTo>
                  <a:pt x="21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Google Shape;162;p29">
            <a:extLst>
              <a:ext uri="{FF2B5EF4-FFF2-40B4-BE49-F238E27FC236}">
                <a16:creationId xmlns:a16="http://schemas.microsoft.com/office/drawing/2014/main" id="{460457DE-E2D9-F42F-F915-E3804019C61A}"/>
              </a:ext>
            </a:extLst>
          </p:cNvPr>
          <p:cNvSpPr/>
          <p:nvPr/>
        </p:nvSpPr>
        <p:spPr>
          <a:xfrm>
            <a:off x="6346161" y="4105611"/>
            <a:ext cx="102465" cy="58566"/>
          </a:xfrm>
          <a:custGeom>
            <a:avLst/>
            <a:gdLst/>
            <a:ahLst/>
            <a:cxnLst/>
            <a:rect l="l" t="t" r="r" b="b"/>
            <a:pathLst>
              <a:path w="6155" h="3518" extrusionOk="0">
                <a:moveTo>
                  <a:pt x="2286" y="0"/>
                </a:moveTo>
                <a:lnTo>
                  <a:pt x="0" y="1231"/>
                </a:lnTo>
                <a:lnTo>
                  <a:pt x="4045" y="3517"/>
                </a:lnTo>
                <a:lnTo>
                  <a:pt x="6155" y="2286"/>
                </a:lnTo>
                <a:lnTo>
                  <a:pt x="2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Google Shape;163;p29">
            <a:extLst>
              <a:ext uri="{FF2B5EF4-FFF2-40B4-BE49-F238E27FC236}">
                <a16:creationId xmlns:a16="http://schemas.microsoft.com/office/drawing/2014/main" id="{CA04862E-6ADA-446A-F3D7-4461EA76CC6F}"/>
              </a:ext>
            </a:extLst>
          </p:cNvPr>
          <p:cNvSpPr/>
          <p:nvPr/>
        </p:nvSpPr>
        <p:spPr>
          <a:xfrm>
            <a:off x="5956810" y="3941683"/>
            <a:ext cx="102482" cy="58566"/>
          </a:xfrm>
          <a:custGeom>
            <a:avLst/>
            <a:gdLst/>
            <a:ahLst/>
            <a:cxnLst/>
            <a:rect l="l" t="t" r="r" b="b"/>
            <a:pathLst>
              <a:path w="6156" h="3518" extrusionOk="0">
                <a:moveTo>
                  <a:pt x="2287" y="0"/>
                </a:moveTo>
                <a:lnTo>
                  <a:pt x="1" y="1231"/>
                </a:lnTo>
                <a:lnTo>
                  <a:pt x="3869" y="3517"/>
                </a:lnTo>
                <a:lnTo>
                  <a:pt x="6155" y="2286"/>
                </a:lnTo>
                <a:lnTo>
                  <a:pt x="22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Google Shape;164;p29">
            <a:extLst>
              <a:ext uri="{FF2B5EF4-FFF2-40B4-BE49-F238E27FC236}">
                <a16:creationId xmlns:a16="http://schemas.microsoft.com/office/drawing/2014/main" id="{277A9BAF-A890-66C3-4A7A-8358911DCBBA}"/>
              </a:ext>
            </a:extLst>
          </p:cNvPr>
          <p:cNvSpPr/>
          <p:nvPr/>
        </p:nvSpPr>
        <p:spPr>
          <a:xfrm>
            <a:off x="5652360" y="3827515"/>
            <a:ext cx="102482" cy="58566"/>
          </a:xfrm>
          <a:custGeom>
            <a:avLst/>
            <a:gdLst/>
            <a:ahLst/>
            <a:cxnLst/>
            <a:rect l="l" t="t" r="r" b="b"/>
            <a:pathLst>
              <a:path w="6156" h="3518" extrusionOk="0">
                <a:moveTo>
                  <a:pt x="2111" y="0"/>
                </a:moveTo>
                <a:lnTo>
                  <a:pt x="1" y="1231"/>
                </a:lnTo>
                <a:lnTo>
                  <a:pt x="3869" y="3517"/>
                </a:lnTo>
                <a:lnTo>
                  <a:pt x="6155" y="2110"/>
                </a:lnTo>
                <a:lnTo>
                  <a:pt x="2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Google Shape;165;p29">
            <a:extLst>
              <a:ext uri="{FF2B5EF4-FFF2-40B4-BE49-F238E27FC236}">
                <a16:creationId xmlns:a16="http://schemas.microsoft.com/office/drawing/2014/main" id="{33B77A5D-5792-1CB6-2F34-2DC899EC4A9E}"/>
              </a:ext>
            </a:extLst>
          </p:cNvPr>
          <p:cNvSpPr/>
          <p:nvPr/>
        </p:nvSpPr>
        <p:spPr>
          <a:xfrm>
            <a:off x="8187491" y="2840984"/>
            <a:ext cx="17" cy="1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Google Shape;166;p29">
            <a:extLst>
              <a:ext uri="{FF2B5EF4-FFF2-40B4-BE49-F238E27FC236}">
                <a16:creationId xmlns:a16="http://schemas.microsoft.com/office/drawing/2014/main" id="{FACA9451-9BFA-C382-1EF2-2E7670D03CF6}"/>
              </a:ext>
            </a:extLst>
          </p:cNvPr>
          <p:cNvSpPr/>
          <p:nvPr/>
        </p:nvSpPr>
        <p:spPr>
          <a:xfrm>
            <a:off x="8099676" y="3918260"/>
            <a:ext cx="0" cy="17"/>
          </a:xfrm>
          <a:custGeom>
            <a:avLst/>
            <a:gdLst/>
            <a:ahLst/>
            <a:cxnLst/>
            <a:rect l="l" t="t" r="r" b="b"/>
            <a:pathLst>
              <a:path h="1" fill="none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Google Shape;167;p29">
            <a:extLst>
              <a:ext uri="{FF2B5EF4-FFF2-40B4-BE49-F238E27FC236}">
                <a16:creationId xmlns:a16="http://schemas.microsoft.com/office/drawing/2014/main" id="{692F4702-643B-6E55-197B-6BB3ECDA524E}"/>
              </a:ext>
            </a:extLst>
          </p:cNvPr>
          <p:cNvSpPr/>
          <p:nvPr/>
        </p:nvSpPr>
        <p:spPr>
          <a:xfrm>
            <a:off x="8044040" y="3751403"/>
            <a:ext cx="17" cy="1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7" name="Google Shape;168;p29">
            <a:extLst>
              <a:ext uri="{FF2B5EF4-FFF2-40B4-BE49-F238E27FC236}">
                <a16:creationId xmlns:a16="http://schemas.microsoft.com/office/drawing/2014/main" id="{DBCF09D4-9671-9D12-507B-47EE30B9C085}"/>
              </a:ext>
            </a:extLst>
          </p:cNvPr>
          <p:cNvSpPr/>
          <p:nvPr/>
        </p:nvSpPr>
        <p:spPr>
          <a:xfrm>
            <a:off x="8017704" y="4632538"/>
            <a:ext cx="140522" cy="137608"/>
          </a:xfrm>
          <a:custGeom>
            <a:avLst/>
            <a:gdLst/>
            <a:ahLst/>
            <a:cxnLst/>
            <a:rect l="l" t="t" r="r" b="b"/>
            <a:pathLst>
              <a:path w="8441" h="8266" extrusionOk="0">
                <a:moveTo>
                  <a:pt x="7386" y="528"/>
                </a:moveTo>
                <a:lnTo>
                  <a:pt x="7562" y="704"/>
                </a:lnTo>
                <a:lnTo>
                  <a:pt x="7738" y="1056"/>
                </a:lnTo>
                <a:lnTo>
                  <a:pt x="7738" y="7210"/>
                </a:lnTo>
                <a:lnTo>
                  <a:pt x="7562" y="7386"/>
                </a:lnTo>
                <a:lnTo>
                  <a:pt x="7386" y="7562"/>
                </a:lnTo>
                <a:lnTo>
                  <a:pt x="1055" y="7562"/>
                </a:lnTo>
                <a:lnTo>
                  <a:pt x="880" y="7386"/>
                </a:lnTo>
                <a:lnTo>
                  <a:pt x="704" y="7210"/>
                </a:lnTo>
                <a:lnTo>
                  <a:pt x="704" y="1056"/>
                </a:lnTo>
                <a:lnTo>
                  <a:pt x="880" y="704"/>
                </a:lnTo>
                <a:lnTo>
                  <a:pt x="1055" y="528"/>
                </a:lnTo>
                <a:close/>
                <a:moveTo>
                  <a:pt x="704" y="1"/>
                </a:moveTo>
                <a:lnTo>
                  <a:pt x="352" y="176"/>
                </a:lnTo>
                <a:lnTo>
                  <a:pt x="176" y="528"/>
                </a:lnTo>
                <a:lnTo>
                  <a:pt x="0" y="1056"/>
                </a:lnTo>
                <a:lnTo>
                  <a:pt x="0" y="7210"/>
                </a:lnTo>
                <a:lnTo>
                  <a:pt x="176" y="7562"/>
                </a:lnTo>
                <a:lnTo>
                  <a:pt x="352" y="7914"/>
                </a:lnTo>
                <a:lnTo>
                  <a:pt x="704" y="8090"/>
                </a:lnTo>
                <a:lnTo>
                  <a:pt x="1055" y="8265"/>
                </a:lnTo>
                <a:lnTo>
                  <a:pt x="7386" y="8265"/>
                </a:lnTo>
                <a:lnTo>
                  <a:pt x="7738" y="8090"/>
                </a:lnTo>
                <a:lnTo>
                  <a:pt x="8089" y="7914"/>
                </a:lnTo>
                <a:lnTo>
                  <a:pt x="8265" y="7562"/>
                </a:lnTo>
                <a:lnTo>
                  <a:pt x="8441" y="7210"/>
                </a:lnTo>
                <a:lnTo>
                  <a:pt x="8441" y="1056"/>
                </a:lnTo>
                <a:lnTo>
                  <a:pt x="8265" y="528"/>
                </a:lnTo>
                <a:lnTo>
                  <a:pt x="8089" y="176"/>
                </a:lnTo>
                <a:lnTo>
                  <a:pt x="773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8" name="Google Shape;169;p29">
            <a:extLst>
              <a:ext uri="{FF2B5EF4-FFF2-40B4-BE49-F238E27FC236}">
                <a16:creationId xmlns:a16="http://schemas.microsoft.com/office/drawing/2014/main" id="{0CB184FF-E806-E891-59A4-C9D87CDA58CD}"/>
              </a:ext>
            </a:extLst>
          </p:cNvPr>
          <p:cNvSpPr/>
          <p:nvPr/>
        </p:nvSpPr>
        <p:spPr>
          <a:xfrm>
            <a:off x="8017704" y="4632538"/>
            <a:ext cx="140522" cy="137608"/>
          </a:xfrm>
          <a:custGeom>
            <a:avLst/>
            <a:gdLst/>
            <a:ahLst/>
            <a:cxnLst/>
            <a:rect l="l" t="t" r="r" b="b"/>
            <a:pathLst>
              <a:path w="8441" h="8266" fill="none" extrusionOk="0">
                <a:moveTo>
                  <a:pt x="7386" y="1"/>
                </a:moveTo>
                <a:lnTo>
                  <a:pt x="1055" y="1"/>
                </a:lnTo>
                <a:lnTo>
                  <a:pt x="1055" y="1"/>
                </a:lnTo>
                <a:lnTo>
                  <a:pt x="704" y="1"/>
                </a:lnTo>
                <a:lnTo>
                  <a:pt x="352" y="176"/>
                </a:lnTo>
                <a:lnTo>
                  <a:pt x="176" y="528"/>
                </a:lnTo>
                <a:lnTo>
                  <a:pt x="0" y="1056"/>
                </a:lnTo>
                <a:lnTo>
                  <a:pt x="0" y="7210"/>
                </a:lnTo>
                <a:lnTo>
                  <a:pt x="0" y="7210"/>
                </a:lnTo>
                <a:lnTo>
                  <a:pt x="176" y="7562"/>
                </a:lnTo>
                <a:lnTo>
                  <a:pt x="352" y="7914"/>
                </a:lnTo>
                <a:lnTo>
                  <a:pt x="704" y="8090"/>
                </a:lnTo>
                <a:lnTo>
                  <a:pt x="1055" y="8265"/>
                </a:lnTo>
                <a:lnTo>
                  <a:pt x="7386" y="8265"/>
                </a:lnTo>
                <a:lnTo>
                  <a:pt x="7386" y="8265"/>
                </a:lnTo>
                <a:lnTo>
                  <a:pt x="7738" y="8090"/>
                </a:lnTo>
                <a:lnTo>
                  <a:pt x="8089" y="7914"/>
                </a:lnTo>
                <a:lnTo>
                  <a:pt x="8265" y="7562"/>
                </a:lnTo>
                <a:lnTo>
                  <a:pt x="8441" y="7210"/>
                </a:lnTo>
                <a:lnTo>
                  <a:pt x="8441" y="1056"/>
                </a:lnTo>
                <a:lnTo>
                  <a:pt x="8441" y="1056"/>
                </a:lnTo>
                <a:lnTo>
                  <a:pt x="8265" y="528"/>
                </a:lnTo>
                <a:lnTo>
                  <a:pt x="8089" y="176"/>
                </a:lnTo>
                <a:lnTo>
                  <a:pt x="7738" y="1"/>
                </a:lnTo>
                <a:lnTo>
                  <a:pt x="7386" y="1"/>
                </a:lnTo>
                <a:lnTo>
                  <a:pt x="7386" y="1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Google Shape;170;p29">
            <a:extLst>
              <a:ext uri="{FF2B5EF4-FFF2-40B4-BE49-F238E27FC236}">
                <a16:creationId xmlns:a16="http://schemas.microsoft.com/office/drawing/2014/main" id="{0AF304E0-026B-DF24-ED88-023275D90FF4}"/>
              </a:ext>
            </a:extLst>
          </p:cNvPr>
          <p:cNvSpPr/>
          <p:nvPr/>
        </p:nvSpPr>
        <p:spPr>
          <a:xfrm>
            <a:off x="8029407" y="4641328"/>
            <a:ext cx="117115" cy="117099"/>
          </a:xfrm>
          <a:custGeom>
            <a:avLst/>
            <a:gdLst/>
            <a:ahLst/>
            <a:cxnLst/>
            <a:rect l="l" t="t" r="r" b="b"/>
            <a:pathLst>
              <a:path w="7035" h="7034" fill="none" extrusionOk="0">
                <a:moveTo>
                  <a:pt x="7035" y="6682"/>
                </a:moveTo>
                <a:lnTo>
                  <a:pt x="7035" y="6682"/>
                </a:lnTo>
                <a:lnTo>
                  <a:pt x="6859" y="6858"/>
                </a:lnTo>
                <a:lnTo>
                  <a:pt x="6683" y="7034"/>
                </a:lnTo>
                <a:lnTo>
                  <a:pt x="352" y="7034"/>
                </a:lnTo>
                <a:lnTo>
                  <a:pt x="352" y="7034"/>
                </a:lnTo>
                <a:lnTo>
                  <a:pt x="177" y="6858"/>
                </a:lnTo>
                <a:lnTo>
                  <a:pt x="1" y="6682"/>
                </a:lnTo>
                <a:lnTo>
                  <a:pt x="1" y="528"/>
                </a:lnTo>
                <a:lnTo>
                  <a:pt x="1" y="528"/>
                </a:lnTo>
                <a:lnTo>
                  <a:pt x="177" y="176"/>
                </a:lnTo>
                <a:lnTo>
                  <a:pt x="352" y="0"/>
                </a:lnTo>
                <a:lnTo>
                  <a:pt x="6683" y="0"/>
                </a:lnTo>
                <a:lnTo>
                  <a:pt x="6683" y="0"/>
                </a:lnTo>
                <a:lnTo>
                  <a:pt x="6859" y="176"/>
                </a:lnTo>
                <a:lnTo>
                  <a:pt x="7035" y="528"/>
                </a:lnTo>
                <a:lnTo>
                  <a:pt x="7035" y="6682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Google Shape;171;p29">
            <a:extLst>
              <a:ext uri="{FF2B5EF4-FFF2-40B4-BE49-F238E27FC236}">
                <a16:creationId xmlns:a16="http://schemas.microsoft.com/office/drawing/2014/main" id="{E953B1E2-A556-8274-16F7-D21800FAC429}"/>
              </a:ext>
            </a:extLst>
          </p:cNvPr>
          <p:cNvSpPr/>
          <p:nvPr/>
        </p:nvSpPr>
        <p:spPr>
          <a:xfrm>
            <a:off x="8146505" y="4752567"/>
            <a:ext cx="17" cy="1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Google Shape;172;p29">
            <a:extLst>
              <a:ext uri="{FF2B5EF4-FFF2-40B4-BE49-F238E27FC236}">
                <a16:creationId xmlns:a16="http://schemas.microsoft.com/office/drawing/2014/main" id="{4CD782F7-6CFC-8AE6-3322-D193665193E9}"/>
              </a:ext>
            </a:extLst>
          </p:cNvPr>
          <p:cNvSpPr/>
          <p:nvPr/>
        </p:nvSpPr>
        <p:spPr>
          <a:xfrm>
            <a:off x="8017704" y="4790623"/>
            <a:ext cx="140522" cy="137592"/>
          </a:xfrm>
          <a:custGeom>
            <a:avLst/>
            <a:gdLst/>
            <a:ahLst/>
            <a:cxnLst/>
            <a:rect l="l" t="t" r="r" b="b"/>
            <a:pathLst>
              <a:path w="8441" h="8265" extrusionOk="0">
                <a:moveTo>
                  <a:pt x="4221" y="0"/>
                </a:moveTo>
                <a:lnTo>
                  <a:pt x="4045" y="176"/>
                </a:lnTo>
                <a:lnTo>
                  <a:pt x="3869" y="352"/>
                </a:lnTo>
                <a:lnTo>
                  <a:pt x="3869" y="3869"/>
                </a:lnTo>
                <a:lnTo>
                  <a:pt x="176" y="3869"/>
                </a:lnTo>
                <a:lnTo>
                  <a:pt x="0" y="4221"/>
                </a:lnTo>
                <a:lnTo>
                  <a:pt x="176" y="4396"/>
                </a:lnTo>
                <a:lnTo>
                  <a:pt x="3869" y="4396"/>
                </a:lnTo>
                <a:lnTo>
                  <a:pt x="3869" y="7913"/>
                </a:lnTo>
                <a:lnTo>
                  <a:pt x="4045" y="8265"/>
                </a:lnTo>
                <a:lnTo>
                  <a:pt x="4396" y="8265"/>
                </a:lnTo>
                <a:lnTo>
                  <a:pt x="4572" y="7913"/>
                </a:lnTo>
                <a:lnTo>
                  <a:pt x="4572" y="4396"/>
                </a:lnTo>
                <a:lnTo>
                  <a:pt x="8265" y="4396"/>
                </a:lnTo>
                <a:lnTo>
                  <a:pt x="8441" y="4221"/>
                </a:lnTo>
                <a:lnTo>
                  <a:pt x="8265" y="3869"/>
                </a:lnTo>
                <a:lnTo>
                  <a:pt x="4572" y="3869"/>
                </a:lnTo>
                <a:lnTo>
                  <a:pt x="4572" y="352"/>
                </a:lnTo>
                <a:lnTo>
                  <a:pt x="4396" y="176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2" name="Google Shape;173;p29">
            <a:extLst>
              <a:ext uri="{FF2B5EF4-FFF2-40B4-BE49-F238E27FC236}">
                <a16:creationId xmlns:a16="http://schemas.microsoft.com/office/drawing/2014/main" id="{A66659FD-A770-91A4-D5C0-4B559F9D7914}"/>
              </a:ext>
            </a:extLst>
          </p:cNvPr>
          <p:cNvSpPr/>
          <p:nvPr/>
        </p:nvSpPr>
        <p:spPr>
          <a:xfrm>
            <a:off x="8017704" y="4790623"/>
            <a:ext cx="140522" cy="137592"/>
          </a:xfrm>
          <a:custGeom>
            <a:avLst/>
            <a:gdLst/>
            <a:ahLst/>
            <a:cxnLst/>
            <a:rect l="l" t="t" r="r" b="b"/>
            <a:pathLst>
              <a:path w="8441" h="8265" fill="none" extrusionOk="0">
                <a:moveTo>
                  <a:pt x="8089" y="3869"/>
                </a:moveTo>
                <a:lnTo>
                  <a:pt x="4572" y="3869"/>
                </a:lnTo>
                <a:lnTo>
                  <a:pt x="4572" y="352"/>
                </a:lnTo>
                <a:lnTo>
                  <a:pt x="4572" y="352"/>
                </a:lnTo>
                <a:lnTo>
                  <a:pt x="4396" y="176"/>
                </a:lnTo>
                <a:lnTo>
                  <a:pt x="4221" y="0"/>
                </a:lnTo>
                <a:lnTo>
                  <a:pt x="4221" y="0"/>
                </a:lnTo>
                <a:lnTo>
                  <a:pt x="4045" y="176"/>
                </a:lnTo>
                <a:lnTo>
                  <a:pt x="3869" y="352"/>
                </a:lnTo>
                <a:lnTo>
                  <a:pt x="3869" y="3869"/>
                </a:lnTo>
                <a:lnTo>
                  <a:pt x="352" y="3869"/>
                </a:lnTo>
                <a:lnTo>
                  <a:pt x="352" y="3869"/>
                </a:lnTo>
                <a:lnTo>
                  <a:pt x="176" y="3869"/>
                </a:lnTo>
                <a:lnTo>
                  <a:pt x="0" y="4221"/>
                </a:lnTo>
                <a:lnTo>
                  <a:pt x="0" y="4221"/>
                </a:lnTo>
                <a:lnTo>
                  <a:pt x="176" y="4396"/>
                </a:lnTo>
                <a:lnTo>
                  <a:pt x="352" y="4396"/>
                </a:lnTo>
                <a:lnTo>
                  <a:pt x="3869" y="4396"/>
                </a:lnTo>
                <a:lnTo>
                  <a:pt x="3869" y="7913"/>
                </a:lnTo>
                <a:lnTo>
                  <a:pt x="3869" y="7913"/>
                </a:lnTo>
                <a:lnTo>
                  <a:pt x="4045" y="8265"/>
                </a:lnTo>
                <a:lnTo>
                  <a:pt x="4221" y="8265"/>
                </a:lnTo>
                <a:lnTo>
                  <a:pt x="4221" y="8265"/>
                </a:lnTo>
                <a:lnTo>
                  <a:pt x="4396" y="8265"/>
                </a:lnTo>
                <a:lnTo>
                  <a:pt x="4572" y="7913"/>
                </a:lnTo>
                <a:lnTo>
                  <a:pt x="4572" y="4396"/>
                </a:lnTo>
                <a:lnTo>
                  <a:pt x="8089" y="4396"/>
                </a:lnTo>
                <a:lnTo>
                  <a:pt x="8089" y="4396"/>
                </a:lnTo>
                <a:lnTo>
                  <a:pt x="8265" y="4396"/>
                </a:lnTo>
                <a:lnTo>
                  <a:pt x="8441" y="4221"/>
                </a:lnTo>
                <a:lnTo>
                  <a:pt x="8441" y="4221"/>
                </a:lnTo>
                <a:lnTo>
                  <a:pt x="8265" y="3869"/>
                </a:lnTo>
                <a:lnTo>
                  <a:pt x="8089" y="3869"/>
                </a:lnTo>
                <a:lnTo>
                  <a:pt x="8089" y="3869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3" name="Google Shape;174;p29">
            <a:extLst>
              <a:ext uri="{FF2B5EF4-FFF2-40B4-BE49-F238E27FC236}">
                <a16:creationId xmlns:a16="http://schemas.microsoft.com/office/drawing/2014/main" id="{EC318080-6F32-9227-B9BD-38FC92FACD9B}"/>
              </a:ext>
            </a:extLst>
          </p:cNvPr>
          <p:cNvSpPr/>
          <p:nvPr/>
        </p:nvSpPr>
        <p:spPr>
          <a:xfrm>
            <a:off x="8152365" y="4855015"/>
            <a:ext cx="17" cy="1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6" name="Google Shape;188;p29">
            <a:extLst>
              <a:ext uri="{FF2B5EF4-FFF2-40B4-BE49-F238E27FC236}">
                <a16:creationId xmlns:a16="http://schemas.microsoft.com/office/drawing/2014/main" id="{08D4555B-D527-C705-4A46-93A50D7EADF4}"/>
              </a:ext>
            </a:extLst>
          </p:cNvPr>
          <p:cNvSpPr/>
          <p:nvPr/>
        </p:nvSpPr>
        <p:spPr>
          <a:xfrm rot="-5400000">
            <a:off x="4941953" y="2709628"/>
            <a:ext cx="2094000" cy="2094000"/>
          </a:xfrm>
          <a:prstGeom prst="arc">
            <a:avLst>
              <a:gd name="adj1" fmla="val 13987116"/>
              <a:gd name="adj2" fmla="val 20156083"/>
            </a:avLst>
          </a:prstGeom>
          <a:solidFill>
            <a:schemeClr val="bg1"/>
          </a:solidFill>
          <a:ln w="9525" cap="rnd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7" name="Google Shape;189;p29">
            <a:extLst>
              <a:ext uri="{FF2B5EF4-FFF2-40B4-BE49-F238E27FC236}">
                <a16:creationId xmlns:a16="http://schemas.microsoft.com/office/drawing/2014/main" id="{2B3EB4F4-A50E-7546-2713-38CE14396226}"/>
              </a:ext>
            </a:extLst>
          </p:cNvPr>
          <p:cNvSpPr/>
          <p:nvPr/>
        </p:nvSpPr>
        <p:spPr>
          <a:xfrm rot="5875758">
            <a:off x="4941999" y="2709638"/>
            <a:ext cx="2094044" cy="2094044"/>
          </a:xfrm>
          <a:prstGeom prst="arc">
            <a:avLst>
              <a:gd name="adj1" fmla="val 13987116"/>
              <a:gd name="adj2" fmla="val 19885637"/>
            </a:avLst>
          </a:prstGeom>
          <a:noFill/>
          <a:ln w="9525" cap="rnd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88" name="Google Shape;190;p29">
            <a:extLst>
              <a:ext uri="{FF2B5EF4-FFF2-40B4-BE49-F238E27FC236}">
                <a16:creationId xmlns:a16="http://schemas.microsoft.com/office/drawing/2014/main" id="{4700BE42-3E34-8215-BE02-8A067163FEB2}"/>
              </a:ext>
            </a:extLst>
          </p:cNvPr>
          <p:cNvCxnSpPr/>
          <p:nvPr/>
        </p:nvCxnSpPr>
        <p:spPr>
          <a:xfrm rot="10800000" flipH="1">
            <a:off x="4319103" y="3743791"/>
            <a:ext cx="137400" cy="300"/>
          </a:xfrm>
          <a:prstGeom prst="straightConnector1">
            <a:avLst/>
          </a:prstGeom>
          <a:noFill/>
          <a:ln w="9525" cap="flat" cmpd="sng">
            <a:solidFill>
              <a:srgbClr val="003A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194;p29">
            <a:extLst>
              <a:ext uri="{FF2B5EF4-FFF2-40B4-BE49-F238E27FC236}">
                <a16:creationId xmlns:a16="http://schemas.microsoft.com/office/drawing/2014/main" id="{4EE34EC7-1E8B-C1CB-C733-5B644AE2A742}"/>
              </a:ext>
            </a:extLst>
          </p:cNvPr>
          <p:cNvSpPr/>
          <p:nvPr/>
        </p:nvSpPr>
        <p:spPr>
          <a:xfrm>
            <a:off x="3668616" y="3441516"/>
            <a:ext cx="597300" cy="597300"/>
          </a:xfrm>
          <a:prstGeom prst="ellipse">
            <a:avLst/>
          </a:prstGeom>
          <a:solidFill>
            <a:srgbClr val="003A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99" name="Google Shape;201;p29">
            <a:extLst>
              <a:ext uri="{FF2B5EF4-FFF2-40B4-BE49-F238E27FC236}">
                <a16:creationId xmlns:a16="http://schemas.microsoft.com/office/drawing/2014/main" id="{F2D26D89-05D4-B6A4-513B-581CB6470693}"/>
              </a:ext>
            </a:extLst>
          </p:cNvPr>
          <p:cNvCxnSpPr/>
          <p:nvPr/>
        </p:nvCxnSpPr>
        <p:spPr>
          <a:xfrm rot="10800000">
            <a:off x="7111985" y="2716903"/>
            <a:ext cx="552600" cy="0"/>
          </a:xfrm>
          <a:prstGeom prst="straightConnector1">
            <a:avLst/>
          </a:prstGeom>
          <a:noFill/>
          <a:ln w="9525" cap="flat" cmpd="sng">
            <a:solidFill>
              <a:srgbClr val="C7D53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205;p29">
            <a:extLst>
              <a:ext uri="{FF2B5EF4-FFF2-40B4-BE49-F238E27FC236}">
                <a16:creationId xmlns:a16="http://schemas.microsoft.com/office/drawing/2014/main" id="{E34CDD2C-AA8D-A1B3-9585-FE9DE178FA3A}"/>
              </a:ext>
            </a:extLst>
          </p:cNvPr>
          <p:cNvSpPr/>
          <p:nvPr/>
        </p:nvSpPr>
        <p:spPr>
          <a:xfrm flipH="1">
            <a:off x="7717773" y="2414328"/>
            <a:ext cx="597300" cy="597300"/>
          </a:xfrm>
          <a:prstGeom prst="ellipse">
            <a:avLst/>
          </a:prstGeom>
          <a:solidFill>
            <a:srgbClr val="C7D5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4" name="Google Shape;206;p29">
            <a:extLst>
              <a:ext uri="{FF2B5EF4-FFF2-40B4-BE49-F238E27FC236}">
                <a16:creationId xmlns:a16="http://schemas.microsoft.com/office/drawing/2014/main" id="{F6A0B7D5-E17A-5E19-68B8-4D8641370950}"/>
              </a:ext>
            </a:extLst>
          </p:cNvPr>
          <p:cNvCxnSpPr/>
          <p:nvPr/>
        </p:nvCxnSpPr>
        <p:spPr>
          <a:xfrm rot="10800000">
            <a:off x="7527185" y="3743791"/>
            <a:ext cx="137400" cy="300"/>
          </a:xfrm>
          <a:prstGeom prst="straightConnector1">
            <a:avLst/>
          </a:prstGeom>
          <a:noFill/>
          <a:ln w="9525" cap="flat" cmpd="sng">
            <a:solidFill>
              <a:srgbClr val="F262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210;p29">
            <a:extLst>
              <a:ext uri="{FF2B5EF4-FFF2-40B4-BE49-F238E27FC236}">
                <a16:creationId xmlns:a16="http://schemas.microsoft.com/office/drawing/2014/main" id="{072D6546-830F-51F7-880E-B9B837BEED19}"/>
              </a:ext>
            </a:extLst>
          </p:cNvPr>
          <p:cNvSpPr/>
          <p:nvPr/>
        </p:nvSpPr>
        <p:spPr>
          <a:xfrm flipH="1">
            <a:off x="7717773" y="3441516"/>
            <a:ext cx="597300" cy="597300"/>
          </a:xfrm>
          <a:prstGeom prst="ellipse">
            <a:avLst/>
          </a:prstGeom>
          <a:solidFill>
            <a:srgbClr val="F26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3" name="Google Shape;215;p29">
            <a:extLst>
              <a:ext uri="{FF2B5EF4-FFF2-40B4-BE49-F238E27FC236}">
                <a16:creationId xmlns:a16="http://schemas.microsoft.com/office/drawing/2014/main" id="{AA0D6B3D-EEC8-7392-4359-6D6FB29842FF}"/>
              </a:ext>
            </a:extLst>
          </p:cNvPr>
          <p:cNvSpPr/>
          <p:nvPr/>
        </p:nvSpPr>
        <p:spPr>
          <a:xfrm flipH="1">
            <a:off x="7717773" y="4514391"/>
            <a:ext cx="597300" cy="597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43" name="Google Shape;245;p29">
            <a:extLst>
              <a:ext uri="{FF2B5EF4-FFF2-40B4-BE49-F238E27FC236}">
                <a16:creationId xmlns:a16="http://schemas.microsoft.com/office/drawing/2014/main" id="{F89CEDAA-2CD7-FE6B-3232-AEE13D5AAF85}"/>
              </a:ext>
            </a:extLst>
          </p:cNvPr>
          <p:cNvGrpSpPr/>
          <p:nvPr/>
        </p:nvGrpSpPr>
        <p:grpSpPr>
          <a:xfrm>
            <a:off x="5191758" y="2841578"/>
            <a:ext cx="1600166" cy="1638581"/>
            <a:chOff x="9334501" y="864691"/>
            <a:chExt cx="1600166" cy="1639729"/>
          </a:xfrm>
        </p:grpSpPr>
        <p:sp>
          <p:nvSpPr>
            <p:cNvPr id="144" name="Google Shape;246;p29">
              <a:extLst>
                <a:ext uri="{FF2B5EF4-FFF2-40B4-BE49-F238E27FC236}">
                  <a16:creationId xmlns:a16="http://schemas.microsoft.com/office/drawing/2014/main" id="{A99385AD-BBDE-8779-119F-9302CA7F4A88}"/>
                </a:ext>
              </a:extLst>
            </p:cNvPr>
            <p:cNvSpPr/>
            <p:nvPr/>
          </p:nvSpPr>
          <p:spPr>
            <a:xfrm>
              <a:off x="9334501" y="1929728"/>
              <a:ext cx="1549154" cy="574691"/>
            </a:xfrm>
            <a:custGeom>
              <a:avLst/>
              <a:gdLst/>
              <a:ahLst/>
              <a:cxnLst/>
              <a:rect l="l" t="t" r="r" b="b"/>
              <a:pathLst>
                <a:path w="197975" h="73443" extrusionOk="0">
                  <a:moveTo>
                    <a:pt x="0" y="1"/>
                  </a:moveTo>
                  <a:lnTo>
                    <a:pt x="0" y="3593"/>
                  </a:lnTo>
                  <a:lnTo>
                    <a:pt x="133" y="4524"/>
                  </a:lnTo>
                  <a:lnTo>
                    <a:pt x="532" y="5323"/>
                  </a:lnTo>
                  <a:lnTo>
                    <a:pt x="1197" y="6121"/>
                  </a:lnTo>
                  <a:lnTo>
                    <a:pt x="2262" y="6919"/>
                  </a:lnTo>
                  <a:lnTo>
                    <a:pt x="115352" y="72113"/>
                  </a:lnTo>
                  <a:lnTo>
                    <a:pt x="116417" y="72645"/>
                  </a:lnTo>
                  <a:lnTo>
                    <a:pt x="116550" y="72778"/>
                  </a:lnTo>
                  <a:lnTo>
                    <a:pt x="117348" y="73044"/>
                  </a:lnTo>
                  <a:lnTo>
                    <a:pt x="117614" y="73044"/>
                  </a:lnTo>
                  <a:lnTo>
                    <a:pt x="118146" y="73177"/>
                  </a:lnTo>
                  <a:lnTo>
                    <a:pt x="118279" y="73177"/>
                  </a:lnTo>
                  <a:lnTo>
                    <a:pt x="118412" y="73310"/>
                  </a:lnTo>
                  <a:lnTo>
                    <a:pt x="119078" y="73310"/>
                  </a:lnTo>
                  <a:lnTo>
                    <a:pt x="119211" y="73443"/>
                  </a:lnTo>
                  <a:lnTo>
                    <a:pt x="122271" y="73443"/>
                  </a:lnTo>
                  <a:lnTo>
                    <a:pt x="123202" y="73310"/>
                  </a:lnTo>
                  <a:lnTo>
                    <a:pt x="123468" y="73177"/>
                  </a:lnTo>
                  <a:lnTo>
                    <a:pt x="123867" y="73177"/>
                  </a:lnTo>
                  <a:lnTo>
                    <a:pt x="124133" y="73044"/>
                  </a:lnTo>
                  <a:lnTo>
                    <a:pt x="124532" y="72911"/>
                  </a:lnTo>
                  <a:lnTo>
                    <a:pt x="124799" y="72911"/>
                  </a:lnTo>
                  <a:lnTo>
                    <a:pt x="125464" y="72645"/>
                  </a:lnTo>
                  <a:lnTo>
                    <a:pt x="125597" y="72512"/>
                  </a:lnTo>
                  <a:lnTo>
                    <a:pt x="126395" y="72113"/>
                  </a:lnTo>
                  <a:lnTo>
                    <a:pt x="197176" y="31001"/>
                  </a:lnTo>
                  <a:lnTo>
                    <a:pt x="197309" y="30868"/>
                  </a:lnTo>
                  <a:lnTo>
                    <a:pt x="197576" y="30735"/>
                  </a:lnTo>
                  <a:lnTo>
                    <a:pt x="197709" y="30602"/>
                  </a:lnTo>
                  <a:lnTo>
                    <a:pt x="197709" y="30469"/>
                  </a:lnTo>
                  <a:lnTo>
                    <a:pt x="197842" y="30469"/>
                  </a:lnTo>
                  <a:lnTo>
                    <a:pt x="197842" y="30336"/>
                  </a:lnTo>
                  <a:lnTo>
                    <a:pt x="197842" y="30203"/>
                  </a:lnTo>
                  <a:lnTo>
                    <a:pt x="197975" y="30203"/>
                  </a:lnTo>
                  <a:lnTo>
                    <a:pt x="197975" y="30069"/>
                  </a:lnTo>
                  <a:lnTo>
                    <a:pt x="197975" y="29936"/>
                  </a:lnTo>
                  <a:lnTo>
                    <a:pt x="197975" y="26477"/>
                  </a:lnTo>
                  <a:lnTo>
                    <a:pt x="197842" y="26743"/>
                  </a:lnTo>
                  <a:lnTo>
                    <a:pt x="197709" y="26876"/>
                  </a:lnTo>
                  <a:lnTo>
                    <a:pt x="197576" y="27009"/>
                  </a:lnTo>
                  <a:lnTo>
                    <a:pt x="197309" y="27142"/>
                  </a:lnTo>
                  <a:lnTo>
                    <a:pt x="197176" y="27275"/>
                  </a:lnTo>
                  <a:lnTo>
                    <a:pt x="126395" y="68520"/>
                  </a:lnTo>
                  <a:lnTo>
                    <a:pt x="125597" y="68786"/>
                  </a:lnTo>
                  <a:lnTo>
                    <a:pt x="125464" y="68919"/>
                  </a:lnTo>
                  <a:lnTo>
                    <a:pt x="124799" y="69185"/>
                  </a:lnTo>
                  <a:lnTo>
                    <a:pt x="124532" y="69185"/>
                  </a:lnTo>
                  <a:lnTo>
                    <a:pt x="124133" y="69319"/>
                  </a:lnTo>
                  <a:lnTo>
                    <a:pt x="123867" y="69452"/>
                  </a:lnTo>
                  <a:lnTo>
                    <a:pt x="123468" y="69585"/>
                  </a:lnTo>
                  <a:lnTo>
                    <a:pt x="123202" y="69585"/>
                  </a:lnTo>
                  <a:lnTo>
                    <a:pt x="122271" y="69718"/>
                  </a:lnTo>
                  <a:lnTo>
                    <a:pt x="121472" y="69718"/>
                  </a:lnTo>
                  <a:lnTo>
                    <a:pt x="121073" y="69851"/>
                  </a:lnTo>
                  <a:lnTo>
                    <a:pt x="120674" y="69851"/>
                  </a:lnTo>
                  <a:lnTo>
                    <a:pt x="120408" y="69718"/>
                  </a:lnTo>
                  <a:lnTo>
                    <a:pt x="119211" y="69718"/>
                  </a:lnTo>
                  <a:lnTo>
                    <a:pt x="118811" y="69585"/>
                  </a:lnTo>
                  <a:lnTo>
                    <a:pt x="118412" y="69585"/>
                  </a:lnTo>
                  <a:lnTo>
                    <a:pt x="118146" y="69452"/>
                  </a:lnTo>
                  <a:lnTo>
                    <a:pt x="117614" y="69319"/>
                  </a:lnTo>
                  <a:lnTo>
                    <a:pt x="117348" y="69319"/>
                  </a:lnTo>
                  <a:lnTo>
                    <a:pt x="116550" y="69052"/>
                  </a:lnTo>
                  <a:lnTo>
                    <a:pt x="116417" y="68919"/>
                  </a:lnTo>
                  <a:lnTo>
                    <a:pt x="115352" y="68520"/>
                  </a:lnTo>
                  <a:lnTo>
                    <a:pt x="2262" y="3194"/>
                  </a:lnTo>
                  <a:lnTo>
                    <a:pt x="1330" y="2396"/>
                  </a:lnTo>
                  <a:lnTo>
                    <a:pt x="532" y="1730"/>
                  </a:lnTo>
                  <a:lnTo>
                    <a:pt x="133" y="7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5" name="Google Shape;247;p29">
              <a:extLst>
                <a:ext uri="{FF2B5EF4-FFF2-40B4-BE49-F238E27FC236}">
                  <a16:creationId xmlns:a16="http://schemas.microsoft.com/office/drawing/2014/main" id="{68BFD9EC-30BD-89AD-4D3B-9D6E9E7FE840}"/>
                </a:ext>
              </a:extLst>
            </p:cNvPr>
            <p:cNvSpPr/>
            <p:nvPr/>
          </p:nvSpPr>
          <p:spPr>
            <a:xfrm>
              <a:off x="9334501" y="1578879"/>
              <a:ext cx="1549154" cy="897434"/>
            </a:xfrm>
            <a:custGeom>
              <a:avLst/>
              <a:gdLst/>
              <a:ahLst/>
              <a:cxnLst/>
              <a:rect l="l" t="t" r="r" b="b"/>
              <a:pathLst>
                <a:path w="197975" h="114688" extrusionOk="0">
                  <a:moveTo>
                    <a:pt x="74906" y="1"/>
                  </a:moveTo>
                  <a:lnTo>
                    <a:pt x="73974" y="134"/>
                  </a:lnTo>
                  <a:lnTo>
                    <a:pt x="73043" y="533"/>
                  </a:lnTo>
                  <a:lnTo>
                    <a:pt x="2262" y="41645"/>
                  </a:lnTo>
                  <a:lnTo>
                    <a:pt x="1197" y="42310"/>
                  </a:lnTo>
                  <a:lnTo>
                    <a:pt x="532" y="43108"/>
                  </a:lnTo>
                  <a:lnTo>
                    <a:pt x="133" y="43906"/>
                  </a:lnTo>
                  <a:lnTo>
                    <a:pt x="0" y="44838"/>
                  </a:lnTo>
                  <a:lnTo>
                    <a:pt x="133" y="45636"/>
                  </a:lnTo>
                  <a:lnTo>
                    <a:pt x="532" y="46567"/>
                  </a:lnTo>
                  <a:lnTo>
                    <a:pt x="1330" y="47233"/>
                  </a:lnTo>
                  <a:lnTo>
                    <a:pt x="2262" y="48031"/>
                  </a:lnTo>
                  <a:lnTo>
                    <a:pt x="115352" y="113357"/>
                  </a:lnTo>
                  <a:lnTo>
                    <a:pt x="116683" y="113889"/>
                  </a:lnTo>
                  <a:lnTo>
                    <a:pt x="118013" y="114289"/>
                  </a:lnTo>
                  <a:lnTo>
                    <a:pt x="119344" y="114555"/>
                  </a:lnTo>
                  <a:lnTo>
                    <a:pt x="120940" y="114688"/>
                  </a:lnTo>
                  <a:lnTo>
                    <a:pt x="122404" y="114555"/>
                  </a:lnTo>
                  <a:lnTo>
                    <a:pt x="123867" y="114289"/>
                  </a:lnTo>
                  <a:lnTo>
                    <a:pt x="125198" y="113889"/>
                  </a:lnTo>
                  <a:lnTo>
                    <a:pt x="126395" y="113357"/>
                  </a:lnTo>
                  <a:lnTo>
                    <a:pt x="197176" y="72112"/>
                  </a:lnTo>
                  <a:lnTo>
                    <a:pt x="197576" y="71846"/>
                  </a:lnTo>
                  <a:lnTo>
                    <a:pt x="197842" y="71580"/>
                  </a:lnTo>
                  <a:lnTo>
                    <a:pt x="197975" y="71314"/>
                  </a:lnTo>
                  <a:lnTo>
                    <a:pt x="197975" y="71048"/>
                  </a:lnTo>
                  <a:lnTo>
                    <a:pt x="197975" y="70782"/>
                  </a:lnTo>
                  <a:lnTo>
                    <a:pt x="197842" y="70516"/>
                  </a:lnTo>
                  <a:lnTo>
                    <a:pt x="197576" y="70250"/>
                  </a:lnTo>
                  <a:lnTo>
                    <a:pt x="197176" y="69984"/>
                  </a:lnTo>
                  <a:lnTo>
                    <a:pt x="76768" y="533"/>
                  </a:lnTo>
                  <a:lnTo>
                    <a:pt x="75970" y="134"/>
                  </a:lnTo>
                  <a:lnTo>
                    <a:pt x="74906" y="1"/>
                  </a:ln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6" name="Google Shape;248;p29">
              <a:extLst>
                <a:ext uri="{FF2B5EF4-FFF2-40B4-BE49-F238E27FC236}">
                  <a16:creationId xmlns:a16="http://schemas.microsoft.com/office/drawing/2014/main" id="{01AB3001-052C-B22D-C45A-0A55C66FCA41}"/>
                </a:ext>
              </a:extLst>
            </p:cNvPr>
            <p:cNvSpPr/>
            <p:nvPr/>
          </p:nvSpPr>
          <p:spPr>
            <a:xfrm>
              <a:off x="9935211" y="864691"/>
              <a:ext cx="999456" cy="1258690"/>
            </a:xfrm>
            <a:custGeom>
              <a:avLst/>
              <a:gdLst/>
              <a:ahLst/>
              <a:cxnLst/>
              <a:rect l="l" t="t" r="r" b="b"/>
              <a:pathLst>
                <a:path w="127726" h="160855" extrusionOk="0">
                  <a:moveTo>
                    <a:pt x="3327" y="0"/>
                  </a:moveTo>
                  <a:lnTo>
                    <a:pt x="3194" y="133"/>
                  </a:lnTo>
                  <a:lnTo>
                    <a:pt x="0" y="1996"/>
                  </a:lnTo>
                  <a:lnTo>
                    <a:pt x="267" y="1863"/>
                  </a:lnTo>
                  <a:lnTo>
                    <a:pt x="932" y="1863"/>
                  </a:lnTo>
                  <a:lnTo>
                    <a:pt x="1331" y="2129"/>
                  </a:lnTo>
                  <a:lnTo>
                    <a:pt x="122670" y="72245"/>
                  </a:lnTo>
                  <a:lnTo>
                    <a:pt x="123069" y="72511"/>
                  </a:lnTo>
                  <a:lnTo>
                    <a:pt x="123468" y="72777"/>
                  </a:lnTo>
                  <a:lnTo>
                    <a:pt x="123735" y="73176"/>
                  </a:lnTo>
                  <a:lnTo>
                    <a:pt x="124001" y="73575"/>
                  </a:lnTo>
                  <a:lnTo>
                    <a:pt x="124267" y="74108"/>
                  </a:lnTo>
                  <a:lnTo>
                    <a:pt x="124400" y="74507"/>
                  </a:lnTo>
                  <a:lnTo>
                    <a:pt x="124533" y="75039"/>
                  </a:lnTo>
                  <a:lnTo>
                    <a:pt x="124533" y="75438"/>
                  </a:lnTo>
                  <a:lnTo>
                    <a:pt x="124400" y="157395"/>
                  </a:lnTo>
                  <a:lnTo>
                    <a:pt x="124267" y="157928"/>
                  </a:lnTo>
                  <a:lnTo>
                    <a:pt x="124267" y="158061"/>
                  </a:lnTo>
                  <a:lnTo>
                    <a:pt x="124267" y="158593"/>
                  </a:lnTo>
                  <a:lnTo>
                    <a:pt x="124134" y="159125"/>
                  </a:lnTo>
                  <a:lnTo>
                    <a:pt x="123868" y="159524"/>
                  </a:lnTo>
                  <a:lnTo>
                    <a:pt x="123868" y="159657"/>
                  </a:lnTo>
                  <a:lnTo>
                    <a:pt x="123735" y="160056"/>
                  </a:lnTo>
                  <a:lnTo>
                    <a:pt x="123335" y="160455"/>
                  </a:lnTo>
                  <a:lnTo>
                    <a:pt x="123275" y="160516"/>
                  </a:lnTo>
                  <a:lnTo>
                    <a:pt x="125996" y="158992"/>
                  </a:lnTo>
                  <a:lnTo>
                    <a:pt x="126396" y="158726"/>
                  </a:lnTo>
                  <a:lnTo>
                    <a:pt x="126529" y="158593"/>
                  </a:lnTo>
                  <a:lnTo>
                    <a:pt x="126928" y="158194"/>
                  </a:lnTo>
                  <a:lnTo>
                    <a:pt x="127061" y="157794"/>
                  </a:lnTo>
                  <a:lnTo>
                    <a:pt x="127061" y="157661"/>
                  </a:lnTo>
                  <a:lnTo>
                    <a:pt x="127194" y="157395"/>
                  </a:lnTo>
                  <a:lnTo>
                    <a:pt x="127327" y="157262"/>
                  </a:lnTo>
                  <a:lnTo>
                    <a:pt x="127327" y="157129"/>
                  </a:lnTo>
                  <a:lnTo>
                    <a:pt x="127327" y="156863"/>
                  </a:lnTo>
                  <a:lnTo>
                    <a:pt x="127460" y="156730"/>
                  </a:lnTo>
                  <a:lnTo>
                    <a:pt x="127460" y="156597"/>
                  </a:lnTo>
                  <a:lnTo>
                    <a:pt x="127460" y="156331"/>
                  </a:lnTo>
                  <a:lnTo>
                    <a:pt x="127460" y="156198"/>
                  </a:lnTo>
                  <a:lnTo>
                    <a:pt x="127460" y="156065"/>
                  </a:lnTo>
                  <a:lnTo>
                    <a:pt x="127593" y="155799"/>
                  </a:lnTo>
                  <a:lnTo>
                    <a:pt x="127593" y="155533"/>
                  </a:lnTo>
                  <a:lnTo>
                    <a:pt x="127726" y="73575"/>
                  </a:lnTo>
                  <a:lnTo>
                    <a:pt x="127726" y="73442"/>
                  </a:lnTo>
                  <a:lnTo>
                    <a:pt x="127726" y="73309"/>
                  </a:lnTo>
                  <a:lnTo>
                    <a:pt x="127726" y="73176"/>
                  </a:lnTo>
                  <a:lnTo>
                    <a:pt x="127726" y="73043"/>
                  </a:lnTo>
                  <a:lnTo>
                    <a:pt x="127726" y="72910"/>
                  </a:lnTo>
                  <a:lnTo>
                    <a:pt x="127593" y="72777"/>
                  </a:lnTo>
                  <a:lnTo>
                    <a:pt x="127593" y="72644"/>
                  </a:lnTo>
                  <a:lnTo>
                    <a:pt x="127593" y="72511"/>
                  </a:lnTo>
                  <a:lnTo>
                    <a:pt x="127460" y="72378"/>
                  </a:lnTo>
                  <a:lnTo>
                    <a:pt x="127460" y="72245"/>
                  </a:lnTo>
                  <a:lnTo>
                    <a:pt x="127460" y="72112"/>
                  </a:lnTo>
                  <a:lnTo>
                    <a:pt x="127327" y="71979"/>
                  </a:lnTo>
                  <a:lnTo>
                    <a:pt x="127327" y="71846"/>
                  </a:lnTo>
                  <a:lnTo>
                    <a:pt x="127194" y="71713"/>
                  </a:lnTo>
                  <a:lnTo>
                    <a:pt x="127061" y="71447"/>
                  </a:lnTo>
                  <a:lnTo>
                    <a:pt x="126928" y="71314"/>
                  </a:lnTo>
                  <a:lnTo>
                    <a:pt x="126795" y="71180"/>
                  </a:lnTo>
                  <a:lnTo>
                    <a:pt x="126662" y="71047"/>
                  </a:lnTo>
                  <a:lnTo>
                    <a:pt x="126662" y="70914"/>
                  </a:lnTo>
                  <a:lnTo>
                    <a:pt x="126529" y="70914"/>
                  </a:lnTo>
                  <a:lnTo>
                    <a:pt x="126529" y="70781"/>
                  </a:lnTo>
                  <a:lnTo>
                    <a:pt x="126396" y="70648"/>
                  </a:lnTo>
                  <a:lnTo>
                    <a:pt x="126262" y="70648"/>
                  </a:lnTo>
                  <a:lnTo>
                    <a:pt x="126262" y="70515"/>
                  </a:lnTo>
                  <a:lnTo>
                    <a:pt x="126129" y="70515"/>
                  </a:lnTo>
                  <a:lnTo>
                    <a:pt x="125996" y="70382"/>
                  </a:lnTo>
                  <a:lnTo>
                    <a:pt x="125863" y="70382"/>
                  </a:lnTo>
                  <a:lnTo>
                    <a:pt x="4524" y="266"/>
                  </a:lnTo>
                  <a:lnTo>
                    <a:pt x="4391" y="133"/>
                  </a:lnTo>
                  <a:lnTo>
                    <a:pt x="4258" y="133"/>
                  </a:lnTo>
                  <a:lnTo>
                    <a:pt x="4125" y="0"/>
                  </a:lnTo>
                  <a:close/>
                  <a:moveTo>
                    <a:pt x="123275" y="160516"/>
                  </a:moveTo>
                  <a:lnTo>
                    <a:pt x="122670" y="160855"/>
                  </a:lnTo>
                  <a:lnTo>
                    <a:pt x="123202" y="160588"/>
                  </a:lnTo>
                  <a:lnTo>
                    <a:pt x="123275" y="160516"/>
                  </a:ln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7" name="Google Shape;249;p29">
              <a:extLst>
                <a:ext uri="{FF2B5EF4-FFF2-40B4-BE49-F238E27FC236}">
                  <a16:creationId xmlns:a16="http://schemas.microsoft.com/office/drawing/2014/main" id="{390B1ED8-4F84-6094-D929-0CBD2221820A}"/>
                </a:ext>
              </a:extLst>
            </p:cNvPr>
            <p:cNvSpPr/>
            <p:nvPr/>
          </p:nvSpPr>
          <p:spPr>
            <a:xfrm>
              <a:off x="9928967" y="879261"/>
              <a:ext cx="980715" cy="1247242"/>
            </a:xfrm>
            <a:custGeom>
              <a:avLst/>
              <a:gdLst/>
              <a:ahLst/>
              <a:cxnLst/>
              <a:rect l="l" t="t" r="r" b="b"/>
              <a:pathLst>
                <a:path w="125331" h="159392" extrusionOk="0">
                  <a:moveTo>
                    <a:pt x="1065" y="1"/>
                  </a:moveTo>
                  <a:lnTo>
                    <a:pt x="798" y="134"/>
                  </a:lnTo>
                  <a:lnTo>
                    <a:pt x="532" y="267"/>
                  </a:lnTo>
                  <a:lnTo>
                    <a:pt x="399" y="533"/>
                  </a:lnTo>
                  <a:lnTo>
                    <a:pt x="266" y="932"/>
                  </a:lnTo>
                  <a:lnTo>
                    <a:pt x="266" y="1331"/>
                  </a:lnTo>
                  <a:lnTo>
                    <a:pt x="0" y="83288"/>
                  </a:lnTo>
                  <a:lnTo>
                    <a:pt x="133" y="84619"/>
                  </a:lnTo>
                  <a:lnTo>
                    <a:pt x="399" y="85949"/>
                  </a:lnTo>
                  <a:lnTo>
                    <a:pt x="931" y="87280"/>
                  </a:lnTo>
                  <a:lnTo>
                    <a:pt x="1597" y="88610"/>
                  </a:lnTo>
                  <a:lnTo>
                    <a:pt x="2395" y="89941"/>
                  </a:lnTo>
                  <a:lnTo>
                    <a:pt x="3326" y="91005"/>
                  </a:lnTo>
                  <a:lnTo>
                    <a:pt x="4391" y="91937"/>
                  </a:lnTo>
                  <a:lnTo>
                    <a:pt x="5455" y="92735"/>
                  </a:lnTo>
                  <a:lnTo>
                    <a:pt x="119610" y="158726"/>
                  </a:lnTo>
                  <a:lnTo>
                    <a:pt x="120674" y="159126"/>
                  </a:lnTo>
                  <a:lnTo>
                    <a:pt x="121739" y="159392"/>
                  </a:lnTo>
                  <a:lnTo>
                    <a:pt x="122670" y="159392"/>
                  </a:lnTo>
                  <a:lnTo>
                    <a:pt x="123468" y="159126"/>
                  </a:lnTo>
                  <a:lnTo>
                    <a:pt x="124133" y="158460"/>
                  </a:lnTo>
                  <a:lnTo>
                    <a:pt x="124666" y="157795"/>
                  </a:lnTo>
                  <a:lnTo>
                    <a:pt x="125065" y="156731"/>
                  </a:lnTo>
                  <a:lnTo>
                    <a:pt x="125198" y="155533"/>
                  </a:lnTo>
                  <a:lnTo>
                    <a:pt x="125331" y="73576"/>
                  </a:lnTo>
                  <a:lnTo>
                    <a:pt x="125198" y="72645"/>
                  </a:lnTo>
                  <a:lnTo>
                    <a:pt x="124799" y="71713"/>
                  </a:lnTo>
                  <a:lnTo>
                    <a:pt x="124266" y="70915"/>
                  </a:lnTo>
                  <a:lnTo>
                    <a:pt x="123468" y="70383"/>
                  </a:lnTo>
                  <a:lnTo>
                    <a:pt x="2129" y="26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8" name="Google Shape;250;p29">
              <a:extLst>
                <a:ext uri="{FF2B5EF4-FFF2-40B4-BE49-F238E27FC236}">
                  <a16:creationId xmlns:a16="http://schemas.microsoft.com/office/drawing/2014/main" id="{BB6CEE5E-3A73-AEE0-BF8B-CDEC0B400939}"/>
                </a:ext>
              </a:extLst>
            </p:cNvPr>
            <p:cNvSpPr/>
            <p:nvPr/>
          </p:nvSpPr>
          <p:spPr>
            <a:xfrm>
              <a:off x="9945618" y="912580"/>
              <a:ext cx="947412" cy="1180613"/>
            </a:xfrm>
            <a:custGeom>
              <a:avLst/>
              <a:gdLst/>
              <a:ahLst/>
              <a:cxnLst/>
              <a:rect l="l" t="t" r="r" b="b"/>
              <a:pathLst>
                <a:path w="121075" h="150877" extrusionOk="0">
                  <a:moveTo>
                    <a:pt x="1065" y="0"/>
                  </a:moveTo>
                  <a:lnTo>
                    <a:pt x="799" y="133"/>
                  </a:lnTo>
                  <a:lnTo>
                    <a:pt x="533" y="399"/>
                  </a:lnTo>
                  <a:lnTo>
                    <a:pt x="400" y="532"/>
                  </a:lnTo>
                  <a:lnTo>
                    <a:pt x="267" y="932"/>
                  </a:lnTo>
                  <a:lnTo>
                    <a:pt x="267" y="1331"/>
                  </a:lnTo>
                  <a:lnTo>
                    <a:pt x="1" y="77301"/>
                  </a:lnTo>
                  <a:lnTo>
                    <a:pt x="134" y="78631"/>
                  </a:lnTo>
                  <a:lnTo>
                    <a:pt x="400" y="79962"/>
                  </a:lnTo>
                  <a:lnTo>
                    <a:pt x="932" y="81292"/>
                  </a:lnTo>
                  <a:lnTo>
                    <a:pt x="1597" y="82490"/>
                  </a:lnTo>
                  <a:lnTo>
                    <a:pt x="2396" y="83687"/>
                  </a:lnTo>
                  <a:lnTo>
                    <a:pt x="3327" y="84885"/>
                  </a:lnTo>
                  <a:lnTo>
                    <a:pt x="4258" y="85816"/>
                  </a:lnTo>
                  <a:lnTo>
                    <a:pt x="5323" y="86481"/>
                  </a:lnTo>
                  <a:lnTo>
                    <a:pt x="115486" y="150078"/>
                  </a:lnTo>
                  <a:lnTo>
                    <a:pt x="116550" y="150610"/>
                  </a:lnTo>
                  <a:lnTo>
                    <a:pt x="117615" y="150876"/>
                  </a:lnTo>
                  <a:lnTo>
                    <a:pt x="118413" y="150743"/>
                  </a:lnTo>
                  <a:lnTo>
                    <a:pt x="119211" y="150477"/>
                  </a:lnTo>
                  <a:lnTo>
                    <a:pt x="119877" y="149945"/>
                  </a:lnTo>
                  <a:lnTo>
                    <a:pt x="120409" y="149147"/>
                  </a:lnTo>
                  <a:lnTo>
                    <a:pt x="120675" y="148215"/>
                  </a:lnTo>
                  <a:lnTo>
                    <a:pt x="120808" y="147018"/>
                  </a:lnTo>
                  <a:lnTo>
                    <a:pt x="121074" y="71048"/>
                  </a:lnTo>
                  <a:lnTo>
                    <a:pt x="120941" y="70116"/>
                  </a:lnTo>
                  <a:lnTo>
                    <a:pt x="120542" y="69318"/>
                  </a:lnTo>
                  <a:lnTo>
                    <a:pt x="119877" y="68520"/>
                  </a:lnTo>
                  <a:lnTo>
                    <a:pt x="119211" y="67988"/>
                  </a:lnTo>
                  <a:lnTo>
                    <a:pt x="2130" y="266"/>
                  </a:lnTo>
                  <a:lnTo>
                    <a:pt x="1731" y="133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9" name="Google Shape;251;p29">
              <a:extLst>
                <a:ext uri="{FF2B5EF4-FFF2-40B4-BE49-F238E27FC236}">
                  <a16:creationId xmlns:a16="http://schemas.microsoft.com/office/drawing/2014/main" id="{2BA61A5D-A94C-D6A5-7D76-875B84A14313}"/>
                </a:ext>
              </a:extLst>
            </p:cNvPr>
            <p:cNvSpPr/>
            <p:nvPr/>
          </p:nvSpPr>
          <p:spPr>
            <a:xfrm>
              <a:off x="9705125" y="1979707"/>
              <a:ext cx="497654" cy="288390"/>
            </a:xfrm>
            <a:custGeom>
              <a:avLst/>
              <a:gdLst/>
              <a:ahLst/>
              <a:cxnLst/>
              <a:rect l="l" t="t" r="r" b="b"/>
              <a:pathLst>
                <a:path w="63598" h="36855" extrusionOk="0">
                  <a:moveTo>
                    <a:pt x="21555" y="0"/>
                  </a:moveTo>
                  <a:lnTo>
                    <a:pt x="1" y="12506"/>
                  </a:lnTo>
                  <a:lnTo>
                    <a:pt x="42044" y="36854"/>
                  </a:lnTo>
                  <a:lnTo>
                    <a:pt x="63598" y="24215"/>
                  </a:lnTo>
                  <a:lnTo>
                    <a:pt x="215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0" name="Google Shape;252;p29">
              <a:extLst>
                <a:ext uri="{FF2B5EF4-FFF2-40B4-BE49-F238E27FC236}">
                  <a16:creationId xmlns:a16="http://schemas.microsoft.com/office/drawing/2014/main" id="{590D1032-60BF-256B-1F4C-16F8D66C4415}"/>
                </a:ext>
              </a:extLst>
            </p:cNvPr>
            <p:cNvSpPr/>
            <p:nvPr/>
          </p:nvSpPr>
          <p:spPr>
            <a:xfrm>
              <a:off x="9705125" y="1979707"/>
              <a:ext cx="497654" cy="193645"/>
            </a:xfrm>
            <a:custGeom>
              <a:avLst/>
              <a:gdLst/>
              <a:ahLst/>
              <a:cxnLst/>
              <a:rect l="l" t="t" r="r" b="b"/>
              <a:pathLst>
                <a:path w="63598" h="24747" extrusionOk="0">
                  <a:moveTo>
                    <a:pt x="21555" y="0"/>
                  </a:moveTo>
                  <a:lnTo>
                    <a:pt x="1" y="12506"/>
                  </a:lnTo>
                  <a:lnTo>
                    <a:pt x="932" y="13039"/>
                  </a:lnTo>
                  <a:lnTo>
                    <a:pt x="21555" y="1064"/>
                  </a:lnTo>
                  <a:lnTo>
                    <a:pt x="62666" y="24747"/>
                  </a:lnTo>
                  <a:lnTo>
                    <a:pt x="63598" y="24215"/>
                  </a:lnTo>
                  <a:lnTo>
                    <a:pt x="215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1" name="Google Shape;253;p29">
              <a:extLst>
                <a:ext uri="{FF2B5EF4-FFF2-40B4-BE49-F238E27FC236}">
                  <a16:creationId xmlns:a16="http://schemas.microsoft.com/office/drawing/2014/main" id="{9978FD7D-8943-2073-0636-B841636DB002}"/>
                </a:ext>
              </a:extLst>
            </p:cNvPr>
            <p:cNvSpPr/>
            <p:nvPr/>
          </p:nvSpPr>
          <p:spPr>
            <a:xfrm>
              <a:off x="9986222" y="1694438"/>
              <a:ext cx="116616" cy="67686"/>
            </a:xfrm>
            <a:custGeom>
              <a:avLst/>
              <a:gdLst/>
              <a:ahLst/>
              <a:cxnLst/>
              <a:rect l="l" t="t" r="r" b="b"/>
              <a:pathLst>
                <a:path w="14903" h="8650" extrusionOk="0">
                  <a:moveTo>
                    <a:pt x="5323" y="1"/>
                  </a:moveTo>
                  <a:lnTo>
                    <a:pt x="1" y="3061"/>
                  </a:lnTo>
                  <a:lnTo>
                    <a:pt x="9580" y="8649"/>
                  </a:lnTo>
                  <a:lnTo>
                    <a:pt x="14902" y="5589"/>
                  </a:lnTo>
                  <a:lnTo>
                    <a:pt x="5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2" name="Google Shape;254;p29">
              <a:extLst>
                <a:ext uri="{FF2B5EF4-FFF2-40B4-BE49-F238E27FC236}">
                  <a16:creationId xmlns:a16="http://schemas.microsoft.com/office/drawing/2014/main" id="{B70288CA-B900-27B4-F6C5-ADFB0495DF63}"/>
                </a:ext>
              </a:extLst>
            </p:cNvPr>
            <p:cNvSpPr/>
            <p:nvPr/>
          </p:nvSpPr>
          <p:spPr>
            <a:xfrm>
              <a:off x="9889403" y="1638224"/>
              <a:ext cx="115567" cy="67678"/>
            </a:xfrm>
            <a:custGeom>
              <a:avLst/>
              <a:gdLst/>
              <a:ahLst/>
              <a:cxnLst/>
              <a:rect l="l" t="t" r="r" b="b"/>
              <a:pathLst>
                <a:path w="14769" h="8649" extrusionOk="0">
                  <a:moveTo>
                    <a:pt x="5322" y="0"/>
                  </a:moveTo>
                  <a:lnTo>
                    <a:pt x="0" y="3194"/>
                  </a:lnTo>
                  <a:lnTo>
                    <a:pt x="9580" y="8648"/>
                  </a:lnTo>
                  <a:lnTo>
                    <a:pt x="14769" y="5588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3" name="Google Shape;255;p29">
              <a:extLst>
                <a:ext uri="{FF2B5EF4-FFF2-40B4-BE49-F238E27FC236}">
                  <a16:creationId xmlns:a16="http://schemas.microsoft.com/office/drawing/2014/main" id="{CD82E1A9-2197-F55A-808C-363487D3EE42}"/>
                </a:ext>
              </a:extLst>
            </p:cNvPr>
            <p:cNvSpPr/>
            <p:nvPr/>
          </p:nvSpPr>
          <p:spPr>
            <a:xfrm>
              <a:off x="10568199" y="2030718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322" y="0"/>
                  </a:moveTo>
                  <a:lnTo>
                    <a:pt x="0" y="3060"/>
                  </a:lnTo>
                  <a:lnTo>
                    <a:pt x="9447" y="8515"/>
                  </a:lnTo>
                  <a:lnTo>
                    <a:pt x="14769" y="5455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4" name="Google Shape;256;p29">
              <a:extLst>
                <a:ext uri="{FF2B5EF4-FFF2-40B4-BE49-F238E27FC236}">
                  <a16:creationId xmlns:a16="http://schemas.microsoft.com/office/drawing/2014/main" id="{388EE332-5FC4-A300-6226-041B88403FA4}"/>
                </a:ext>
              </a:extLst>
            </p:cNvPr>
            <p:cNvSpPr/>
            <p:nvPr/>
          </p:nvSpPr>
          <p:spPr>
            <a:xfrm>
              <a:off x="10471372" y="1974495"/>
              <a:ext cx="115575" cy="66638"/>
            </a:xfrm>
            <a:custGeom>
              <a:avLst/>
              <a:gdLst/>
              <a:ahLst/>
              <a:cxnLst/>
              <a:rect l="l" t="t" r="r" b="b"/>
              <a:pathLst>
                <a:path w="14770" h="8516" extrusionOk="0">
                  <a:moveTo>
                    <a:pt x="5323" y="1"/>
                  </a:moveTo>
                  <a:lnTo>
                    <a:pt x="1" y="3061"/>
                  </a:lnTo>
                  <a:lnTo>
                    <a:pt x="9447" y="8516"/>
                  </a:lnTo>
                  <a:lnTo>
                    <a:pt x="14769" y="5456"/>
                  </a:lnTo>
                  <a:lnTo>
                    <a:pt x="5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5" name="Google Shape;257;p29">
              <a:extLst>
                <a:ext uri="{FF2B5EF4-FFF2-40B4-BE49-F238E27FC236}">
                  <a16:creationId xmlns:a16="http://schemas.microsoft.com/office/drawing/2014/main" id="{F6B56D7E-8201-72D0-845B-0E6E7888108A}"/>
                </a:ext>
              </a:extLst>
            </p:cNvPr>
            <p:cNvSpPr/>
            <p:nvPr/>
          </p:nvSpPr>
          <p:spPr>
            <a:xfrm>
              <a:off x="10374553" y="1918280"/>
              <a:ext cx="115567" cy="67678"/>
            </a:xfrm>
            <a:custGeom>
              <a:avLst/>
              <a:gdLst/>
              <a:ahLst/>
              <a:cxnLst/>
              <a:rect l="l" t="t" r="r" b="b"/>
              <a:pathLst>
                <a:path w="14769" h="8649" extrusionOk="0">
                  <a:moveTo>
                    <a:pt x="5189" y="0"/>
                  </a:moveTo>
                  <a:lnTo>
                    <a:pt x="0" y="3060"/>
                  </a:lnTo>
                  <a:lnTo>
                    <a:pt x="9447" y="8648"/>
                  </a:lnTo>
                  <a:lnTo>
                    <a:pt x="14769" y="5588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6" name="Google Shape;258;p29">
              <a:extLst>
                <a:ext uri="{FF2B5EF4-FFF2-40B4-BE49-F238E27FC236}">
                  <a16:creationId xmlns:a16="http://schemas.microsoft.com/office/drawing/2014/main" id="{A4A04B7B-EC22-5E96-A11B-7F82F835550D}"/>
                </a:ext>
              </a:extLst>
            </p:cNvPr>
            <p:cNvSpPr/>
            <p:nvPr/>
          </p:nvSpPr>
          <p:spPr>
            <a:xfrm>
              <a:off x="10217349" y="1897458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322" y="0"/>
                  </a:moveTo>
                  <a:lnTo>
                    <a:pt x="0" y="3060"/>
                  </a:lnTo>
                  <a:lnTo>
                    <a:pt x="9447" y="8515"/>
                  </a:lnTo>
                  <a:lnTo>
                    <a:pt x="14769" y="5455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7" name="Google Shape;259;p29">
              <a:extLst>
                <a:ext uri="{FF2B5EF4-FFF2-40B4-BE49-F238E27FC236}">
                  <a16:creationId xmlns:a16="http://schemas.microsoft.com/office/drawing/2014/main" id="{20AD927B-7506-5F6B-DB3B-C3B2739818B8}"/>
                </a:ext>
              </a:extLst>
            </p:cNvPr>
            <p:cNvSpPr/>
            <p:nvPr/>
          </p:nvSpPr>
          <p:spPr>
            <a:xfrm>
              <a:off x="10314168" y="1953673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323" y="1"/>
                  </a:moveTo>
                  <a:lnTo>
                    <a:pt x="1" y="3061"/>
                  </a:lnTo>
                  <a:lnTo>
                    <a:pt x="9580" y="8516"/>
                  </a:lnTo>
                  <a:lnTo>
                    <a:pt x="14769" y="5456"/>
                  </a:lnTo>
                  <a:lnTo>
                    <a:pt x="5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8" name="Google Shape;260;p29">
              <a:extLst>
                <a:ext uri="{FF2B5EF4-FFF2-40B4-BE49-F238E27FC236}">
                  <a16:creationId xmlns:a16="http://schemas.microsoft.com/office/drawing/2014/main" id="{D2E49741-8E75-6F41-A31A-FAE50462674F}"/>
                </a:ext>
              </a:extLst>
            </p:cNvPr>
            <p:cNvSpPr/>
            <p:nvPr/>
          </p:nvSpPr>
          <p:spPr>
            <a:xfrm>
              <a:off x="9648910" y="1778768"/>
              <a:ext cx="116608" cy="66638"/>
            </a:xfrm>
            <a:custGeom>
              <a:avLst/>
              <a:gdLst/>
              <a:ahLst/>
              <a:cxnLst/>
              <a:rect l="l" t="t" r="r" b="b"/>
              <a:pathLst>
                <a:path w="14902" h="8516" extrusionOk="0">
                  <a:moveTo>
                    <a:pt x="5322" y="1"/>
                  </a:moveTo>
                  <a:lnTo>
                    <a:pt x="0" y="3061"/>
                  </a:lnTo>
                  <a:lnTo>
                    <a:pt x="9580" y="8516"/>
                  </a:lnTo>
                  <a:lnTo>
                    <a:pt x="14902" y="5456"/>
                  </a:lnTo>
                  <a:lnTo>
                    <a:pt x="5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9" name="Google Shape;261;p29">
              <a:extLst>
                <a:ext uri="{FF2B5EF4-FFF2-40B4-BE49-F238E27FC236}">
                  <a16:creationId xmlns:a16="http://schemas.microsoft.com/office/drawing/2014/main" id="{67F8F5D4-B7F3-AD8F-7ED6-98BC1E8549A3}"/>
                </a:ext>
              </a:extLst>
            </p:cNvPr>
            <p:cNvSpPr/>
            <p:nvPr/>
          </p:nvSpPr>
          <p:spPr>
            <a:xfrm>
              <a:off x="9709295" y="1743376"/>
              <a:ext cx="115567" cy="67678"/>
            </a:xfrm>
            <a:custGeom>
              <a:avLst/>
              <a:gdLst/>
              <a:ahLst/>
              <a:cxnLst/>
              <a:rect l="l" t="t" r="r" b="b"/>
              <a:pathLst>
                <a:path w="14769" h="8649" extrusionOk="0">
                  <a:moveTo>
                    <a:pt x="5322" y="0"/>
                  </a:moveTo>
                  <a:lnTo>
                    <a:pt x="0" y="3060"/>
                  </a:lnTo>
                  <a:lnTo>
                    <a:pt x="9580" y="8648"/>
                  </a:lnTo>
                  <a:lnTo>
                    <a:pt x="14768" y="5455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0" name="Google Shape;262;p29">
              <a:extLst>
                <a:ext uri="{FF2B5EF4-FFF2-40B4-BE49-F238E27FC236}">
                  <a16:creationId xmlns:a16="http://schemas.microsoft.com/office/drawing/2014/main" id="{A5D29966-E881-852F-3FEC-19F520367C4E}"/>
                </a:ext>
              </a:extLst>
            </p:cNvPr>
            <p:cNvSpPr/>
            <p:nvPr/>
          </p:nvSpPr>
          <p:spPr>
            <a:xfrm>
              <a:off x="9829018" y="1673624"/>
              <a:ext cx="116608" cy="66638"/>
            </a:xfrm>
            <a:custGeom>
              <a:avLst/>
              <a:gdLst/>
              <a:ahLst/>
              <a:cxnLst/>
              <a:rect l="l" t="t" r="r" b="b"/>
              <a:pathLst>
                <a:path w="14902" h="8516" extrusionOk="0">
                  <a:moveTo>
                    <a:pt x="5322" y="0"/>
                  </a:moveTo>
                  <a:lnTo>
                    <a:pt x="1" y="3060"/>
                  </a:lnTo>
                  <a:lnTo>
                    <a:pt x="9580" y="8515"/>
                  </a:lnTo>
                  <a:lnTo>
                    <a:pt x="14902" y="5455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1" name="Google Shape;263;p29">
              <a:extLst>
                <a:ext uri="{FF2B5EF4-FFF2-40B4-BE49-F238E27FC236}">
                  <a16:creationId xmlns:a16="http://schemas.microsoft.com/office/drawing/2014/main" id="{39ACC276-20F1-4284-8B8A-60273D9D24D1}"/>
                </a:ext>
              </a:extLst>
            </p:cNvPr>
            <p:cNvSpPr/>
            <p:nvPr/>
          </p:nvSpPr>
          <p:spPr>
            <a:xfrm>
              <a:off x="9769673" y="1709016"/>
              <a:ext cx="115575" cy="66638"/>
            </a:xfrm>
            <a:custGeom>
              <a:avLst/>
              <a:gdLst/>
              <a:ahLst/>
              <a:cxnLst/>
              <a:rect l="l" t="t" r="r" b="b"/>
              <a:pathLst>
                <a:path w="14770" h="8516" extrusionOk="0">
                  <a:moveTo>
                    <a:pt x="5190" y="1"/>
                  </a:moveTo>
                  <a:lnTo>
                    <a:pt x="1" y="3061"/>
                  </a:lnTo>
                  <a:lnTo>
                    <a:pt x="9447" y="8516"/>
                  </a:lnTo>
                  <a:lnTo>
                    <a:pt x="14769" y="5456"/>
                  </a:lnTo>
                  <a:lnTo>
                    <a:pt x="5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2" name="Google Shape;264;p29">
              <a:extLst>
                <a:ext uri="{FF2B5EF4-FFF2-40B4-BE49-F238E27FC236}">
                  <a16:creationId xmlns:a16="http://schemas.microsoft.com/office/drawing/2014/main" id="{1529813A-76C9-EA89-CF02-C970C7D4EE4E}"/>
                </a:ext>
              </a:extLst>
            </p:cNvPr>
            <p:cNvSpPr/>
            <p:nvPr/>
          </p:nvSpPr>
          <p:spPr>
            <a:xfrm>
              <a:off x="9925837" y="1729839"/>
              <a:ext cx="116616" cy="66638"/>
            </a:xfrm>
            <a:custGeom>
              <a:avLst/>
              <a:gdLst/>
              <a:ahLst/>
              <a:cxnLst/>
              <a:rect l="l" t="t" r="r" b="b"/>
              <a:pathLst>
                <a:path w="14903" h="8516" extrusionOk="0">
                  <a:moveTo>
                    <a:pt x="5323" y="1"/>
                  </a:moveTo>
                  <a:lnTo>
                    <a:pt x="1" y="3061"/>
                  </a:lnTo>
                  <a:lnTo>
                    <a:pt x="9580" y="8516"/>
                  </a:lnTo>
                  <a:lnTo>
                    <a:pt x="14902" y="5456"/>
                  </a:lnTo>
                  <a:lnTo>
                    <a:pt x="5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3" name="Google Shape;265;p29">
              <a:extLst>
                <a:ext uri="{FF2B5EF4-FFF2-40B4-BE49-F238E27FC236}">
                  <a16:creationId xmlns:a16="http://schemas.microsoft.com/office/drawing/2014/main" id="{998F2F0D-CD9C-46C8-63FE-B38237BB9FD0}"/>
                </a:ext>
              </a:extLst>
            </p:cNvPr>
            <p:cNvSpPr/>
            <p:nvPr/>
          </p:nvSpPr>
          <p:spPr>
            <a:xfrm>
              <a:off x="9866500" y="1764198"/>
              <a:ext cx="115567" cy="67678"/>
            </a:xfrm>
            <a:custGeom>
              <a:avLst/>
              <a:gdLst/>
              <a:ahLst/>
              <a:cxnLst/>
              <a:rect l="l" t="t" r="r" b="b"/>
              <a:pathLst>
                <a:path w="14769" h="8649" extrusionOk="0">
                  <a:moveTo>
                    <a:pt x="5322" y="0"/>
                  </a:moveTo>
                  <a:lnTo>
                    <a:pt x="0" y="3060"/>
                  </a:lnTo>
                  <a:lnTo>
                    <a:pt x="9447" y="8648"/>
                  </a:lnTo>
                  <a:lnTo>
                    <a:pt x="14769" y="5588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4" name="Google Shape;266;p29">
              <a:extLst>
                <a:ext uri="{FF2B5EF4-FFF2-40B4-BE49-F238E27FC236}">
                  <a16:creationId xmlns:a16="http://schemas.microsoft.com/office/drawing/2014/main" id="{5F1BD487-DA06-E072-A3BB-7D3A31BA855B}"/>
                </a:ext>
              </a:extLst>
            </p:cNvPr>
            <p:cNvSpPr/>
            <p:nvPr/>
          </p:nvSpPr>
          <p:spPr>
            <a:xfrm>
              <a:off x="10023704" y="1786061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189" y="0"/>
                  </a:moveTo>
                  <a:lnTo>
                    <a:pt x="0" y="3060"/>
                  </a:lnTo>
                  <a:lnTo>
                    <a:pt x="9447" y="8515"/>
                  </a:lnTo>
                  <a:lnTo>
                    <a:pt x="14769" y="5455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5" name="Google Shape;267;p29">
              <a:extLst>
                <a:ext uri="{FF2B5EF4-FFF2-40B4-BE49-F238E27FC236}">
                  <a16:creationId xmlns:a16="http://schemas.microsoft.com/office/drawing/2014/main" id="{7E6AADAB-9F20-EE2F-9009-EF0FB9ACAC34}"/>
                </a:ext>
              </a:extLst>
            </p:cNvPr>
            <p:cNvSpPr/>
            <p:nvPr/>
          </p:nvSpPr>
          <p:spPr>
            <a:xfrm>
              <a:off x="9963318" y="1820413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323" y="1"/>
                  </a:moveTo>
                  <a:lnTo>
                    <a:pt x="1" y="3061"/>
                  </a:lnTo>
                  <a:lnTo>
                    <a:pt x="9447" y="8516"/>
                  </a:lnTo>
                  <a:lnTo>
                    <a:pt x="14769" y="5456"/>
                  </a:lnTo>
                  <a:lnTo>
                    <a:pt x="5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6" name="Google Shape;268;p29">
              <a:extLst>
                <a:ext uri="{FF2B5EF4-FFF2-40B4-BE49-F238E27FC236}">
                  <a16:creationId xmlns:a16="http://schemas.microsoft.com/office/drawing/2014/main" id="{9950AA82-FE94-957C-3539-7BDD68AAC024}"/>
                </a:ext>
              </a:extLst>
            </p:cNvPr>
            <p:cNvSpPr/>
            <p:nvPr/>
          </p:nvSpPr>
          <p:spPr>
            <a:xfrm>
              <a:off x="10120523" y="1841235"/>
              <a:ext cx="115575" cy="67678"/>
            </a:xfrm>
            <a:custGeom>
              <a:avLst/>
              <a:gdLst/>
              <a:ahLst/>
              <a:cxnLst/>
              <a:rect l="l" t="t" r="r" b="b"/>
              <a:pathLst>
                <a:path w="14770" h="8649" extrusionOk="0">
                  <a:moveTo>
                    <a:pt x="5190" y="1"/>
                  </a:moveTo>
                  <a:lnTo>
                    <a:pt x="1" y="3061"/>
                  </a:lnTo>
                  <a:lnTo>
                    <a:pt x="9447" y="8649"/>
                  </a:lnTo>
                  <a:lnTo>
                    <a:pt x="14769" y="5589"/>
                  </a:lnTo>
                  <a:lnTo>
                    <a:pt x="5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7" name="Google Shape;269;p29">
              <a:extLst>
                <a:ext uri="{FF2B5EF4-FFF2-40B4-BE49-F238E27FC236}">
                  <a16:creationId xmlns:a16="http://schemas.microsoft.com/office/drawing/2014/main" id="{CFBA05AB-0B02-F3D6-71BF-C09FAF7F118F}"/>
                </a:ext>
              </a:extLst>
            </p:cNvPr>
            <p:cNvSpPr/>
            <p:nvPr/>
          </p:nvSpPr>
          <p:spPr>
            <a:xfrm>
              <a:off x="9902933" y="1855813"/>
              <a:ext cx="116616" cy="66638"/>
            </a:xfrm>
            <a:custGeom>
              <a:avLst/>
              <a:gdLst/>
              <a:ahLst/>
              <a:cxnLst/>
              <a:rect l="l" t="t" r="r" b="b"/>
              <a:pathLst>
                <a:path w="14903" h="8516" extrusionOk="0">
                  <a:moveTo>
                    <a:pt x="5323" y="0"/>
                  </a:moveTo>
                  <a:lnTo>
                    <a:pt x="1" y="3060"/>
                  </a:lnTo>
                  <a:lnTo>
                    <a:pt x="9580" y="8515"/>
                  </a:lnTo>
                  <a:lnTo>
                    <a:pt x="14902" y="5455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8" name="Google Shape;270;p29">
              <a:extLst>
                <a:ext uri="{FF2B5EF4-FFF2-40B4-BE49-F238E27FC236}">
                  <a16:creationId xmlns:a16="http://schemas.microsoft.com/office/drawing/2014/main" id="{DFE79B91-F8CC-8B94-3618-9282F038305E}"/>
                </a:ext>
              </a:extLst>
            </p:cNvPr>
            <p:cNvSpPr/>
            <p:nvPr/>
          </p:nvSpPr>
          <p:spPr>
            <a:xfrm>
              <a:off x="10060145" y="1876636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322" y="0"/>
                  </a:moveTo>
                  <a:lnTo>
                    <a:pt x="0" y="3060"/>
                  </a:lnTo>
                  <a:lnTo>
                    <a:pt x="9580" y="8515"/>
                  </a:lnTo>
                  <a:lnTo>
                    <a:pt x="14768" y="5455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9" name="Google Shape;271;p29">
              <a:extLst>
                <a:ext uri="{FF2B5EF4-FFF2-40B4-BE49-F238E27FC236}">
                  <a16:creationId xmlns:a16="http://schemas.microsoft.com/office/drawing/2014/main" id="{E56BF800-D5E5-2278-56A7-BB855FC66F1A}"/>
                </a:ext>
              </a:extLst>
            </p:cNvPr>
            <p:cNvSpPr/>
            <p:nvPr/>
          </p:nvSpPr>
          <p:spPr>
            <a:xfrm>
              <a:off x="9999759" y="1910987"/>
              <a:ext cx="116608" cy="67678"/>
            </a:xfrm>
            <a:custGeom>
              <a:avLst/>
              <a:gdLst/>
              <a:ahLst/>
              <a:cxnLst/>
              <a:rect l="l" t="t" r="r" b="b"/>
              <a:pathLst>
                <a:path w="14902" h="8649" extrusionOk="0">
                  <a:moveTo>
                    <a:pt x="5322" y="1"/>
                  </a:moveTo>
                  <a:lnTo>
                    <a:pt x="0" y="3061"/>
                  </a:lnTo>
                  <a:lnTo>
                    <a:pt x="9580" y="8649"/>
                  </a:lnTo>
                  <a:lnTo>
                    <a:pt x="14902" y="5589"/>
                  </a:lnTo>
                  <a:lnTo>
                    <a:pt x="5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0" name="Google Shape;272;p29">
              <a:extLst>
                <a:ext uri="{FF2B5EF4-FFF2-40B4-BE49-F238E27FC236}">
                  <a16:creationId xmlns:a16="http://schemas.microsoft.com/office/drawing/2014/main" id="{7D9A5C6B-24C6-62DA-3B54-096662CC4921}"/>
                </a:ext>
              </a:extLst>
            </p:cNvPr>
            <p:cNvSpPr/>
            <p:nvPr/>
          </p:nvSpPr>
          <p:spPr>
            <a:xfrm>
              <a:off x="10096578" y="1967210"/>
              <a:ext cx="116616" cy="67678"/>
            </a:xfrm>
            <a:custGeom>
              <a:avLst/>
              <a:gdLst/>
              <a:ahLst/>
              <a:cxnLst/>
              <a:rect l="l" t="t" r="r" b="b"/>
              <a:pathLst>
                <a:path w="14903" h="8649" extrusionOk="0">
                  <a:moveTo>
                    <a:pt x="5323" y="0"/>
                  </a:moveTo>
                  <a:lnTo>
                    <a:pt x="1" y="3061"/>
                  </a:lnTo>
                  <a:lnTo>
                    <a:pt x="9580" y="8649"/>
                  </a:lnTo>
                  <a:lnTo>
                    <a:pt x="14902" y="5455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1" name="Google Shape;273;p29">
              <a:extLst>
                <a:ext uri="{FF2B5EF4-FFF2-40B4-BE49-F238E27FC236}">
                  <a16:creationId xmlns:a16="http://schemas.microsoft.com/office/drawing/2014/main" id="{8424CEEA-D465-8B38-0B47-18D942FACC62}"/>
                </a:ext>
              </a:extLst>
            </p:cNvPr>
            <p:cNvSpPr/>
            <p:nvPr/>
          </p:nvSpPr>
          <p:spPr>
            <a:xfrm>
              <a:off x="10194445" y="2023433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189" y="0"/>
                  </a:moveTo>
                  <a:lnTo>
                    <a:pt x="0" y="3060"/>
                  </a:lnTo>
                  <a:lnTo>
                    <a:pt x="9447" y="8515"/>
                  </a:lnTo>
                  <a:lnTo>
                    <a:pt x="14769" y="5455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2" name="Google Shape;274;p29">
              <a:extLst>
                <a:ext uri="{FF2B5EF4-FFF2-40B4-BE49-F238E27FC236}">
                  <a16:creationId xmlns:a16="http://schemas.microsoft.com/office/drawing/2014/main" id="{59A9839C-3F9E-BF0D-94B5-35BF43B6E71C}"/>
                </a:ext>
              </a:extLst>
            </p:cNvPr>
            <p:cNvSpPr/>
            <p:nvPr/>
          </p:nvSpPr>
          <p:spPr>
            <a:xfrm>
              <a:off x="10253782" y="1988032"/>
              <a:ext cx="116616" cy="67678"/>
            </a:xfrm>
            <a:custGeom>
              <a:avLst/>
              <a:gdLst/>
              <a:ahLst/>
              <a:cxnLst/>
              <a:rect l="l" t="t" r="r" b="b"/>
              <a:pathLst>
                <a:path w="14903" h="8649" extrusionOk="0">
                  <a:moveTo>
                    <a:pt x="5323" y="0"/>
                  </a:moveTo>
                  <a:lnTo>
                    <a:pt x="1" y="3060"/>
                  </a:lnTo>
                  <a:lnTo>
                    <a:pt x="9580" y="8648"/>
                  </a:lnTo>
                  <a:lnTo>
                    <a:pt x="14902" y="5588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3" name="Google Shape;275;p29">
              <a:extLst>
                <a:ext uri="{FF2B5EF4-FFF2-40B4-BE49-F238E27FC236}">
                  <a16:creationId xmlns:a16="http://schemas.microsoft.com/office/drawing/2014/main" id="{2D510857-E727-12E6-894A-8A34D95B53C7}"/>
                </a:ext>
              </a:extLst>
            </p:cNvPr>
            <p:cNvSpPr/>
            <p:nvPr/>
          </p:nvSpPr>
          <p:spPr>
            <a:xfrm>
              <a:off x="10350609" y="2044247"/>
              <a:ext cx="116608" cy="67686"/>
            </a:xfrm>
            <a:custGeom>
              <a:avLst/>
              <a:gdLst/>
              <a:ahLst/>
              <a:cxnLst/>
              <a:rect l="l" t="t" r="r" b="b"/>
              <a:pathLst>
                <a:path w="14902" h="8650" extrusionOk="0">
                  <a:moveTo>
                    <a:pt x="5322" y="1"/>
                  </a:moveTo>
                  <a:lnTo>
                    <a:pt x="0" y="3061"/>
                  </a:lnTo>
                  <a:lnTo>
                    <a:pt x="9580" y="8649"/>
                  </a:lnTo>
                  <a:lnTo>
                    <a:pt x="14902" y="5456"/>
                  </a:lnTo>
                  <a:lnTo>
                    <a:pt x="5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4" name="Google Shape;276;p29">
              <a:extLst>
                <a:ext uri="{FF2B5EF4-FFF2-40B4-BE49-F238E27FC236}">
                  <a16:creationId xmlns:a16="http://schemas.microsoft.com/office/drawing/2014/main" id="{22A20710-A3D1-85E2-AD83-D9914DE2DCA3}"/>
                </a:ext>
              </a:extLst>
            </p:cNvPr>
            <p:cNvSpPr/>
            <p:nvPr/>
          </p:nvSpPr>
          <p:spPr>
            <a:xfrm>
              <a:off x="10424524" y="2226445"/>
              <a:ext cx="116616" cy="66638"/>
            </a:xfrm>
            <a:custGeom>
              <a:avLst/>
              <a:gdLst/>
              <a:ahLst/>
              <a:cxnLst/>
              <a:rect l="l" t="t" r="r" b="b"/>
              <a:pathLst>
                <a:path w="14903" h="8516" extrusionOk="0">
                  <a:moveTo>
                    <a:pt x="5323" y="0"/>
                  </a:moveTo>
                  <a:lnTo>
                    <a:pt x="1" y="3060"/>
                  </a:lnTo>
                  <a:lnTo>
                    <a:pt x="9580" y="8515"/>
                  </a:lnTo>
                  <a:lnTo>
                    <a:pt x="14902" y="5455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5" name="Google Shape;277;p29">
              <a:extLst>
                <a:ext uri="{FF2B5EF4-FFF2-40B4-BE49-F238E27FC236}">
                  <a16:creationId xmlns:a16="http://schemas.microsoft.com/office/drawing/2014/main" id="{135A787C-2A21-4194-E337-C222EA86AB85}"/>
                </a:ext>
              </a:extLst>
            </p:cNvPr>
            <p:cNvSpPr/>
            <p:nvPr/>
          </p:nvSpPr>
          <p:spPr>
            <a:xfrm>
              <a:off x="10484909" y="2191044"/>
              <a:ext cx="115567" cy="67678"/>
            </a:xfrm>
            <a:custGeom>
              <a:avLst/>
              <a:gdLst/>
              <a:ahLst/>
              <a:cxnLst/>
              <a:rect l="l" t="t" r="r" b="b"/>
              <a:pathLst>
                <a:path w="14769" h="8649" extrusionOk="0">
                  <a:moveTo>
                    <a:pt x="5322" y="1"/>
                  </a:moveTo>
                  <a:lnTo>
                    <a:pt x="0" y="3061"/>
                  </a:lnTo>
                  <a:lnTo>
                    <a:pt x="9447" y="8649"/>
                  </a:lnTo>
                  <a:lnTo>
                    <a:pt x="14769" y="5456"/>
                  </a:lnTo>
                  <a:lnTo>
                    <a:pt x="5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6" name="Google Shape;278;p29">
              <a:extLst>
                <a:ext uri="{FF2B5EF4-FFF2-40B4-BE49-F238E27FC236}">
                  <a16:creationId xmlns:a16="http://schemas.microsoft.com/office/drawing/2014/main" id="{C96549C1-FCDC-CBC0-5519-B75DCBFBDB00}"/>
                </a:ext>
              </a:extLst>
            </p:cNvPr>
            <p:cNvSpPr/>
            <p:nvPr/>
          </p:nvSpPr>
          <p:spPr>
            <a:xfrm>
              <a:off x="9745729" y="1833950"/>
              <a:ext cx="116616" cy="67678"/>
            </a:xfrm>
            <a:custGeom>
              <a:avLst/>
              <a:gdLst/>
              <a:ahLst/>
              <a:cxnLst/>
              <a:rect l="l" t="t" r="r" b="b"/>
              <a:pathLst>
                <a:path w="14903" h="8649" extrusionOk="0">
                  <a:moveTo>
                    <a:pt x="5323" y="0"/>
                  </a:moveTo>
                  <a:lnTo>
                    <a:pt x="1" y="3060"/>
                  </a:lnTo>
                  <a:lnTo>
                    <a:pt x="9580" y="8648"/>
                  </a:lnTo>
                  <a:lnTo>
                    <a:pt x="14902" y="5588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7" name="Google Shape;279;p29">
              <a:extLst>
                <a:ext uri="{FF2B5EF4-FFF2-40B4-BE49-F238E27FC236}">
                  <a16:creationId xmlns:a16="http://schemas.microsoft.com/office/drawing/2014/main" id="{931524F4-11BF-0FC0-0F17-F9C3489807C4}"/>
                </a:ext>
              </a:extLst>
            </p:cNvPr>
            <p:cNvSpPr/>
            <p:nvPr/>
          </p:nvSpPr>
          <p:spPr>
            <a:xfrm>
              <a:off x="10291264" y="2079648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190" y="1"/>
                  </a:moveTo>
                  <a:lnTo>
                    <a:pt x="1" y="3061"/>
                  </a:lnTo>
                  <a:lnTo>
                    <a:pt x="9447" y="8516"/>
                  </a:lnTo>
                  <a:lnTo>
                    <a:pt x="14769" y="5456"/>
                  </a:lnTo>
                  <a:lnTo>
                    <a:pt x="5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8" name="Google Shape;280;p29">
              <a:extLst>
                <a:ext uri="{FF2B5EF4-FFF2-40B4-BE49-F238E27FC236}">
                  <a16:creationId xmlns:a16="http://schemas.microsoft.com/office/drawing/2014/main" id="{E9914C9B-E6B1-4DF6-1335-A25B2DFA0E63}"/>
                </a:ext>
              </a:extLst>
            </p:cNvPr>
            <p:cNvSpPr/>
            <p:nvPr/>
          </p:nvSpPr>
          <p:spPr>
            <a:xfrm>
              <a:off x="9843596" y="1890165"/>
              <a:ext cx="502858" cy="291520"/>
            </a:xfrm>
            <a:custGeom>
              <a:avLst/>
              <a:gdLst/>
              <a:ahLst/>
              <a:cxnLst/>
              <a:rect l="l" t="t" r="r" b="b"/>
              <a:pathLst>
                <a:path w="64263" h="37255" extrusionOk="0">
                  <a:moveTo>
                    <a:pt x="5189" y="1"/>
                  </a:moveTo>
                  <a:lnTo>
                    <a:pt x="0" y="3061"/>
                  </a:lnTo>
                  <a:lnTo>
                    <a:pt x="59073" y="37254"/>
                  </a:lnTo>
                  <a:lnTo>
                    <a:pt x="64262" y="34061"/>
                  </a:lnTo>
                  <a:lnTo>
                    <a:pt x="5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9" name="Google Shape;281;p29">
              <a:extLst>
                <a:ext uri="{FF2B5EF4-FFF2-40B4-BE49-F238E27FC236}">
                  <a16:creationId xmlns:a16="http://schemas.microsoft.com/office/drawing/2014/main" id="{7999ECF4-0118-6047-2B1A-8EAC96E82C6A}"/>
                </a:ext>
              </a:extLst>
            </p:cNvPr>
            <p:cNvSpPr/>
            <p:nvPr/>
          </p:nvSpPr>
          <p:spPr>
            <a:xfrm>
              <a:off x="10388091" y="2134829"/>
              <a:ext cx="115567" cy="67678"/>
            </a:xfrm>
            <a:custGeom>
              <a:avLst/>
              <a:gdLst/>
              <a:ahLst/>
              <a:cxnLst/>
              <a:rect l="l" t="t" r="r" b="b"/>
              <a:pathLst>
                <a:path w="14769" h="8649" extrusionOk="0">
                  <a:moveTo>
                    <a:pt x="5189" y="0"/>
                  </a:moveTo>
                  <a:lnTo>
                    <a:pt x="0" y="3193"/>
                  </a:lnTo>
                  <a:lnTo>
                    <a:pt x="9446" y="8648"/>
                  </a:lnTo>
                  <a:lnTo>
                    <a:pt x="14768" y="5588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0" name="Google Shape;282;p29">
              <a:extLst>
                <a:ext uri="{FF2B5EF4-FFF2-40B4-BE49-F238E27FC236}">
                  <a16:creationId xmlns:a16="http://schemas.microsoft.com/office/drawing/2014/main" id="{932DFB98-8E85-1518-FB0B-8C9F47711AC7}"/>
                </a:ext>
              </a:extLst>
            </p:cNvPr>
            <p:cNvSpPr/>
            <p:nvPr/>
          </p:nvSpPr>
          <p:spPr>
            <a:xfrm>
              <a:off x="10327705" y="2170222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322" y="1"/>
                  </a:moveTo>
                  <a:lnTo>
                    <a:pt x="0" y="3061"/>
                  </a:lnTo>
                  <a:lnTo>
                    <a:pt x="9580" y="8516"/>
                  </a:lnTo>
                  <a:lnTo>
                    <a:pt x="14769" y="5456"/>
                  </a:lnTo>
                  <a:lnTo>
                    <a:pt x="5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1" name="Google Shape;283;p29">
              <a:extLst>
                <a:ext uri="{FF2B5EF4-FFF2-40B4-BE49-F238E27FC236}">
                  <a16:creationId xmlns:a16="http://schemas.microsoft.com/office/drawing/2014/main" id="{BACB73DC-BF99-5CAA-690E-5D2C0571B87F}"/>
                </a:ext>
              </a:extLst>
            </p:cNvPr>
            <p:cNvSpPr/>
            <p:nvPr/>
          </p:nvSpPr>
          <p:spPr>
            <a:xfrm>
              <a:off x="10277735" y="1863098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189" y="1"/>
                  </a:moveTo>
                  <a:lnTo>
                    <a:pt x="0" y="3061"/>
                  </a:lnTo>
                  <a:lnTo>
                    <a:pt x="9446" y="8516"/>
                  </a:lnTo>
                  <a:lnTo>
                    <a:pt x="14768" y="5456"/>
                  </a:lnTo>
                  <a:lnTo>
                    <a:pt x="5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2" name="Google Shape;284;p29">
              <a:extLst>
                <a:ext uri="{FF2B5EF4-FFF2-40B4-BE49-F238E27FC236}">
                  <a16:creationId xmlns:a16="http://schemas.microsoft.com/office/drawing/2014/main" id="{B16BBE48-966C-C068-393C-D67B3FAD9956}"/>
                </a:ext>
              </a:extLst>
            </p:cNvPr>
            <p:cNvSpPr/>
            <p:nvPr/>
          </p:nvSpPr>
          <p:spPr>
            <a:xfrm>
              <a:off x="10179867" y="1806884"/>
              <a:ext cx="116608" cy="66638"/>
            </a:xfrm>
            <a:custGeom>
              <a:avLst/>
              <a:gdLst/>
              <a:ahLst/>
              <a:cxnLst/>
              <a:rect l="l" t="t" r="r" b="b"/>
              <a:pathLst>
                <a:path w="14902" h="8516" extrusionOk="0">
                  <a:moveTo>
                    <a:pt x="5322" y="0"/>
                  </a:moveTo>
                  <a:lnTo>
                    <a:pt x="1" y="3060"/>
                  </a:lnTo>
                  <a:lnTo>
                    <a:pt x="9580" y="8515"/>
                  </a:lnTo>
                  <a:lnTo>
                    <a:pt x="14902" y="5455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3" name="Google Shape;285;p29">
              <a:extLst>
                <a:ext uri="{FF2B5EF4-FFF2-40B4-BE49-F238E27FC236}">
                  <a16:creationId xmlns:a16="http://schemas.microsoft.com/office/drawing/2014/main" id="{49AB0CC5-3D3F-04A4-D830-F08828C68270}"/>
                </a:ext>
              </a:extLst>
            </p:cNvPr>
            <p:cNvSpPr/>
            <p:nvPr/>
          </p:nvSpPr>
          <p:spPr>
            <a:xfrm>
              <a:off x="10083049" y="1750661"/>
              <a:ext cx="116608" cy="66638"/>
            </a:xfrm>
            <a:custGeom>
              <a:avLst/>
              <a:gdLst/>
              <a:ahLst/>
              <a:cxnLst/>
              <a:rect l="l" t="t" r="r" b="b"/>
              <a:pathLst>
                <a:path w="14902" h="8516" extrusionOk="0">
                  <a:moveTo>
                    <a:pt x="5322" y="1"/>
                  </a:moveTo>
                  <a:lnTo>
                    <a:pt x="0" y="3061"/>
                  </a:lnTo>
                  <a:lnTo>
                    <a:pt x="9580" y="8516"/>
                  </a:lnTo>
                  <a:lnTo>
                    <a:pt x="14901" y="5455"/>
                  </a:lnTo>
                  <a:lnTo>
                    <a:pt x="5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4" name="Google Shape;286;p29">
              <a:extLst>
                <a:ext uri="{FF2B5EF4-FFF2-40B4-BE49-F238E27FC236}">
                  <a16:creationId xmlns:a16="http://schemas.microsoft.com/office/drawing/2014/main" id="{13DDE002-F102-A487-7555-D382268D5281}"/>
                </a:ext>
              </a:extLst>
            </p:cNvPr>
            <p:cNvSpPr/>
            <p:nvPr/>
          </p:nvSpPr>
          <p:spPr>
            <a:xfrm>
              <a:off x="10665017" y="2086933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323" y="1"/>
                  </a:moveTo>
                  <a:lnTo>
                    <a:pt x="1" y="3061"/>
                  </a:lnTo>
                  <a:lnTo>
                    <a:pt x="9580" y="8516"/>
                  </a:lnTo>
                  <a:lnTo>
                    <a:pt x="14769" y="5456"/>
                  </a:lnTo>
                  <a:lnTo>
                    <a:pt x="5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5" name="Google Shape;287;p29">
              <a:extLst>
                <a:ext uri="{FF2B5EF4-FFF2-40B4-BE49-F238E27FC236}">
                  <a16:creationId xmlns:a16="http://schemas.microsoft.com/office/drawing/2014/main" id="{89D56D8E-3A6C-BB0D-9DDD-13F67064CDCC}"/>
                </a:ext>
              </a:extLst>
            </p:cNvPr>
            <p:cNvSpPr/>
            <p:nvPr/>
          </p:nvSpPr>
          <p:spPr>
            <a:xfrm>
              <a:off x="10545295" y="2156692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189" y="0"/>
                  </a:moveTo>
                  <a:lnTo>
                    <a:pt x="0" y="3060"/>
                  </a:lnTo>
                  <a:lnTo>
                    <a:pt x="9447" y="8515"/>
                  </a:lnTo>
                  <a:lnTo>
                    <a:pt x="14769" y="5455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6" name="Google Shape;288;p29">
              <a:extLst>
                <a:ext uri="{FF2B5EF4-FFF2-40B4-BE49-F238E27FC236}">
                  <a16:creationId xmlns:a16="http://schemas.microsoft.com/office/drawing/2014/main" id="{D8ABBB3F-4365-5D06-5725-871BF8862079}"/>
                </a:ext>
              </a:extLst>
            </p:cNvPr>
            <p:cNvSpPr/>
            <p:nvPr/>
          </p:nvSpPr>
          <p:spPr>
            <a:xfrm>
              <a:off x="10447428" y="2100470"/>
              <a:ext cx="116616" cy="66638"/>
            </a:xfrm>
            <a:custGeom>
              <a:avLst/>
              <a:gdLst/>
              <a:ahLst/>
              <a:cxnLst/>
              <a:rect l="l" t="t" r="r" b="b"/>
              <a:pathLst>
                <a:path w="14903" h="8516" extrusionOk="0">
                  <a:moveTo>
                    <a:pt x="5323" y="1"/>
                  </a:moveTo>
                  <a:lnTo>
                    <a:pt x="1" y="3061"/>
                  </a:lnTo>
                  <a:lnTo>
                    <a:pt x="9580" y="8516"/>
                  </a:lnTo>
                  <a:lnTo>
                    <a:pt x="14902" y="5455"/>
                  </a:lnTo>
                  <a:lnTo>
                    <a:pt x="5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7" name="Google Shape;289;p29">
              <a:extLst>
                <a:ext uri="{FF2B5EF4-FFF2-40B4-BE49-F238E27FC236}">
                  <a16:creationId xmlns:a16="http://schemas.microsoft.com/office/drawing/2014/main" id="{FD6DA995-9B2D-7078-75D6-F9C7F2926E81}"/>
                </a:ext>
              </a:extLst>
            </p:cNvPr>
            <p:cNvSpPr/>
            <p:nvPr/>
          </p:nvSpPr>
          <p:spPr>
            <a:xfrm>
              <a:off x="10507813" y="2065070"/>
              <a:ext cx="115567" cy="67678"/>
            </a:xfrm>
            <a:custGeom>
              <a:avLst/>
              <a:gdLst/>
              <a:ahLst/>
              <a:cxnLst/>
              <a:rect l="l" t="t" r="r" b="b"/>
              <a:pathLst>
                <a:path w="14769" h="8649" extrusionOk="0">
                  <a:moveTo>
                    <a:pt x="5322" y="1"/>
                  </a:moveTo>
                  <a:lnTo>
                    <a:pt x="1" y="3061"/>
                  </a:lnTo>
                  <a:lnTo>
                    <a:pt x="9580" y="8649"/>
                  </a:lnTo>
                  <a:lnTo>
                    <a:pt x="14769" y="5589"/>
                  </a:lnTo>
                  <a:lnTo>
                    <a:pt x="5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8" name="Google Shape;290;p29">
              <a:extLst>
                <a:ext uri="{FF2B5EF4-FFF2-40B4-BE49-F238E27FC236}">
                  <a16:creationId xmlns:a16="http://schemas.microsoft.com/office/drawing/2014/main" id="{666E3913-C178-44AA-9D78-39142BBE20AD}"/>
                </a:ext>
              </a:extLst>
            </p:cNvPr>
            <p:cNvSpPr/>
            <p:nvPr/>
          </p:nvSpPr>
          <p:spPr>
            <a:xfrm>
              <a:off x="10410994" y="2009895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322" y="0"/>
                  </a:moveTo>
                  <a:lnTo>
                    <a:pt x="0" y="3060"/>
                  </a:lnTo>
                  <a:lnTo>
                    <a:pt x="9580" y="8515"/>
                  </a:lnTo>
                  <a:lnTo>
                    <a:pt x="14768" y="5455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9" name="Google Shape;291;p29">
              <a:extLst>
                <a:ext uri="{FF2B5EF4-FFF2-40B4-BE49-F238E27FC236}">
                  <a16:creationId xmlns:a16="http://schemas.microsoft.com/office/drawing/2014/main" id="{417AAFD7-90F7-C00C-7CDE-E443D5B9BCCB}"/>
                </a:ext>
              </a:extLst>
            </p:cNvPr>
            <p:cNvSpPr/>
            <p:nvPr/>
          </p:nvSpPr>
          <p:spPr>
            <a:xfrm>
              <a:off x="10604632" y="2121292"/>
              <a:ext cx="116616" cy="66638"/>
            </a:xfrm>
            <a:custGeom>
              <a:avLst/>
              <a:gdLst/>
              <a:ahLst/>
              <a:cxnLst/>
              <a:rect l="l" t="t" r="r" b="b"/>
              <a:pathLst>
                <a:path w="14903" h="8516" extrusionOk="0">
                  <a:moveTo>
                    <a:pt x="5323" y="0"/>
                  </a:moveTo>
                  <a:lnTo>
                    <a:pt x="1" y="3061"/>
                  </a:lnTo>
                  <a:lnTo>
                    <a:pt x="9580" y="8516"/>
                  </a:lnTo>
                  <a:lnTo>
                    <a:pt x="14902" y="5455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0" name="Google Shape;292;p29">
              <a:extLst>
                <a:ext uri="{FF2B5EF4-FFF2-40B4-BE49-F238E27FC236}">
                  <a16:creationId xmlns:a16="http://schemas.microsoft.com/office/drawing/2014/main" id="{E4D4ACCD-F580-6000-6335-FEC209151645}"/>
                </a:ext>
              </a:extLst>
            </p:cNvPr>
            <p:cNvSpPr/>
            <p:nvPr/>
          </p:nvSpPr>
          <p:spPr>
            <a:xfrm>
              <a:off x="10156964" y="1932851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322" y="1"/>
                  </a:moveTo>
                  <a:lnTo>
                    <a:pt x="1" y="3061"/>
                  </a:lnTo>
                  <a:lnTo>
                    <a:pt x="9580" y="8516"/>
                  </a:lnTo>
                  <a:lnTo>
                    <a:pt x="14769" y="5456"/>
                  </a:lnTo>
                  <a:lnTo>
                    <a:pt x="5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1" name="Google Shape;293;p29">
              <a:extLst>
                <a:ext uri="{FF2B5EF4-FFF2-40B4-BE49-F238E27FC236}">
                  <a16:creationId xmlns:a16="http://schemas.microsoft.com/office/drawing/2014/main" id="{9933F685-6980-5C33-5EE3-15D25858477B}"/>
                </a:ext>
              </a:extLst>
            </p:cNvPr>
            <p:cNvSpPr/>
            <p:nvPr/>
          </p:nvSpPr>
          <p:spPr>
            <a:xfrm>
              <a:off x="9806114" y="1799591"/>
              <a:ext cx="115567" cy="66638"/>
            </a:xfrm>
            <a:custGeom>
              <a:avLst/>
              <a:gdLst/>
              <a:ahLst/>
              <a:cxnLst/>
              <a:rect l="l" t="t" r="r" b="b"/>
              <a:pathLst>
                <a:path w="14769" h="8516" extrusionOk="0">
                  <a:moveTo>
                    <a:pt x="5322" y="1"/>
                  </a:moveTo>
                  <a:lnTo>
                    <a:pt x="1" y="3061"/>
                  </a:lnTo>
                  <a:lnTo>
                    <a:pt x="9580" y="8516"/>
                  </a:lnTo>
                  <a:lnTo>
                    <a:pt x="14769" y="5456"/>
                  </a:lnTo>
                  <a:lnTo>
                    <a:pt x="5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200" name="Google Shape;190;p29">
            <a:extLst>
              <a:ext uri="{FF2B5EF4-FFF2-40B4-BE49-F238E27FC236}">
                <a16:creationId xmlns:a16="http://schemas.microsoft.com/office/drawing/2014/main" id="{5151E3E2-DFF1-160F-4496-C88556D252A3}"/>
              </a:ext>
            </a:extLst>
          </p:cNvPr>
          <p:cNvCxnSpPr>
            <a:cxnSpLocks/>
          </p:cNvCxnSpPr>
          <p:nvPr/>
        </p:nvCxnSpPr>
        <p:spPr>
          <a:xfrm>
            <a:off x="4319103" y="4774234"/>
            <a:ext cx="481131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Google Shape;194;p29">
            <a:extLst>
              <a:ext uri="{FF2B5EF4-FFF2-40B4-BE49-F238E27FC236}">
                <a16:creationId xmlns:a16="http://schemas.microsoft.com/office/drawing/2014/main" id="{B55DB10C-3207-7800-CC9C-895696248A5F}"/>
              </a:ext>
            </a:extLst>
          </p:cNvPr>
          <p:cNvSpPr/>
          <p:nvPr/>
        </p:nvSpPr>
        <p:spPr>
          <a:xfrm>
            <a:off x="3668616" y="4471659"/>
            <a:ext cx="597300" cy="59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14" name="Google Shape;190;p29">
            <a:extLst>
              <a:ext uri="{FF2B5EF4-FFF2-40B4-BE49-F238E27FC236}">
                <a16:creationId xmlns:a16="http://schemas.microsoft.com/office/drawing/2014/main" id="{072CB816-4B29-6310-2E10-C22DE8534C44}"/>
              </a:ext>
            </a:extLst>
          </p:cNvPr>
          <p:cNvCxnSpPr>
            <a:cxnSpLocks/>
          </p:cNvCxnSpPr>
          <p:nvPr/>
        </p:nvCxnSpPr>
        <p:spPr>
          <a:xfrm>
            <a:off x="7161242" y="4770146"/>
            <a:ext cx="481131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194;p29">
            <a:extLst>
              <a:ext uri="{FF2B5EF4-FFF2-40B4-BE49-F238E27FC236}">
                <a16:creationId xmlns:a16="http://schemas.microsoft.com/office/drawing/2014/main" id="{08768400-1AF9-3634-0B0C-3AB82606BD42}"/>
              </a:ext>
            </a:extLst>
          </p:cNvPr>
          <p:cNvSpPr/>
          <p:nvPr/>
        </p:nvSpPr>
        <p:spPr>
          <a:xfrm>
            <a:off x="7716565" y="4468704"/>
            <a:ext cx="597300" cy="597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17" name="Grafický objekt 216" descr="Trefa do černého se souvislou výplní">
            <a:extLst>
              <a:ext uri="{FF2B5EF4-FFF2-40B4-BE49-F238E27FC236}">
                <a16:creationId xmlns:a16="http://schemas.microsoft.com/office/drawing/2014/main" id="{63919C63-031E-8C77-D49A-10DCF3A6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6004" y="2455384"/>
            <a:ext cx="508488" cy="508488"/>
          </a:xfrm>
          <a:prstGeom prst="rect">
            <a:avLst/>
          </a:prstGeom>
        </p:spPr>
      </p:pic>
      <p:sp>
        <p:nvSpPr>
          <p:cNvPr id="218" name="TextovéPole 217">
            <a:extLst>
              <a:ext uri="{FF2B5EF4-FFF2-40B4-BE49-F238E27FC236}">
                <a16:creationId xmlns:a16="http://schemas.microsoft.com/office/drawing/2014/main" id="{D9E63D5E-012D-3490-A02D-080E176C6DA8}"/>
              </a:ext>
            </a:extLst>
          </p:cNvPr>
          <p:cNvSpPr txBox="1"/>
          <p:nvPr/>
        </p:nvSpPr>
        <p:spPr>
          <a:xfrm>
            <a:off x="798501" y="2334734"/>
            <a:ext cx="2847253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Indikátory plnění pro každý cíl,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včetně možnosti průběžného </a:t>
            </a:r>
            <a:b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vyhodnocování pokroku.</a:t>
            </a:r>
          </a:p>
        </p:txBody>
      </p:sp>
      <p:pic>
        <p:nvPicPr>
          <p:cNvPr id="220" name="Grafický objekt 219" descr="Mince obrys">
            <a:extLst>
              <a:ext uri="{FF2B5EF4-FFF2-40B4-BE49-F238E27FC236}">
                <a16:creationId xmlns:a16="http://schemas.microsoft.com/office/drawing/2014/main" id="{FF97DD37-9B96-AD63-A172-67417669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7571" y="3493743"/>
            <a:ext cx="479196" cy="479196"/>
          </a:xfrm>
          <a:prstGeom prst="rect">
            <a:avLst/>
          </a:prstGeom>
        </p:spPr>
      </p:pic>
      <p:sp>
        <p:nvSpPr>
          <p:cNvPr id="223" name="TextovéPole 222">
            <a:extLst>
              <a:ext uri="{FF2B5EF4-FFF2-40B4-BE49-F238E27FC236}">
                <a16:creationId xmlns:a16="http://schemas.microsoft.com/office/drawing/2014/main" id="{4330A287-6518-D7C9-F3A2-C1111A1C6721}"/>
              </a:ext>
            </a:extLst>
          </p:cNvPr>
          <p:cNvSpPr txBox="1"/>
          <p:nvPr/>
        </p:nvSpPr>
        <p:spPr>
          <a:xfrm>
            <a:off x="1515741" y="3382743"/>
            <a:ext cx="2125903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Odhadovaný rozpočet </a:t>
            </a:r>
            <a:b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realizaci jednotlivých </a:t>
            </a:r>
            <a:b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opatření a aktivit.</a:t>
            </a:r>
          </a:p>
        </p:txBody>
      </p:sp>
      <p:pic>
        <p:nvPicPr>
          <p:cNvPr id="225" name="Grafický objekt 224" descr="Uživatelé se souvislou výplní">
            <a:extLst>
              <a:ext uri="{FF2B5EF4-FFF2-40B4-BE49-F238E27FC236}">
                <a16:creationId xmlns:a16="http://schemas.microsoft.com/office/drawing/2014/main" id="{442807C6-1897-4475-FC45-D11A8BD66E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0849" y="4499035"/>
            <a:ext cx="542222" cy="542222"/>
          </a:xfrm>
          <a:prstGeom prst="rect">
            <a:avLst/>
          </a:prstGeom>
        </p:spPr>
      </p:pic>
      <p:sp>
        <p:nvSpPr>
          <p:cNvPr id="226" name="TextovéPole 225">
            <a:extLst>
              <a:ext uri="{FF2B5EF4-FFF2-40B4-BE49-F238E27FC236}">
                <a16:creationId xmlns:a16="http://schemas.microsoft.com/office/drawing/2014/main" id="{71FDA803-456D-925C-F8B0-F539F0594798}"/>
              </a:ext>
            </a:extLst>
          </p:cNvPr>
          <p:cNvSpPr txBox="1"/>
          <p:nvPr/>
        </p:nvSpPr>
        <p:spPr>
          <a:xfrm>
            <a:off x="170588" y="4421291"/>
            <a:ext cx="3467616" cy="738664"/>
          </a:xfrm>
          <a:prstGeom prst="rect">
            <a:avLst/>
          </a:prstGeom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Přiřazení zodpovědných útvarů </a:t>
            </a:r>
            <a:b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plnění jednotlivých </a:t>
            </a:r>
            <a:b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cílů a opatření.</a:t>
            </a:r>
          </a:p>
        </p:txBody>
      </p:sp>
      <p:pic>
        <p:nvPicPr>
          <p:cNvPr id="228" name="Grafický objekt 227" descr="Opakovat se souvislou výplní">
            <a:extLst>
              <a:ext uri="{FF2B5EF4-FFF2-40B4-BE49-F238E27FC236}">
                <a16:creationId xmlns:a16="http://schemas.microsoft.com/office/drawing/2014/main" id="{5447E61B-9725-2295-DBD3-91E100DFB1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62316" y="2461515"/>
            <a:ext cx="510775" cy="510775"/>
          </a:xfrm>
          <a:prstGeom prst="rect">
            <a:avLst/>
          </a:prstGeom>
        </p:spPr>
      </p:pic>
      <p:sp>
        <p:nvSpPr>
          <p:cNvPr id="229" name="TextovéPole 228">
            <a:extLst>
              <a:ext uri="{FF2B5EF4-FFF2-40B4-BE49-F238E27FC236}">
                <a16:creationId xmlns:a16="http://schemas.microsoft.com/office/drawing/2014/main" id="{8D874091-A929-AA2B-754E-C51EE9F73CBC}"/>
              </a:ext>
            </a:extLst>
          </p:cNvPr>
          <p:cNvSpPr txBox="1"/>
          <p:nvPr/>
        </p:nvSpPr>
        <p:spPr>
          <a:xfrm>
            <a:off x="8349211" y="2343646"/>
            <a:ext cx="2622668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Možnost pravidelného reportingu a vyhodnocování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postupu implementace.</a:t>
            </a:r>
          </a:p>
        </p:txBody>
      </p:sp>
      <p:sp>
        <p:nvSpPr>
          <p:cNvPr id="230" name="TextovéPole 229">
            <a:extLst>
              <a:ext uri="{FF2B5EF4-FFF2-40B4-BE49-F238E27FC236}">
                <a16:creationId xmlns:a16="http://schemas.microsoft.com/office/drawing/2014/main" id="{27D937D9-5C8B-2DA8-FD46-A298662A6675}"/>
              </a:ext>
            </a:extLst>
          </p:cNvPr>
          <p:cNvSpPr txBox="1"/>
          <p:nvPr/>
        </p:nvSpPr>
        <p:spPr>
          <a:xfrm>
            <a:off x="8349210" y="3382743"/>
            <a:ext cx="3378954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Přehledné vizualizace a výstupy </a:t>
            </a:r>
            <a:b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potřeby řízení, kontroly </a:t>
            </a:r>
            <a:b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informování zainteresovaných stran</a:t>
            </a:r>
          </a:p>
        </p:txBody>
      </p:sp>
      <p:pic>
        <p:nvPicPr>
          <p:cNvPr id="232" name="Grafický objekt 231" descr="Pruhový graf se souvislou výplní">
            <a:extLst>
              <a:ext uri="{FF2B5EF4-FFF2-40B4-BE49-F238E27FC236}">
                <a16:creationId xmlns:a16="http://schemas.microsoft.com/office/drawing/2014/main" id="{37BB687D-1A48-7311-4B16-77566B89F8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898" y="3492189"/>
            <a:ext cx="486446" cy="486446"/>
          </a:xfrm>
          <a:prstGeom prst="rect">
            <a:avLst/>
          </a:prstGeom>
        </p:spPr>
      </p:pic>
      <p:sp>
        <p:nvSpPr>
          <p:cNvPr id="235" name="TextovéPole 234">
            <a:extLst>
              <a:ext uri="{FF2B5EF4-FFF2-40B4-BE49-F238E27FC236}">
                <a16:creationId xmlns:a16="http://schemas.microsoft.com/office/drawing/2014/main" id="{E22BE1A0-8B09-B26E-FD2F-D0B0289C1E83}"/>
              </a:ext>
            </a:extLst>
          </p:cNvPr>
          <p:cNvSpPr txBox="1"/>
          <p:nvPr/>
        </p:nvSpPr>
        <p:spPr>
          <a:xfrm>
            <a:off x="8369007" y="4410395"/>
            <a:ext cx="3378954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Přehled nutných legislativních úprav </a:t>
            </a:r>
            <a:b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jednotlivých opatření, které vyžadují legislativní úpravu. </a:t>
            </a:r>
          </a:p>
        </p:txBody>
      </p:sp>
      <p:pic>
        <p:nvPicPr>
          <p:cNvPr id="237" name="Grafický objekt 236" descr="Palička se souvislou výplní">
            <a:extLst>
              <a:ext uri="{FF2B5EF4-FFF2-40B4-BE49-F238E27FC236}">
                <a16:creationId xmlns:a16="http://schemas.microsoft.com/office/drawing/2014/main" id="{2F77186D-1D78-A7D3-EF35-EF0F5FA274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86598" y="4514391"/>
            <a:ext cx="457233" cy="457233"/>
          </a:xfrm>
          <a:prstGeom prst="rect">
            <a:avLst/>
          </a:prstGeom>
        </p:spPr>
      </p:pic>
      <p:sp>
        <p:nvSpPr>
          <p:cNvPr id="239" name="Obdélník: se zakulacenými rohy 238">
            <a:extLst>
              <a:ext uri="{FF2B5EF4-FFF2-40B4-BE49-F238E27FC236}">
                <a16:creationId xmlns:a16="http://schemas.microsoft.com/office/drawing/2014/main" id="{361DA974-D186-5CFA-9841-89AC6DAB7E57}"/>
              </a:ext>
            </a:extLst>
          </p:cNvPr>
          <p:cNvSpPr/>
          <p:nvPr/>
        </p:nvSpPr>
        <p:spPr>
          <a:xfrm>
            <a:off x="657010" y="5516952"/>
            <a:ext cx="8455240" cy="8646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0000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Indikátory slouží k základnímu rámcovému nastavení měřitelnosti Strategie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k ověření, zda byla daná opatření splněna či nikoliv. Jedná se tedy o strategické indikátory, které budou dále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zpřesněny, doplněny a metodicky rozpracovány v rámci Akčních plánů.</a:t>
            </a:r>
          </a:p>
        </p:txBody>
      </p:sp>
      <p:sp>
        <p:nvSpPr>
          <p:cNvPr id="240" name="Obdélník: se zakulacenými rohy 239">
            <a:extLst>
              <a:ext uri="{FF2B5EF4-FFF2-40B4-BE49-F238E27FC236}">
                <a16:creationId xmlns:a16="http://schemas.microsoft.com/office/drawing/2014/main" id="{C89B0E13-56F2-6623-2F3D-F689AFCEA92E}"/>
              </a:ext>
            </a:extLst>
          </p:cNvPr>
          <p:cNvSpPr/>
          <p:nvPr/>
        </p:nvSpPr>
        <p:spPr>
          <a:xfrm>
            <a:off x="798501" y="5636451"/>
            <a:ext cx="684000" cy="626849"/>
          </a:xfrm>
          <a:prstGeom prst="roundRect">
            <a:avLst/>
          </a:prstGeom>
          <a:solidFill>
            <a:srgbClr val="D3114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241" name="Obdélník: se zakulacenými rohy 240">
            <a:hlinkClick r:id="rId14"/>
            <a:extLst>
              <a:ext uri="{FF2B5EF4-FFF2-40B4-BE49-F238E27FC236}">
                <a16:creationId xmlns:a16="http://schemas.microsoft.com/office/drawing/2014/main" id="{CB666A4E-8CF5-A93D-DE19-38BBEFDA7EE6}"/>
              </a:ext>
            </a:extLst>
          </p:cNvPr>
          <p:cNvSpPr/>
          <p:nvPr/>
        </p:nvSpPr>
        <p:spPr>
          <a:xfrm>
            <a:off x="9283620" y="5504877"/>
            <a:ext cx="2253100" cy="864649"/>
          </a:xfrm>
          <a:prstGeom prst="roundRect">
            <a:avLst/>
          </a:prstGeom>
          <a:solidFill>
            <a:srgbClr val="C7D53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Interaktivní ukázka ➜</a:t>
            </a:r>
            <a:endParaRPr kumimoji="0" lang="cs-CZ" sz="1600" b="1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2" name="Obdélník: se zakulacenými rohy 241">
            <a:extLst>
              <a:ext uri="{FF2B5EF4-FFF2-40B4-BE49-F238E27FC236}">
                <a16:creationId xmlns:a16="http://schemas.microsoft.com/office/drawing/2014/main" id="{6B650ED0-B781-B5F0-9528-C30AEBCC0F99}"/>
              </a:ext>
            </a:extLst>
          </p:cNvPr>
          <p:cNvSpPr/>
          <p:nvPr/>
        </p:nvSpPr>
        <p:spPr>
          <a:xfrm>
            <a:off x="652571" y="1126850"/>
            <a:ext cx="3128400" cy="910292"/>
          </a:xfrm>
          <a:prstGeom prst="roundRect">
            <a:avLst/>
          </a:prstGeom>
          <a:solidFill>
            <a:srgbClr val="FBBD1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Centrální platforma pro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systematické sledování plnění stanovených cílů a opatření</a:t>
            </a: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3" name="Obdélník: se zakulacenými rohy 242">
            <a:extLst>
              <a:ext uri="{FF2B5EF4-FFF2-40B4-BE49-F238E27FC236}">
                <a16:creationId xmlns:a16="http://schemas.microsoft.com/office/drawing/2014/main" id="{CF0FBB9D-E753-C9DB-2E0F-46EC2C4196D9}"/>
              </a:ext>
            </a:extLst>
          </p:cNvPr>
          <p:cNvSpPr/>
          <p:nvPr/>
        </p:nvSpPr>
        <p:spPr>
          <a:xfrm>
            <a:off x="4546784" y="1113138"/>
            <a:ext cx="3128400" cy="910292"/>
          </a:xfrm>
          <a:prstGeom prst="round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Hodnoticí schůzky každý půl rok </a:t>
            </a:r>
            <a:b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vyhodnocení dosažených pokroků </a:t>
            </a:r>
            <a:b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objevených překážek</a:t>
            </a:r>
          </a:p>
        </p:txBody>
      </p:sp>
      <p:sp>
        <p:nvSpPr>
          <p:cNvPr id="244" name="Obdélník: se zakulacenými rohy 243">
            <a:extLst>
              <a:ext uri="{FF2B5EF4-FFF2-40B4-BE49-F238E27FC236}">
                <a16:creationId xmlns:a16="http://schemas.microsoft.com/office/drawing/2014/main" id="{9E510F8F-7D31-993F-A5D2-6B088E35487B}"/>
              </a:ext>
            </a:extLst>
          </p:cNvPr>
          <p:cNvSpPr/>
          <p:nvPr/>
        </p:nvSpPr>
        <p:spPr>
          <a:xfrm>
            <a:off x="8420100" y="1114319"/>
            <a:ext cx="3128131" cy="910292"/>
          </a:xfrm>
          <a:prstGeom prst="roundRect">
            <a:avLst/>
          </a:prstGeom>
          <a:solidFill>
            <a:srgbClr val="D31145"/>
          </a:solidFill>
        </p:spPr>
        <p:txBody>
          <a:bodyPr vert="horz" lIns="0" tIns="36000" rIns="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Aktualizovaná data a výstupy </a:t>
            </a:r>
            <a:b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hodnoticích schůzek budou pravidelně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sdíleny na stránkách MZ</a:t>
            </a:r>
          </a:p>
        </p:txBody>
      </p:sp>
      <p:grpSp>
        <p:nvGrpSpPr>
          <p:cNvPr id="247" name="Skupina 246">
            <a:extLst>
              <a:ext uri="{FF2B5EF4-FFF2-40B4-BE49-F238E27FC236}">
                <a16:creationId xmlns:a16="http://schemas.microsoft.com/office/drawing/2014/main" id="{9006464E-0D09-4F07-323E-F47DB642DD06}"/>
              </a:ext>
            </a:extLst>
          </p:cNvPr>
          <p:cNvGrpSpPr/>
          <p:nvPr/>
        </p:nvGrpSpPr>
        <p:grpSpPr>
          <a:xfrm rot="8100000">
            <a:off x="3886862" y="1377121"/>
            <a:ext cx="384339" cy="384339"/>
            <a:chOff x="3990975" y="1343025"/>
            <a:chExt cx="629863" cy="629863"/>
          </a:xfrm>
          <a:solidFill>
            <a:schemeClr val="bg1">
              <a:lumMod val="75000"/>
            </a:schemeClr>
          </a:solidFill>
        </p:grpSpPr>
        <p:sp>
          <p:nvSpPr>
            <p:cNvPr id="245" name="Poloviční rámeček 244">
              <a:extLst>
                <a:ext uri="{FF2B5EF4-FFF2-40B4-BE49-F238E27FC236}">
                  <a16:creationId xmlns:a16="http://schemas.microsoft.com/office/drawing/2014/main" id="{CC1683D7-895F-E330-D0A2-73FFAA6E3038}"/>
                </a:ext>
              </a:extLst>
            </p:cNvPr>
            <p:cNvSpPr/>
            <p:nvPr/>
          </p:nvSpPr>
          <p:spPr>
            <a:xfrm>
              <a:off x="3990975" y="1343025"/>
              <a:ext cx="477463" cy="477463"/>
            </a:xfrm>
            <a:prstGeom prst="halfFrame">
              <a:avLst>
                <a:gd name="adj1" fmla="val 22029"/>
                <a:gd name="adj2" fmla="val 20034"/>
              </a:avLst>
            </a:prstGeom>
            <a:grpFill/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Poloviční rámeček 245">
              <a:extLst>
                <a:ext uri="{FF2B5EF4-FFF2-40B4-BE49-F238E27FC236}">
                  <a16:creationId xmlns:a16="http://schemas.microsoft.com/office/drawing/2014/main" id="{9BC7D030-56BD-8DC6-31FD-33337F877DBE}"/>
                </a:ext>
              </a:extLst>
            </p:cNvPr>
            <p:cNvSpPr/>
            <p:nvPr/>
          </p:nvSpPr>
          <p:spPr>
            <a:xfrm>
              <a:off x="4143375" y="1495425"/>
              <a:ext cx="477463" cy="477463"/>
            </a:xfrm>
            <a:prstGeom prst="halfFrame">
              <a:avLst>
                <a:gd name="adj1" fmla="val 22029"/>
                <a:gd name="adj2" fmla="val 20034"/>
              </a:avLst>
            </a:prstGeom>
            <a:grpFill/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8" name="Skupina 247">
            <a:extLst>
              <a:ext uri="{FF2B5EF4-FFF2-40B4-BE49-F238E27FC236}">
                <a16:creationId xmlns:a16="http://schemas.microsoft.com/office/drawing/2014/main" id="{BE6307B4-9FC1-A4D4-6707-8C37F2EB1A74}"/>
              </a:ext>
            </a:extLst>
          </p:cNvPr>
          <p:cNvGrpSpPr/>
          <p:nvPr/>
        </p:nvGrpSpPr>
        <p:grpSpPr>
          <a:xfrm rot="8100000">
            <a:off x="7772400" y="1352394"/>
            <a:ext cx="384339" cy="384339"/>
            <a:chOff x="3990975" y="1343025"/>
            <a:chExt cx="629863" cy="629863"/>
          </a:xfrm>
          <a:solidFill>
            <a:schemeClr val="bg1">
              <a:lumMod val="75000"/>
            </a:schemeClr>
          </a:solidFill>
        </p:grpSpPr>
        <p:sp>
          <p:nvSpPr>
            <p:cNvPr id="249" name="Poloviční rámeček 248">
              <a:extLst>
                <a:ext uri="{FF2B5EF4-FFF2-40B4-BE49-F238E27FC236}">
                  <a16:creationId xmlns:a16="http://schemas.microsoft.com/office/drawing/2014/main" id="{E13ECAFC-75C6-89F6-3F70-6AA17CF18318}"/>
                </a:ext>
              </a:extLst>
            </p:cNvPr>
            <p:cNvSpPr/>
            <p:nvPr/>
          </p:nvSpPr>
          <p:spPr>
            <a:xfrm>
              <a:off x="3990975" y="1343025"/>
              <a:ext cx="477463" cy="477463"/>
            </a:xfrm>
            <a:prstGeom prst="halfFrame">
              <a:avLst>
                <a:gd name="adj1" fmla="val 22029"/>
                <a:gd name="adj2" fmla="val 20034"/>
              </a:avLst>
            </a:prstGeom>
            <a:grpFill/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Poloviční rámeček 249">
              <a:extLst>
                <a:ext uri="{FF2B5EF4-FFF2-40B4-BE49-F238E27FC236}">
                  <a16:creationId xmlns:a16="http://schemas.microsoft.com/office/drawing/2014/main" id="{4237A7C9-ACD0-A220-21F4-7153916E979A}"/>
                </a:ext>
              </a:extLst>
            </p:cNvPr>
            <p:cNvSpPr/>
            <p:nvPr/>
          </p:nvSpPr>
          <p:spPr>
            <a:xfrm>
              <a:off x="4143375" y="1495425"/>
              <a:ext cx="477463" cy="477463"/>
            </a:xfrm>
            <a:prstGeom prst="halfFrame">
              <a:avLst>
                <a:gd name="adj1" fmla="val 22029"/>
                <a:gd name="adj2" fmla="val 20034"/>
              </a:avLst>
            </a:prstGeom>
            <a:grpFill/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677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8E8BB-69F9-10B4-BFC1-81CDF8977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18E87-C7A1-B439-9BB6-AD4776CB6FD6}"/>
              </a:ext>
            </a:extLst>
          </p:cNvPr>
          <p:cNvSpPr txBox="1">
            <a:spLocks/>
          </p:cNvSpPr>
          <p:nvPr/>
        </p:nvSpPr>
        <p:spPr>
          <a:xfrm>
            <a:off x="1001702" y="1166413"/>
            <a:ext cx="10779989" cy="15298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Projednání výstupů obligatorního a fakultativního vnitřního připomínkového řízení k návrhu aktualizace </a:t>
            </a:r>
          </a:p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strategie elektronického zdravotnictví.</a:t>
            </a:r>
          </a:p>
          <a:p>
            <a:endParaRPr lang="cs-CZ" sz="3200" b="1" dirty="0">
              <a:solidFill>
                <a:srgbClr val="003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3200" b="1" dirty="0">
              <a:solidFill>
                <a:srgbClr val="003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78FF04-1E23-FEF0-1165-8578A588E9E0}"/>
              </a:ext>
            </a:extLst>
          </p:cNvPr>
          <p:cNvSpPr txBox="1"/>
          <p:nvPr/>
        </p:nvSpPr>
        <p:spPr>
          <a:xfrm>
            <a:off x="1001701" y="3215215"/>
            <a:ext cx="10627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rgbClr val="C2C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rgbClr val="C2C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usnesení:</a:t>
            </a:r>
          </a:p>
          <a:p>
            <a:endParaRPr lang="cs-CZ" sz="2800" dirty="0">
              <a:solidFill>
                <a:srgbClr val="C2C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CD23"/>
              </a:buClr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„Národní rada pro elektronické zdravotnictví bere předloženou informaci na vědomí a souhlasí se zahájením grafických úprav materiálu, jeho předložením Poradě vedení a následným zahájením mezirezortního připomínkového řízení.“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66894FD-B3FB-961E-E3A7-0B90E0FC1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01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4043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 a stanovení dalšího postupu</a:t>
            </a:r>
            <a:endParaRPr lang="cs-CZ" sz="4000" b="0" i="0" dirty="0">
              <a:solidFill>
                <a:srgbClr val="003A6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67289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8BF4B9D2-5117-4713-F669-0413BB0D7894}"/>
              </a:ext>
            </a:extLst>
          </p:cNvPr>
          <p:cNvSpPr txBox="1">
            <a:spLocks/>
          </p:cNvSpPr>
          <p:nvPr/>
        </p:nvSpPr>
        <p:spPr>
          <a:xfrm>
            <a:off x="1990530" y="4531659"/>
            <a:ext cx="7492137" cy="1668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88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4043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Diskuze a různé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67289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976942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1001702" y="1166413"/>
            <a:ext cx="9971098" cy="586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 dalšího jednání rady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A1F68E4-F155-4361-A47B-F9D2D898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01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CE9FA-42C6-E989-E736-809ECC94F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3CD472-286B-C2CB-E7F9-F6E9B7A361AC}"/>
              </a:ext>
            </a:extLst>
          </p:cNvPr>
          <p:cNvSpPr txBox="1"/>
          <p:nvPr/>
        </p:nvSpPr>
        <p:spPr>
          <a:xfrm>
            <a:off x="0" y="3182065"/>
            <a:ext cx="12192000" cy="646331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0"/>
                  <a:lumOff val="100000"/>
                </a:schemeClr>
              </a:gs>
              <a:gs pos="100000">
                <a:srgbClr val="D30F44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36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Děkuji za pozornost</a:t>
            </a:r>
            <a:endParaRPr lang="cs-CZ" sz="60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5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144000" cy="1863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Zahájení a schválení programu jednání </a:t>
            </a:r>
          </a:p>
          <a:p>
            <a:endParaRPr lang="cs-CZ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67289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3820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15036-1C14-4840-A909-9A9AB7E96891}"/>
              </a:ext>
            </a:extLst>
          </p:cNvPr>
          <p:cNvSpPr txBox="1">
            <a:spLocks/>
          </p:cNvSpPr>
          <p:nvPr/>
        </p:nvSpPr>
        <p:spPr>
          <a:xfrm>
            <a:off x="1001703" y="1166413"/>
            <a:ext cx="6829312" cy="673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Schválení programu jednání 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DC175C-9390-4A0A-83DE-6EC26A85C5E1}"/>
              </a:ext>
            </a:extLst>
          </p:cNvPr>
          <p:cNvSpPr txBox="1"/>
          <p:nvPr/>
        </p:nvSpPr>
        <p:spPr>
          <a:xfrm>
            <a:off x="1001703" y="1959935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799850-BA32-4B48-A246-32C76884E3EE}"/>
              </a:ext>
            </a:extLst>
          </p:cNvPr>
          <p:cNvSpPr txBox="1"/>
          <p:nvPr/>
        </p:nvSpPr>
        <p:spPr>
          <a:xfrm>
            <a:off x="1001704" y="1959935"/>
            <a:ext cx="106275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2C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usnesení:</a:t>
            </a:r>
          </a:p>
          <a:p>
            <a:endParaRPr lang="cs-CZ" sz="2800" dirty="0">
              <a:solidFill>
                <a:srgbClr val="C2C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CD23"/>
              </a:buClr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„Národní rada elektronického zdravotnictví schvaluje navržený program jednání.“ </a:t>
            </a:r>
          </a:p>
          <a:p>
            <a:pPr marL="342900" indent="-342900">
              <a:buClr>
                <a:srgbClr val="C2CD23"/>
              </a:buClr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C2C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A1F68E4-F155-4361-A47B-F9D2D898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724" y="401324"/>
            <a:ext cx="1553850" cy="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5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B07A6F45-B0BD-4218-A751-2A1F715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7" y="1999298"/>
            <a:ext cx="559979" cy="5599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4DF8B-9ABD-44EA-AFA3-08C0661355A3}"/>
              </a:ext>
            </a:extLst>
          </p:cNvPr>
          <p:cNvSpPr txBox="1">
            <a:spLocks/>
          </p:cNvSpPr>
          <p:nvPr/>
        </p:nvSpPr>
        <p:spPr>
          <a:xfrm>
            <a:off x="1990531" y="2559278"/>
            <a:ext cx="9580146" cy="3618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Projednání výstupů obligatorního a fakultativního vnitřního připomínkového řízení k návrhu aktualizace </a:t>
            </a:r>
          </a:p>
          <a:p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strategie elektronického zdravotnictví.</a:t>
            </a:r>
          </a:p>
          <a:p>
            <a:endParaRPr lang="cs-C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6F09A-78D9-4D99-83D2-B406840C85A0}"/>
              </a:ext>
            </a:extLst>
          </p:cNvPr>
          <p:cNvSpPr txBox="1">
            <a:spLocks/>
          </p:cNvSpPr>
          <p:nvPr/>
        </p:nvSpPr>
        <p:spPr>
          <a:xfrm>
            <a:off x="1990531" y="4422710"/>
            <a:ext cx="640702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CAC39792-09FB-4BA8-8965-BAB91B45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9" y="5931650"/>
            <a:ext cx="654858" cy="6610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61972-0B2D-4436-989F-95AE08EBCB5A}"/>
              </a:ext>
            </a:extLst>
          </p:cNvPr>
          <p:cNvSpPr txBox="1"/>
          <p:nvPr/>
        </p:nvSpPr>
        <p:spPr>
          <a:xfrm>
            <a:off x="1467289" y="2115515"/>
            <a:ext cx="47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4964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1EDE1123-6E50-CBEC-590B-40515C624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02" y="0"/>
            <a:ext cx="1725386" cy="1155700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EAA4005B-8D1B-D62C-D5FC-3EE204BE98C6}"/>
              </a:ext>
            </a:extLst>
          </p:cNvPr>
          <p:cNvGrpSpPr/>
          <p:nvPr/>
        </p:nvGrpSpPr>
        <p:grpSpPr>
          <a:xfrm>
            <a:off x="1371600" y="4212099"/>
            <a:ext cx="9448801" cy="45719"/>
            <a:chOff x="0" y="0"/>
            <a:chExt cx="5716278" cy="72000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F11AB82-494A-5184-D325-62926E49B18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529B6AB6-80BD-992B-BBEE-7BF13801AE34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9544E843-00AD-6EAE-434C-5494C566AAA8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938BE626-084A-4B0B-3014-9CCB162128F9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E0191FFB-2F0F-AE4F-478F-9395FA72029E}"/>
              </a:ext>
            </a:extLst>
          </p:cNvPr>
          <p:cNvSpPr txBox="1">
            <a:spLocks/>
          </p:cNvSpPr>
          <p:nvPr/>
        </p:nvSpPr>
        <p:spPr>
          <a:xfrm>
            <a:off x="1375395" y="4068118"/>
            <a:ext cx="9448800" cy="19380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Národní rada elektronického zdravotnictví </a:t>
            </a:r>
            <a:b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22.07.2025</a:t>
            </a:r>
            <a:endParaRPr kumimoji="0" lang="cs-CZ" sz="2400" b="0" i="0" u="none" strike="noStrike" kern="1200" cap="all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0205D05-66F6-A404-8D1D-B27FD0C526D3}"/>
              </a:ext>
            </a:extLst>
          </p:cNvPr>
          <p:cNvSpPr txBox="1">
            <a:spLocks/>
          </p:cNvSpPr>
          <p:nvPr/>
        </p:nvSpPr>
        <p:spPr>
          <a:xfrm>
            <a:off x="1371600" y="2219291"/>
            <a:ext cx="9448800" cy="19380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all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aktualizace národní strategie elektronického zdravotnictví 2025-2035</a:t>
            </a:r>
            <a:endParaRPr kumimoji="0" lang="cs-CZ" sz="5400" b="0" i="0" u="none" strike="noStrike" kern="1200" cap="all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9"/>
    </mc:Choice>
    <mc:Fallback xmlns="">
      <p:transition spd="slow" advTm="81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1C1C0-0E8A-99E8-A066-3D136639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aoblený obdélník 1">
            <a:extLst>
              <a:ext uri="{FF2B5EF4-FFF2-40B4-BE49-F238E27FC236}">
                <a16:creationId xmlns:a16="http://schemas.microsoft.com/office/drawing/2014/main" id="{A2C6C9F6-0C20-A528-FC63-6E8AE74451AD}"/>
              </a:ext>
            </a:extLst>
          </p:cNvPr>
          <p:cNvSpPr/>
          <p:nvPr/>
        </p:nvSpPr>
        <p:spPr>
          <a:xfrm>
            <a:off x="6885246" y="1142664"/>
            <a:ext cx="5385500" cy="648000"/>
          </a:xfrm>
          <a:prstGeom prst="roundRect">
            <a:avLst>
              <a:gd name="adj" fmla="val 3609"/>
            </a:avLst>
          </a:prstGeom>
          <a:noFill/>
        </p:spPr>
        <p:txBody>
          <a:bodyPr vert="horz" lIns="36000" tIns="72000" rIns="0" bIns="0" rtlCol="0" anchor="t" anchorCtr="0">
            <a:noAutofit/>
          </a:bodyPr>
          <a:lstStyle/>
          <a:p>
            <a:pPr marL="89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Oblasti Národní strategie EZ (strategické cíle) 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C46AD2-64F5-59A1-364C-E986782C2BCD}"/>
              </a:ext>
            </a:extLst>
          </p:cNvPr>
          <p:cNvSpPr txBox="1">
            <a:spLocks/>
          </p:cNvSpPr>
          <p:nvPr/>
        </p:nvSpPr>
        <p:spPr>
          <a:xfrm>
            <a:off x="539999" y="365125"/>
            <a:ext cx="11198919" cy="4774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Harmonogram aktualizace Národní strategie EZ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CA4B2C1-D58F-EDF2-9875-075D0F9C4673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C31857F0-B237-2793-1F3A-CF00C9004B6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0BCB6651-D754-6FDF-8500-5B369D8BC6CC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552258F0-6B41-40EE-C66C-52FE2C7E8438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9AEA7F98-E21A-3D5C-D95D-D8FA1F9ED632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Zástupný symbol pro číslo snímku 3">
            <a:extLst>
              <a:ext uri="{FF2B5EF4-FFF2-40B4-BE49-F238E27FC236}">
                <a16:creationId xmlns:a16="http://schemas.microsoft.com/office/drawing/2014/main" id="{4EEFDFB1-457D-AF96-0D0D-C645EF09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20632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Grafický objekt 42" descr="Trefa do černého se souvislou výplní">
            <a:extLst>
              <a:ext uri="{FF2B5EF4-FFF2-40B4-BE49-F238E27FC236}">
                <a16:creationId xmlns:a16="http://schemas.microsoft.com/office/drawing/2014/main" id="{4A47FAEB-35A6-930F-8F0A-2C56F917C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7565" y="3033022"/>
            <a:ext cx="715049" cy="715049"/>
          </a:xfrm>
          <a:prstGeom prst="rect">
            <a:avLst/>
          </a:prstGeom>
        </p:spPr>
      </p:pic>
      <p:pic>
        <p:nvPicPr>
          <p:cNvPr id="47" name="Grafický objekt 46" descr="Vykřičník se souvislou výplní">
            <a:extLst>
              <a:ext uri="{FF2B5EF4-FFF2-40B4-BE49-F238E27FC236}">
                <a16:creationId xmlns:a16="http://schemas.microsoft.com/office/drawing/2014/main" id="{5B478070-6BA8-CB73-41D2-6F662715C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3915" y="4314668"/>
            <a:ext cx="715049" cy="715049"/>
          </a:xfrm>
          <a:prstGeom prst="rect">
            <a:avLst/>
          </a:prstGeom>
        </p:spPr>
      </p:pic>
      <p:grpSp>
        <p:nvGrpSpPr>
          <p:cNvPr id="57" name="Skupina 56">
            <a:extLst>
              <a:ext uri="{FF2B5EF4-FFF2-40B4-BE49-F238E27FC236}">
                <a16:creationId xmlns:a16="http://schemas.microsoft.com/office/drawing/2014/main" id="{57A7DF6B-1AEC-B6D5-6348-30A08ECBBBA9}"/>
              </a:ext>
            </a:extLst>
          </p:cNvPr>
          <p:cNvGrpSpPr/>
          <p:nvPr/>
        </p:nvGrpSpPr>
        <p:grpSpPr>
          <a:xfrm>
            <a:off x="6006221" y="1470210"/>
            <a:ext cx="6463920" cy="4722391"/>
            <a:chOff x="5194542" y="1344940"/>
            <a:chExt cx="7243659" cy="5004000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10DB4C60-BDCC-FC04-8C57-904B91355E17}"/>
                </a:ext>
              </a:extLst>
            </p:cNvPr>
            <p:cNvGrpSpPr/>
            <p:nvPr/>
          </p:nvGrpSpPr>
          <p:grpSpPr>
            <a:xfrm>
              <a:off x="5194542" y="1344940"/>
              <a:ext cx="7243659" cy="5004000"/>
              <a:chOff x="5459467" y="1276558"/>
              <a:chExt cx="7243659" cy="5004000"/>
            </a:xfrm>
          </p:grpSpPr>
          <p:graphicFrame>
            <p:nvGraphicFramePr>
              <p:cNvPr id="13" name="Diagram 12">
                <a:extLst>
                  <a:ext uri="{FF2B5EF4-FFF2-40B4-BE49-F238E27FC236}">
                    <a16:creationId xmlns:a16="http://schemas.microsoft.com/office/drawing/2014/main" id="{2F8477B7-53C3-C8DC-490A-54383A952CCC}"/>
                  </a:ext>
                </a:extLst>
              </p:cNvPr>
              <p:cNvGraphicFramePr/>
              <p:nvPr/>
            </p:nvGraphicFramePr>
            <p:xfrm>
              <a:off x="5459467" y="1276558"/>
              <a:ext cx="7243659" cy="500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pic>
            <p:nvPicPr>
              <p:cNvPr id="15" name="Obrázek 14">
                <a:extLst>
                  <a:ext uri="{FF2B5EF4-FFF2-40B4-BE49-F238E27FC236}">
                    <a16:creationId xmlns:a16="http://schemas.microsoft.com/office/drawing/2014/main" id="{1ED881A0-69FC-5347-64FA-E4976F05F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58446" y="2961771"/>
                <a:ext cx="647999" cy="648000"/>
              </a:xfrm>
              <a:prstGeom prst="rect">
                <a:avLst/>
              </a:prstGeom>
            </p:spPr>
          </p:pic>
          <p:pic>
            <p:nvPicPr>
              <p:cNvPr id="16" name="Obrázek 15">
                <a:extLst>
                  <a:ext uri="{FF2B5EF4-FFF2-40B4-BE49-F238E27FC236}">
                    <a16:creationId xmlns:a16="http://schemas.microsoft.com/office/drawing/2014/main" id="{F4E07AC0-8BA4-C576-74D4-CCB9F7768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46612" y="4721760"/>
                <a:ext cx="648000" cy="648000"/>
              </a:xfrm>
              <a:prstGeom prst="rect">
                <a:avLst/>
              </a:prstGeom>
            </p:spPr>
          </p:pic>
          <p:pic>
            <p:nvPicPr>
              <p:cNvPr id="17" name="Obrázek 16">
                <a:extLst>
                  <a:ext uri="{FF2B5EF4-FFF2-40B4-BE49-F238E27FC236}">
                    <a16:creationId xmlns:a16="http://schemas.microsoft.com/office/drawing/2014/main" id="{F8146429-543B-18C2-22EB-4AA3B6E2A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812206" y="4702710"/>
                <a:ext cx="648000" cy="648000"/>
              </a:xfrm>
              <a:prstGeom prst="rect">
                <a:avLst/>
              </a:prstGeom>
            </p:spPr>
          </p:pic>
          <p:pic>
            <p:nvPicPr>
              <p:cNvPr id="21" name="Obrázek 20" descr="Obsah obrázku snímek obrazovky, nachový, Barevnost, Obdélník&#10;&#10;Obsah vygenerovaný umělou inteligencí může být nesprávný.">
                <a:extLst>
                  <a:ext uri="{FF2B5EF4-FFF2-40B4-BE49-F238E27FC236}">
                    <a16:creationId xmlns:a16="http://schemas.microsoft.com/office/drawing/2014/main" id="{4AA6908C-ECDF-32A3-6893-8CC4A09DD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6362" y="3533624"/>
                <a:ext cx="489867" cy="489867"/>
              </a:xfrm>
              <a:prstGeom prst="rect">
                <a:avLst/>
              </a:prstGeom>
            </p:spPr>
          </p:pic>
        </p:grpSp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44D3A639-8C1B-906C-D7C2-C36B2C4E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958273" y="2880721"/>
              <a:ext cx="648000" cy="648000"/>
            </a:xfrm>
            <a:prstGeom prst="rect">
              <a:avLst/>
            </a:prstGeom>
          </p:spPr>
        </p:pic>
        <p:pic>
          <p:nvPicPr>
            <p:cNvPr id="6" name="Obrázek 5" descr="Obsah obrázku klipart, kreslené, Kreslený film&#10;&#10;Obsah vygenerovaný umělou inteligencí může být nesprávný.">
              <a:extLst>
                <a:ext uri="{FF2B5EF4-FFF2-40B4-BE49-F238E27FC236}">
                  <a16:creationId xmlns:a16="http://schemas.microsoft.com/office/drawing/2014/main" id="{6DF17B13-4A78-C2F8-DF09-F82E6E78E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866" y="1855718"/>
              <a:ext cx="754219" cy="754219"/>
            </a:xfrm>
            <a:prstGeom prst="rect">
              <a:avLst/>
            </a:prstGeom>
          </p:spPr>
        </p:pic>
      </p:grpSp>
      <p:sp>
        <p:nvSpPr>
          <p:cNvPr id="4" name="Zaoblený obdélník 1">
            <a:extLst>
              <a:ext uri="{FF2B5EF4-FFF2-40B4-BE49-F238E27FC236}">
                <a16:creationId xmlns:a16="http://schemas.microsoft.com/office/drawing/2014/main" id="{BBAE3B71-A7BC-45D9-AD72-EAD329B401D5}"/>
              </a:ext>
            </a:extLst>
          </p:cNvPr>
          <p:cNvSpPr/>
          <p:nvPr/>
        </p:nvSpPr>
        <p:spPr>
          <a:xfrm>
            <a:off x="647000" y="1142663"/>
            <a:ext cx="6136392" cy="5424173"/>
          </a:xfrm>
          <a:prstGeom prst="roundRect">
            <a:avLst>
              <a:gd name="adj" fmla="val 9144"/>
            </a:avLst>
          </a:prstGeom>
          <a:solidFill>
            <a:schemeClr val="bg1">
              <a:lumMod val="95000"/>
            </a:schemeClr>
          </a:solidFill>
        </p:spPr>
        <p:txBody>
          <a:bodyPr vert="horz" lIns="36000" tIns="0" rIns="0" bIns="0" rtlCol="0" anchor="t" anchorCtr="0">
            <a:noAutofit/>
          </a:bodyPr>
          <a:lstStyle/>
          <a:p>
            <a:pPr marL="8988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7BFE588-B6E5-EB83-35D1-2CB62AF12B4C}"/>
              </a:ext>
            </a:extLst>
          </p:cNvPr>
          <p:cNvSpPr txBox="1"/>
          <p:nvPr/>
        </p:nvSpPr>
        <p:spPr>
          <a:xfrm>
            <a:off x="1787678" y="1509013"/>
            <a:ext cx="488778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6. – 15. 6. 2025 – Pracovní konzultace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Pracovní verze strategie byla rozeslána zainteresovaným stranám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členům Národní rady k vyjádření. 	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SPLNĚNO</a:t>
            </a: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73C0A3BA-16CD-549A-9E6B-66D31349D4A1}"/>
              </a:ext>
            </a:extLst>
          </p:cNvPr>
          <p:cNvCxnSpPr>
            <a:cxnSpLocks/>
          </p:cNvCxnSpPr>
          <p:nvPr/>
        </p:nvCxnSpPr>
        <p:spPr>
          <a:xfrm>
            <a:off x="981075" y="1675326"/>
            <a:ext cx="0" cy="4616822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Ovál 49">
            <a:extLst>
              <a:ext uri="{FF2B5EF4-FFF2-40B4-BE49-F238E27FC236}">
                <a16:creationId xmlns:a16="http://schemas.microsoft.com/office/drawing/2014/main" id="{DD4BA18B-18CA-3018-550E-2269E79D68BE}"/>
              </a:ext>
            </a:extLst>
          </p:cNvPr>
          <p:cNvSpPr/>
          <p:nvPr/>
        </p:nvSpPr>
        <p:spPr>
          <a:xfrm>
            <a:off x="1300486" y="1560329"/>
            <a:ext cx="494748" cy="4947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A2B3F98B-BAC5-2ECD-5BAF-814EB298329C}"/>
              </a:ext>
            </a:extLst>
          </p:cNvPr>
          <p:cNvSpPr/>
          <p:nvPr/>
        </p:nvSpPr>
        <p:spPr>
          <a:xfrm>
            <a:off x="1300486" y="2158846"/>
            <a:ext cx="494748" cy="4947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0D37450D-8E62-853B-8BD2-052622C03FC4}"/>
              </a:ext>
            </a:extLst>
          </p:cNvPr>
          <p:cNvSpPr/>
          <p:nvPr/>
        </p:nvSpPr>
        <p:spPr>
          <a:xfrm>
            <a:off x="1300486" y="2766300"/>
            <a:ext cx="494748" cy="4947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8CFD095F-866F-2F1D-8FC5-C7E09E9446E8}"/>
              </a:ext>
            </a:extLst>
          </p:cNvPr>
          <p:cNvSpPr/>
          <p:nvPr/>
        </p:nvSpPr>
        <p:spPr>
          <a:xfrm>
            <a:off x="1300486" y="4643400"/>
            <a:ext cx="494748" cy="494748"/>
          </a:xfrm>
          <a:prstGeom prst="ellipse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D386737D-00A5-55D6-92EE-641571896C7F}"/>
              </a:ext>
            </a:extLst>
          </p:cNvPr>
          <p:cNvSpPr/>
          <p:nvPr/>
        </p:nvSpPr>
        <p:spPr>
          <a:xfrm>
            <a:off x="1300486" y="4041151"/>
            <a:ext cx="494748" cy="494748"/>
          </a:xfrm>
          <a:prstGeom prst="ellipse">
            <a:avLst/>
          </a:prstGeom>
          <a:solidFill>
            <a:srgbClr val="F262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543EE57B-57E1-682E-8AB5-E0A104A07CEB}"/>
              </a:ext>
            </a:extLst>
          </p:cNvPr>
          <p:cNvSpPr/>
          <p:nvPr/>
        </p:nvSpPr>
        <p:spPr>
          <a:xfrm>
            <a:off x="912202" y="1744768"/>
            <a:ext cx="144000" cy="1440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7A19AAD0-B343-68F8-C60C-DB71CF0F589C}"/>
              </a:ext>
            </a:extLst>
          </p:cNvPr>
          <p:cNvSpPr/>
          <p:nvPr/>
        </p:nvSpPr>
        <p:spPr>
          <a:xfrm>
            <a:off x="907969" y="2338996"/>
            <a:ext cx="144000" cy="1440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id="{9D139424-507D-AB51-C468-DBCE233C159D}"/>
              </a:ext>
            </a:extLst>
          </p:cNvPr>
          <p:cNvSpPr/>
          <p:nvPr/>
        </p:nvSpPr>
        <p:spPr>
          <a:xfrm>
            <a:off x="907969" y="2951659"/>
            <a:ext cx="144000" cy="1440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id="{42ADB4D4-47E8-82AF-AF20-99ECAF12727E}"/>
              </a:ext>
            </a:extLst>
          </p:cNvPr>
          <p:cNvSpPr/>
          <p:nvPr/>
        </p:nvSpPr>
        <p:spPr>
          <a:xfrm>
            <a:off x="907969" y="4223851"/>
            <a:ext cx="144000" cy="144000"/>
          </a:xfrm>
          <a:prstGeom prst="ellipse">
            <a:avLst/>
          </a:prstGeom>
          <a:solidFill>
            <a:srgbClr val="F26289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3" name="Ovál 72">
            <a:extLst>
              <a:ext uri="{FF2B5EF4-FFF2-40B4-BE49-F238E27FC236}">
                <a16:creationId xmlns:a16="http://schemas.microsoft.com/office/drawing/2014/main" id="{0074E31B-5BD2-93D9-F714-7C06698946ED}"/>
              </a:ext>
            </a:extLst>
          </p:cNvPr>
          <p:cNvSpPr/>
          <p:nvPr/>
        </p:nvSpPr>
        <p:spPr>
          <a:xfrm>
            <a:off x="907969" y="4816075"/>
            <a:ext cx="144000" cy="144000"/>
          </a:xfrm>
          <a:prstGeom prst="ellipse">
            <a:avLst/>
          </a:prstGeom>
          <a:solidFill>
            <a:srgbClr val="003A63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4" name="Trojúhelník 73">
            <a:extLst>
              <a:ext uri="{FF2B5EF4-FFF2-40B4-BE49-F238E27FC236}">
                <a16:creationId xmlns:a16="http://schemas.microsoft.com/office/drawing/2014/main" id="{944B3267-B416-B9DD-EA5C-25BF5E78F3B4}"/>
              </a:ext>
            </a:extLst>
          </p:cNvPr>
          <p:cNvSpPr/>
          <p:nvPr/>
        </p:nvSpPr>
        <p:spPr>
          <a:xfrm rot="16200000">
            <a:off x="1138970" y="1680868"/>
            <a:ext cx="264590" cy="253669"/>
          </a:xfrm>
          <a:prstGeom prst="triangle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Trojúhelník 74">
            <a:extLst>
              <a:ext uri="{FF2B5EF4-FFF2-40B4-BE49-F238E27FC236}">
                <a16:creationId xmlns:a16="http://schemas.microsoft.com/office/drawing/2014/main" id="{D890E683-87D8-FF47-76FC-43A90A5828B3}"/>
              </a:ext>
            </a:extLst>
          </p:cNvPr>
          <p:cNvSpPr/>
          <p:nvPr/>
        </p:nvSpPr>
        <p:spPr>
          <a:xfrm rot="16200000">
            <a:off x="1138970" y="2305677"/>
            <a:ext cx="264590" cy="253669"/>
          </a:xfrm>
          <a:prstGeom prst="triangle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Trojúhelník 75">
            <a:extLst>
              <a:ext uri="{FF2B5EF4-FFF2-40B4-BE49-F238E27FC236}">
                <a16:creationId xmlns:a16="http://schemas.microsoft.com/office/drawing/2014/main" id="{95C8D2F7-A177-A91F-A0B1-8DEAED458343}"/>
              </a:ext>
            </a:extLst>
          </p:cNvPr>
          <p:cNvSpPr/>
          <p:nvPr/>
        </p:nvSpPr>
        <p:spPr>
          <a:xfrm rot="16200000">
            <a:off x="1138970" y="2896824"/>
            <a:ext cx="264590" cy="253669"/>
          </a:xfrm>
          <a:prstGeom prst="triangle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Trojúhelník 76">
            <a:extLst>
              <a:ext uri="{FF2B5EF4-FFF2-40B4-BE49-F238E27FC236}">
                <a16:creationId xmlns:a16="http://schemas.microsoft.com/office/drawing/2014/main" id="{05E16730-589C-732D-F61B-B2AF91E4572A}"/>
              </a:ext>
            </a:extLst>
          </p:cNvPr>
          <p:cNvSpPr/>
          <p:nvPr/>
        </p:nvSpPr>
        <p:spPr>
          <a:xfrm rot="16200000">
            <a:off x="1138970" y="4169016"/>
            <a:ext cx="264590" cy="253669"/>
          </a:xfrm>
          <a:prstGeom prst="triangle">
            <a:avLst/>
          </a:prstGeom>
          <a:solidFill>
            <a:srgbClr val="F26289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8" name="Trojúhelník 77">
            <a:extLst>
              <a:ext uri="{FF2B5EF4-FFF2-40B4-BE49-F238E27FC236}">
                <a16:creationId xmlns:a16="http://schemas.microsoft.com/office/drawing/2014/main" id="{BF767AA6-A1AF-BB24-A645-3371E99EB1F5}"/>
              </a:ext>
            </a:extLst>
          </p:cNvPr>
          <p:cNvSpPr/>
          <p:nvPr/>
        </p:nvSpPr>
        <p:spPr>
          <a:xfrm rot="16200000">
            <a:off x="1138970" y="4768606"/>
            <a:ext cx="264590" cy="253669"/>
          </a:xfrm>
          <a:prstGeom prst="triangle">
            <a:avLst/>
          </a:prstGeom>
          <a:solidFill>
            <a:srgbClr val="003A6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7" name="Grafický objekt 36" descr="Dokument se souvislou výplní">
            <a:extLst>
              <a:ext uri="{FF2B5EF4-FFF2-40B4-BE49-F238E27FC236}">
                <a16:creationId xmlns:a16="http://schemas.microsoft.com/office/drawing/2014/main" id="{B3A010F7-D594-94BE-72E2-805F018B9B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382320" y="4108732"/>
            <a:ext cx="283606" cy="283606"/>
          </a:xfrm>
          <a:prstGeom prst="rect">
            <a:avLst/>
          </a:prstGeom>
        </p:spPr>
      </p:pic>
      <p:sp>
        <p:nvSpPr>
          <p:cNvPr id="41" name="Ovál 40">
            <a:extLst>
              <a:ext uri="{FF2B5EF4-FFF2-40B4-BE49-F238E27FC236}">
                <a16:creationId xmlns:a16="http://schemas.microsoft.com/office/drawing/2014/main" id="{D8DBDAE9-A04C-CACD-2C0D-52B8AFE1C0EC}"/>
              </a:ext>
            </a:extLst>
          </p:cNvPr>
          <p:cNvSpPr/>
          <p:nvPr/>
        </p:nvSpPr>
        <p:spPr>
          <a:xfrm>
            <a:off x="1535091" y="4309793"/>
            <a:ext cx="167595" cy="1675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8" name="Grafický objekt 47" descr="Zaškrtnutí se souvislou výplní">
            <a:extLst>
              <a:ext uri="{FF2B5EF4-FFF2-40B4-BE49-F238E27FC236}">
                <a16:creationId xmlns:a16="http://schemas.microsoft.com/office/drawing/2014/main" id="{680CC31F-4959-2999-02E0-25BEF19A88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59682" y="4339114"/>
            <a:ext cx="121225" cy="121225"/>
          </a:xfrm>
          <a:prstGeom prst="rect">
            <a:avLst/>
          </a:prstGeom>
        </p:spPr>
      </p:pic>
      <p:pic>
        <p:nvPicPr>
          <p:cNvPr id="31" name="Grafický objekt 30" descr="Správní rada se souvislou výplní">
            <a:extLst>
              <a:ext uri="{FF2B5EF4-FFF2-40B4-BE49-F238E27FC236}">
                <a16:creationId xmlns:a16="http://schemas.microsoft.com/office/drawing/2014/main" id="{8DFFC338-141C-A319-9A5C-291AA97342E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 flipH="1">
            <a:off x="1364685" y="4702186"/>
            <a:ext cx="360000" cy="3600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269F0FF6-F927-3D1F-D16F-788735EF9DDD}"/>
              </a:ext>
            </a:extLst>
          </p:cNvPr>
          <p:cNvSpPr txBox="1"/>
          <p:nvPr/>
        </p:nvSpPr>
        <p:spPr>
          <a:xfrm>
            <a:off x="2499442" y="1172914"/>
            <a:ext cx="2363147" cy="338554"/>
          </a:xfrm>
          <a:prstGeom prst="rect">
            <a:avLst/>
          </a:prstGeom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Detailní harmonogram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AB77C8F-6697-EEE3-D840-83253C9B0E6F}"/>
              </a:ext>
            </a:extLst>
          </p:cNvPr>
          <p:cNvSpPr txBox="1"/>
          <p:nvPr/>
        </p:nvSpPr>
        <p:spPr>
          <a:xfrm>
            <a:off x="1787678" y="2146060"/>
            <a:ext cx="498532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16. 6. – 30. 6. 2025 – Vypořádání komentářů z veřejné konzultace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Proběhlo vypořádání komentářů a komentující byly informování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 způsobu zapracování komentářů. 	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SPLNĚNO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63C8D07C-E7CF-34F2-ED16-DB1E0C62963B}"/>
              </a:ext>
            </a:extLst>
          </p:cNvPr>
          <p:cNvSpPr/>
          <p:nvPr/>
        </p:nvSpPr>
        <p:spPr>
          <a:xfrm>
            <a:off x="1299672" y="5878788"/>
            <a:ext cx="494748" cy="4947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3CA6B854-E41F-05FC-5B3B-A4FEC8CD0465}"/>
              </a:ext>
            </a:extLst>
          </p:cNvPr>
          <p:cNvSpPr/>
          <p:nvPr/>
        </p:nvSpPr>
        <p:spPr>
          <a:xfrm>
            <a:off x="1292930" y="5273628"/>
            <a:ext cx="494748" cy="4947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4BDD8021-5025-6FB9-ED50-0FBCC8369701}"/>
              </a:ext>
            </a:extLst>
          </p:cNvPr>
          <p:cNvSpPr/>
          <p:nvPr/>
        </p:nvSpPr>
        <p:spPr>
          <a:xfrm>
            <a:off x="900413" y="5456328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E693A0F4-C847-019D-B1D7-0BEF70E1DDDB}"/>
              </a:ext>
            </a:extLst>
          </p:cNvPr>
          <p:cNvSpPr/>
          <p:nvPr/>
        </p:nvSpPr>
        <p:spPr>
          <a:xfrm>
            <a:off x="900413" y="6005245"/>
            <a:ext cx="144000" cy="1440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9" name="Trojúhelník 76">
            <a:extLst>
              <a:ext uri="{FF2B5EF4-FFF2-40B4-BE49-F238E27FC236}">
                <a16:creationId xmlns:a16="http://schemas.microsoft.com/office/drawing/2014/main" id="{52E30E53-9C45-0C23-55C3-621CB06F3C91}"/>
              </a:ext>
            </a:extLst>
          </p:cNvPr>
          <p:cNvSpPr/>
          <p:nvPr/>
        </p:nvSpPr>
        <p:spPr>
          <a:xfrm rot="16200000">
            <a:off x="1131414" y="5401493"/>
            <a:ext cx="264590" cy="253669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rojúhelník 77">
            <a:extLst>
              <a:ext uri="{FF2B5EF4-FFF2-40B4-BE49-F238E27FC236}">
                <a16:creationId xmlns:a16="http://schemas.microsoft.com/office/drawing/2014/main" id="{7FF19259-B838-2EC1-AA8F-3F6B9463331B}"/>
              </a:ext>
            </a:extLst>
          </p:cNvPr>
          <p:cNvSpPr/>
          <p:nvPr/>
        </p:nvSpPr>
        <p:spPr>
          <a:xfrm rot="16200000">
            <a:off x="1131414" y="5957776"/>
            <a:ext cx="264590" cy="253669"/>
          </a:xfrm>
          <a:prstGeom prst="triangle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4" name="Grafický objekt 43" descr="Podpis se souvislou výplní">
            <a:extLst>
              <a:ext uri="{FF2B5EF4-FFF2-40B4-BE49-F238E27FC236}">
                <a16:creationId xmlns:a16="http://schemas.microsoft.com/office/drawing/2014/main" id="{466777C4-DCE6-48E2-92E2-D6427BDEBEF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359605" y="5932148"/>
            <a:ext cx="360000" cy="360000"/>
          </a:xfrm>
          <a:prstGeom prst="rect">
            <a:avLst/>
          </a:prstGeom>
        </p:spPr>
      </p:pic>
      <p:sp>
        <p:nvSpPr>
          <p:cNvPr id="58" name="TextovéPole 57">
            <a:extLst>
              <a:ext uri="{FF2B5EF4-FFF2-40B4-BE49-F238E27FC236}">
                <a16:creationId xmlns:a16="http://schemas.microsoft.com/office/drawing/2014/main" id="{0D5A3E44-471A-E22E-D357-06DCA42767EF}"/>
              </a:ext>
            </a:extLst>
          </p:cNvPr>
          <p:cNvSpPr txBox="1"/>
          <p:nvPr/>
        </p:nvSpPr>
        <p:spPr>
          <a:xfrm>
            <a:off x="1787678" y="4057201"/>
            <a:ext cx="47244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7. 2025 – Národní rada</a:t>
            </a: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elektronického zdravotnictví</a:t>
            </a:r>
            <a:b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Upravená verze strategie bude předložena Národní radě ke schválení.</a:t>
            </a: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BBD1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                 </a:t>
            </a: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FBBD1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PROBÍHÁ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573528A6-45E2-C7AF-FE83-DFF2135723CB}"/>
              </a:ext>
            </a:extLst>
          </p:cNvPr>
          <p:cNvSpPr txBox="1"/>
          <p:nvPr/>
        </p:nvSpPr>
        <p:spPr>
          <a:xfrm>
            <a:off x="1787678" y="4694248"/>
            <a:ext cx="45712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15. 8. 2025 – Porada vedení MZ</a:t>
            </a:r>
            <a:b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Strategie schválená Národní radou bude představena </a:t>
            </a:r>
            <a:b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 poradě vedení Ministerstva zdravotnictví.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230E1241-3F55-01E9-F27E-3A6676C5906B}"/>
              </a:ext>
            </a:extLst>
          </p:cNvPr>
          <p:cNvSpPr txBox="1"/>
          <p:nvPr/>
        </p:nvSpPr>
        <p:spPr>
          <a:xfrm>
            <a:off x="1787678" y="5331295"/>
            <a:ext cx="452659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1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16. 8. 2025 – Meziresortní připomínkové řízení</a:t>
            </a:r>
            <a:br>
              <a:rPr kumimoji="0" lang="cs-CZ" sz="1200" b="1" i="0" u="none" strike="noStrike" kern="1200" cap="none" spc="0" normalizeH="0" baseline="0" noProof="1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200" b="0" i="0" u="none" strike="noStrike" kern="1200" cap="none" spc="0" normalizeH="0" baseline="0" noProof="1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Schválená verze strategie bude postoupena do meziresortního připomínkového řízení.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7F05BBEA-3717-5CF0-6EB9-D3F20A24DD41}"/>
              </a:ext>
            </a:extLst>
          </p:cNvPr>
          <p:cNvSpPr txBox="1"/>
          <p:nvPr/>
        </p:nvSpPr>
        <p:spPr>
          <a:xfrm>
            <a:off x="1787678" y="5968345"/>
            <a:ext cx="452659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21. 9. 2025 – Vláda ČR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Finální verze strategie bude předložena ke schválení Vládě ČR.</a:t>
            </a:r>
          </a:p>
        </p:txBody>
      </p:sp>
      <p:pic>
        <p:nvPicPr>
          <p:cNvPr id="68" name="Grafický objekt 67" descr="Titulky se souvislou výplní">
            <a:extLst>
              <a:ext uri="{FF2B5EF4-FFF2-40B4-BE49-F238E27FC236}">
                <a16:creationId xmlns:a16="http://schemas.microsoft.com/office/drawing/2014/main" id="{C87EA9BE-47F3-F521-317A-EBC05D430FE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327189" y="5324464"/>
            <a:ext cx="426229" cy="42622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64918F-8347-76CA-EBB8-05FB6514B5EC}"/>
              </a:ext>
            </a:extLst>
          </p:cNvPr>
          <p:cNvSpPr txBox="1"/>
          <p:nvPr/>
        </p:nvSpPr>
        <p:spPr>
          <a:xfrm>
            <a:off x="1787678" y="2783107"/>
            <a:ext cx="498532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7. – 8. 7. 2025 – Fakultativní a obligatorní připomínkové řízení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Pracovní verze strategie byla rozeslána odborům MZ, zainteresovaným stranám a dalším relevantním organizacím.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SPLNĚNO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D511B52A-66B5-5C95-A4F7-81973FF4BE4A}"/>
              </a:ext>
            </a:extLst>
          </p:cNvPr>
          <p:cNvSpPr/>
          <p:nvPr/>
        </p:nvSpPr>
        <p:spPr>
          <a:xfrm>
            <a:off x="1300486" y="3424744"/>
            <a:ext cx="494748" cy="494748"/>
          </a:xfrm>
          <a:prstGeom prst="ellipse">
            <a:avLst/>
          </a:prstGeom>
          <a:solidFill>
            <a:srgbClr val="CD2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46582A96-91AC-7780-0F36-6C9A612F35E6}"/>
              </a:ext>
            </a:extLst>
          </p:cNvPr>
          <p:cNvSpPr/>
          <p:nvPr/>
        </p:nvSpPr>
        <p:spPr>
          <a:xfrm>
            <a:off x="907969" y="3607444"/>
            <a:ext cx="144000" cy="144000"/>
          </a:xfrm>
          <a:prstGeom prst="ellipse">
            <a:avLst/>
          </a:prstGeom>
          <a:solidFill>
            <a:srgbClr val="CD2F4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2" name="Trojúhelník 76">
            <a:extLst>
              <a:ext uri="{FF2B5EF4-FFF2-40B4-BE49-F238E27FC236}">
                <a16:creationId xmlns:a16="http://schemas.microsoft.com/office/drawing/2014/main" id="{55927206-95A2-4B06-E503-2C0D119A9EEA}"/>
              </a:ext>
            </a:extLst>
          </p:cNvPr>
          <p:cNvSpPr/>
          <p:nvPr/>
        </p:nvSpPr>
        <p:spPr>
          <a:xfrm rot="16200000">
            <a:off x="1138970" y="3552609"/>
            <a:ext cx="264590" cy="253669"/>
          </a:xfrm>
          <a:prstGeom prst="triangle">
            <a:avLst/>
          </a:prstGeom>
          <a:solidFill>
            <a:srgbClr val="CD2F4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7A2CBCF0-9E62-B21D-72CB-79A5DD251FE9}"/>
              </a:ext>
            </a:extLst>
          </p:cNvPr>
          <p:cNvSpPr txBox="1"/>
          <p:nvPr/>
        </p:nvSpPr>
        <p:spPr>
          <a:xfrm>
            <a:off x="1787678" y="3420154"/>
            <a:ext cx="45114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7.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25. 7.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 –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Vypořádání připomínek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Proběhne vypořádání připomínek a připomínkující budou informování o způsobu vypořádání.      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CBB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PROBÍHÁ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FCBB3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4" name="Grafický objekt 53" descr="Titulky se souvislou výplní">
            <a:extLst>
              <a:ext uri="{FF2B5EF4-FFF2-40B4-BE49-F238E27FC236}">
                <a16:creationId xmlns:a16="http://schemas.microsoft.com/office/drawing/2014/main" id="{62126978-D100-BE04-0983-D1D032357C0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335765" y="1601943"/>
            <a:ext cx="426229" cy="426229"/>
          </a:xfrm>
          <a:prstGeom prst="rect">
            <a:avLst/>
          </a:prstGeom>
        </p:spPr>
      </p:pic>
      <p:pic>
        <p:nvPicPr>
          <p:cNvPr id="55" name="Grafický objekt 54" descr="Titulky se souvislou výplní">
            <a:extLst>
              <a:ext uri="{FF2B5EF4-FFF2-40B4-BE49-F238E27FC236}">
                <a16:creationId xmlns:a16="http://schemas.microsoft.com/office/drawing/2014/main" id="{0AA1B568-4641-BC32-748D-E430294806B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335765" y="2822052"/>
            <a:ext cx="426229" cy="426229"/>
          </a:xfrm>
          <a:prstGeom prst="rect">
            <a:avLst/>
          </a:prstGeom>
        </p:spPr>
      </p:pic>
      <p:grpSp>
        <p:nvGrpSpPr>
          <p:cNvPr id="56" name="Skupina 55">
            <a:extLst>
              <a:ext uri="{FF2B5EF4-FFF2-40B4-BE49-F238E27FC236}">
                <a16:creationId xmlns:a16="http://schemas.microsoft.com/office/drawing/2014/main" id="{7D5BFEB7-D4AA-39B2-74C8-59F8E5897288}"/>
              </a:ext>
            </a:extLst>
          </p:cNvPr>
          <p:cNvGrpSpPr/>
          <p:nvPr/>
        </p:nvGrpSpPr>
        <p:grpSpPr>
          <a:xfrm>
            <a:off x="1376599" y="3501361"/>
            <a:ext cx="332373" cy="336883"/>
            <a:chOff x="6593547" y="2841592"/>
            <a:chExt cx="350661" cy="355419"/>
          </a:xfrm>
        </p:grpSpPr>
        <p:pic>
          <p:nvPicPr>
            <p:cNvPr id="59" name="Grafický objekt 58" descr="Dokument se souvislou výplní">
              <a:extLst>
                <a:ext uri="{FF2B5EF4-FFF2-40B4-BE49-F238E27FC236}">
                  <a16:creationId xmlns:a16="http://schemas.microsoft.com/office/drawing/2014/main" id="{2DF9C00B-FC1D-7B4D-B6C5-9F3E5909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6593547" y="2841592"/>
              <a:ext cx="299211" cy="299211"/>
            </a:xfrm>
            <a:prstGeom prst="rect">
              <a:avLst/>
            </a:prstGeom>
          </p:spPr>
        </p:pic>
        <p:pic>
          <p:nvPicPr>
            <p:cNvPr id="60" name="Grafický objekt 59" descr="Nástroje se souvislou výplní">
              <a:extLst>
                <a:ext uri="{FF2B5EF4-FFF2-40B4-BE49-F238E27FC236}">
                  <a16:creationId xmlns:a16="http://schemas.microsoft.com/office/drawing/2014/main" id="{44F1F8CF-D87E-597D-9578-6C21F46CC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50139" y="3002942"/>
              <a:ext cx="194069" cy="194069"/>
            </a:xfrm>
            <a:prstGeom prst="rect">
              <a:avLst/>
            </a:prstGeom>
          </p:spPr>
        </p:pic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7FCC1D1D-1F45-6C29-6D16-2549C8CCD9BD}"/>
              </a:ext>
            </a:extLst>
          </p:cNvPr>
          <p:cNvGrpSpPr/>
          <p:nvPr/>
        </p:nvGrpSpPr>
        <p:grpSpPr>
          <a:xfrm>
            <a:off x="1390544" y="2234592"/>
            <a:ext cx="332373" cy="336883"/>
            <a:chOff x="6593547" y="2841592"/>
            <a:chExt cx="350661" cy="355419"/>
          </a:xfrm>
        </p:grpSpPr>
        <p:pic>
          <p:nvPicPr>
            <p:cNvPr id="80" name="Grafický objekt 79" descr="Dokument se souvislou výplní">
              <a:extLst>
                <a:ext uri="{FF2B5EF4-FFF2-40B4-BE49-F238E27FC236}">
                  <a16:creationId xmlns:a16="http://schemas.microsoft.com/office/drawing/2014/main" id="{FE442161-64F8-5015-540A-B0F8FB13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6593547" y="2841592"/>
              <a:ext cx="299211" cy="299211"/>
            </a:xfrm>
            <a:prstGeom prst="rect">
              <a:avLst/>
            </a:prstGeom>
          </p:spPr>
        </p:pic>
        <p:pic>
          <p:nvPicPr>
            <p:cNvPr id="81" name="Grafický objekt 80" descr="Nástroje se souvislou výplní">
              <a:extLst>
                <a:ext uri="{FF2B5EF4-FFF2-40B4-BE49-F238E27FC236}">
                  <a16:creationId xmlns:a16="http://schemas.microsoft.com/office/drawing/2014/main" id="{B55D588F-F0B8-587D-80A0-E984FD91D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50139" y="3002942"/>
              <a:ext cx="194069" cy="194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07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198C3526-98B2-D769-C5A8-847F8B904DCF}"/>
              </a:ext>
            </a:extLst>
          </p:cNvPr>
          <p:cNvGrpSpPr/>
          <p:nvPr/>
        </p:nvGrpSpPr>
        <p:grpSpPr>
          <a:xfrm>
            <a:off x="647000" y="931806"/>
            <a:ext cx="10898001" cy="45719"/>
            <a:chOff x="0" y="0"/>
            <a:chExt cx="5716278" cy="72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32C088DE-C4FC-9910-945D-BEA820D3375C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A063EF0C-B776-1076-3216-F0F51F521ACC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14EEEFF9-7432-3FCA-93D0-295862C99349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942D72AB-784E-8D17-5D07-184844867E72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C61915B-B322-3AE1-CDE4-91742F37DC26}"/>
              </a:ext>
            </a:extLst>
          </p:cNvPr>
          <p:cNvSpPr txBox="1">
            <a:spLocks/>
          </p:cNvSpPr>
          <p:nvPr/>
        </p:nvSpPr>
        <p:spPr>
          <a:xfrm>
            <a:off x="539999" y="365125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Detailní rozpočet Národní strategie vycházející ze Zdraví 2035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918E0F29-C169-872B-5D3A-D359536F14BC}"/>
              </a:ext>
            </a:extLst>
          </p:cNvPr>
          <p:cNvGraphicFramePr>
            <a:graphicFrameLocks noGrp="1"/>
          </p:cNvGraphicFramePr>
          <p:nvPr/>
        </p:nvGraphicFramePr>
        <p:xfrm>
          <a:off x="651377" y="1154147"/>
          <a:ext cx="10898001" cy="5166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1615">
                  <a:extLst>
                    <a:ext uri="{9D8B030D-6E8A-4147-A177-3AD203B41FA5}">
                      <a16:colId xmlns:a16="http://schemas.microsoft.com/office/drawing/2014/main" val="467115519"/>
                    </a:ext>
                  </a:extLst>
                </a:gridCol>
                <a:gridCol w="1539771">
                  <a:extLst>
                    <a:ext uri="{9D8B030D-6E8A-4147-A177-3AD203B41FA5}">
                      <a16:colId xmlns:a16="http://schemas.microsoft.com/office/drawing/2014/main" val="3227438528"/>
                    </a:ext>
                  </a:extLst>
                </a:gridCol>
                <a:gridCol w="1746615">
                  <a:extLst>
                    <a:ext uri="{9D8B030D-6E8A-4147-A177-3AD203B41FA5}">
                      <a16:colId xmlns:a16="http://schemas.microsoft.com/office/drawing/2014/main" val="3868707014"/>
                    </a:ext>
                  </a:extLst>
                </a:gridCol>
              </a:tblGrid>
              <a:tr h="3469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 dílčího cíle</a:t>
                      </a:r>
                      <a:endParaRPr lang="cs-CZ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Předpokládaný rozpočet</a:t>
                      </a:r>
                      <a:endParaRPr lang="cs-CZ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pokrývajících specifických cílů</a:t>
                      </a:r>
                      <a:endParaRPr lang="cs-CZ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211187"/>
                  </a:ext>
                </a:extLst>
              </a:tr>
              <a:tr h="273183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2.3.1 Rozvoj a implementace koncepce digitalizace zdravotnictví, institucionalizace elektronického zdravotnictví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948642"/>
                  </a:ext>
                </a:extLst>
              </a:tr>
              <a:tr h="3469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2.3.2 Rozvoj centrální infrastruktury pro sdílení zdravotnické dokumentace, zaručenou a bezpečnou komunikaci a výměnu informací ve zdravotnictví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1 596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331483"/>
                  </a:ext>
                </a:extLst>
              </a:tr>
              <a:tr h="3469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2.3.3 Rozvoj systému poskytování služeb autoritativních údajů, resortních autoritativních registrů a modelu zaručených dat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687484"/>
                  </a:ext>
                </a:extLst>
              </a:tr>
              <a:tr h="273183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2.3.4 Rozvoj Národního zdravotnického informačního systému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7085136"/>
                  </a:ext>
                </a:extLst>
              </a:tr>
              <a:tr h="273183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2.3.5 Správa systému s rozvojem katalogu služeb elektronického zdravotnictví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622045"/>
                  </a:ext>
                </a:extLst>
              </a:tr>
              <a:tr h="273183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2.3.6 Podpora využívání a standardizace nástrojů elektronického zdravotnictví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3507413"/>
                  </a:ext>
                </a:extLst>
              </a:tr>
              <a:tr h="3469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2.3.7 Podpora využití nových digitálních technologií a postupů v oblasti personalizované medicíny, domácí péče, integrované péče</a:t>
                      </a:r>
                      <a:endParaRPr lang="cs-CZ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904286"/>
                  </a:ext>
                </a:extLst>
              </a:tr>
              <a:tr h="273183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2.3.8 Podpora využití umělé inteligence ve zdravotnictví a implementace na ní založených služeb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376580"/>
                  </a:ext>
                </a:extLst>
              </a:tr>
              <a:tr h="3469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2.3.9 Rozvoj vědeckovýzkumné a inovační základny pro digitalizaci zdravotnictví a rozvoj znalostní základny digitálního zdravotnictví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7282"/>
                  </a:ext>
                </a:extLst>
              </a:tr>
              <a:tr h="3469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2.3.10 Praktické aplikace modelů bezpečného sdílení zdravotních záznamů, uplatnění technologie Blockchain </a:t>
                      </a:r>
                      <a:b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navazujících konceptů, využití konceptů z oblasti Big Data 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1818143"/>
                  </a:ext>
                </a:extLst>
              </a:tr>
              <a:tr h="3469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2.3.11 Podpora technologií mobilního zdravotnictví (mHealth) a telemedicíny na všech úrovních poskytování zdravotní péče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34686"/>
                  </a:ext>
                </a:extLst>
              </a:tr>
              <a:tr h="3469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2.3.12 Rozvoj platforem pro komunikaci a koordinaci veřejné správy, průmyslu a akademické sféry pro účely rozvoje digitálních služeb ve zdravotnictví a v péči o zdraví 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3970755"/>
                  </a:ext>
                </a:extLst>
              </a:tr>
              <a:tr h="273183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2.3.13 Programy rozvoje obecné i specifické digitální gramotnosti pracovníků ve zdravotnictví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98931"/>
                  </a:ext>
                </a:extLst>
              </a:tr>
              <a:tr h="273183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2.3.14 Programy posilující budování důvěry ve služby digitálního zdravotnictví mezi občany i zdravotníky</a:t>
                      </a:r>
                      <a:endParaRPr lang="cs-CZ" sz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r">
                        <a:buNone/>
                      </a:pPr>
                      <a:r>
                        <a:rPr lang="cs-CZ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mil. Kč</a:t>
                      </a:r>
                      <a:endParaRPr lang="cs-CZ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146" marR="1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4427720"/>
                  </a:ext>
                </a:extLst>
              </a:tr>
              <a:tr h="346942">
                <a:tc>
                  <a:txBody>
                    <a:bodyPr/>
                    <a:lstStyle/>
                    <a:p>
                      <a:pPr marL="72000" algn="just">
                        <a:buNone/>
                      </a:pPr>
                      <a:r>
                        <a:rPr lang="cs-CZ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46" marR="1314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15 586 mil. Kč</a:t>
                      </a:r>
                    </a:p>
                  </a:txBody>
                  <a:tcPr marL="36000" marR="169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3146" marR="13146" marT="0" marB="0"/>
                </a:tc>
                <a:extLst>
                  <a:ext uri="{0D108BD9-81ED-4DB2-BD59-A6C34878D82A}">
                    <a16:rowId xmlns:a16="http://schemas.microsoft.com/office/drawing/2014/main" val="172941187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0C7170F8-C834-6513-A6DF-A3CC9B3FA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1677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Zástupný symbol pro číslo snímku 3">
            <a:extLst>
              <a:ext uri="{FF2B5EF4-FFF2-40B4-BE49-F238E27FC236}">
                <a16:creationId xmlns:a16="http://schemas.microsoft.com/office/drawing/2014/main" id="{8FBFC4EF-29D5-A696-552A-0221E2D0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20632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2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9C80F-CCB0-AED5-A5FB-994A37C92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B27465-83A9-D57A-FEB0-55BA5913D6A4}"/>
              </a:ext>
            </a:extLst>
          </p:cNvPr>
          <p:cNvSpPr txBox="1">
            <a:spLocks/>
          </p:cNvSpPr>
          <p:nvPr/>
        </p:nvSpPr>
        <p:spPr>
          <a:xfrm>
            <a:off x="539999" y="365125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Identifikovaná rizika Národní strategie elektronického zdravotnictví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D82F1E4-B270-6AFE-0F1F-C2940328C462}"/>
              </a:ext>
            </a:extLst>
          </p:cNvPr>
          <p:cNvGrpSpPr/>
          <p:nvPr/>
        </p:nvGrpSpPr>
        <p:grpSpPr>
          <a:xfrm>
            <a:off x="647000" y="931806"/>
            <a:ext cx="10898001" cy="45719"/>
            <a:chOff x="0" y="0"/>
            <a:chExt cx="5716278" cy="72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B0774A5-EC7D-36D8-0B95-1EBFAC99917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8297EF0-AC25-9857-0D73-F9D12077A868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E160CBC6-C869-DDE6-11E8-22A3F1BAE3C3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5986B482-0BCB-2048-A7A5-8A7AB1F688FB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Zástupný symbol pro číslo snímku 3">
            <a:extLst>
              <a:ext uri="{FF2B5EF4-FFF2-40B4-BE49-F238E27FC236}">
                <a16:creationId xmlns:a16="http://schemas.microsoft.com/office/drawing/2014/main" id="{2887458C-0036-89AD-37A9-BD451A45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20632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93C220D-0560-39AB-A6C8-B7911FBAB116}"/>
              </a:ext>
            </a:extLst>
          </p:cNvPr>
          <p:cNvGraphicFramePr>
            <a:graphicFrameLocks noGrp="1"/>
          </p:cNvGraphicFramePr>
          <p:nvPr/>
        </p:nvGraphicFramePr>
        <p:xfrm>
          <a:off x="642622" y="1207180"/>
          <a:ext cx="10902378" cy="4984773"/>
        </p:xfrm>
        <a:graphic>
          <a:graphicData uri="http://schemas.openxmlformats.org/drawingml/2006/table">
            <a:tbl>
              <a:tblPr/>
              <a:tblGrid>
                <a:gridCol w="2079170">
                  <a:extLst>
                    <a:ext uri="{9D8B030D-6E8A-4147-A177-3AD203B41FA5}">
                      <a16:colId xmlns:a16="http://schemas.microsoft.com/office/drawing/2014/main" val="699864173"/>
                    </a:ext>
                  </a:extLst>
                </a:gridCol>
                <a:gridCol w="3089749">
                  <a:extLst>
                    <a:ext uri="{9D8B030D-6E8A-4147-A177-3AD203B41FA5}">
                      <a16:colId xmlns:a16="http://schemas.microsoft.com/office/drawing/2014/main" val="4134251087"/>
                    </a:ext>
                  </a:extLst>
                </a:gridCol>
                <a:gridCol w="1038684">
                  <a:extLst>
                    <a:ext uri="{9D8B030D-6E8A-4147-A177-3AD203B41FA5}">
                      <a16:colId xmlns:a16="http://schemas.microsoft.com/office/drawing/2014/main" val="3986425439"/>
                    </a:ext>
                  </a:extLst>
                </a:gridCol>
                <a:gridCol w="3537532">
                  <a:extLst>
                    <a:ext uri="{9D8B030D-6E8A-4147-A177-3AD203B41FA5}">
                      <a16:colId xmlns:a16="http://schemas.microsoft.com/office/drawing/2014/main" val="4016659608"/>
                    </a:ext>
                  </a:extLst>
                </a:gridCol>
                <a:gridCol w="1157243">
                  <a:extLst>
                    <a:ext uri="{9D8B030D-6E8A-4147-A177-3AD203B41FA5}">
                      <a16:colId xmlns:a16="http://schemas.microsoft.com/office/drawing/2014/main" val="514552389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rizika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Popis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Vlastník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Mitigace rizika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Hodnota rizika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4427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Nedostatečné financování</a:t>
                      </a:r>
                    </a:p>
                  </a:txBody>
                  <a:tcPr marL="6583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Nedojde k zajištění potřebného objemu finančních prostředků ze státního rozpočtu.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Aktivní zapojení do rozpočtového procesu, vytvoření investičního rámce, monitorování a identifikace </a:t>
                      </a:r>
                      <a:b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vhodných evropských dotačních programů.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1" i="0" u="none" strike="noStrike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47061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Omezená dostupnost fondů EU</a:t>
                      </a:r>
                    </a:p>
                  </a:txBody>
                  <a:tcPr marL="6583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Pokles alokací nebo změny v podmínkách čerpání.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Monitorování a identifikace vhodných evropských dotačních programů a aktivní zapojení do programů </a:t>
                      </a:r>
                      <a:b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 cílem zajistit optimální financování klíčových aktivit.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1" i="0" u="none" strike="noStrike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597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Změna politického vedení</a:t>
                      </a:r>
                    </a:p>
                  </a:txBody>
                  <a:tcPr marL="6583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Změna vlády/ministra může vést ke změně směru nebo pozastavení.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Apolitizace tvorby a implementace strategie, zapojení širokého spektra stakeholderů napříč sektory a zajištění transparentního řízení s otevřenými příležitostmi k účasti.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2504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Technologická nekompatibilita</a:t>
                      </a:r>
                    </a:p>
                  </a:txBody>
                  <a:tcPr marL="6583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Nekompatibilita systémů, chybějící standardy nebo infrastruktura.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Prioritizace strategického cíle zaměřeného na rozvoj infrastruktury a posílení technologické připravenosti </a:t>
                      </a:r>
                      <a:b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 cílem zajistit dlouhodobou udržitelnost a efektivitu.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5014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Kybernetické incidenty</a:t>
                      </a:r>
                    </a:p>
                  </a:txBody>
                  <a:tcPr marL="6583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Úniky dat, napadení systémů, ztráta důvěry.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Investice do bezpečnostních opatření, pravidelné audity a zajištění souladu s požadavky směrnice NIS2 pro zvýšení kybernetické ochrany kritické infrastruktury.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3093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Nedostatek lidských kapacit</a:t>
                      </a:r>
                    </a:p>
                  </a:txBody>
                  <a:tcPr marL="6583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Chybějící experti na digitalizaci zdravotnictví.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Posílení interního týmu Ministerstva zdravotnictví </a:t>
                      </a:r>
                      <a:b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 snaha o udržení expertů i prostřednictvím systematické podpory odborného rozvoje a vzdělávání.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5675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Nízká digitální gramotnost</a:t>
                      </a:r>
                    </a:p>
                  </a:txBody>
                  <a:tcPr marL="6583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Pacienti a zdravotníci nebudou schopni používat digitální nástroje.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Realizace vzdělávacích kampaní zaměřených na zvyšování digitální gramotnosti a využívání nástrojů, </a:t>
                      </a:r>
                      <a:b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1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 důrazem na podporu znevýhodněných skupin.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49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444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NCEZ - šablona" id="{FCDEE49F-CB69-40D9-ACF8-0CC0D247E470}" vid="{BFCDD164-1B97-4A88-B176-FCCBA7BE4BE1}"/>
    </a:ext>
  </a:extLst>
</a:theme>
</file>

<file path=ppt/theme/theme2.xml><?xml version="1.0" encoding="utf-8"?>
<a:theme xmlns:a="http://schemas.openxmlformats.org/drawingml/2006/main" name="Default Theme">
  <a:themeElements>
    <a:clrScheme name="MZCR">
      <a:dk1>
        <a:srgbClr val="000000"/>
      </a:dk1>
      <a:lt1>
        <a:srgbClr val="FFFFFF"/>
      </a:lt1>
      <a:dk2>
        <a:srgbClr val="003A63"/>
      </a:dk2>
      <a:lt2>
        <a:srgbClr val="FFFFFF"/>
      </a:lt2>
      <a:accent1>
        <a:srgbClr val="003A63"/>
      </a:accent1>
      <a:accent2>
        <a:srgbClr val="4581B8"/>
      </a:accent2>
      <a:accent3>
        <a:srgbClr val="D31145"/>
      </a:accent3>
      <a:accent4>
        <a:srgbClr val="FCBB32"/>
      </a:accent4>
      <a:accent5>
        <a:srgbClr val="C0CD22"/>
      </a:accent5>
      <a:accent6>
        <a:srgbClr val="64686C"/>
      </a:accent6>
      <a:hlink>
        <a:srgbClr val="007BBF"/>
      </a:hlink>
      <a:folHlink>
        <a:srgbClr val="017ABF"/>
      </a:folHlink>
    </a:clrScheme>
    <a:fontScheme name="Deepview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vert="horz" lIns="91440" tIns="45720" rIns="91440" bIns="45720" rtlCol="0" anchor="t">
        <a:noAutofit/>
      </a:bodyPr>
      <a:lstStyle>
        <a:defPPr algn="l">
          <a:lnSpc>
            <a:spcPct val="90000"/>
          </a:lnSpc>
          <a:spcBef>
            <a:spcPts val="1000"/>
          </a:spcBef>
          <a:defRPr sz="1200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indent="0" algn="l">
          <a:buNone/>
          <a:defRPr sz="1200" dirty="0" err="1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53209A7D-71AB-47F4-9253-717F3CA58887}" vid="{5CF91705-1F7F-4A37-BFC6-1CDCECCFFD37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C3BC05F9B62E4EAB124DEF70F3DAD1" ma:contentTypeVersion="12" ma:contentTypeDescription="Vytvoří nový dokument" ma:contentTypeScope="" ma:versionID="3aed1678b7ceb07ce1b7276f5a7aef93">
  <xsd:schema xmlns:xsd="http://www.w3.org/2001/XMLSchema" xmlns:xs="http://www.w3.org/2001/XMLSchema" xmlns:p="http://schemas.microsoft.com/office/2006/metadata/properties" xmlns:ns2="46d09113-addc-4594-bc43-97670ee98644" xmlns:ns3="b0bfeae9-6ae3-4957-90db-b0a573aa66ac" targetNamespace="http://schemas.microsoft.com/office/2006/metadata/properties" ma:root="true" ma:fieldsID="7c172473456e859535edb164c227bded" ns2:_="" ns3:_="">
    <xsd:import namespace="46d09113-addc-4594-bc43-97670ee98644"/>
    <xsd:import namespace="b0bfeae9-6ae3-4957-90db-b0a573aa66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09113-addc-4594-bc43-97670ee98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63d20a35-149b-4608-81b4-e7fcde6378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feae9-6ae3-4957-90db-b0a573aa66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afe41fb-d691-4214-a2a2-4d90ec86c468}" ma:internalName="TaxCatchAll" ma:showField="CatchAllData" ma:web="b0bfeae9-6ae3-4957-90db-b0a573aa6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bfeae9-6ae3-4957-90db-b0a573aa66ac" xsi:nil="true"/>
    <lcf76f155ced4ddcb4097134ff3c332f xmlns="46d09113-addc-4594-bc43-97670ee9864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61C953-B916-442E-9608-94A9B6A02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09113-addc-4594-bc43-97670ee98644"/>
    <ds:schemaRef ds:uri="b0bfeae9-6ae3-4957-90db-b0a573aa66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CFFCA7-B91F-4111-A93A-0D39769A4831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b0bfeae9-6ae3-4957-90db-b0a573aa66ac"/>
    <ds:schemaRef ds:uri="46d09113-addc-4594-bc43-97670ee98644"/>
  </ds:schemaRefs>
</ds:datastoreItem>
</file>

<file path=customXml/itemProps3.xml><?xml version="1.0" encoding="utf-8"?>
<ds:datastoreItem xmlns:ds="http://schemas.openxmlformats.org/officeDocument/2006/customXml" ds:itemID="{BDF8BA48-C402-4133-9E3D-E45EA89C9F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NREZ 26.8.2022</Template>
  <TotalTime>3561</TotalTime>
  <Words>2224</Words>
  <Application>Microsoft Macintosh PowerPoint</Application>
  <PresentationFormat>Širokoúhlá obrazovka</PresentationFormat>
  <Paragraphs>326</Paragraphs>
  <Slides>25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Helvetica</vt:lpstr>
      <vt:lpstr>Motiv Office</vt:lpstr>
      <vt:lpstr>Default Theme</vt:lpstr>
      <vt:lpstr>     Národní rada elektronického zdravotnictví  5. jednání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Office365 deploy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jednání   Národní rady elektronického zdravotnictví</dc:title>
  <dc:creator>Říhová Eliška, Mgr. Bc.</dc:creator>
  <cp:lastModifiedBy>Elen Galstyan</cp:lastModifiedBy>
  <cp:revision>34</cp:revision>
  <dcterms:created xsi:type="dcterms:W3CDTF">2022-09-21T07:20:39Z</dcterms:created>
  <dcterms:modified xsi:type="dcterms:W3CDTF">2025-07-23T05:58:05Z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0x01010027C3BC05F9B62E4EAB124DEF70F3DAD1</vt:lpwstr>
  </property>
  <property fmtid="{D5CDD505-2E9C-101B-9397-08002B2CF9AE}" pid="3" name="MediaServiceImageTags">
    <vt:lpwstr/>
  </property>
</Properties>
</file>