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8" r:id="rId6"/>
  </p:sldMasterIdLst>
  <p:notesMasterIdLst>
    <p:notesMasterId r:id="rId79"/>
  </p:notesMasterIdLst>
  <p:sldIdLst>
    <p:sldId id="2145707084" r:id="rId7"/>
    <p:sldId id="2145706951" r:id="rId8"/>
    <p:sldId id="257" r:id="rId9"/>
    <p:sldId id="2145707085" r:id="rId10"/>
    <p:sldId id="2145707104" r:id="rId11"/>
    <p:sldId id="2145707160" r:id="rId12"/>
    <p:sldId id="2145707141" r:id="rId13"/>
    <p:sldId id="2145707161" r:id="rId14"/>
    <p:sldId id="2145707126" r:id="rId15"/>
    <p:sldId id="2145707133" r:id="rId16"/>
    <p:sldId id="2145707094" r:id="rId17"/>
    <p:sldId id="2145707153" r:id="rId18"/>
    <p:sldId id="2145707106" r:id="rId19"/>
    <p:sldId id="2145707112" r:id="rId20"/>
    <p:sldId id="2145706938" r:id="rId21"/>
    <p:sldId id="2145707152" r:id="rId22"/>
    <p:sldId id="2145707135" r:id="rId23"/>
    <p:sldId id="2145707138" r:id="rId24"/>
    <p:sldId id="2145707155" r:id="rId25"/>
    <p:sldId id="2145707128" r:id="rId26"/>
    <p:sldId id="2145707129" r:id="rId27"/>
    <p:sldId id="2145707130" r:id="rId28"/>
    <p:sldId id="2145707131" r:id="rId29"/>
    <p:sldId id="2145707132" r:id="rId30"/>
    <p:sldId id="2145707124" r:id="rId31"/>
    <p:sldId id="2145707158" r:id="rId32"/>
    <p:sldId id="2145707120" r:id="rId33"/>
    <p:sldId id="2145707117" r:id="rId34"/>
    <p:sldId id="2145707157" r:id="rId35"/>
    <p:sldId id="2145707159" r:id="rId36"/>
    <p:sldId id="2145707142" r:id="rId37"/>
    <p:sldId id="289" r:id="rId38"/>
    <p:sldId id="341" r:id="rId39"/>
    <p:sldId id="355" r:id="rId40"/>
    <p:sldId id="365" r:id="rId41"/>
    <p:sldId id="338" r:id="rId42"/>
    <p:sldId id="367" r:id="rId43"/>
    <p:sldId id="368" r:id="rId44"/>
    <p:sldId id="370" r:id="rId45"/>
    <p:sldId id="371" r:id="rId46"/>
    <p:sldId id="372" r:id="rId47"/>
    <p:sldId id="373" r:id="rId48"/>
    <p:sldId id="364" r:id="rId49"/>
    <p:sldId id="378" r:id="rId50"/>
    <p:sldId id="377" r:id="rId51"/>
    <p:sldId id="375" r:id="rId52"/>
    <p:sldId id="383" r:id="rId53"/>
    <p:sldId id="282" r:id="rId54"/>
    <p:sldId id="2145707143" r:id="rId55"/>
    <p:sldId id="305" r:id="rId56"/>
    <p:sldId id="2145707162" r:id="rId57"/>
    <p:sldId id="264" r:id="rId58"/>
    <p:sldId id="258" r:id="rId59"/>
    <p:sldId id="306" r:id="rId60"/>
    <p:sldId id="259" r:id="rId61"/>
    <p:sldId id="260" r:id="rId62"/>
    <p:sldId id="261" r:id="rId63"/>
    <p:sldId id="262" r:id="rId64"/>
    <p:sldId id="307" r:id="rId65"/>
    <p:sldId id="267" r:id="rId66"/>
    <p:sldId id="308" r:id="rId67"/>
    <p:sldId id="268" r:id="rId68"/>
    <p:sldId id="311" r:id="rId69"/>
    <p:sldId id="309" r:id="rId70"/>
    <p:sldId id="263" r:id="rId71"/>
    <p:sldId id="310" r:id="rId72"/>
    <p:sldId id="266" r:id="rId73"/>
    <p:sldId id="2145707088" r:id="rId74"/>
    <p:sldId id="2145707145" r:id="rId75"/>
    <p:sldId id="2145707089" r:id="rId76"/>
    <p:sldId id="2145707146" r:id="rId77"/>
    <p:sldId id="2145707099" r:id="rId7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4F7C0A-9041-29B2-A632-6178022101EE}" name="Eliška Melicharová" initials="EM" userId="S::eliska.melicharova@deepview.cz::5ceeb510-f9a6-4daa-8269-1e70726a7470" providerId="AD"/>
  <p188:author id="{E2614A1F-C72D-CD95-ADA2-245572AB704E}" name="Petr Foltyn" initials="PF" userId="7f72c51738aec563" providerId="Windows Live"/>
  <p188:author id="{F21E7A50-7F4A-2E45-9759-73926DCDB6CF}" name="Řežábek Jan, Mgr." initials="ŘJM" userId="S::rezabekj@mzcr.cz::bd313979-6aa0-42e0-8102-6c05a0a9c8b7" providerId="AD"/>
  <p188:author id="{26E8EB71-3462-3777-F66C-03FBD5CE0DFF}" name="Simon Peterka" initials="SP" userId="S::peterkas@mzcr.cz::3b811a30-74f1-46d3-91e1-ab78751954cc" providerId="AD"/>
  <p188:author id="{990665B2-4C8D-C3A8-A0D3-D6A1A2FBF0D1}" name="Michal Myška" initials="MM" userId="S::michal.myska@deepview.cz::548913c2-ac91-44b0-8d6e-722c95b7cead" providerId="AD"/>
  <p188:author id="{8175F4BC-53C4-492B-DE3F-243CB624A3FF}" name="Elen Galstyan" initials="EG" userId="S::elen.galstyan@deepview.cz::7775cdde-75fe-4085-b97f-9c2e9706ca39" providerId="AD"/>
  <p188:author id="{B90E57E3-A4FB-09F5-E37B-A72F02023DA7}" name="Laisková Monika, Mgr." initials="LM" userId="S::mzulaiskovam@mznet.cz::34970638-3a4f-4a5a-802c-0292d50c91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ára Jiráková" initials="KJ" lastIdx="11" clrIdx="0">
    <p:extLst>
      <p:ext uri="{19B8F6BF-5375-455C-9EA6-DF929625EA0E}">
        <p15:presenceInfo xmlns:p15="http://schemas.microsoft.com/office/powerpoint/2012/main" userId="S-1-5-21-2911291989-1281936650-3888358911-170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8DC"/>
    <a:srgbClr val="3F7AA8"/>
    <a:srgbClr val="003A63"/>
    <a:srgbClr val="0C446B"/>
    <a:srgbClr val="093562"/>
    <a:srgbClr val="D2DAE7"/>
    <a:srgbClr val="44546A"/>
    <a:srgbClr val="FFE1E1"/>
    <a:srgbClr val="C00000"/>
    <a:srgbClr val="4C9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/>
    <p:restoredTop sz="94658"/>
  </p:normalViewPr>
  <p:slideViewPr>
    <p:cSldViewPr snapToGrid="0">
      <p:cViewPr varScale="1">
        <p:scale>
          <a:sx n="114" d="100"/>
          <a:sy n="114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commentAuthors" Target="commentAuthors.xml"/><Relationship Id="rId85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61" Type="http://schemas.openxmlformats.org/officeDocument/2006/relationships/slide" Target="slides/slide55.xml"/><Relationship Id="rId8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481984100055967E-2"/>
          <c:y val="8.1547213910542066E-2"/>
          <c:w val="0.93903603179988804"/>
          <c:h val="0.77971376606865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Nezahájeno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7-4FB0-B728-F244ACBAD07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Probíhá</c:v>
                </c:pt>
              </c:strCache>
            </c:strRef>
          </c:tx>
          <c:spPr>
            <a:solidFill>
              <a:srgbClr val="0935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7-4FB0-B728-F244ACBAD07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Splněno</c:v>
                </c:pt>
              </c:strCache>
            </c:strRef>
          </c:tx>
          <c:spPr>
            <a:solidFill>
              <a:srgbClr val="C0CD2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71983705847681E-2"/>
                  <c:y val="1.2059816690786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27-4FB0-B728-F244ACBAD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27-4FB0-B728-F244ACBAD0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7"/>
        <c:overlap val="-16"/>
        <c:axId val="1273397472"/>
        <c:axId val="1273402272"/>
      </c:barChart>
      <c:catAx>
        <c:axId val="1273397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3402272"/>
        <c:crosses val="autoZero"/>
        <c:auto val="1"/>
        <c:lblAlgn val="ctr"/>
        <c:lblOffset val="100"/>
        <c:noMultiLvlLbl val="0"/>
      </c:catAx>
      <c:valAx>
        <c:axId val="1273402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733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372796261055893E-2"/>
          <c:y val="0.87851206551424199"/>
          <c:w val="0.8642950926358518"/>
          <c:h val="8.1288545516470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EE49-23C6-4FA1-857D-D30BE7977634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D4EAD-15A1-4C9D-A3A3-35552D4344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79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B03F1-5455-A142-6626-9AD67C6B8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9BC70EE-31BE-66C8-FA37-0A896D1FD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8EB67FB-9CB1-86B0-DF84-34DD596F5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BDE51E-3C26-758B-A85B-B6DE543D7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A01CF-8D00-4F5A-A1A9-F4437055AFD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885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C857A-0F6C-7824-40BE-8D1C1656D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9CDDD81-9E62-BC5B-150C-75A188993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318CA46-0DAF-4FCF-A401-74FC2F7F5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6759AA-1DD4-1EBE-5D13-B76F4A87C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675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67422-D933-B89D-4EA1-1D5B9FA7C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3F3C77A-4442-A795-71C0-898603156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9274F27-90A2-36F6-FEC7-012EFAC89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487E69-1393-9C2A-6C47-A70A07AF2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48F3-FCB2-4EAB-937C-368B442F92D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819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481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460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4BAFA-206A-C35F-B282-C53FA3BE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A342EA3-7CF2-7A74-F3BE-354A40CE9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9A77E46-1EED-8440-6E93-4120413E0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BCA12E-FD16-A6F6-999E-BC0FBFE5D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201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36BEB-557A-0704-4D63-AC0BB52D9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84CE308-8604-6111-8D3B-372220D93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DE1EE0D-A1A6-D485-C365-A2192F33E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762440-9FD1-A23E-472F-ACB444413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63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B26C8-3BA5-95F9-3F4C-1C0A9AC94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0F8454E-11F1-68E0-2C6D-FC0D7E1CF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17A320D-DCE6-972A-7A90-ACE1A335A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028F2C-0891-85BA-6728-DC6D52971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593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051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7D7EC-9879-F3A8-CB82-203A09361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C5D7FCB-52B2-AD51-4320-A576FFE1D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441B19-3B3E-B23D-C155-2237D7AF4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C2EA08-6E52-178F-4057-F5DFD9D82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387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AB5-6C58-694A-8F01-50A5423AF5D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1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30421-62E6-491D-4D70-0D58BB574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FB01C9D-D01D-61A2-CF4B-B7306FD9F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104454F-2BCD-F27D-671F-DC3FBC857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1D2D31-1A8D-B431-FF5D-69EE7AFA7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17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2CF58-BE27-1F27-D007-F68A697D7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59579A8-C510-E0AE-36DD-01C4ADF53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3E3DCFE-C102-36DF-6BC8-830636731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CDA2BB-665B-E609-1152-E2690B75A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663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15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15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ED7B5-A6E3-8E3D-4CC0-A46FA9E9D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9743652-7F2A-B8DA-016F-29DEDC06F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9FCF734-4517-AF4E-8E90-11A53265C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73A337-8FE7-846C-7F87-AFC1D4B24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A01CF-8D00-4F5A-A1A9-F4437055AFD5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71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84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66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80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01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8F156-2A46-6422-2C6C-BACD7C231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2ACB649-42F8-96D2-67AC-6B9AABF11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49852EF-1A94-754B-9508-6F38CB7A7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1F2F38-A725-64BD-DAEB-6F9DB18B5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AB5-6C58-694A-8F01-50A5423AF5D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84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075E8-463A-476D-E543-A9E919342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25AB4BC-CB13-C73F-7763-9456693A0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A6C0045-4074-8202-9B67-9B26FF44E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C74531-6816-0122-288E-863864CEB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43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4EAD-15A1-4C9D-A3A3-35552D43444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54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F5F04-2CF6-4412-ABA4-6A9DEAB00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849DFE-6405-426A-A942-D15DA2B41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4A4C5-F0EE-4904-8D7F-70DD165E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8296BD-7400-4136-A505-C295019A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88CAF-2758-4057-8842-CA8A5F8F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24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6F5D1-FF93-475B-A7FD-9DF1C89B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2C0996-5AFD-4404-A495-11E7E3D54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E50A80-F435-4393-924F-6D2C89D3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BA599E-CFFF-44EB-81EB-E32FF563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10ADB4-F67A-4695-A2F0-747B0B9E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93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BDDF303-CD96-42D0-B0FF-1EA2631BB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48536A-2C47-465F-89A9-3E6CCA23E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E8545-207B-4A04-A67E-4D527662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A56CD5-46BB-4CD6-B7C3-49BC4372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58F517-15EB-441E-9B99-086CDBD2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576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bez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0EA1196-9961-0CE1-CDDC-BC0A0A831348}"/>
              </a:ext>
            </a:extLst>
          </p:cNvPr>
          <p:cNvSpPr/>
          <p:nvPr userDrawn="1"/>
        </p:nvSpPr>
        <p:spPr>
          <a:xfrm>
            <a:off x="8179177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C24FCE-B5F4-1607-CE4C-7BB985D4D69C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99B66AE2-A041-66B4-7E5D-3FA96F0363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36751"/>
            <a:ext cx="7983110" cy="226612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64757BA-A864-68A5-98E0-EE29537C5C23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text 8">
            <a:extLst>
              <a:ext uri="{FF2B5EF4-FFF2-40B4-BE49-F238E27FC236}">
                <a16:creationId xmlns:a16="http://schemas.microsoft.com/office/drawing/2014/main" id="{E376B32F-E5DE-DC67-38D4-9F6BC06AA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Datum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F4C776B3-4CCE-A58A-F1D7-0A28E6CF0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400" y="5526157"/>
            <a:ext cx="7476890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EB6D2B52-8FDF-959F-1993-F3A38DC7C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1140867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8206657-5283-91B4-9056-621C120F4230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www.uzis.cz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0C2D746-B350-B3D1-B583-67495AA8E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9546" y="2374086"/>
            <a:ext cx="1808469" cy="11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7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5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pro dlouhé nadpisy s delším zápat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DFC75-CB5E-1EEA-D9B4-7EC06251795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45298" y="1836750"/>
            <a:ext cx="6796299" cy="2266122"/>
          </a:xfrm>
        </p:spPr>
        <p:txBody>
          <a:bodyPr lIns="0" tIns="0" rIns="0" anchor="t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10400" y="5526157"/>
            <a:ext cx="7440419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C1BBF3A-0FFA-4C73-702B-0F8640E40029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4CF060D-402A-3C18-EAD2-E58A46DE1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Datum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A1B02D6-A85A-D348-E417-8F557EAE71A4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6A6C86E-36F8-90F4-57DC-BF054B7F522D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www.uzis.cz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DDFE30B-EC7B-D6B1-A86E-3AC1CB818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9546" y="2374086"/>
            <a:ext cx="1808469" cy="11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52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DDB638-C173-6D3F-FF1A-66447260C8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8DC35049-3AA5-9643-A289-66951EBEC2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cs-CZ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5C055A8-9BFF-B4B4-1ADC-563185AE7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5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C907C2-9865-F831-E11B-10851B62F54E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EFFFA6D3-91F9-3F5B-5F1D-EB6A778A44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Datum, www…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1C34C3C-D97E-0713-0364-9C8BE2A054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F9AD94E3-BD92-35F1-AC57-93D6431F8D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80067C72-7AE4-B8D6-D8BC-D50D617D31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cs-CZ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3686682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0" y="475200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D437D701-B17C-4FB1-90EC-C1632B91EE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E2CC4EA-C216-1AF1-8FA2-CF9A1AFABD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E62B0E-5983-12A5-0025-52FE202158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5D8F0265-04DD-0A89-7253-9FFFCA701B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cs-CZ" sz="2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45090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86E3AE-C4C5-CA9A-34B2-F60AC1774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0728325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solidFill>
            <a:srgbClr val="2C2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A72D03A-0F35-4A68-824B-364CAA4CDC0F}"/>
              </a:ext>
            </a:extLst>
          </p:cNvPr>
          <p:cNvSpPr/>
          <p:nvPr userDrawn="1"/>
        </p:nvSpPr>
        <p:spPr>
          <a:xfrm>
            <a:off x="0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1536B8C-AE16-1CDA-FCD0-971A3B206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01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-1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A72D03A-0F35-4A68-824B-364CAA4CDC0F}"/>
              </a:ext>
            </a:extLst>
          </p:cNvPr>
          <p:cNvSpPr/>
          <p:nvPr userDrawn="1"/>
        </p:nvSpPr>
        <p:spPr>
          <a:xfrm>
            <a:off x="0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5" name="Zástupný objekt grafu 10">
            <a:extLst>
              <a:ext uri="{FF2B5EF4-FFF2-40B4-BE49-F238E27FC236}">
                <a16:creationId xmlns:a16="http://schemas.microsoft.com/office/drawing/2014/main" id="{7814EF98-A5EE-B564-2343-4835ACD0118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1663200"/>
            <a:ext cx="10728000" cy="3508730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6" name="Zástupný text 14">
            <a:extLst>
              <a:ext uri="{FF2B5EF4-FFF2-40B4-BE49-F238E27FC236}">
                <a16:creationId xmlns:a16="http://schemas.microsoft.com/office/drawing/2014/main" id="{693A1838-2329-7980-800F-63A757B70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277180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CFCC656-2D8E-F1C5-616E-D828B8032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3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077AF6-1444-E249-F2EF-ECEF553B61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873024"/>
            <a:ext cx="10728325" cy="5122454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Datum, www…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FCD939C-3623-5F3C-13A2-66237BC28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7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593D6-5E72-46E0-8609-B3C4C56D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5881E-EF6E-4C6E-8CD6-F7CBBA5F1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AD70B8-1E56-4147-AFE8-FBD915CB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7E416-C1E9-4A4A-9A21-4134EC34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0FE17E-4CC4-4DF2-B03F-3315BD24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58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Datum, www…</a:t>
            </a:r>
          </a:p>
        </p:txBody>
      </p:sp>
      <p:sp>
        <p:nvSpPr>
          <p:cNvPr id="11" name="Zástupný objekt grafu 10">
            <a:extLst>
              <a:ext uri="{FF2B5EF4-FFF2-40B4-BE49-F238E27FC236}">
                <a16:creationId xmlns:a16="http://schemas.microsoft.com/office/drawing/2014/main" id="{2CCDD7A5-4E4F-7E32-7926-F5BD6DE620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874800"/>
            <a:ext cx="10728000" cy="4149524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54CAFFC-D28A-B9D7-EF18-CE0F28879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186979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D867981-40CA-42CE-4188-A647C963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7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mal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-2"/>
            <a:ext cx="12192000" cy="728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4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B4E1AD-5241-BB23-6D38-68E746B8E97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87B68CB9-55B6-6A8B-4827-E00145D2E5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Datum, www…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DE1F59A-6630-39F8-9EF9-04ED8200D0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66" y="6306885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4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393" y="365125"/>
            <a:ext cx="6281770" cy="159175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F03E9-B7DD-0DB9-BE59-19B95CD6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392" y="2127183"/>
            <a:ext cx="6281771" cy="399421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1"/>
            <a:ext cx="6096000" cy="365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BBC2331-8763-C5B2-68A1-85820DC30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6273700"/>
            <a:ext cx="2196000" cy="432000"/>
          </a:xfrm>
          <a:prstGeom prst="rect">
            <a:avLst/>
          </a:prstGeom>
        </p:spPr>
      </p:pic>
      <p:sp>
        <p:nvSpPr>
          <p:cNvPr id="10" name="Zástupný symbol obrázku 18">
            <a:extLst>
              <a:ext uri="{FF2B5EF4-FFF2-40B4-BE49-F238E27FC236}">
                <a16:creationId xmlns:a16="http://schemas.microsoft.com/office/drawing/2014/main" id="{64BA727E-C5B8-3E3B-6578-64D5C90C69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703" y="376239"/>
            <a:ext cx="4656087" cy="5753099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8669" y="6291700"/>
            <a:ext cx="639692" cy="396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14B0CAD1-A4B6-4EA1-A166-AA5F970FC7FC}"/>
              </a:ext>
            </a:extLst>
          </p:cNvPr>
          <p:cNvSpPr/>
          <p:nvPr userDrawn="1"/>
        </p:nvSpPr>
        <p:spPr>
          <a:xfrm>
            <a:off x="10376871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BEB2427-9268-F411-451F-67ABE191E7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8298" y="6307200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39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3E21766A-FBBC-4C6E-85A2-C511EFF7D5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295939"/>
            <a:ext cx="7983110" cy="226612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460BFFC-102B-41D0-BE0E-05968B89F6B9}"/>
              </a:ext>
            </a:extLst>
          </p:cNvPr>
          <p:cNvSpPr/>
          <p:nvPr userDrawn="1"/>
        </p:nvSpPr>
        <p:spPr>
          <a:xfrm>
            <a:off x="1645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68BA3A5B-1DF2-E847-D2B1-385A2E1BEF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AA198B7-83B3-B629-FB4A-08F345D3D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399" y="2297475"/>
            <a:ext cx="7338710" cy="2264586"/>
          </a:xfrm>
        </p:spPr>
        <p:txBody>
          <a:bodyPr wrap="square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460BFFC-102B-41D0-BE0E-05968B89F6B9}"/>
              </a:ext>
            </a:extLst>
          </p:cNvPr>
          <p:cNvSpPr/>
          <p:nvPr userDrawn="1"/>
        </p:nvSpPr>
        <p:spPr>
          <a:xfrm>
            <a:off x="1645" y="475199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D1BCC48-B37A-A06B-2CE2-8043E18995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783" y="637853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66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0920DF6-24B2-4278-BD94-C81EE0F4F2CF}"/>
              </a:ext>
            </a:extLst>
          </p:cNvPr>
          <p:cNvSpPr/>
          <p:nvPr userDrawn="1"/>
        </p:nvSpPr>
        <p:spPr>
          <a:xfrm>
            <a:off x="0" y="0"/>
            <a:ext cx="12192000" cy="23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884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ÚZ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7E295BD0-8E8C-6223-6019-681477D76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687" y="2962274"/>
            <a:ext cx="103346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67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800A2A-3E57-67A1-9FC5-281F4B15A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0059" y="2995034"/>
            <a:ext cx="6911881" cy="867930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844828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611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67"/>
            <a:ext cx="103632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F105E-68CD-41F5-B29E-FC066376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57284-CDAB-42CA-AAC7-890C775A3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283D1C-0B80-4BD9-82CC-18D70DF7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0E823B-175F-401A-86DD-56AED80C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5BCB87-A096-46CE-A7AB-21626DDF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84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3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18"/>
            <a:ext cx="103632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5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538480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1"/>
            <a:ext cx="538480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52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46817"/>
            <a:ext cx="5386917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99833"/>
            <a:ext cx="5386917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46817"/>
            <a:ext cx="5389033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99833"/>
            <a:ext cx="5389033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7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64067"/>
            <a:ext cx="4011084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64067"/>
            <a:ext cx="6815667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3467"/>
            <a:ext cx="4011084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2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400800"/>
            <a:ext cx="73152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7156451"/>
            <a:ext cx="73152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53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8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5"/>
            <a:ext cx="27432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5"/>
            <a:ext cx="80264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2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060D0-0398-4E94-997D-486C5EAB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BA8DE-A023-4784-9C24-5F54ADB47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70A725-9AC0-4328-BEE0-5C92B037A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EA8F1F-1920-4E2D-B7B4-658F1AB5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B2C335-96C2-46CC-85FD-26EBBC42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787420-5B93-4AB9-9297-31A56EB4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728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765785A7-9666-939D-6938-636046E396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99A"/>
              </a:gs>
              <a:gs pos="100000">
                <a:srgbClr val="0086C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 descr="Obsah obrázku černá, snímek obrazovky, černobílá&#10;&#10;Popis byl vytvořen automaticky">
            <a:extLst>
              <a:ext uri="{FF2B5EF4-FFF2-40B4-BE49-F238E27FC236}">
                <a16:creationId xmlns:a16="http://schemas.microsoft.com/office/drawing/2014/main" id="{5A926461-252B-81A5-7331-BF9C7F91F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8" name="Obrázek 7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41667CD9-CF50-3B62-1251-B170AE0FD0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95" y="1219717"/>
            <a:ext cx="7354211" cy="1176675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D33FFA64-8924-1F93-CDAB-FE0939227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638" y="2895745"/>
            <a:ext cx="10344727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657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14DFC-AD82-4229-AF85-DCBA3B43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3E0A51-C50F-4BEB-8034-995ED134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0AA962-E8E4-4F68-ADD3-32DF52E7E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9BBE84-B6A0-47B4-A765-72F94C192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2CF32B-66C2-48E5-9188-6811AECCF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5099056-A368-4774-AA70-01EFB13B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4183AE-BD5F-484D-95B8-7B7A0934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E88A38F-89E4-414A-A14C-179548B2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11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60130-E23E-4724-B665-F69E2170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7635F4-A027-4FCD-9181-C3CCB985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561664-BACC-4F60-B08E-D3DDA014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9980D5-CCF0-40A5-82DB-BC6AF9EC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8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4C9999-BFFF-4A0D-8575-A01A28B3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F26627-5AEC-4D47-9312-B1A2F0BC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C0FE30-CBC6-436F-A854-0A1A7CEF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4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0F589-F8E6-432C-BA95-17B75232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F5BF9-2411-4297-969E-29D8F560F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DAE907-683B-4142-B763-01A0A5727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FBC82-6FA8-4048-9714-C2A7D198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97645C-2013-4F74-948A-A86B7983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2A3E7B-0642-463A-ADA0-4B68A1C2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15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E66D8-C4B1-4A4A-ABF3-26E35DF4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50B9ABF-0BAF-4AD4-89E4-B360E942A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FBC927-3E00-44FF-9FE0-AAF7BE567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593BEE-C435-4B8E-B111-35C6BD47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A20-B24C-489F-912F-A3AF0FE7DA58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2EEE82-6674-4CAA-A118-1343F2EA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E25D0C-A0E5-41A1-9904-42DD0CA7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18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A6F532-D7EC-48E9-A215-420941A9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381003-F90E-4316-9327-96176CCB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7634AD-1675-4871-805B-2C8C819F4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EA20-B24C-489F-912F-A3AF0FE7DA58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E3E45C-2BF3-4558-A99B-100B3D7E2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DDD1E6-343B-4BC6-BCA7-7A7CB5C37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3E3-C065-4953-B1FA-AC900549B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48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2889BC-EF59-49C6-5333-C71E0D6B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368283-6357-58E9-66DB-349AC452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90314-308A-BEB6-A115-0312B537B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2421-3460-6A45-AE59-CB915AFC454F}" type="datetime1">
              <a:rPr lang="cs-CZ" smtClean="0"/>
              <a:t>02.03.2026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B49EBC-7138-4E1F-C67E-E6233770A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E08AD-49C4-D167-CC53-B843FC070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29FD-AEF2-1E44-B061-1A1663B6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32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861">
          <p15:clr>
            <a:srgbClr val="F26B43"/>
          </p15:clr>
        </p15:guide>
        <p15:guide id="5" pos="721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1"/>
            <a:ext cx="109728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33.svg"/><Relationship Id="rId3" Type="http://schemas.openxmlformats.org/officeDocument/2006/relationships/image" Target="../media/image13.png"/><Relationship Id="rId7" Type="http://schemas.openxmlformats.org/officeDocument/2006/relationships/image" Target="../media/image53.sv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png"/><Relationship Id="rId15" Type="http://schemas.openxmlformats.org/officeDocument/2006/relationships/image" Target="../media/image59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0.png"/><Relationship Id="rId7" Type="http://schemas.openxmlformats.org/officeDocument/2006/relationships/image" Target="../media/image6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5.sv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51.png"/><Relationship Id="rId7" Type="http://schemas.openxmlformats.org/officeDocument/2006/relationships/image" Target="../media/image68.png"/><Relationship Id="rId12" Type="http://schemas.openxmlformats.org/officeDocument/2006/relationships/image" Target="../media/image7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0" Type="http://schemas.openxmlformats.org/officeDocument/2006/relationships/image" Target="../media/image57.svg"/><Relationship Id="rId4" Type="http://schemas.openxmlformats.org/officeDocument/2006/relationships/image" Target="../media/image50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1.png"/><Relationship Id="rId7" Type="http://schemas.openxmlformats.org/officeDocument/2006/relationships/image" Target="../media/image65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Relationship Id="rId9" Type="http://schemas.openxmlformats.org/officeDocument/2006/relationships/image" Target="../media/image7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7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Vladimira.Tesitelova@uzis.cz" TargetMode="Externa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podpora@ipvz.cz" TargetMode="External"/><Relationship Id="rId2" Type="http://schemas.openxmlformats.org/officeDocument/2006/relationships/hyperlink" Target="http://www.systemadministrace.cz/" TargetMode="External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9000" r="-1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E342E-0489-76B0-E348-961E80516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0DAA693-EE77-5096-F168-D313265AD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D3BEB0E-2047-FAD9-4C38-9D1F044AB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3E49F36-6A89-E81F-6078-09996BBF570B}"/>
              </a:ext>
            </a:extLst>
          </p:cNvPr>
          <p:cNvSpPr/>
          <p:nvPr/>
        </p:nvSpPr>
        <p:spPr>
          <a:xfrm>
            <a:off x="838200" y="3997323"/>
            <a:ext cx="57150" cy="21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F525435-C697-9756-BC07-0B2A20FFF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5" y="3035300"/>
            <a:ext cx="8429625" cy="3003550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cs-CZ" sz="4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NÁRODNÍ RADA </a:t>
            </a:r>
            <a:br>
              <a:rPr lang="cs-CZ" sz="4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cs-CZ" sz="4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ELEKTRONICKÉHO ZDRAVOTNICTVÍ</a:t>
            </a:r>
            <a:br>
              <a:rPr lang="cs-CZ" sz="2800" b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Arial" panose="020B0604020202020204" pitchFamily="34" charset="0"/>
              </a:rPr>
            </a:br>
            <a:br>
              <a:rPr lang="cs-CZ" sz="700" b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cs-CZ" sz="240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9.</a:t>
            </a:r>
            <a:r>
              <a:rPr lang="cs-CZ" sz="2400" b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Arial" panose="020B0604020202020204" pitchFamily="34" charset="0"/>
              </a:rPr>
              <a:t> JEDNÁNÍ</a:t>
            </a:r>
            <a:br>
              <a:rPr lang="cs-CZ" sz="2800" b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Arial" panose="020B0604020202020204" pitchFamily="34" charset="0"/>
              </a:rPr>
            </a:br>
            <a:br>
              <a:rPr lang="cs-CZ" sz="2800" b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cs-CZ" sz="2000" b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Arial" panose="020B0604020202020204" pitchFamily="34" charset="0"/>
              </a:rPr>
              <a:t>2</a:t>
            </a:r>
            <a:r>
              <a:rPr lang="cs-CZ" sz="200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6</a:t>
            </a:r>
            <a:r>
              <a:rPr lang="cs-CZ" sz="2000" b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Arial" panose="020B0604020202020204" pitchFamily="34" charset="0"/>
              </a:rPr>
              <a:t>. února 2026</a:t>
            </a:r>
            <a:endParaRPr lang="cs-CZ" sz="400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B1E931F-45FF-523E-833F-D069A722B4E8}"/>
              </a:ext>
            </a:extLst>
          </p:cNvPr>
          <p:cNvSpPr/>
          <p:nvPr/>
        </p:nvSpPr>
        <p:spPr>
          <a:xfrm>
            <a:off x="838200" y="3525251"/>
            <a:ext cx="57150" cy="2797175"/>
          </a:xfrm>
          <a:prstGeom prst="rect">
            <a:avLst/>
          </a:prstGeom>
          <a:solidFill>
            <a:srgbClr val="DA212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9"/>
    </mc:Choice>
    <mc:Fallback xmlns="">
      <p:transition spd="slow" advTm="81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B908E-FC4D-79C1-DBA5-7D9E1F67801F}"/>
              </a:ext>
            </a:extLst>
          </p:cNvPr>
          <p:cNvSpPr txBox="1">
            <a:spLocks/>
          </p:cNvSpPr>
          <p:nvPr/>
        </p:nvSpPr>
        <p:spPr>
          <a:xfrm>
            <a:off x="540000" y="365125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>
                <a:latin typeface="Bahnschrift" panose="020B0502040204020203" pitchFamily="34" charset="0"/>
                <a:cs typeface="Arial" panose="020B0604020202020204" pitchFamily="34" charset="0"/>
              </a:rPr>
              <a:t>Aktuální stav Národní strategie EZ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E3779C5-F431-9070-7181-A7D6E2576E87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69AEFA6-CDD3-A384-4349-1C78361128AF}"/>
              </a:ext>
            </a:extLst>
          </p:cNvPr>
          <p:cNvSpPr/>
          <p:nvPr/>
        </p:nvSpPr>
        <p:spPr>
          <a:xfrm>
            <a:off x="639760" y="1099677"/>
            <a:ext cx="10912479" cy="1383816"/>
          </a:xfrm>
          <a:prstGeom prst="roundRect">
            <a:avLst/>
          </a:prstGeom>
          <a:solidFill>
            <a:srgbClr val="D2DAE7"/>
          </a:solidFill>
        </p:spPr>
        <p:txBody>
          <a:bodyPr vert="horz" lIns="1512000" tIns="90000" rIns="91440" bIns="90000" rtlCol="0" anchor="ctr"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V návaznosti na schválení Národní strategie elektronického zdravotnictví 2025–2035 </a:t>
            </a: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</a:rPr>
              <a:t>byl vládě ČR </a:t>
            </a:r>
            <a:b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</a:rPr>
            </a:b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</a:rPr>
              <a:t>na konci prosince 2025 zaslán oficiální dopis </a:t>
            </a: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se seznamem aktuálně prioritizovaných cílů</a:t>
            </a: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</a:rPr>
              <a:t>. </a:t>
            </a: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Jde o již probíhající cíle realizované prostřednictvím projektů financovaných z Národního plánu obnovy. </a:t>
            </a:r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Grafický objekt 5" descr="Otevřená obálka se souvislou výplní">
            <a:extLst>
              <a:ext uri="{FF2B5EF4-FFF2-40B4-BE49-F238E27FC236}">
                <a16:creationId xmlns:a16="http://schemas.microsoft.com/office/drawing/2014/main" id="{84F55BFB-CB9E-9AFE-EE02-900793D3B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560" y="1402965"/>
            <a:ext cx="777240" cy="77724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E0591E2-9A96-E8C4-446D-6E1AF9B61C84}"/>
              </a:ext>
            </a:extLst>
          </p:cNvPr>
          <p:cNvSpPr txBox="1"/>
          <p:nvPr/>
        </p:nvSpPr>
        <p:spPr>
          <a:xfrm>
            <a:off x="639760" y="3077471"/>
            <a:ext cx="50752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</a:rPr>
              <a:t>Podpora rozvoje digitální transformace </a:t>
            </a:r>
            <a:b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</a:rPr>
            </a:br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</a:rPr>
              <a:t>ve zdravotnictví, interoperability a standardizačního prostředí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</a:rPr>
              <a:t>Posílení kybernetické bezpečnosti resortní infrastruktury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</a:rPr>
              <a:t>Sekundární využití zdravotních dat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</a:rPr>
              <a:t>Podpora digitálních služeb ve zdravotnictví včetně katalogu služeb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</a:rPr>
              <a:t>Portálová řešení elektronického zdravotnictví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B4F0715-5017-192F-3E6B-EC10BCB1D259}"/>
              </a:ext>
            </a:extLst>
          </p:cNvPr>
          <p:cNvSpPr txBox="1"/>
          <p:nvPr/>
        </p:nvSpPr>
        <p:spPr>
          <a:xfrm>
            <a:off x="599440" y="2656549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3A63"/>
                </a:solidFill>
                <a:latin typeface="Bahnschrift" panose="020B0502040204020203" pitchFamily="34" charset="0"/>
              </a:rPr>
              <a:t>Seznam projektů NPO: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A6478CC5-943E-C004-1E9D-99204FBB35B6}"/>
              </a:ext>
            </a:extLst>
          </p:cNvPr>
          <p:cNvSpPr/>
          <p:nvPr/>
        </p:nvSpPr>
        <p:spPr>
          <a:xfrm>
            <a:off x="6096852" y="2656549"/>
            <a:ext cx="5400040" cy="2797007"/>
          </a:xfrm>
          <a:prstGeom prst="roundRect">
            <a:avLst>
              <a:gd name="adj" fmla="val 87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72000" rtlCol="0" anchor="t"/>
          <a:lstStyle/>
          <a:p>
            <a:pPr algn="ctr"/>
            <a:r>
              <a:rPr lang="cs-CZ" sz="2000" b="1" dirty="0">
                <a:solidFill>
                  <a:srgbClr val="003A63"/>
                </a:solidFill>
                <a:latin typeface="Bahnschrift" panose="020B0502040204020203" pitchFamily="34" charset="0"/>
              </a:rPr>
              <a:t>Prvotní vyhodnocení cílů strategie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3A63"/>
                </a:solidFill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29B8AB78-8665-A96A-38DC-81C15B9C4F3E}"/>
              </a:ext>
            </a:extLst>
          </p:cNvPr>
          <p:cNvSpPr/>
          <p:nvPr/>
        </p:nvSpPr>
        <p:spPr>
          <a:xfrm>
            <a:off x="6446520" y="3305177"/>
            <a:ext cx="853440" cy="85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FDE3B944-0CEA-676C-61AB-B11C4559638C}"/>
              </a:ext>
            </a:extLst>
          </p:cNvPr>
          <p:cNvSpPr/>
          <p:nvPr/>
        </p:nvSpPr>
        <p:spPr>
          <a:xfrm>
            <a:off x="6446520" y="4369251"/>
            <a:ext cx="853440" cy="85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C63C05D-32B7-EC8D-BAD6-8ACBD254C18E}"/>
              </a:ext>
            </a:extLst>
          </p:cNvPr>
          <p:cNvSpPr txBox="1"/>
          <p:nvPr/>
        </p:nvSpPr>
        <p:spPr>
          <a:xfrm>
            <a:off x="7392590" y="3402338"/>
            <a:ext cx="3846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Prvotní vyhodnocení plnění Národní strategie EZ proběhne </a:t>
            </a: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</a:rPr>
              <a:t>v</a:t>
            </a: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 </a:t>
            </a: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</a:rPr>
              <a:t>červnu 2026</a:t>
            </a: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.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FA9F068-DCC1-2311-410D-06198F6745C9}"/>
              </a:ext>
            </a:extLst>
          </p:cNvPr>
          <p:cNvSpPr txBox="1"/>
          <p:nvPr/>
        </p:nvSpPr>
        <p:spPr>
          <a:xfrm>
            <a:off x="7392590" y="4348551"/>
            <a:ext cx="3846410" cy="83099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Na základě výsledků vyhodnocení a nově identifikovaných potřeb resortu budou stanoveny priority pro další období.</a:t>
            </a:r>
          </a:p>
        </p:txBody>
      </p:sp>
      <p:pic>
        <p:nvPicPr>
          <p:cNvPr id="18" name="Grafický objekt 17" descr="Denní kalendář se souvislou výplní">
            <a:extLst>
              <a:ext uri="{FF2B5EF4-FFF2-40B4-BE49-F238E27FC236}">
                <a16:creationId xmlns:a16="http://schemas.microsoft.com/office/drawing/2014/main" id="{23A3BCA7-14D7-FDD5-5BC9-EED5CA3B0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8262" y="3428490"/>
            <a:ext cx="600116" cy="600116"/>
          </a:xfrm>
          <a:prstGeom prst="rect">
            <a:avLst/>
          </a:prstGeom>
        </p:spPr>
      </p:pic>
      <p:pic>
        <p:nvPicPr>
          <p:cNvPr id="19" name="Grafický objekt 18" descr="Priority se souvislou výplní">
            <a:extLst>
              <a:ext uri="{FF2B5EF4-FFF2-40B4-BE49-F238E27FC236}">
                <a16:creationId xmlns:a16="http://schemas.microsoft.com/office/drawing/2014/main" id="{286E345B-EF20-C6F5-B0C2-1227E2D72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568102" y="4519493"/>
            <a:ext cx="600116" cy="600116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E884861-139A-DBB3-5C55-7A6B1E0E7649}"/>
              </a:ext>
            </a:extLst>
          </p:cNvPr>
          <p:cNvSpPr/>
          <p:nvPr/>
        </p:nvSpPr>
        <p:spPr>
          <a:xfrm>
            <a:off x="639761" y="5664190"/>
            <a:ext cx="10856280" cy="6858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Byl dokončen </a:t>
            </a: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</a:rPr>
              <a:t>anglický překlad Národní strategie elektronizace zdravotnictví 2025-2035</a:t>
            </a: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; po spuštění nové databáze strategií bude zveřejněn spolu s českým zněním.</a:t>
            </a:r>
          </a:p>
        </p:txBody>
      </p:sp>
      <p:pic>
        <p:nvPicPr>
          <p:cNvPr id="14" name="Obrázek 13" descr="Obsah obrázku snímek obrazovky, Obdélník, řada/pruh, design&#10;&#10;Obsah generovaný pomocí AI může být nesprávný.">
            <a:extLst>
              <a:ext uri="{FF2B5EF4-FFF2-40B4-BE49-F238E27FC236}">
                <a16:creationId xmlns:a16="http://schemas.microsoft.com/office/drawing/2014/main" id="{9778B1FC-FF97-1011-97FA-AA2919002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440" y="5739360"/>
            <a:ext cx="535470" cy="53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7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C38AB-78EB-BE8A-B9ED-8FBD36ED3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C831DE2-5045-E9B5-679E-759D3E2448F2}"/>
              </a:ext>
            </a:extLst>
          </p:cNvPr>
          <p:cNvSpPr txBox="1">
            <a:spLocks/>
          </p:cNvSpPr>
          <p:nvPr/>
        </p:nvSpPr>
        <p:spPr>
          <a:xfrm>
            <a:off x="540000" y="365125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Harmonogram pro rok 2026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EDA00DF8-865B-24A9-9D8D-FC3B60351F37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Zástupný symbol pro číslo snímku 3">
            <a:extLst>
              <a:ext uri="{FF2B5EF4-FFF2-40B4-BE49-F238E27FC236}">
                <a16:creationId xmlns:a16="http://schemas.microsoft.com/office/drawing/2014/main" id="{0EB922B3-1794-0EA1-2CCC-5A4E2CAA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1277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B000342-DFF6-5066-CC9E-3B84E9821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85922"/>
              </p:ext>
            </p:extLst>
          </p:nvPr>
        </p:nvGraphicFramePr>
        <p:xfrm>
          <a:off x="639761" y="1072287"/>
          <a:ext cx="10912447" cy="4870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539">
                  <a:extLst>
                    <a:ext uri="{9D8B030D-6E8A-4147-A177-3AD203B41FA5}">
                      <a16:colId xmlns:a16="http://schemas.microsoft.com/office/drawing/2014/main" val="2984292772"/>
                    </a:ext>
                  </a:extLst>
                </a:gridCol>
                <a:gridCol w="839748">
                  <a:extLst>
                    <a:ext uri="{9D8B030D-6E8A-4147-A177-3AD203B41FA5}">
                      <a16:colId xmlns:a16="http://schemas.microsoft.com/office/drawing/2014/main" val="506875649"/>
                    </a:ext>
                  </a:extLst>
                </a:gridCol>
                <a:gridCol w="597430">
                  <a:extLst>
                    <a:ext uri="{9D8B030D-6E8A-4147-A177-3AD203B41FA5}">
                      <a16:colId xmlns:a16="http://schemas.microsoft.com/office/drawing/2014/main" val="1803301713"/>
                    </a:ext>
                  </a:extLst>
                </a:gridCol>
                <a:gridCol w="597430">
                  <a:extLst>
                    <a:ext uri="{9D8B030D-6E8A-4147-A177-3AD203B41FA5}">
                      <a16:colId xmlns:a16="http://schemas.microsoft.com/office/drawing/2014/main" val="4184816160"/>
                    </a:ext>
                  </a:extLst>
                </a:gridCol>
                <a:gridCol w="597430">
                  <a:extLst>
                    <a:ext uri="{9D8B030D-6E8A-4147-A177-3AD203B41FA5}">
                      <a16:colId xmlns:a16="http://schemas.microsoft.com/office/drawing/2014/main" val="1816087305"/>
                    </a:ext>
                  </a:extLst>
                </a:gridCol>
                <a:gridCol w="597430">
                  <a:extLst>
                    <a:ext uri="{9D8B030D-6E8A-4147-A177-3AD203B41FA5}">
                      <a16:colId xmlns:a16="http://schemas.microsoft.com/office/drawing/2014/main" val="46731999"/>
                    </a:ext>
                  </a:extLst>
                </a:gridCol>
                <a:gridCol w="597430">
                  <a:extLst>
                    <a:ext uri="{9D8B030D-6E8A-4147-A177-3AD203B41FA5}">
                      <a16:colId xmlns:a16="http://schemas.microsoft.com/office/drawing/2014/main" val="853801151"/>
                    </a:ext>
                  </a:extLst>
                </a:gridCol>
                <a:gridCol w="597430">
                  <a:extLst>
                    <a:ext uri="{9D8B030D-6E8A-4147-A177-3AD203B41FA5}">
                      <a16:colId xmlns:a16="http://schemas.microsoft.com/office/drawing/2014/main" val="152564383"/>
                    </a:ext>
                  </a:extLst>
                </a:gridCol>
                <a:gridCol w="597430">
                  <a:extLst>
                    <a:ext uri="{9D8B030D-6E8A-4147-A177-3AD203B41FA5}">
                      <a16:colId xmlns:a16="http://schemas.microsoft.com/office/drawing/2014/main" val="1063465603"/>
                    </a:ext>
                  </a:extLst>
                </a:gridCol>
                <a:gridCol w="597430">
                  <a:extLst>
                    <a:ext uri="{9D8B030D-6E8A-4147-A177-3AD203B41FA5}">
                      <a16:colId xmlns:a16="http://schemas.microsoft.com/office/drawing/2014/main" val="2447503008"/>
                    </a:ext>
                  </a:extLst>
                </a:gridCol>
                <a:gridCol w="597430">
                  <a:extLst>
                    <a:ext uri="{9D8B030D-6E8A-4147-A177-3AD203B41FA5}">
                      <a16:colId xmlns:a16="http://schemas.microsoft.com/office/drawing/2014/main" val="819717518"/>
                    </a:ext>
                  </a:extLst>
                </a:gridCol>
                <a:gridCol w="597430">
                  <a:extLst>
                    <a:ext uri="{9D8B030D-6E8A-4147-A177-3AD203B41FA5}">
                      <a16:colId xmlns:a16="http://schemas.microsoft.com/office/drawing/2014/main" val="3722789389"/>
                    </a:ext>
                  </a:extLst>
                </a:gridCol>
                <a:gridCol w="597430">
                  <a:extLst>
                    <a:ext uri="{9D8B030D-6E8A-4147-A177-3AD203B41FA5}">
                      <a16:colId xmlns:a16="http://schemas.microsoft.com/office/drawing/2014/main" val="317687003"/>
                    </a:ext>
                  </a:extLst>
                </a:gridCol>
                <a:gridCol w="597430">
                  <a:extLst>
                    <a:ext uri="{9D8B030D-6E8A-4147-A177-3AD203B41FA5}">
                      <a16:colId xmlns:a16="http://schemas.microsoft.com/office/drawing/2014/main" val="3115094241"/>
                    </a:ext>
                  </a:extLst>
                </a:gridCol>
              </a:tblGrid>
              <a:tr h="368537">
                <a:tc gridSpan="2">
                  <a:txBody>
                    <a:bodyPr/>
                    <a:lstStyle/>
                    <a:p>
                      <a:pPr algn="ctr"/>
                      <a:endParaRPr lang="cs-CZ" sz="1400" b="1">
                        <a:effectLst/>
                        <a:latin typeface="Bahnschrift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>
                          <a:solidFill>
                            <a:schemeClr val="lt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b="1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b="1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200" b="1" kern="1200">
                        <a:solidFill>
                          <a:schemeClr val="lt1"/>
                        </a:solidFill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200" b="1" kern="1200">
                        <a:solidFill>
                          <a:schemeClr val="lt1"/>
                        </a:solidFill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200" b="1" kern="1200">
                        <a:solidFill>
                          <a:schemeClr val="lt1"/>
                        </a:solidFill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400" b="1" kern="1200">
                        <a:solidFill>
                          <a:schemeClr val="lt1"/>
                        </a:solidFill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400" b="1" kern="1200">
                        <a:solidFill>
                          <a:schemeClr val="lt1"/>
                        </a:solidFill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400" b="1" kern="1200">
                        <a:solidFill>
                          <a:schemeClr val="lt1"/>
                        </a:solidFill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400" b="1" kern="1200">
                        <a:solidFill>
                          <a:schemeClr val="lt1"/>
                        </a:solidFill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400" b="1" kern="1200">
                        <a:solidFill>
                          <a:schemeClr val="lt1"/>
                        </a:solidFill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400" b="1" kern="1200">
                        <a:solidFill>
                          <a:schemeClr val="lt1"/>
                        </a:solidFill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59146"/>
                  </a:ext>
                </a:extLst>
              </a:tr>
              <a:tr h="437667">
                <a:tc>
                  <a:txBody>
                    <a:bodyPr/>
                    <a:lstStyle/>
                    <a:p>
                      <a:pPr algn="l"/>
                      <a:r>
                        <a:rPr lang="cs-CZ" sz="1400" b="1"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Popis</a:t>
                      </a:r>
                      <a:endParaRPr lang="cs-CZ" sz="1400" b="1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Termín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7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2272"/>
                  </a:ext>
                </a:extLst>
              </a:tr>
              <a:tr h="580669">
                <a:tc>
                  <a:txBody>
                    <a:bodyPr/>
                    <a:lstStyle/>
                    <a:p>
                      <a:pPr algn="l"/>
                      <a:r>
                        <a:rPr lang="cs-CZ" sz="1300" b="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Prvotní mapování stavu plnění cílů Národní strategie EZ</a:t>
                      </a:r>
                      <a:endParaRPr lang="cs-CZ" sz="1300" b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Q1/2026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2833"/>
                  </a:ext>
                </a:extLst>
              </a:tr>
              <a:tr h="580669">
                <a:tc>
                  <a:txBody>
                    <a:bodyPr/>
                    <a:lstStyle/>
                    <a:p>
                      <a:pPr algn="l"/>
                      <a:r>
                        <a:rPr lang="cs-CZ" sz="1300" b="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Prioritizace specifických cílů</a:t>
                      </a:r>
                      <a:endParaRPr lang="cs-CZ" sz="1300" b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05/2026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17845"/>
                  </a:ext>
                </a:extLst>
              </a:tr>
              <a:tr h="580669">
                <a:tc>
                  <a:txBody>
                    <a:bodyPr/>
                    <a:lstStyle/>
                    <a:p>
                      <a:pPr algn="l"/>
                      <a:r>
                        <a:rPr lang="cs-CZ" sz="1300" b="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Aktualizace nástroje a zveřejnění výsledku plnění</a:t>
                      </a:r>
                    </a:p>
                  </a:txBody>
                  <a:tcPr marL="10800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06/2026</a:t>
                      </a:r>
                      <a:br>
                        <a:rPr lang="cs-CZ" sz="130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30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&amp; 12/2026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59745"/>
                  </a:ext>
                </a:extLst>
              </a:tr>
              <a:tr h="580669">
                <a:tc>
                  <a:txBody>
                    <a:bodyPr/>
                    <a:lstStyle/>
                    <a:p>
                      <a:pPr algn="l"/>
                      <a:r>
                        <a:rPr lang="cs-CZ" sz="1300" b="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Předložení výsledků plnění vládě ČR</a:t>
                      </a:r>
                    </a:p>
                  </a:txBody>
                  <a:tcPr marL="10800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06/2026</a:t>
                      </a:r>
                      <a:br>
                        <a:rPr lang="cs-CZ" sz="130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30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&amp; 12/2026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35885"/>
                  </a:ext>
                </a:extLst>
              </a:tr>
              <a:tr h="580669">
                <a:tc>
                  <a:txBody>
                    <a:bodyPr/>
                    <a:lstStyle/>
                    <a:p>
                      <a:pPr algn="l"/>
                      <a:r>
                        <a:rPr lang="cs-CZ" sz="1300" b="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Příprava akčních plánů</a:t>
                      </a:r>
                    </a:p>
                  </a:txBody>
                  <a:tcPr marL="10800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Q3/2026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783060"/>
                  </a:ext>
                </a:extLst>
              </a:tr>
              <a:tr h="580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Příprava víceletého investičního plánu</a:t>
                      </a:r>
                    </a:p>
                  </a:txBody>
                  <a:tcPr marL="10800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Q3/2026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45522"/>
                  </a:ext>
                </a:extLst>
              </a:tr>
              <a:tr h="580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Zahájení realizace prvních projektů</a:t>
                      </a:r>
                    </a:p>
                  </a:txBody>
                  <a:tcPr marL="10800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>
                          <a:solidFill>
                            <a:schemeClr val="tx2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Q4/2026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47558"/>
                  </a:ext>
                </a:extLst>
              </a:tr>
            </a:tbl>
          </a:graphicData>
        </a:graphic>
      </p:graphicFrame>
      <p:sp>
        <p:nvSpPr>
          <p:cNvPr id="33" name="Zaoblený obdélník 23">
            <a:extLst>
              <a:ext uri="{FF2B5EF4-FFF2-40B4-BE49-F238E27FC236}">
                <a16:creationId xmlns:a16="http://schemas.microsoft.com/office/drawing/2014/main" id="{1DDF3298-9783-E65F-F530-19DA39117CAE}"/>
              </a:ext>
            </a:extLst>
          </p:cNvPr>
          <p:cNvSpPr/>
          <p:nvPr/>
        </p:nvSpPr>
        <p:spPr>
          <a:xfrm rot="5400000">
            <a:off x="5027924" y="1309456"/>
            <a:ext cx="424204" cy="1711949"/>
          </a:xfrm>
          <a:prstGeom prst="round2Same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6" name="Zaoblený obdélník 23">
            <a:extLst>
              <a:ext uri="{FF2B5EF4-FFF2-40B4-BE49-F238E27FC236}">
                <a16:creationId xmlns:a16="http://schemas.microsoft.com/office/drawing/2014/main" id="{1C1614A0-6BC0-A048-B5FD-70BE36CE3BF9}"/>
              </a:ext>
            </a:extLst>
          </p:cNvPr>
          <p:cNvSpPr/>
          <p:nvPr/>
        </p:nvSpPr>
        <p:spPr>
          <a:xfrm>
            <a:off x="9839326" y="5441563"/>
            <a:ext cx="1636366" cy="424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Zaoblený obdélník 23">
            <a:extLst>
              <a:ext uri="{FF2B5EF4-FFF2-40B4-BE49-F238E27FC236}">
                <a16:creationId xmlns:a16="http://schemas.microsoft.com/office/drawing/2014/main" id="{30D10FBE-B638-E4E2-3CA7-D972088E2201}"/>
              </a:ext>
            </a:extLst>
          </p:cNvPr>
          <p:cNvSpPr/>
          <p:nvPr/>
        </p:nvSpPr>
        <p:spPr>
          <a:xfrm>
            <a:off x="8033538" y="4863997"/>
            <a:ext cx="1656562" cy="424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2" name="Obdélník: se zakulacenými rohy 51">
            <a:extLst>
              <a:ext uri="{FF2B5EF4-FFF2-40B4-BE49-F238E27FC236}">
                <a16:creationId xmlns:a16="http://schemas.microsoft.com/office/drawing/2014/main" id="{2271AF4B-0DEC-24D5-5308-BEB741209234}"/>
              </a:ext>
            </a:extLst>
          </p:cNvPr>
          <p:cNvSpPr/>
          <p:nvPr/>
        </p:nvSpPr>
        <p:spPr>
          <a:xfrm>
            <a:off x="2502303" y="6283293"/>
            <a:ext cx="131017" cy="13101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F54E250C-5C8A-059D-FEC3-2142279C9163}"/>
              </a:ext>
            </a:extLst>
          </p:cNvPr>
          <p:cNvSpPr txBox="1"/>
          <p:nvPr/>
        </p:nvSpPr>
        <p:spPr>
          <a:xfrm>
            <a:off x="2567811" y="6203950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Nezahájeno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E6AC04E8-F453-E945-FDC1-B73FEE90DB9E}"/>
              </a:ext>
            </a:extLst>
          </p:cNvPr>
          <p:cNvSpPr txBox="1"/>
          <p:nvPr/>
        </p:nvSpPr>
        <p:spPr>
          <a:xfrm>
            <a:off x="639760" y="6203950"/>
            <a:ext cx="878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003A63"/>
                </a:solidFill>
                <a:latin typeface="Bahnschrift" panose="020B0502040204020203" pitchFamily="34" charset="0"/>
              </a:rPr>
              <a:t>Legenda:</a:t>
            </a:r>
          </a:p>
        </p:txBody>
      </p:sp>
      <p:sp>
        <p:nvSpPr>
          <p:cNvPr id="4" name="Zaoblený obdélník 23">
            <a:extLst>
              <a:ext uri="{FF2B5EF4-FFF2-40B4-BE49-F238E27FC236}">
                <a16:creationId xmlns:a16="http://schemas.microsoft.com/office/drawing/2014/main" id="{A3289D54-D7AC-B5A6-2AA2-2EC9D5D3A321}"/>
              </a:ext>
            </a:extLst>
          </p:cNvPr>
          <p:cNvSpPr/>
          <p:nvPr/>
        </p:nvSpPr>
        <p:spPr>
          <a:xfrm>
            <a:off x="8033538" y="4285821"/>
            <a:ext cx="1656562" cy="424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Zaoblený obdélník 23">
            <a:extLst>
              <a:ext uri="{FF2B5EF4-FFF2-40B4-BE49-F238E27FC236}">
                <a16:creationId xmlns:a16="http://schemas.microsoft.com/office/drawing/2014/main" id="{2E6B2EBB-1938-939F-73A6-041D75A689E7}"/>
              </a:ext>
            </a:extLst>
          </p:cNvPr>
          <p:cNvSpPr/>
          <p:nvPr/>
        </p:nvSpPr>
        <p:spPr>
          <a:xfrm>
            <a:off x="6837611" y="2530628"/>
            <a:ext cx="467295" cy="424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B8D3574-ACD2-A5FB-D623-30941D19796F}"/>
              </a:ext>
            </a:extLst>
          </p:cNvPr>
          <p:cNvSpPr/>
          <p:nvPr/>
        </p:nvSpPr>
        <p:spPr>
          <a:xfrm>
            <a:off x="1613849" y="6283293"/>
            <a:ext cx="131017" cy="131017"/>
          </a:xfrm>
          <a:prstGeom prst="round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370AEA2-C291-A7DD-DA45-6C8B98738E76}"/>
              </a:ext>
            </a:extLst>
          </p:cNvPr>
          <p:cNvSpPr txBox="1"/>
          <p:nvPr/>
        </p:nvSpPr>
        <p:spPr>
          <a:xfrm>
            <a:off x="1679357" y="620395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>
                <a:solidFill>
                  <a:srgbClr val="3F7AA8"/>
                </a:solidFill>
                <a:latin typeface="Bahnschrift" panose="020B0502040204020203" pitchFamily="34" charset="0"/>
              </a:rPr>
              <a:t>Probíhá</a:t>
            </a:r>
          </a:p>
        </p:txBody>
      </p:sp>
      <p:grpSp>
        <p:nvGrpSpPr>
          <p:cNvPr id="10" name="Group 28">
            <a:extLst>
              <a:ext uri="{FF2B5EF4-FFF2-40B4-BE49-F238E27FC236}">
                <a16:creationId xmlns:a16="http://schemas.microsoft.com/office/drawing/2014/main" id="{7BEAFF3A-C510-428B-DEBF-A261B43EAC1F}"/>
              </a:ext>
            </a:extLst>
          </p:cNvPr>
          <p:cNvGrpSpPr/>
          <p:nvPr/>
        </p:nvGrpSpPr>
        <p:grpSpPr>
          <a:xfrm flipH="1">
            <a:off x="5401951" y="1795725"/>
            <a:ext cx="114364" cy="4140268"/>
            <a:chOff x="5300213" y="785165"/>
            <a:chExt cx="128278" cy="3069031"/>
          </a:xfrm>
          <a:solidFill>
            <a:srgbClr val="C00000"/>
          </a:solidFill>
        </p:grpSpPr>
        <p:sp>
          <p:nvSpPr>
            <p:cNvPr id="11" name="Šipka: pětiúhelník 204">
              <a:extLst>
                <a:ext uri="{FF2B5EF4-FFF2-40B4-BE49-F238E27FC236}">
                  <a16:creationId xmlns:a16="http://schemas.microsoft.com/office/drawing/2014/main" id="{53E6528B-A516-4FEB-9D2F-29404ED56706}"/>
                </a:ext>
              </a:extLst>
            </p:cNvPr>
            <p:cNvSpPr/>
            <p:nvPr/>
          </p:nvSpPr>
          <p:spPr>
            <a:xfrm rot="5400000">
              <a:off x="5322393" y="762985"/>
              <a:ext cx="83917" cy="128278"/>
            </a:xfrm>
            <a:prstGeom prst="homePlat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Bahnschrift" panose="020B0502040204020203" pitchFamily="34" charset="0"/>
              </a:endParaRPr>
            </a:p>
          </p:txBody>
        </p:sp>
        <p:cxnSp>
          <p:nvCxnSpPr>
            <p:cNvPr id="12" name="Přímá spojnice 203">
              <a:extLst>
                <a:ext uri="{FF2B5EF4-FFF2-40B4-BE49-F238E27FC236}">
                  <a16:creationId xmlns:a16="http://schemas.microsoft.com/office/drawing/2014/main" id="{27CF4C5C-9ED6-4091-85EB-FA86F0E5A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4352" y="803626"/>
              <a:ext cx="0" cy="3050570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aoblený obdélník 23">
            <a:extLst>
              <a:ext uri="{FF2B5EF4-FFF2-40B4-BE49-F238E27FC236}">
                <a16:creationId xmlns:a16="http://schemas.microsoft.com/office/drawing/2014/main" id="{F5762B3C-4AC9-832D-533C-1540F58E75CC}"/>
              </a:ext>
            </a:extLst>
          </p:cNvPr>
          <p:cNvSpPr/>
          <p:nvPr/>
        </p:nvSpPr>
        <p:spPr>
          <a:xfrm>
            <a:off x="7437661" y="3119480"/>
            <a:ext cx="467295" cy="424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Zaoblený obdélník 23">
            <a:extLst>
              <a:ext uri="{FF2B5EF4-FFF2-40B4-BE49-F238E27FC236}">
                <a16:creationId xmlns:a16="http://schemas.microsoft.com/office/drawing/2014/main" id="{A82A4D25-91A1-1B3E-94A7-98E1CC5F717E}"/>
              </a:ext>
            </a:extLst>
          </p:cNvPr>
          <p:cNvSpPr/>
          <p:nvPr/>
        </p:nvSpPr>
        <p:spPr>
          <a:xfrm>
            <a:off x="7437660" y="3688825"/>
            <a:ext cx="467295" cy="424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Zaoblený obdélník 23">
            <a:extLst>
              <a:ext uri="{FF2B5EF4-FFF2-40B4-BE49-F238E27FC236}">
                <a16:creationId xmlns:a16="http://schemas.microsoft.com/office/drawing/2014/main" id="{E2F5EB1B-4327-C67C-1B2A-AD6A832A09AF}"/>
              </a:ext>
            </a:extLst>
          </p:cNvPr>
          <p:cNvSpPr/>
          <p:nvPr/>
        </p:nvSpPr>
        <p:spPr>
          <a:xfrm>
            <a:off x="11008397" y="3119113"/>
            <a:ext cx="467295" cy="424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Zaoblený obdélník 23">
            <a:extLst>
              <a:ext uri="{FF2B5EF4-FFF2-40B4-BE49-F238E27FC236}">
                <a16:creationId xmlns:a16="http://schemas.microsoft.com/office/drawing/2014/main" id="{9D98FAEC-8129-C750-DE93-E400D90B74D6}"/>
              </a:ext>
            </a:extLst>
          </p:cNvPr>
          <p:cNvSpPr/>
          <p:nvPr/>
        </p:nvSpPr>
        <p:spPr>
          <a:xfrm>
            <a:off x="11008396" y="3688458"/>
            <a:ext cx="467295" cy="424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0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AB872-CAF9-D43B-DFD2-45CC3CB19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27A4-9828-36C1-FD5B-9E026C244D48}"/>
              </a:ext>
            </a:extLst>
          </p:cNvPr>
          <p:cNvSpPr txBox="1">
            <a:spLocks/>
          </p:cNvSpPr>
          <p:nvPr/>
        </p:nvSpPr>
        <p:spPr>
          <a:xfrm>
            <a:off x="540000" y="365125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>
                <a:latin typeface="Bahnschrift" panose="020B0502040204020203" pitchFamily="34" charset="0"/>
                <a:cs typeface="Arial" panose="020B0604020202020204" pitchFamily="34" charset="0"/>
              </a:rPr>
              <a:t>Průběh plnění cílů Národní strategie EZ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CD3BA23-9F90-8340-274E-99CF1C07367E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Obdélník: se zakulacenými rohy 53">
            <a:extLst>
              <a:ext uri="{FF2B5EF4-FFF2-40B4-BE49-F238E27FC236}">
                <a16:creationId xmlns:a16="http://schemas.microsoft.com/office/drawing/2014/main" id="{5083221A-9A50-63DE-A74A-280CCCED4955}"/>
              </a:ext>
            </a:extLst>
          </p:cNvPr>
          <p:cNvSpPr/>
          <p:nvPr/>
        </p:nvSpPr>
        <p:spPr>
          <a:xfrm>
            <a:off x="8533591" y="3905802"/>
            <a:ext cx="3094409" cy="1668993"/>
          </a:xfrm>
          <a:prstGeom prst="roundRect">
            <a:avLst>
              <a:gd name="adj" fmla="val 48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>
              <a:spcAft>
                <a:spcPts val="800"/>
              </a:spcAft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       STRATEGICKÉ ŘÍZENÍ</a:t>
            </a:r>
          </a:p>
          <a:p>
            <a:pPr marL="108000">
              <a:spcAft>
                <a:spcPts val="1200"/>
              </a:spcAft>
            </a:pPr>
            <a:r>
              <a:rPr lang="cs-CZ" sz="1400" b="1">
                <a:solidFill>
                  <a:srgbClr val="0C446B"/>
                </a:solidFill>
              </a:rPr>
              <a:t>5.1 Digitální gramotnost a osvěta</a:t>
            </a:r>
            <a:br>
              <a:rPr lang="cs-CZ" sz="1400" b="1">
                <a:solidFill>
                  <a:srgbClr val="0C446B"/>
                </a:solidFill>
              </a:rPr>
            </a:br>
            <a:r>
              <a:rPr lang="cs-CZ" sz="1400" b="1">
                <a:solidFill>
                  <a:srgbClr val="0C446B"/>
                </a:solidFill>
              </a:rPr>
              <a:t>5.2 Strategické řízení digitalizace</a:t>
            </a:r>
            <a:br>
              <a:rPr lang="cs-CZ" sz="1400" b="1">
                <a:solidFill>
                  <a:srgbClr val="0C446B"/>
                </a:solidFill>
              </a:rPr>
            </a:br>
            <a:r>
              <a:rPr lang="cs-CZ" sz="1400" b="1">
                <a:solidFill>
                  <a:srgbClr val="0C446B"/>
                </a:solidFill>
              </a:rPr>
              <a:t>5.3 Digitální propojení Evropy</a:t>
            </a:r>
            <a:br>
              <a:rPr lang="cs-CZ" sz="1400" b="1">
                <a:solidFill>
                  <a:srgbClr val="0C446B"/>
                </a:solidFill>
              </a:rPr>
            </a:br>
            <a:r>
              <a:rPr lang="cs-CZ" sz="1400" b="1">
                <a:solidFill>
                  <a:srgbClr val="0C446B"/>
                </a:solidFill>
              </a:rPr>
              <a:t>5.4 Zdravotnictví s AI</a:t>
            </a:r>
            <a:br>
              <a:rPr lang="cs-CZ" sz="1400" b="1">
                <a:solidFill>
                  <a:srgbClr val="0C446B"/>
                </a:solidFill>
              </a:rPr>
            </a:br>
            <a:r>
              <a:rPr lang="cs-CZ" sz="1400" b="1">
                <a:solidFill>
                  <a:srgbClr val="0C446B"/>
                </a:solidFill>
              </a:rPr>
              <a:t>5.7 Chytré registry</a:t>
            </a:r>
          </a:p>
        </p:txBody>
      </p:sp>
      <p:sp>
        <p:nvSpPr>
          <p:cNvPr id="53" name="Obdélník: se zakulacenými rohy 52">
            <a:extLst>
              <a:ext uri="{FF2B5EF4-FFF2-40B4-BE49-F238E27FC236}">
                <a16:creationId xmlns:a16="http://schemas.microsoft.com/office/drawing/2014/main" id="{B896E292-48E1-5F94-09BE-0D37A68ABFF5}"/>
              </a:ext>
            </a:extLst>
          </p:cNvPr>
          <p:cNvSpPr/>
          <p:nvPr/>
        </p:nvSpPr>
        <p:spPr>
          <a:xfrm rot="16200000">
            <a:off x="8822908" y="3962447"/>
            <a:ext cx="312831" cy="475961"/>
          </a:xfrm>
          <a:prstGeom prst="roundRect">
            <a:avLst/>
          </a:prstGeom>
          <a:solidFill>
            <a:srgbClr val="3F7AA8"/>
          </a:solidFill>
        </p:spPr>
        <p:txBody>
          <a:bodyPr vert="vert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</a:rPr>
              <a:t>05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966B20B-D9CE-092D-1207-1915EED4FE5C}"/>
              </a:ext>
            </a:extLst>
          </p:cNvPr>
          <p:cNvSpPr/>
          <p:nvPr/>
        </p:nvSpPr>
        <p:spPr>
          <a:xfrm>
            <a:off x="8533591" y="1308154"/>
            <a:ext cx="3094409" cy="2553198"/>
          </a:xfrm>
          <a:prstGeom prst="roundRect">
            <a:avLst>
              <a:gd name="adj" fmla="val 48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>
              <a:spcAft>
                <a:spcPts val="800"/>
              </a:spcAft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       INFRASTRUKTURA</a:t>
            </a:r>
            <a:endParaRPr lang="cs-CZ" sz="700" b="1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4.1 Kmenové zdravotnické registry</a:t>
            </a:r>
            <a:br>
              <a:rPr lang="cs-CZ" sz="1400" b="1">
                <a:solidFill>
                  <a:srgbClr val="0C446B"/>
                </a:solidFill>
              </a:rPr>
            </a:br>
            <a:r>
              <a:rPr lang="es-ES" sz="1400" b="1">
                <a:solidFill>
                  <a:srgbClr val="0C446B"/>
                </a:solidFill>
              </a:rPr>
              <a:t>4.2 Afinitní domény ve</a:t>
            </a:r>
            <a:r>
              <a:rPr lang="cs-CZ" sz="1400" b="1">
                <a:solidFill>
                  <a:srgbClr val="0C446B"/>
                </a:solidFill>
              </a:rPr>
              <a:t> </a:t>
            </a:r>
            <a:r>
              <a:rPr lang="es-ES" sz="1400" b="1">
                <a:solidFill>
                  <a:srgbClr val="0C446B"/>
                </a:solidFill>
              </a:rPr>
              <a:t>zdravotnictví</a:t>
            </a:r>
            <a:endParaRPr lang="cs-CZ" sz="1400" b="1">
              <a:solidFill>
                <a:srgbClr val="0C446B"/>
              </a:solidFill>
            </a:endParaRP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4.3 Standardizace zdravotnické dokumentace </a:t>
            </a: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4.4 Digitální identita zdravotnických pracovníků</a:t>
            </a: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4.5 Kybernetická a datová bezpečnost</a:t>
            </a: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4.6 Testovací prostředí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8370C41-E85B-030E-E994-262C94C2C1E9}"/>
              </a:ext>
            </a:extLst>
          </p:cNvPr>
          <p:cNvSpPr/>
          <p:nvPr/>
        </p:nvSpPr>
        <p:spPr>
          <a:xfrm rot="16200000">
            <a:off x="8822908" y="1382338"/>
            <a:ext cx="312831" cy="475961"/>
          </a:xfrm>
          <a:prstGeom prst="roundRect">
            <a:avLst/>
          </a:prstGeom>
          <a:solidFill>
            <a:srgbClr val="44546A"/>
          </a:solidFill>
        </p:spPr>
        <p:txBody>
          <a:bodyPr vert="vert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</a:rPr>
              <a:t>04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4125A0BD-D486-9FF8-A4CC-F74150F4CFD6}"/>
              </a:ext>
            </a:extLst>
          </p:cNvPr>
          <p:cNvSpPr/>
          <p:nvPr/>
        </p:nvSpPr>
        <p:spPr>
          <a:xfrm>
            <a:off x="5336077" y="1308154"/>
            <a:ext cx="3094409" cy="2152268"/>
          </a:xfrm>
          <a:prstGeom prst="roundRect">
            <a:avLst>
              <a:gd name="adj" fmla="val 48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>
              <a:spcAft>
                <a:spcPts val="800"/>
              </a:spcAft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       ZAPOJENÍ OBČANA</a:t>
            </a:r>
            <a:endParaRPr lang="cs-CZ" sz="700" b="1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1.1 Národní portál EZ</a:t>
            </a:r>
          </a:p>
          <a:p>
            <a:pPr marL="108000"/>
            <a:r>
              <a:rPr lang="pl-PL" sz="1400" b="1">
                <a:solidFill>
                  <a:srgbClr val="0C446B"/>
                </a:solidFill>
              </a:rPr>
              <a:t>1.2 Přístup k údajům pod kontrolou </a:t>
            </a:r>
          </a:p>
          <a:p>
            <a:pPr marL="108000"/>
            <a:r>
              <a:rPr lang="pl-PL" sz="1400" b="1">
                <a:solidFill>
                  <a:srgbClr val="0C446B"/>
                </a:solidFill>
              </a:rPr>
              <a:t>pacienta</a:t>
            </a:r>
            <a:endParaRPr lang="cs-CZ" sz="1400" b="1">
              <a:solidFill>
                <a:srgbClr val="0C446B"/>
              </a:solidFill>
            </a:endParaRP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1.3 Zdravotní notifikace a připomínky </a:t>
            </a: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1.7 Digitální průkazka zdraví</a:t>
            </a: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1.8 Chytrá prevence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EBFECCE3-F6CE-6681-BFE3-0413159FE3BF}"/>
              </a:ext>
            </a:extLst>
          </p:cNvPr>
          <p:cNvSpPr/>
          <p:nvPr/>
        </p:nvSpPr>
        <p:spPr>
          <a:xfrm rot="16200000">
            <a:off x="5625394" y="1377576"/>
            <a:ext cx="312831" cy="475961"/>
          </a:xfrm>
          <a:prstGeom prst="roundRect">
            <a:avLst/>
          </a:prstGeom>
          <a:solidFill>
            <a:srgbClr val="44546A"/>
          </a:solidFill>
        </p:spPr>
        <p:txBody>
          <a:bodyPr vert="vert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</a:rPr>
              <a:t>01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404A4570-8DD8-3B6F-F972-4953C7A24533}"/>
              </a:ext>
            </a:extLst>
          </p:cNvPr>
          <p:cNvSpPr/>
          <p:nvPr/>
        </p:nvSpPr>
        <p:spPr>
          <a:xfrm>
            <a:off x="5336077" y="3509201"/>
            <a:ext cx="3094409" cy="1917600"/>
          </a:xfrm>
          <a:prstGeom prst="roundRect">
            <a:avLst>
              <a:gd name="adj" fmla="val 48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>
              <a:spcAft>
                <a:spcPts val="800"/>
              </a:spcAft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       EFEKTIVITA</a:t>
            </a:r>
            <a:endParaRPr lang="cs-CZ" sz="700" b="1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2.1 Elektronické zdravotnické záznamy</a:t>
            </a:r>
          </a:p>
          <a:p>
            <a:pPr marL="108000"/>
            <a:r>
              <a:rPr lang="pl-PL" sz="1400" b="1">
                <a:solidFill>
                  <a:srgbClr val="0C446B"/>
                </a:solidFill>
              </a:rPr>
              <a:t>2.2 Bezpečné sdílení </a:t>
            </a: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2.3 Digitální evidence</a:t>
            </a: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2.4 eŽádanka</a:t>
            </a: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2.7 Chytrá medicína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2309EF22-97DA-0773-2BC6-3258C8BB0422}"/>
              </a:ext>
            </a:extLst>
          </p:cNvPr>
          <p:cNvSpPr/>
          <p:nvPr/>
        </p:nvSpPr>
        <p:spPr>
          <a:xfrm rot="16200000">
            <a:off x="5625394" y="3566712"/>
            <a:ext cx="312831" cy="475961"/>
          </a:xfrm>
          <a:prstGeom prst="roundRect">
            <a:avLst/>
          </a:prstGeom>
          <a:solidFill>
            <a:srgbClr val="3F7AA8"/>
          </a:solidFill>
        </p:spPr>
        <p:txBody>
          <a:bodyPr vert="vert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</a:rPr>
              <a:t>02</a:t>
            </a: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A8297C77-C6E1-B8E0-49F3-FEF78B551393}"/>
              </a:ext>
            </a:extLst>
          </p:cNvPr>
          <p:cNvSpPr/>
          <p:nvPr/>
        </p:nvSpPr>
        <p:spPr>
          <a:xfrm>
            <a:off x="5336077" y="5475580"/>
            <a:ext cx="3094409" cy="1060240"/>
          </a:xfrm>
          <a:prstGeom prst="roundRect">
            <a:avLst>
              <a:gd name="adj" fmla="val 73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0" rtlCol="0" anchor="t" anchorCtr="0"/>
          <a:lstStyle/>
          <a:p>
            <a:pPr>
              <a:spcAft>
                <a:spcPts val="800"/>
              </a:spcAft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       </a:t>
            </a:r>
            <a:r>
              <a:rPr lang="cs-CZ" sz="15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KVALITA A DOSTUPNOST</a:t>
            </a:r>
            <a:endParaRPr lang="cs-CZ" sz="700" b="1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8000"/>
            <a:r>
              <a:rPr lang="cs-CZ" sz="1400" b="1">
                <a:solidFill>
                  <a:srgbClr val="0C446B"/>
                </a:solidFill>
              </a:rPr>
              <a:t>3.1 Zdraví na dálku</a:t>
            </a:r>
          </a:p>
          <a:p>
            <a:pPr marL="108000"/>
            <a:r>
              <a:rPr lang="pt-BR" sz="1400" b="1">
                <a:solidFill>
                  <a:srgbClr val="0C446B"/>
                </a:solidFill>
              </a:rPr>
              <a:t>3.6 Virtuální a rozšířená realita</a:t>
            </a: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EF68E0A8-DF28-0755-0672-C7954E88C08F}"/>
              </a:ext>
            </a:extLst>
          </p:cNvPr>
          <p:cNvSpPr/>
          <p:nvPr/>
        </p:nvSpPr>
        <p:spPr>
          <a:xfrm rot="16200000">
            <a:off x="5625394" y="5537759"/>
            <a:ext cx="312831" cy="475961"/>
          </a:xfrm>
          <a:prstGeom prst="roundRect">
            <a:avLst/>
          </a:prstGeom>
          <a:solidFill>
            <a:srgbClr val="63A8DC"/>
          </a:solidFill>
        </p:spPr>
        <p:txBody>
          <a:bodyPr vert="vert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</a:rPr>
              <a:t>03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F32883D-9911-6DFC-81FC-1575E612E2F5}"/>
              </a:ext>
            </a:extLst>
          </p:cNvPr>
          <p:cNvSpPr txBox="1"/>
          <p:nvPr/>
        </p:nvSpPr>
        <p:spPr>
          <a:xfrm>
            <a:off x="5261431" y="919548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rgbClr val="093562"/>
                </a:solidFill>
                <a:latin typeface="Bahnschrift" panose="020B0502040204020203" pitchFamily="34" charset="0"/>
              </a:rPr>
              <a:t>Probíhající cíle: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DB9E00C3-95F1-51E8-3762-AC00E6982E47}"/>
              </a:ext>
            </a:extLst>
          </p:cNvPr>
          <p:cNvSpPr txBox="1"/>
          <p:nvPr/>
        </p:nvSpPr>
        <p:spPr>
          <a:xfrm>
            <a:off x="564000" y="3681688"/>
            <a:ext cx="431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rgbClr val="0C446B"/>
                </a:solidFill>
                <a:latin typeface="Bahnschrift" panose="020B0502040204020203" pitchFamily="34" charset="0"/>
              </a:rPr>
              <a:t>Dosavadní stav plnění specifických cílů:</a:t>
            </a:r>
          </a:p>
        </p:txBody>
      </p:sp>
      <p:graphicFrame>
        <p:nvGraphicFramePr>
          <p:cNvPr id="43" name="Graf 42">
            <a:extLst>
              <a:ext uri="{FF2B5EF4-FFF2-40B4-BE49-F238E27FC236}">
                <a16:creationId xmlns:a16="http://schemas.microsoft.com/office/drawing/2014/main" id="{9D97F95D-9DDE-7531-8190-09BB485C6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017546"/>
              </p:ext>
            </p:extLst>
          </p:nvPr>
        </p:nvGraphicFramePr>
        <p:xfrm>
          <a:off x="564000" y="4044012"/>
          <a:ext cx="4583035" cy="249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5D8421F5-1C25-99DA-37AC-57EAA572F551}"/>
              </a:ext>
            </a:extLst>
          </p:cNvPr>
          <p:cNvCxnSpPr>
            <a:cxnSpLocks/>
          </p:cNvCxnSpPr>
          <p:nvPr/>
        </p:nvCxnSpPr>
        <p:spPr>
          <a:xfrm>
            <a:off x="5125921" y="1008668"/>
            <a:ext cx="40176" cy="55271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délník: se zakulacenými rohy 48">
            <a:extLst>
              <a:ext uri="{FF2B5EF4-FFF2-40B4-BE49-F238E27FC236}">
                <a16:creationId xmlns:a16="http://schemas.microsoft.com/office/drawing/2014/main" id="{619A212C-7B1C-C46F-AA69-DDB714D7819E}"/>
              </a:ext>
            </a:extLst>
          </p:cNvPr>
          <p:cNvSpPr/>
          <p:nvPr/>
        </p:nvSpPr>
        <p:spPr>
          <a:xfrm>
            <a:off x="639760" y="2364946"/>
            <a:ext cx="4240422" cy="1238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rIns="0" rtlCol="0" anchor="ctr"/>
          <a:lstStyle/>
          <a:p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Cílem je vytvořit přehlednou </a:t>
            </a:r>
            <a:b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</a:br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a věcnou základnu, která umožní prvotní vyhodnocení plnění strategie v </a:t>
            </a:r>
            <a:r>
              <a:rPr lang="cs-CZ" sz="1600" b="1">
                <a:solidFill>
                  <a:srgbClr val="0C446B"/>
                </a:solidFill>
                <a:latin typeface="Bahnschrift" panose="020B0502040204020203" pitchFamily="34" charset="0"/>
              </a:rPr>
              <a:t>červnu 2026</a:t>
            </a:r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5C837EE8-CC57-AAD0-6ECB-C73EDD3ADC39}"/>
              </a:ext>
            </a:extLst>
          </p:cNvPr>
          <p:cNvSpPr/>
          <p:nvPr/>
        </p:nvSpPr>
        <p:spPr>
          <a:xfrm>
            <a:off x="639760" y="1008668"/>
            <a:ext cx="4316182" cy="1000441"/>
          </a:xfrm>
          <a:prstGeom prst="roundRect">
            <a:avLst/>
          </a:prstGeom>
          <a:solidFill>
            <a:srgbClr val="D2D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rIns="0" rtlCol="0" anchor="ctr"/>
          <a:lstStyle/>
          <a:p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Od začátku listopadu probíhá mapování aktuálního stavu plnění cílů Národní strategie EZ . </a:t>
            </a:r>
          </a:p>
        </p:txBody>
      </p:sp>
      <p:pic>
        <p:nvPicPr>
          <p:cNvPr id="60" name="Grafický objekt 59" descr="Prezentace s pruhovým grafem se souvislou výplní">
            <a:extLst>
              <a:ext uri="{FF2B5EF4-FFF2-40B4-BE49-F238E27FC236}">
                <a16:creationId xmlns:a16="http://schemas.microsoft.com/office/drawing/2014/main" id="{4BF3DB02-137E-4A0D-E3F6-EAD9777F7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399" y="1192909"/>
            <a:ext cx="701225" cy="701225"/>
          </a:xfrm>
          <a:prstGeom prst="rect">
            <a:avLst/>
          </a:prstGeom>
        </p:spPr>
      </p:pic>
      <p:pic>
        <p:nvPicPr>
          <p:cNvPr id="61" name="Grafický objekt 60" descr="Trefa do černého se souvislou výplní">
            <a:extLst>
              <a:ext uri="{FF2B5EF4-FFF2-40B4-BE49-F238E27FC236}">
                <a16:creationId xmlns:a16="http://schemas.microsoft.com/office/drawing/2014/main" id="{1E4B59E7-0BB8-710B-273A-4D1D763F1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613" y="2644246"/>
            <a:ext cx="668796" cy="668796"/>
          </a:xfrm>
          <a:prstGeom prst="rect">
            <a:avLst/>
          </a:prstGeom>
        </p:spPr>
      </p:pic>
      <p:sp>
        <p:nvSpPr>
          <p:cNvPr id="62" name="Tvar L 61">
            <a:extLst>
              <a:ext uri="{FF2B5EF4-FFF2-40B4-BE49-F238E27FC236}">
                <a16:creationId xmlns:a16="http://schemas.microsoft.com/office/drawing/2014/main" id="{243B175C-BFBF-2339-06F7-B7F0B1A92A21}"/>
              </a:ext>
            </a:extLst>
          </p:cNvPr>
          <p:cNvSpPr/>
          <p:nvPr/>
        </p:nvSpPr>
        <p:spPr>
          <a:xfrm rot="18900000">
            <a:off x="2677967" y="2086178"/>
            <a:ext cx="164007" cy="164007"/>
          </a:xfrm>
          <a:prstGeom prst="corner">
            <a:avLst>
              <a:gd name="adj1" fmla="val 27461"/>
              <a:gd name="adj2" fmla="val 283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5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8D8ACF-13FE-6951-2130-BECE975F1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1D9667F-5274-F4B0-C913-D6582525E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3F245FC-2254-1DA6-9766-D0ACD4424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8B28A867-575A-E0EE-5764-542238BAC000}"/>
              </a:ext>
            </a:extLst>
          </p:cNvPr>
          <p:cNvGrpSpPr/>
          <p:nvPr/>
        </p:nvGrpSpPr>
        <p:grpSpPr>
          <a:xfrm>
            <a:off x="3062098" y="2440168"/>
            <a:ext cx="8706587" cy="2150088"/>
            <a:chOff x="1227664" y="2580068"/>
            <a:chExt cx="8706587" cy="2150088"/>
          </a:xfrm>
        </p:grpSpPr>
        <p:sp>
          <p:nvSpPr>
            <p:cNvPr id="8" name="Nadpis 1">
              <a:extLst>
                <a:ext uri="{FF2B5EF4-FFF2-40B4-BE49-F238E27FC236}">
                  <a16:creationId xmlns:a16="http://schemas.microsoft.com/office/drawing/2014/main" id="{AA7DE5CF-A94A-75EE-AF2D-1BEC9AE594CF}"/>
                </a:ext>
              </a:extLst>
            </p:cNvPr>
            <p:cNvSpPr txBox="1">
              <a:spLocks/>
            </p:cNvSpPr>
            <p:nvPr/>
          </p:nvSpPr>
          <p:spPr>
            <a:xfrm>
              <a:off x="2509631" y="2866724"/>
              <a:ext cx="5796281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s-CZ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IMPLEMENTACE NAŘÍZENÍ O EHDS</a:t>
              </a:r>
            </a:p>
          </p:txBody>
        </p:sp>
        <p:sp>
          <p:nvSpPr>
            <p:cNvPr id="12" name="Podnadpis 2">
              <a:extLst>
                <a:ext uri="{FF2B5EF4-FFF2-40B4-BE49-F238E27FC236}">
                  <a16:creationId xmlns:a16="http://schemas.microsoft.com/office/drawing/2014/main" id="{734F2863-0866-65CA-79D7-093DEAB61B30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07E3C31-AC72-EF1A-CCB6-F3D158D2778B}"/>
                </a:ext>
              </a:extLst>
            </p:cNvPr>
            <p:cNvSpPr txBox="1"/>
            <p:nvPr/>
          </p:nvSpPr>
          <p:spPr>
            <a:xfrm>
              <a:off x="1227664" y="2580068"/>
              <a:ext cx="210740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1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EB66C899-0B6F-D6A3-B7E5-2AFF316762B1}"/>
                </a:ext>
              </a:extLst>
            </p:cNvPr>
            <p:cNvSpPr/>
            <p:nvPr/>
          </p:nvSpPr>
          <p:spPr>
            <a:xfrm>
              <a:off x="2272371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endParaRPr lang="cs-CZ" sz="1200">
                <a:solidFill>
                  <a:srgbClr val="3F7AA8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49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714CFD-5788-553D-3DAA-79A8F78022BE}"/>
              </a:ext>
            </a:extLst>
          </p:cNvPr>
          <p:cNvCxnSpPr>
            <a:cxnSpLocks/>
          </p:cNvCxnSpPr>
          <p:nvPr/>
        </p:nvCxnSpPr>
        <p:spPr>
          <a:xfrm>
            <a:off x="8995507" y="1598184"/>
            <a:ext cx="687754" cy="0"/>
          </a:xfrm>
          <a:prstGeom prst="line">
            <a:avLst/>
          </a:prstGeom>
          <a:ln w="38100">
            <a:solidFill>
              <a:srgbClr val="4C9B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8FB025E-90C6-309A-D5B9-C45972DA69DC}"/>
              </a:ext>
            </a:extLst>
          </p:cNvPr>
          <p:cNvCxnSpPr>
            <a:cxnSpLocks/>
          </p:cNvCxnSpPr>
          <p:nvPr/>
        </p:nvCxnSpPr>
        <p:spPr>
          <a:xfrm>
            <a:off x="3370051" y="2140890"/>
            <a:ext cx="0" cy="87526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1F4A9EE-69B8-6B28-F172-E9BCE9520E1F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Základní informace o Programu EHDS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4BCADE7-72EB-5733-4676-9763D92F7888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634CACF2-B4B1-FA4D-6698-FFDC0D7B352A}"/>
              </a:ext>
            </a:extLst>
          </p:cNvPr>
          <p:cNvSpPr/>
          <p:nvPr/>
        </p:nvSpPr>
        <p:spPr>
          <a:xfrm>
            <a:off x="456884" y="1003411"/>
            <a:ext cx="5854306" cy="1137479"/>
          </a:xfrm>
          <a:prstGeom prst="roundRect">
            <a:avLst/>
          </a:prstGeom>
          <a:solidFill>
            <a:srgbClr val="3F7AA8"/>
          </a:solidFill>
        </p:spPr>
        <p:txBody>
          <a:bodyPr vert="horz" lIns="91440" tIns="7200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Program EHDS byl </a:t>
            </a:r>
            <a:r>
              <a:rPr lang="cs-CZ" sz="2000" b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schválen poradou vedení </a:t>
            </a:r>
            <a:r>
              <a:rPr lang="cs-CZ" sz="200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Ministerstva zdravotnictví 28. listopadu a jeho gestorem se stává NCEZ. </a:t>
            </a: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FF3EA9CA-F4E6-E970-457A-1D4A96018A53}"/>
              </a:ext>
            </a:extLst>
          </p:cNvPr>
          <p:cNvGrpSpPr/>
          <p:nvPr/>
        </p:nvGrpSpPr>
        <p:grpSpPr>
          <a:xfrm>
            <a:off x="1070081" y="2631955"/>
            <a:ext cx="4566474" cy="1292826"/>
            <a:chOff x="1080847" y="2640185"/>
            <a:chExt cx="4566474" cy="1292826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3D6685F3-49E6-713D-C54B-BDD04F6B2EC0}"/>
                </a:ext>
              </a:extLst>
            </p:cNvPr>
            <p:cNvSpPr/>
            <p:nvPr/>
          </p:nvSpPr>
          <p:spPr>
            <a:xfrm>
              <a:off x="1685161" y="2654337"/>
              <a:ext cx="3962160" cy="127867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540000" tIns="108000" rIns="91440" bIns="45720" rtlCol="0" anchor="ctr">
              <a:noAutofit/>
            </a:bodyPr>
            <a:lstStyle/>
            <a:p>
              <a:pPr algn="ctr"/>
              <a:endParaRPr lang="cs-CZ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  <a:p>
              <a:r>
                <a:rPr lang="cs-CZ" b="1">
                  <a:solidFill>
                    <a:srgbClr val="003A63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Gestor programu: </a:t>
              </a:r>
            </a:p>
            <a:p>
              <a:r>
                <a:rPr lang="cs-CZ">
                  <a:solidFill>
                    <a:srgbClr val="003A63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Bc. Petr Foltýn </a:t>
              </a:r>
            </a:p>
            <a:p>
              <a:r>
                <a:rPr lang="cs-CZ" b="1">
                  <a:solidFill>
                    <a:srgbClr val="003A63"/>
                  </a:solidFill>
                  <a:latin typeface="Bahnschrift" panose="020B0502040204020203" pitchFamily="34" charset="0"/>
                </a:rPr>
                <a:t>Programová manažerka: </a:t>
              </a:r>
            </a:p>
            <a:p>
              <a:r>
                <a:rPr lang="cs-CZ">
                  <a:solidFill>
                    <a:srgbClr val="003A63"/>
                  </a:solidFill>
                  <a:latin typeface="Bahnschrift" panose="020B0502040204020203" pitchFamily="34" charset="0"/>
                </a:rPr>
                <a:t>Mgr. et Mgr. Elen Galstyan</a:t>
              </a: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cs-CZ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délník: se zakulacenými horními rohy 17">
              <a:extLst>
                <a:ext uri="{FF2B5EF4-FFF2-40B4-BE49-F238E27FC236}">
                  <a16:creationId xmlns:a16="http://schemas.microsoft.com/office/drawing/2014/main" id="{3CCDFAF8-F1EB-3596-9E4A-2330FF84CCEC}"/>
                </a:ext>
              </a:extLst>
            </p:cNvPr>
            <p:cNvSpPr/>
            <p:nvPr/>
          </p:nvSpPr>
          <p:spPr>
            <a:xfrm rot="16200000">
              <a:off x="898587" y="2822445"/>
              <a:ext cx="1278669" cy="914150"/>
            </a:xfrm>
            <a:prstGeom prst="round2SameRect">
              <a:avLst/>
            </a:prstGeom>
            <a:solidFill>
              <a:srgbClr val="3F7AA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endParaRPr lang="cs-CZ" sz="12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0" name="Grafický objekt 19" descr="Uživatel se souvislou výplní">
              <a:extLst>
                <a:ext uri="{FF2B5EF4-FFF2-40B4-BE49-F238E27FC236}">
                  <a16:creationId xmlns:a16="http://schemas.microsoft.com/office/drawing/2014/main" id="{3870387E-C79D-0B54-31E9-D73D75B3C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82358" y="2883877"/>
              <a:ext cx="711125" cy="812097"/>
            </a:xfrm>
            <a:prstGeom prst="rect">
              <a:avLst/>
            </a:prstGeom>
          </p:spPr>
        </p:pic>
      </p:grpSp>
      <p:sp>
        <p:nvSpPr>
          <p:cNvPr id="30" name="Zaoblený obdélník 22">
            <a:extLst>
              <a:ext uri="{FF2B5EF4-FFF2-40B4-BE49-F238E27FC236}">
                <a16:creationId xmlns:a16="http://schemas.microsoft.com/office/drawing/2014/main" id="{F4BC4C50-8267-1E34-D7C8-700F063ACFF4}"/>
              </a:ext>
            </a:extLst>
          </p:cNvPr>
          <p:cNvSpPr/>
          <p:nvPr/>
        </p:nvSpPr>
        <p:spPr>
          <a:xfrm>
            <a:off x="6797538" y="1028216"/>
            <a:ext cx="2316101" cy="1112674"/>
          </a:xfrm>
          <a:prstGeom prst="roundRect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i="0" u="none" strike="noStrike">
                <a:solidFill>
                  <a:schemeClr val="bg1"/>
                </a:solidFill>
                <a:effectLst/>
                <a:latin typeface="Bahnschrift" panose="020B0502040204020203" pitchFamily="34" charset="0"/>
                <a:cs typeface="Arial" panose="020B0604020202020204" pitchFamily="34" charset="0"/>
              </a:rPr>
              <a:t>Program EHDS</a:t>
            </a:r>
          </a:p>
          <a:p>
            <a:pPr algn="ctr"/>
            <a:r>
              <a:rPr lang="cs-CZ" sz="165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 skládá z následujících projektů:</a:t>
            </a:r>
            <a:endParaRPr lang="cs-CZ" sz="1650" b="1" i="0" u="none" strike="noStrike">
              <a:solidFill>
                <a:schemeClr val="bg1"/>
              </a:solidFill>
              <a:effectLst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3" name="Zaoblený obdélník 25">
            <a:extLst>
              <a:ext uri="{FF2B5EF4-FFF2-40B4-BE49-F238E27FC236}">
                <a16:creationId xmlns:a16="http://schemas.microsoft.com/office/drawing/2014/main" id="{063BC9BB-F045-BB1F-D94E-6A39892F2BFE}"/>
              </a:ext>
            </a:extLst>
          </p:cNvPr>
          <p:cNvSpPr/>
          <p:nvPr/>
        </p:nvSpPr>
        <p:spPr>
          <a:xfrm>
            <a:off x="6933192" y="2559959"/>
            <a:ext cx="2184745" cy="810947"/>
          </a:xfrm>
          <a:prstGeom prst="roundRect">
            <a:avLst/>
          </a:prstGeom>
          <a:solidFill>
            <a:srgbClr val="3F7AA8"/>
          </a:solidFill>
          <a:ln>
            <a:solidFill>
              <a:srgbClr val="3F7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Primární využití dat</a:t>
            </a:r>
          </a:p>
        </p:txBody>
      </p:sp>
      <p:sp>
        <p:nvSpPr>
          <p:cNvPr id="34" name="Šipka dolů 26">
            <a:extLst>
              <a:ext uri="{FF2B5EF4-FFF2-40B4-BE49-F238E27FC236}">
                <a16:creationId xmlns:a16="http://schemas.microsoft.com/office/drawing/2014/main" id="{7BAFA61C-89BA-0C2B-928B-BEBC7FC07EBF}"/>
              </a:ext>
            </a:extLst>
          </p:cNvPr>
          <p:cNvSpPr/>
          <p:nvPr/>
        </p:nvSpPr>
        <p:spPr>
          <a:xfrm>
            <a:off x="7981491" y="2195174"/>
            <a:ext cx="88143" cy="139173"/>
          </a:xfrm>
          <a:prstGeom prst="downArrow">
            <a:avLst/>
          </a:prstGeom>
          <a:solidFill>
            <a:srgbClr val="003A63"/>
          </a:solidFill>
          <a:ln>
            <a:solidFill>
              <a:srgbClr val="003A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aoblený obdélník 31">
            <a:extLst>
              <a:ext uri="{FF2B5EF4-FFF2-40B4-BE49-F238E27FC236}">
                <a16:creationId xmlns:a16="http://schemas.microsoft.com/office/drawing/2014/main" id="{80CFCA41-72C3-95F3-FB71-72F0AD295730}"/>
              </a:ext>
            </a:extLst>
          </p:cNvPr>
          <p:cNvSpPr/>
          <p:nvPr/>
        </p:nvSpPr>
        <p:spPr>
          <a:xfrm>
            <a:off x="9599987" y="1028216"/>
            <a:ext cx="2160000" cy="111267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Legislativní tým</a:t>
            </a:r>
          </a:p>
        </p:txBody>
      </p:sp>
      <p:sp>
        <p:nvSpPr>
          <p:cNvPr id="40" name="Zaoblený obdélník 2">
            <a:extLst>
              <a:ext uri="{FF2B5EF4-FFF2-40B4-BE49-F238E27FC236}">
                <a16:creationId xmlns:a16="http://schemas.microsoft.com/office/drawing/2014/main" id="{2C07DC67-8A10-3877-1499-2110654DEA43}"/>
              </a:ext>
            </a:extLst>
          </p:cNvPr>
          <p:cNvSpPr/>
          <p:nvPr/>
        </p:nvSpPr>
        <p:spPr>
          <a:xfrm>
            <a:off x="6797538" y="2457876"/>
            <a:ext cx="2456050" cy="3952695"/>
          </a:xfrm>
          <a:prstGeom prst="roundRect">
            <a:avLst>
              <a:gd name="adj" fmla="val 7315"/>
            </a:avLst>
          </a:prstGeom>
          <a:noFill/>
          <a:ln w="28575">
            <a:solidFill>
              <a:srgbClr val="4C9BD8"/>
            </a:solidFill>
            <a:prstDash val="dash"/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aoblený obdélník 25">
            <a:extLst>
              <a:ext uri="{FF2B5EF4-FFF2-40B4-BE49-F238E27FC236}">
                <a16:creationId xmlns:a16="http://schemas.microsoft.com/office/drawing/2014/main" id="{58887C0E-F776-6304-8873-0F2E911263A2}"/>
              </a:ext>
            </a:extLst>
          </p:cNvPr>
          <p:cNvSpPr/>
          <p:nvPr/>
        </p:nvSpPr>
        <p:spPr>
          <a:xfrm>
            <a:off x="6933192" y="3544385"/>
            <a:ext cx="2184745" cy="810947"/>
          </a:xfrm>
          <a:prstGeom prst="roundRect">
            <a:avLst/>
          </a:prstGeom>
          <a:solidFill>
            <a:srgbClr val="4C9BD8"/>
          </a:solidFill>
          <a:ln>
            <a:solidFill>
              <a:srgbClr val="4C9B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Sekundární využití dat</a:t>
            </a:r>
          </a:p>
        </p:txBody>
      </p:sp>
      <p:sp>
        <p:nvSpPr>
          <p:cNvPr id="42" name="Zaoblený obdélník 25">
            <a:extLst>
              <a:ext uri="{FF2B5EF4-FFF2-40B4-BE49-F238E27FC236}">
                <a16:creationId xmlns:a16="http://schemas.microsoft.com/office/drawing/2014/main" id="{BB3EE647-49BB-C063-587B-C85FA045E4C5}"/>
              </a:ext>
            </a:extLst>
          </p:cNvPr>
          <p:cNvSpPr/>
          <p:nvPr/>
        </p:nvSpPr>
        <p:spPr>
          <a:xfrm>
            <a:off x="6933192" y="4513506"/>
            <a:ext cx="2184745" cy="8109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EHR Systémy</a:t>
            </a:r>
          </a:p>
        </p:txBody>
      </p:sp>
      <p:sp>
        <p:nvSpPr>
          <p:cNvPr id="43" name="Zaoblený obdélník 25">
            <a:extLst>
              <a:ext uri="{FF2B5EF4-FFF2-40B4-BE49-F238E27FC236}">
                <a16:creationId xmlns:a16="http://schemas.microsoft.com/office/drawing/2014/main" id="{7802F47C-F0BB-3AAF-FF38-4E0222D9E161}"/>
              </a:ext>
            </a:extLst>
          </p:cNvPr>
          <p:cNvSpPr/>
          <p:nvPr/>
        </p:nvSpPr>
        <p:spPr>
          <a:xfrm>
            <a:off x="6933192" y="5502421"/>
            <a:ext cx="2184745" cy="8109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Vzdělávání</a:t>
            </a:r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616938FE-2A16-2CD3-B037-F77157D3EF2C}"/>
              </a:ext>
            </a:extLst>
          </p:cNvPr>
          <p:cNvSpPr/>
          <p:nvPr/>
        </p:nvSpPr>
        <p:spPr>
          <a:xfrm>
            <a:off x="745431" y="4276962"/>
            <a:ext cx="5617323" cy="2290615"/>
          </a:xfrm>
          <a:prstGeom prst="roundRect">
            <a:avLst>
              <a:gd name="adj" fmla="val 7072"/>
            </a:avLst>
          </a:prstGeom>
          <a:solidFill>
            <a:schemeClr val="bg1">
              <a:lumMod val="95000"/>
            </a:schemeClr>
          </a:solidFill>
        </p:spPr>
        <p:txBody>
          <a:bodyPr vert="horz" lIns="756000" tIns="684000" rIns="9144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Dílčí aktivity Programu EHDS: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GAP Analýza </a:t>
            </a:r>
            <a:r>
              <a:rPr lang="cs-CZ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Deepview</a:t>
            </a:r>
            <a:r>
              <a:rPr lang="cs-CZ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) </a:t>
            </a:r>
            <a:endParaRPr lang="cs-CZ" b="1" dirty="0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Analýza EHDS a monitoring legislativy </a:t>
            </a:r>
            <a:r>
              <a:rPr lang="cs-CZ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Deepview</a:t>
            </a:r>
            <a:r>
              <a:rPr lang="cs-CZ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)</a:t>
            </a:r>
            <a:endParaRPr lang="cs-CZ" b="1" dirty="0">
              <a:solidFill>
                <a:srgbClr val="C0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Financování </a:t>
            </a:r>
            <a:r>
              <a:rPr lang="cs-CZ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- Žádost o EU Direct Grant zaměřený na digitální schopnosti HDAB</a:t>
            </a: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b="1" dirty="0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Obdélník: se zakulacenými horními rohy 48">
            <a:extLst>
              <a:ext uri="{FF2B5EF4-FFF2-40B4-BE49-F238E27FC236}">
                <a16:creationId xmlns:a16="http://schemas.microsoft.com/office/drawing/2014/main" id="{153864E0-5220-BB81-C353-E3DDA62ADE08}"/>
              </a:ext>
            </a:extLst>
          </p:cNvPr>
          <p:cNvSpPr/>
          <p:nvPr/>
        </p:nvSpPr>
        <p:spPr>
          <a:xfrm rot="16200000">
            <a:off x="-223126" y="5040091"/>
            <a:ext cx="2290616" cy="764356"/>
          </a:xfrm>
          <a:prstGeom prst="round2SameRect">
            <a:avLst/>
          </a:prstGeom>
          <a:solidFill>
            <a:srgbClr val="0C2444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Grafický objekt 49" descr="Kontrolní seznam se souvislou výplní">
            <a:extLst>
              <a:ext uri="{FF2B5EF4-FFF2-40B4-BE49-F238E27FC236}">
                <a16:creationId xmlns:a16="http://schemas.microsoft.com/office/drawing/2014/main" id="{D6D19BEE-B72C-B792-7153-ECE505985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5049" y="5048725"/>
            <a:ext cx="747087" cy="747087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477BFF7D-34CD-CFAD-C1FA-3166CF416F84}"/>
              </a:ext>
            </a:extLst>
          </p:cNvPr>
          <p:cNvSpPr/>
          <p:nvPr/>
        </p:nvSpPr>
        <p:spPr>
          <a:xfrm>
            <a:off x="9485187" y="2950959"/>
            <a:ext cx="2370745" cy="22481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360000" tIns="324000" rIns="108000" bIns="18000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650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 </a:t>
            </a:r>
            <a:r>
              <a:rPr lang="cs-CZ" sz="165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Q2 2026 </a:t>
            </a:r>
            <a:r>
              <a:rPr lang="cs-CZ" sz="1650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 očekává zahájení nových projektů a zapojení zainteresovaných stran.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1C5A314-C36D-B228-B39A-25F57F70D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9256" y="3707337"/>
            <a:ext cx="614944" cy="7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8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85D7D-163F-6A9E-11F4-67D5B85BD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7FD6ECE0-5234-E40B-027A-CA4B7A41D8C3}"/>
              </a:ext>
            </a:extLst>
          </p:cNvPr>
          <p:cNvCxnSpPr>
            <a:cxnSpLocks/>
          </p:cNvCxnSpPr>
          <p:nvPr/>
        </p:nvCxnSpPr>
        <p:spPr bwMode="auto">
          <a:xfrm>
            <a:off x="2016366" y="1222515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9">
            <a:extLst>
              <a:ext uri="{FF2B5EF4-FFF2-40B4-BE49-F238E27FC236}">
                <a16:creationId xmlns:a16="http://schemas.microsoft.com/office/drawing/2014/main" id="{32848B9E-658D-5229-4089-49802B46060C}"/>
              </a:ext>
            </a:extLst>
          </p:cNvPr>
          <p:cNvCxnSpPr>
            <a:cxnSpLocks/>
          </p:cNvCxnSpPr>
          <p:nvPr/>
        </p:nvCxnSpPr>
        <p:spPr bwMode="auto">
          <a:xfrm>
            <a:off x="3365077" y="1222515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4987482D-28D8-72DF-3F6B-5FFD162BF11A}"/>
              </a:ext>
            </a:extLst>
          </p:cNvPr>
          <p:cNvCxnSpPr>
            <a:cxnSpLocks/>
          </p:cNvCxnSpPr>
          <p:nvPr/>
        </p:nvCxnSpPr>
        <p:spPr bwMode="auto">
          <a:xfrm>
            <a:off x="4745537" y="1222515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3A2AA94E-C8FF-9393-589B-6E62814243AD}"/>
              </a:ext>
            </a:extLst>
          </p:cNvPr>
          <p:cNvCxnSpPr>
            <a:cxnSpLocks/>
          </p:cNvCxnSpPr>
          <p:nvPr/>
        </p:nvCxnSpPr>
        <p:spPr bwMode="auto">
          <a:xfrm>
            <a:off x="6125997" y="1222515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7">
            <a:extLst>
              <a:ext uri="{FF2B5EF4-FFF2-40B4-BE49-F238E27FC236}">
                <a16:creationId xmlns:a16="http://schemas.microsoft.com/office/drawing/2014/main" id="{28148D16-40BB-4829-A122-FD60576CCE85}"/>
              </a:ext>
            </a:extLst>
          </p:cNvPr>
          <p:cNvCxnSpPr>
            <a:cxnSpLocks/>
          </p:cNvCxnSpPr>
          <p:nvPr/>
        </p:nvCxnSpPr>
        <p:spPr bwMode="auto">
          <a:xfrm>
            <a:off x="7506457" y="1222515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>
            <a:extLst>
              <a:ext uri="{FF2B5EF4-FFF2-40B4-BE49-F238E27FC236}">
                <a16:creationId xmlns:a16="http://schemas.microsoft.com/office/drawing/2014/main" id="{915BB56F-E5CE-87D7-D3D2-0B36EEBF04C1}"/>
              </a:ext>
            </a:extLst>
          </p:cNvPr>
          <p:cNvCxnSpPr>
            <a:cxnSpLocks/>
          </p:cNvCxnSpPr>
          <p:nvPr/>
        </p:nvCxnSpPr>
        <p:spPr bwMode="auto">
          <a:xfrm>
            <a:off x="8886917" y="1222515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2">
            <a:extLst>
              <a:ext uri="{FF2B5EF4-FFF2-40B4-BE49-F238E27FC236}">
                <a16:creationId xmlns:a16="http://schemas.microsoft.com/office/drawing/2014/main" id="{C3479E9F-373E-6CC4-4ED0-FF17AE2679B2}"/>
              </a:ext>
            </a:extLst>
          </p:cNvPr>
          <p:cNvCxnSpPr>
            <a:cxnSpLocks/>
          </p:cNvCxnSpPr>
          <p:nvPr/>
        </p:nvCxnSpPr>
        <p:spPr bwMode="auto">
          <a:xfrm>
            <a:off x="10267377" y="1222515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>
            <a:extLst>
              <a:ext uri="{FF2B5EF4-FFF2-40B4-BE49-F238E27FC236}">
                <a16:creationId xmlns:a16="http://schemas.microsoft.com/office/drawing/2014/main" id="{313B1439-9E7D-2DF7-9800-5478EA3FEC34}"/>
              </a:ext>
            </a:extLst>
          </p:cNvPr>
          <p:cNvSpPr txBox="1"/>
          <p:nvPr/>
        </p:nvSpPr>
        <p:spPr bwMode="auto">
          <a:xfrm>
            <a:off x="1984612" y="1148512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ahnschrift" panose="020B0502040204020203" pitchFamily="34" charset="0"/>
                <a:ea typeface="Arial"/>
                <a:cs typeface="Arial" panose="020B0604020202020204" pitchFamily="34" charset="0"/>
              </a:rPr>
              <a:t>2024</a:t>
            </a:r>
            <a:endParaRPr kumimoji="0" lang="en-IE" sz="11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C59C360F-E0A2-42EA-E943-C9077D024CEE}"/>
              </a:ext>
            </a:extLst>
          </p:cNvPr>
          <p:cNvSpPr txBox="1"/>
          <p:nvPr/>
        </p:nvSpPr>
        <p:spPr bwMode="auto">
          <a:xfrm>
            <a:off x="3386812" y="1148512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ahnschrift" panose="020B0502040204020203" pitchFamily="34" charset="0"/>
                <a:ea typeface="Arial"/>
                <a:cs typeface="Arial" panose="020B0604020202020204" pitchFamily="34" charset="0"/>
              </a:rPr>
              <a:t>2027</a:t>
            </a:r>
            <a:endParaRPr kumimoji="0" lang="en-IE" sz="11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F86D82F3-0D67-076C-A82F-3161A8D1DE28}"/>
              </a:ext>
            </a:extLst>
          </p:cNvPr>
          <p:cNvSpPr txBox="1"/>
          <p:nvPr/>
        </p:nvSpPr>
        <p:spPr bwMode="auto">
          <a:xfrm>
            <a:off x="4746480" y="1148512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ahnschrift" panose="020B0502040204020203" pitchFamily="34" charset="0"/>
                <a:ea typeface="Arial"/>
                <a:cs typeface="Arial" panose="020B0604020202020204" pitchFamily="34" charset="0"/>
              </a:rPr>
              <a:t>2028</a:t>
            </a:r>
            <a:endParaRPr kumimoji="0" lang="en-IE" sz="11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E57CC13D-0D02-0241-DD94-777DB6F0A79E}"/>
              </a:ext>
            </a:extLst>
          </p:cNvPr>
          <p:cNvSpPr txBox="1"/>
          <p:nvPr/>
        </p:nvSpPr>
        <p:spPr bwMode="auto">
          <a:xfrm>
            <a:off x="6148680" y="1148512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ahnschrift" panose="020B0502040204020203" pitchFamily="34" charset="0"/>
                <a:ea typeface="Arial"/>
                <a:cs typeface="Arial" panose="020B0604020202020204" pitchFamily="34" charset="0"/>
              </a:rPr>
              <a:t>2030</a:t>
            </a:r>
            <a:endParaRPr kumimoji="0" lang="en-IE" sz="11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B47A55A9-D12A-5C79-7223-8CEE768DEAF7}"/>
              </a:ext>
            </a:extLst>
          </p:cNvPr>
          <p:cNvSpPr txBox="1"/>
          <p:nvPr/>
        </p:nvSpPr>
        <p:spPr bwMode="auto">
          <a:xfrm>
            <a:off x="7518981" y="1148512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ahnschrift" panose="020B0502040204020203" pitchFamily="34" charset="0"/>
                <a:ea typeface="Arial"/>
                <a:cs typeface="Arial" panose="020B0604020202020204" pitchFamily="34" charset="0"/>
              </a:rPr>
              <a:t>2032</a:t>
            </a:r>
            <a:endParaRPr kumimoji="0" lang="en-IE" sz="11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08845C04-6091-A2EC-9BBE-EAC772842302}"/>
              </a:ext>
            </a:extLst>
          </p:cNvPr>
          <p:cNvSpPr txBox="1"/>
          <p:nvPr/>
        </p:nvSpPr>
        <p:spPr bwMode="auto">
          <a:xfrm>
            <a:off x="8899915" y="1148512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ahnschrift" panose="020B0502040204020203" pitchFamily="34" charset="0"/>
                <a:ea typeface="Arial"/>
                <a:cs typeface="Arial" panose="020B0604020202020204" pitchFamily="34" charset="0"/>
              </a:rPr>
              <a:t>2034</a:t>
            </a:r>
            <a:endParaRPr kumimoji="0" lang="en-IE" sz="11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DC6AB552-8850-DA27-53E1-5F292BBD129F}"/>
              </a:ext>
            </a:extLst>
          </p:cNvPr>
          <p:cNvSpPr txBox="1"/>
          <p:nvPr/>
        </p:nvSpPr>
        <p:spPr bwMode="auto">
          <a:xfrm>
            <a:off x="10270216" y="1148512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ahnschrift" panose="020B0502040204020203" pitchFamily="34" charset="0"/>
                <a:ea typeface="Arial"/>
                <a:cs typeface="Arial" panose="020B0604020202020204" pitchFamily="34" charset="0"/>
              </a:rPr>
              <a:t>2036</a:t>
            </a:r>
            <a:endParaRPr kumimoji="0" lang="en-IE" sz="11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28" name="Straight Connector 40">
            <a:extLst>
              <a:ext uri="{FF2B5EF4-FFF2-40B4-BE49-F238E27FC236}">
                <a16:creationId xmlns:a16="http://schemas.microsoft.com/office/drawing/2014/main" id="{3D125925-0518-C568-4992-945C8F75F545}"/>
              </a:ext>
            </a:extLst>
          </p:cNvPr>
          <p:cNvCxnSpPr>
            <a:cxnSpLocks/>
          </p:cNvCxnSpPr>
          <p:nvPr/>
        </p:nvCxnSpPr>
        <p:spPr bwMode="auto">
          <a:xfrm>
            <a:off x="232973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2">
            <a:extLst>
              <a:ext uri="{FF2B5EF4-FFF2-40B4-BE49-F238E27FC236}">
                <a16:creationId xmlns:a16="http://schemas.microsoft.com/office/drawing/2014/main" id="{A9668A38-6E9B-3B6E-F511-92FDDD4BC25A}"/>
              </a:ext>
            </a:extLst>
          </p:cNvPr>
          <p:cNvCxnSpPr>
            <a:cxnSpLocks/>
          </p:cNvCxnSpPr>
          <p:nvPr/>
        </p:nvCxnSpPr>
        <p:spPr bwMode="auto">
          <a:xfrm>
            <a:off x="2674847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3">
            <a:extLst>
              <a:ext uri="{FF2B5EF4-FFF2-40B4-BE49-F238E27FC236}">
                <a16:creationId xmlns:a16="http://schemas.microsoft.com/office/drawing/2014/main" id="{1901A318-D2D9-F3DE-0BB7-AA5A884A0B33}"/>
              </a:ext>
            </a:extLst>
          </p:cNvPr>
          <p:cNvCxnSpPr>
            <a:cxnSpLocks/>
          </p:cNvCxnSpPr>
          <p:nvPr/>
        </p:nvCxnSpPr>
        <p:spPr bwMode="auto">
          <a:xfrm>
            <a:off x="301996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4">
            <a:extLst>
              <a:ext uri="{FF2B5EF4-FFF2-40B4-BE49-F238E27FC236}">
                <a16:creationId xmlns:a16="http://schemas.microsoft.com/office/drawing/2014/main" id="{11EBF9C4-4BC8-DFF0-5FB9-278CFC3E0734}"/>
              </a:ext>
            </a:extLst>
          </p:cNvPr>
          <p:cNvCxnSpPr>
            <a:cxnSpLocks/>
          </p:cNvCxnSpPr>
          <p:nvPr/>
        </p:nvCxnSpPr>
        <p:spPr bwMode="auto">
          <a:xfrm>
            <a:off x="371019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6">
            <a:extLst>
              <a:ext uri="{FF2B5EF4-FFF2-40B4-BE49-F238E27FC236}">
                <a16:creationId xmlns:a16="http://schemas.microsoft.com/office/drawing/2014/main" id="{DC29E224-9D33-9E83-DBCE-EF5FD75E213C}"/>
              </a:ext>
            </a:extLst>
          </p:cNvPr>
          <p:cNvCxnSpPr>
            <a:cxnSpLocks/>
          </p:cNvCxnSpPr>
          <p:nvPr/>
        </p:nvCxnSpPr>
        <p:spPr bwMode="auto">
          <a:xfrm>
            <a:off x="4055307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7">
            <a:extLst>
              <a:ext uri="{FF2B5EF4-FFF2-40B4-BE49-F238E27FC236}">
                <a16:creationId xmlns:a16="http://schemas.microsoft.com/office/drawing/2014/main" id="{334C4455-7FFA-3320-53A6-6E02759FA23C}"/>
              </a:ext>
            </a:extLst>
          </p:cNvPr>
          <p:cNvCxnSpPr>
            <a:cxnSpLocks/>
          </p:cNvCxnSpPr>
          <p:nvPr/>
        </p:nvCxnSpPr>
        <p:spPr bwMode="auto">
          <a:xfrm>
            <a:off x="440042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8">
            <a:extLst>
              <a:ext uri="{FF2B5EF4-FFF2-40B4-BE49-F238E27FC236}">
                <a16:creationId xmlns:a16="http://schemas.microsoft.com/office/drawing/2014/main" id="{77E1A590-4554-F493-EA83-8A3D8C87C313}"/>
              </a:ext>
            </a:extLst>
          </p:cNvPr>
          <p:cNvCxnSpPr>
            <a:cxnSpLocks/>
          </p:cNvCxnSpPr>
          <p:nvPr/>
        </p:nvCxnSpPr>
        <p:spPr bwMode="auto">
          <a:xfrm>
            <a:off x="509065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0">
            <a:extLst>
              <a:ext uri="{FF2B5EF4-FFF2-40B4-BE49-F238E27FC236}">
                <a16:creationId xmlns:a16="http://schemas.microsoft.com/office/drawing/2014/main" id="{6ECDDB9E-4EE0-5803-C0FE-BEE7633B65D7}"/>
              </a:ext>
            </a:extLst>
          </p:cNvPr>
          <p:cNvCxnSpPr>
            <a:cxnSpLocks/>
          </p:cNvCxnSpPr>
          <p:nvPr/>
        </p:nvCxnSpPr>
        <p:spPr bwMode="auto">
          <a:xfrm>
            <a:off x="5435767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1">
            <a:extLst>
              <a:ext uri="{FF2B5EF4-FFF2-40B4-BE49-F238E27FC236}">
                <a16:creationId xmlns:a16="http://schemas.microsoft.com/office/drawing/2014/main" id="{30227013-5018-9335-62CB-1D21D72B8F78}"/>
              </a:ext>
            </a:extLst>
          </p:cNvPr>
          <p:cNvCxnSpPr>
            <a:cxnSpLocks/>
          </p:cNvCxnSpPr>
          <p:nvPr/>
        </p:nvCxnSpPr>
        <p:spPr bwMode="auto">
          <a:xfrm>
            <a:off x="578088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2">
            <a:extLst>
              <a:ext uri="{FF2B5EF4-FFF2-40B4-BE49-F238E27FC236}">
                <a16:creationId xmlns:a16="http://schemas.microsoft.com/office/drawing/2014/main" id="{C4B35F46-CC2A-BF75-A66E-4861FD45DB28}"/>
              </a:ext>
            </a:extLst>
          </p:cNvPr>
          <p:cNvCxnSpPr>
            <a:cxnSpLocks/>
          </p:cNvCxnSpPr>
          <p:nvPr/>
        </p:nvCxnSpPr>
        <p:spPr bwMode="auto">
          <a:xfrm>
            <a:off x="647111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54">
            <a:extLst>
              <a:ext uri="{FF2B5EF4-FFF2-40B4-BE49-F238E27FC236}">
                <a16:creationId xmlns:a16="http://schemas.microsoft.com/office/drawing/2014/main" id="{F5D35464-DF01-2F45-A1DA-5B4FEB9C7C8D}"/>
              </a:ext>
            </a:extLst>
          </p:cNvPr>
          <p:cNvCxnSpPr>
            <a:cxnSpLocks/>
          </p:cNvCxnSpPr>
          <p:nvPr/>
        </p:nvCxnSpPr>
        <p:spPr bwMode="auto">
          <a:xfrm>
            <a:off x="6816227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5">
            <a:extLst>
              <a:ext uri="{FF2B5EF4-FFF2-40B4-BE49-F238E27FC236}">
                <a16:creationId xmlns:a16="http://schemas.microsoft.com/office/drawing/2014/main" id="{17F9A60A-7E9A-8D18-524A-C93808E91636}"/>
              </a:ext>
            </a:extLst>
          </p:cNvPr>
          <p:cNvCxnSpPr>
            <a:cxnSpLocks/>
          </p:cNvCxnSpPr>
          <p:nvPr/>
        </p:nvCxnSpPr>
        <p:spPr bwMode="auto">
          <a:xfrm>
            <a:off x="716134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56">
            <a:extLst>
              <a:ext uri="{FF2B5EF4-FFF2-40B4-BE49-F238E27FC236}">
                <a16:creationId xmlns:a16="http://schemas.microsoft.com/office/drawing/2014/main" id="{67FD6829-14AB-DD39-D77E-5D459D73E954}"/>
              </a:ext>
            </a:extLst>
          </p:cNvPr>
          <p:cNvCxnSpPr>
            <a:cxnSpLocks/>
          </p:cNvCxnSpPr>
          <p:nvPr/>
        </p:nvCxnSpPr>
        <p:spPr bwMode="auto">
          <a:xfrm>
            <a:off x="785157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8">
            <a:extLst>
              <a:ext uri="{FF2B5EF4-FFF2-40B4-BE49-F238E27FC236}">
                <a16:creationId xmlns:a16="http://schemas.microsoft.com/office/drawing/2014/main" id="{F353CD13-D8A8-3FE1-4759-2F86251D9A01}"/>
              </a:ext>
            </a:extLst>
          </p:cNvPr>
          <p:cNvCxnSpPr>
            <a:cxnSpLocks/>
          </p:cNvCxnSpPr>
          <p:nvPr/>
        </p:nvCxnSpPr>
        <p:spPr bwMode="auto">
          <a:xfrm>
            <a:off x="8196687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59">
            <a:extLst>
              <a:ext uri="{FF2B5EF4-FFF2-40B4-BE49-F238E27FC236}">
                <a16:creationId xmlns:a16="http://schemas.microsoft.com/office/drawing/2014/main" id="{6E48C2BD-681C-6258-8879-AA359682CD53}"/>
              </a:ext>
            </a:extLst>
          </p:cNvPr>
          <p:cNvCxnSpPr>
            <a:cxnSpLocks/>
          </p:cNvCxnSpPr>
          <p:nvPr/>
        </p:nvCxnSpPr>
        <p:spPr bwMode="auto">
          <a:xfrm>
            <a:off x="854180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0">
            <a:extLst>
              <a:ext uri="{FF2B5EF4-FFF2-40B4-BE49-F238E27FC236}">
                <a16:creationId xmlns:a16="http://schemas.microsoft.com/office/drawing/2014/main" id="{5488E17F-960F-4086-41C0-2B24B9950306}"/>
              </a:ext>
            </a:extLst>
          </p:cNvPr>
          <p:cNvCxnSpPr>
            <a:cxnSpLocks/>
          </p:cNvCxnSpPr>
          <p:nvPr/>
        </p:nvCxnSpPr>
        <p:spPr bwMode="auto">
          <a:xfrm>
            <a:off x="923203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62">
            <a:extLst>
              <a:ext uri="{FF2B5EF4-FFF2-40B4-BE49-F238E27FC236}">
                <a16:creationId xmlns:a16="http://schemas.microsoft.com/office/drawing/2014/main" id="{B844879C-A495-F7DF-E22E-735829079691}"/>
              </a:ext>
            </a:extLst>
          </p:cNvPr>
          <p:cNvCxnSpPr>
            <a:cxnSpLocks/>
          </p:cNvCxnSpPr>
          <p:nvPr/>
        </p:nvCxnSpPr>
        <p:spPr bwMode="auto">
          <a:xfrm>
            <a:off x="9577147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63">
            <a:extLst>
              <a:ext uri="{FF2B5EF4-FFF2-40B4-BE49-F238E27FC236}">
                <a16:creationId xmlns:a16="http://schemas.microsoft.com/office/drawing/2014/main" id="{D96AAAA1-7CE3-9316-E8B0-24228CDE6CF2}"/>
              </a:ext>
            </a:extLst>
          </p:cNvPr>
          <p:cNvCxnSpPr>
            <a:cxnSpLocks/>
          </p:cNvCxnSpPr>
          <p:nvPr/>
        </p:nvCxnSpPr>
        <p:spPr bwMode="auto">
          <a:xfrm>
            <a:off x="992226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64">
            <a:extLst>
              <a:ext uri="{FF2B5EF4-FFF2-40B4-BE49-F238E27FC236}">
                <a16:creationId xmlns:a16="http://schemas.microsoft.com/office/drawing/2014/main" id="{2CED38BD-7508-5D47-60A1-EBF18D7B8109}"/>
              </a:ext>
            </a:extLst>
          </p:cNvPr>
          <p:cNvCxnSpPr>
            <a:cxnSpLocks/>
          </p:cNvCxnSpPr>
          <p:nvPr/>
        </p:nvCxnSpPr>
        <p:spPr bwMode="auto">
          <a:xfrm>
            <a:off x="1061249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66">
            <a:extLst>
              <a:ext uri="{FF2B5EF4-FFF2-40B4-BE49-F238E27FC236}">
                <a16:creationId xmlns:a16="http://schemas.microsoft.com/office/drawing/2014/main" id="{68574651-B60C-8B87-3D2F-2763D0785442}"/>
              </a:ext>
            </a:extLst>
          </p:cNvPr>
          <p:cNvCxnSpPr>
            <a:cxnSpLocks/>
          </p:cNvCxnSpPr>
          <p:nvPr/>
        </p:nvCxnSpPr>
        <p:spPr bwMode="auto">
          <a:xfrm>
            <a:off x="10957607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7">
            <a:extLst>
              <a:ext uri="{FF2B5EF4-FFF2-40B4-BE49-F238E27FC236}">
                <a16:creationId xmlns:a16="http://schemas.microsoft.com/office/drawing/2014/main" id="{0E140A96-EA4F-72ED-FAD3-E62217403BDD}"/>
              </a:ext>
            </a:extLst>
          </p:cNvPr>
          <p:cNvCxnSpPr>
            <a:cxnSpLocks/>
          </p:cNvCxnSpPr>
          <p:nvPr/>
        </p:nvCxnSpPr>
        <p:spPr bwMode="auto">
          <a:xfrm>
            <a:off x="11302722" y="1546515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83">
            <a:extLst>
              <a:ext uri="{FF2B5EF4-FFF2-40B4-BE49-F238E27FC236}">
                <a16:creationId xmlns:a16="http://schemas.microsoft.com/office/drawing/2014/main" id="{B768906D-7655-2EF9-871B-389560BC7BF5}"/>
              </a:ext>
            </a:extLst>
          </p:cNvPr>
          <p:cNvSpPr/>
          <p:nvPr/>
        </p:nvSpPr>
        <p:spPr bwMode="auto">
          <a:xfrm>
            <a:off x="393150" y="1598609"/>
            <a:ext cx="11340000" cy="432000"/>
          </a:xfrm>
          <a:prstGeom prst="rect">
            <a:avLst/>
          </a:prstGeom>
          <a:solidFill>
            <a:schemeClr val="bg1">
              <a:lumMod val="95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0" name="Rectangle 84">
            <a:extLst>
              <a:ext uri="{FF2B5EF4-FFF2-40B4-BE49-F238E27FC236}">
                <a16:creationId xmlns:a16="http://schemas.microsoft.com/office/drawing/2014/main" id="{986AB72D-0F61-55DC-DCB4-800CE67778F1}"/>
              </a:ext>
            </a:extLst>
          </p:cNvPr>
          <p:cNvSpPr/>
          <p:nvPr/>
        </p:nvSpPr>
        <p:spPr bwMode="auto">
          <a:xfrm>
            <a:off x="393150" y="1598609"/>
            <a:ext cx="180000" cy="432000"/>
          </a:xfrm>
          <a:prstGeom prst="rect">
            <a:avLst/>
          </a:prstGeom>
          <a:solidFill>
            <a:srgbClr val="D2DAE7"/>
          </a:solidFill>
          <a:ln>
            <a:solidFill>
              <a:srgbClr val="D2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1" name="Rectangle 85">
            <a:extLst>
              <a:ext uri="{FF2B5EF4-FFF2-40B4-BE49-F238E27FC236}">
                <a16:creationId xmlns:a16="http://schemas.microsoft.com/office/drawing/2014/main" id="{607EC005-8040-5B7C-6F66-6E77EEF4533C}"/>
              </a:ext>
            </a:extLst>
          </p:cNvPr>
          <p:cNvSpPr/>
          <p:nvPr/>
        </p:nvSpPr>
        <p:spPr bwMode="auto">
          <a:xfrm>
            <a:off x="11729374" y="1598609"/>
            <a:ext cx="72000" cy="432000"/>
          </a:xfrm>
          <a:prstGeom prst="rect">
            <a:avLst/>
          </a:prstGeom>
          <a:solidFill>
            <a:srgbClr val="D2DAE7"/>
          </a:solidFill>
          <a:ln>
            <a:solidFill>
              <a:srgbClr val="D2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2" name="TextBox 104">
            <a:extLst>
              <a:ext uri="{FF2B5EF4-FFF2-40B4-BE49-F238E27FC236}">
                <a16:creationId xmlns:a16="http://schemas.microsoft.com/office/drawing/2014/main" id="{B7905605-AAE7-84D6-E6C7-B1A286576214}"/>
              </a:ext>
            </a:extLst>
          </p:cNvPr>
          <p:cNvSpPr txBox="1"/>
          <p:nvPr/>
        </p:nvSpPr>
        <p:spPr bwMode="auto">
          <a:xfrm>
            <a:off x="626626" y="1671810"/>
            <a:ext cx="1332000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>
              <a:defRPr/>
            </a:pPr>
            <a:r>
              <a:rPr lang="cs-CZ" sz="1200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Obecné použití</a:t>
            </a:r>
            <a:endParaRPr kumimoji="0" lang="en-IE" sz="1200" b="1" i="0" u="none" strike="noStrike" kern="1200" cap="none" spc="0" normalizeH="0" baseline="0" noProof="0">
              <a:ln>
                <a:noFill/>
              </a:ln>
              <a:solidFill>
                <a:srgbClr val="002A46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3" name="Arrow: Right 73">
            <a:extLst>
              <a:ext uri="{FF2B5EF4-FFF2-40B4-BE49-F238E27FC236}">
                <a16:creationId xmlns:a16="http://schemas.microsoft.com/office/drawing/2014/main" id="{1BBD6D05-3497-C6B1-CC4A-FA30B26591BA}"/>
              </a:ext>
            </a:extLst>
          </p:cNvPr>
          <p:cNvSpPr/>
          <p:nvPr/>
        </p:nvSpPr>
        <p:spPr bwMode="auto">
          <a:xfrm>
            <a:off x="3997707" y="1643744"/>
            <a:ext cx="7740000" cy="360000"/>
          </a:xfrm>
          <a:prstGeom prst="rightArrow">
            <a:avLst/>
          </a:prstGeom>
          <a:solidFill>
            <a:srgbClr val="D2DAE7"/>
          </a:solidFill>
          <a:ln>
            <a:solidFill>
              <a:srgbClr val="D2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4" name="Rectangle 89">
            <a:extLst>
              <a:ext uri="{FF2B5EF4-FFF2-40B4-BE49-F238E27FC236}">
                <a16:creationId xmlns:a16="http://schemas.microsoft.com/office/drawing/2014/main" id="{79D392AC-9F48-3475-B6ED-B11F78F468A2}"/>
              </a:ext>
            </a:extLst>
          </p:cNvPr>
          <p:cNvSpPr/>
          <p:nvPr/>
        </p:nvSpPr>
        <p:spPr bwMode="auto">
          <a:xfrm>
            <a:off x="404301" y="2125467"/>
            <a:ext cx="11340000" cy="1080000"/>
          </a:xfrm>
          <a:prstGeom prst="rect">
            <a:avLst/>
          </a:prstGeom>
          <a:solidFill>
            <a:schemeClr val="bg1">
              <a:lumMod val="85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5" name="Rectangle 90">
            <a:extLst>
              <a:ext uri="{FF2B5EF4-FFF2-40B4-BE49-F238E27FC236}">
                <a16:creationId xmlns:a16="http://schemas.microsoft.com/office/drawing/2014/main" id="{272BF4C0-8E07-47F6-0A52-85D7885517E8}"/>
              </a:ext>
            </a:extLst>
          </p:cNvPr>
          <p:cNvSpPr/>
          <p:nvPr/>
        </p:nvSpPr>
        <p:spPr bwMode="auto">
          <a:xfrm>
            <a:off x="404301" y="2125467"/>
            <a:ext cx="180000" cy="1080000"/>
          </a:xfrm>
          <a:prstGeom prst="rect">
            <a:avLst/>
          </a:prstGeom>
          <a:solidFill>
            <a:srgbClr val="3F7AA8"/>
          </a:solidFill>
          <a:ln>
            <a:solidFill>
              <a:srgbClr val="3F7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6" name="Rectangle 91">
            <a:extLst>
              <a:ext uri="{FF2B5EF4-FFF2-40B4-BE49-F238E27FC236}">
                <a16:creationId xmlns:a16="http://schemas.microsoft.com/office/drawing/2014/main" id="{D4A0B185-5463-625A-A979-51D738862B11}"/>
              </a:ext>
            </a:extLst>
          </p:cNvPr>
          <p:cNvSpPr/>
          <p:nvPr/>
        </p:nvSpPr>
        <p:spPr bwMode="auto">
          <a:xfrm>
            <a:off x="11740525" y="2125467"/>
            <a:ext cx="72000" cy="1080000"/>
          </a:xfrm>
          <a:prstGeom prst="rect">
            <a:avLst/>
          </a:prstGeom>
          <a:solidFill>
            <a:srgbClr val="3F7AA8"/>
          </a:solidFill>
          <a:ln>
            <a:solidFill>
              <a:srgbClr val="3F7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7" name="TextBox 105">
            <a:extLst>
              <a:ext uri="{FF2B5EF4-FFF2-40B4-BE49-F238E27FC236}">
                <a16:creationId xmlns:a16="http://schemas.microsoft.com/office/drawing/2014/main" id="{23FA77B3-5EE0-EF4C-F906-36CE2AEF0007}"/>
              </a:ext>
            </a:extLst>
          </p:cNvPr>
          <p:cNvSpPr txBox="1"/>
          <p:nvPr/>
        </p:nvSpPr>
        <p:spPr bwMode="auto">
          <a:xfrm>
            <a:off x="637777" y="2317746"/>
            <a:ext cx="1332000" cy="6463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>
              <a:defRPr/>
            </a:pPr>
            <a:r>
              <a:rPr lang="cs-CZ" sz="1200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Primární využití zdravotních dat -kapitola II</a:t>
            </a:r>
            <a:endParaRPr kumimoji="0" lang="en-IE" sz="1200" b="1" i="0" u="none" strike="noStrike" kern="1200" cap="none" spc="0" normalizeH="0" baseline="0" noProof="0">
              <a:ln>
                <a:noFill/>
              </a:ln>
              <a:solidFill>
                <a:srgbClr val="002A46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8" name="Arrow: Right 6">
            <a:extLst>
              <a:ext uri="{FF2B5EF4-FFF2-40B4-BE49-F238E27FC236}">
                <a16:creationId xmlns:a16="http://schemas.microsoft.com/office/drawing/2014/main" id="{E0725710-0BD7-485E-F7DA-6B1A64348289}"/>
              </a:ext>
            </a:extLst>
          </p:cNvPr>
          <p:cNvSpPr/>
          <p:nvPr/>
        </p:nvSpPr>
        <p:spPr bwMode="auto">
          <a:xfrm>
            <a:off x="5358066" y="2174624"/>
            <a:ext cx="6408000" cy="360000"/>
          </a:xfrm>
          <a:prstGeom prst="rightArrow">
            <a:avLst/>
          </a:prstGeom>
          <a:solidFill>
            <a:srgbClr val="3F7AA8"/>
          </a:solidFill>
          <a:ln>
            <a:solidFill>
              <a:srgbClr val="3F7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cs-CZ" sz="1050" b="1">
                <a:latin typeface="Bahnschrift" panose="020B0502040204020203" pitchFamily="34" charset="0"/>
                <a:cs typeface="Arial" panose="020B0604020202020204" pitchFamily="34" charset="0"/>
              </a:rPr>
              <a:t>Výměna první skupiny prioritních kategorií</a:t>
            </a:r>
            <a:endParaRPr kumimoji="0" lang="en-IE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id="{7314E736-54C4-C057-27B8-9B23DDC84C28}"/>
              </a:ext>
            </a:extLst>
          </p:cNvPr>
          <p:cNvSpPr/>
          <p:nvPr/>
        </p:nvSpPr>
        <p:spPr bwMode="auto">
          <a:xfrm>
            <a:off x="411737" y="3353956"/>
            <a:ext cx="11340000" cy="1080000"/>
          </a:xfrm>
          <a:prstGeom prst="rect">
            <a:avLst/>
          </a:prstGeom>
          <a:solidFill>
            <a:schemeClr val="bg1">
              <a:lumMod val="75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0D6091EF-C5ED-438D-AF7D-1BE1A1A9C1A0}"/>
              </a:ext>
            </a:extLst>
          </p:cNvPr>
          <p:cNvSpPr/>
          <p:nvPr/>
        </p:nvSpPr>
        <p:spPr bwMode="auto">
          <a:xfrm>
            <a:off x="411737" y="3353956"/>
            <a:ext cx="180000" cy="1080000"/>
          </a:xfrm>
          <a:prstGeom prst="rect">
            <a:avLst/>
          </a:prstGeom>
          <a:solidFill>
            <a:srgbClr val="00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1" name="Rectangle 18">
            <a:extLst>
              <a:ext uri="{FF2B5EF4-FFF2-40B4-BE49-F238E27FC236}">
                <a16:creationId xmlns:a16="http://schemas.microsoft.com/office/drawing/2014/main" id="{B8FEF330-5619-3E25-A002-88C9C3FF3661}"/>
              </a:ext>
            </a:extLst>
          </p:cNvPr>
          <p:cNvSpPr/>
          <p:nvPr/>
        </p:nvSpPr>
        <p:spPr bwMode="auto">
          <a:xfrm>
            <a:off x="11747961" y="3353956"/>
            <a:ext cx="72000" cy="1080000"/>
          </a:xfrm>
          <a:prstGeom prst="rect">
            <a:avLst/>
          </a:prstGeom>
          <a:solidFill>
            <a:srgbClr val="00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2" name="TextBox 23">
            <a:extLst>
              <a:ext uri="{FF2B5EF4-FFF2-40B4-BE49-F238E27FC236}">
                <a16:creationId xmlns:a16="http://schemas.microsoft.com/office/drawing/2014/main" id="{879F03CE-EF60-7FCA-1593-821DAF67ACC9}"/>
              </a:ext>
            </a:extLst>
          </p:cNvPr>
          <p:cNvSpPr txBox="1"/>
          <p:nvPr/>
        </p:nvSpPr>
        <p:spPr bwMode="auto">
          <a:xfrm>
            <a:off x="640620" y="3411199"/>
            <a:ext cx="1407948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>
              <a:defRPr/>
            </a:pPr>
            <a:r>
              <a:rPr lang="cs-CZ" sz="1200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Certifikace systémů elektronické zdravotní dokumentace </a:t>
            </a:r>
            <a:br>
              <a:rPr lang="cs-CZ" sz="1200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cs-CZ" sz="1200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- kapitola III</a:t>
            </a:r>
            <a:endParaRPr kumimoji="0" lang="en-IE" sz="1200" b="1" i="0" u="none" strike="noStrike" kern="1200" cap="none" spc="0" normalizeH="0" baseline="0" noProof="0">
              <a:ln>
                <a:noFill/>
              </a:ln>
              <a:solidFill>
                <a:srgbClr val="002A46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3" name="Rectangle 27">
            <a:extLst>
              <a:ext uri="{FF2B5EF4-FFF2-40B4-BE49-F238E27FC236}">
                <a16:creationId xmlns:a16="http://schemas.microsoft.com/office/drawing/2014/main" id="{2236E783-5207-B3F0-2D56-016C7829DF33}"/>
              </a:ext>
            </a:extLst>
          </p:cNvPr>
          <p:cNvSpPr/>
          <p:nvPr/>
        </p:nvSpPr>
        <p:spPr bwMode="auto">
          <a:xfrm>
            <a:off x="408023" y="4582443"/>
            <a:ext cx="11340000" cy="1205533"/>
          </a:xfrm>
          <a:prstGeom prst="rect">
            <a:avLst/>
          </a:prstGeom>
          <a:solidFill>
            <a:schemeClr val="bg1">
              <a:lumMod val="65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4" name="Rectangle 29">
            <a:extLst>
              <a:ext uri="{FF2B5EF4-FFF2-40B4-BE49-F238E27FC236}">
                <a16:creationId xmlns:a16="http://schemas.microsoft.com/office/drawing/2014/main" id="{DC3DD331-59FE-C5A4-E1F7-8D8D6BCD2E5F}"/>
              </a:ext>
            </a:extLst>
          </p:cNvPr>
          <p:cNvSpPr/>
          <p:nvPr/>
        </p:nvSpPr>
        <p:spPr bwMode="auto">
          <a:xfrm>
            <a:off x="408023" y="4582443"/>
            <a:ext cx="180000" cy="12055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5" name="Rectangle 31">
            <a:extLst>
              <a:ext uri="{FF2B5EF4-FFF2-40B4-BE49-F238E27FC236}">
                <a16:creationId xmlns:a16="http://schemas.microsoft.com/office/drawing/2014/main" id="{01647C53-DD20-F0A8-1444-6D4A358ECDF1}"/>
              </a:ext>
            </a:extLst>
          </p:cNvPr>
          <p:cNvSpPr/>
          <p:nvPr/>
        </p:nvSpPr>
        <p:spPr bwMode="auto">
          <a:xfrm>
            <a:off x="11744247" y="4582443"/>
            <a:ext cx="72000" cy="1205533"/>
          </a:xfrm>
          <a:prstGeom prst="rect">
            <a:avLst/>
          </a:prstGeom>
          <a:solidFill>
            <a:srgbClr val="CD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6" name="TextBox 32">
            <a:extLst>
              <a:ext uri="{FF2B5EF4-FFF2-40B4-BE49-F238E27FC236}">
                <a16:creationId xmlns:a16="http://schemas.microsoft.com/office/drawing/2014/main" id="{BAB130B0-104B-603F-FD8D-BE73C584B7EF}"/>
              </a:ext>
            </a:extLst>
          </p:cNvPr>
          <p:cNvSpPr txBox="1"/>
          <p:nvPr/>
        </p:nvSpPr>
        <p:spPr bwMode="auto">
          <a:xfrm>
            <a:off x="640108" y="4808943"/>
            <a:ext cx="1332000" cy="6463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>
              <a:defRPr/>
            </a:pPr>
            <a:r>
              <a:rPr lang="cs-CZ" sz="1200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Sekundární využití zdravotních dat </a:t>
            </a:r>
            <a:br>
              <a:rPr lang="cs-CZ" sz="1200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cs-CZ" sz="1200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– kapitola IV</a:t>
            </a:r>
            <a:endParaRPr kumimoji="0" lang="en-IE" sz="1200" b="1" i="0" u="none" strike="noStrike" kern="1200" cap="none" spc="0" normalizeH="0" baseline="0" noProof="0">
              <a:ln>
                <a:noFill/>
              </a:ln>
              <a:solidFill>
                <a:srgbClr val="002A46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grpSp>
        <p:nvGrpSpPr>
          <p:cNvPr id="67" name="Group 75">
            <a:extLst>
              <a:ext uri="{FF2B5EF4-FFF2-40B4-BE49-F238E27FC236}">
                <a16:creationId xmlns:a16="http://schemas.microsoft.com/office/drawing/2014/main" id="{B1AA3B18-96CE-215B-BFAB-6A1CD73A54E7}"/>
              </a:ext>
            </a:extLst>
          </p:cNvPr>
          <p:cNvGrpSpPr/>
          <p:nvPr/>
        </p:nvGrpSpPr>
        <p:grpSpPr>
          <a:xfrm>
            <a:off x="2492673" y="901011"/>
            <a:ext cx="1157689" cy="5233246"/>
            <a:chOff x="2962944" y="1174744"/>
            <a:chExt cx="1157689" cy="5233246"/>
          </a:xfrm>
        </p:grpSpPr>
        <p:cxnSp>
          <p:nvCxnSpPr>
            <p:cNvPr id="68" name="Straight Connector 49">
              <a:extLst>
                <a:ext uri="{FF2B5EF4-FFF2-40B4-BE49-F238E27FC236}">
                  <a16:creationId xmlns:a16="http://schemas.microsoft.com/office/drawing/2014/main" id="{8495690F-3E53-83F4-39A3-194D5C3229B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64120" y="1529127"/>
              <a:ext cx="0" cy="457200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1">
              <a:extLst>
                <a:ext uri="{FF2B5EF4-FFF2-40B4-BE49-F238E27FC236}">
                  <a16:creationId xmlns:a16="http://schemas.microsoft.com/office/drawing/2014/main" id="{36081D51-931A-1C50-D924-5F630D5C185D}"/>
                </a:ext>
              </a:extLst>
            </p:cNvPr>
            <p:cNvSpPr txBox="1"/>
            <p:nvPr/>
          </p:nvSpPr>
          <p:spPr bwMode="auto">
            <a:xfrm>
              <a:off x="2962944" y="1174744"/>
              <a:ext cx="115768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50" i="1" u="none" strike="noStrike" kern="1200" cap="none" spc="0" normalizeH="0" baseline="0" noProof="0">
                  <a:ln>
                    <a:noFill/>
                  </a:ln>
                  <a:solidFill>
                    <a:srgbClr val="002A46"/>
                  </a:solidFill>
                  <a:effectLst/>
                  <a:uLnTx/>
                  <a:uFillTx/>
                  <a:latin typeface="Bahnschrift" panose="020B0502040204020203" pitchFamily="34" charset="0"/>
                  <a:ea typeface="Arial"/>
                  <a:cs typeface="Arial" panose="020B0604020202020204" pitchFamily="34" charset="0"/>
                </a:rPr>
                <a:t>Vstup v platnost</a:t>
              </a:r>
            </a:p>
          </p:txBody>
        </p:sp>
        <p:sp>
          <p:nvSpPr>
            <p:cNvPr id="70" name="TextBox 65">
              <a:extLst>
                <a:ext uri="{FF2B5EF4-FFF2-40B4-BE49-F238E27FC236}">
                  <a16:creationId xmlns:a16="http://schemas.microsoft.com/office/drawing/2014/main" id="{DC7CD168-3199-0A7D-1D8B-95B333C36780}"/>
                </a:ext>
              </a:extLst>
            </p:cNvPr>
            <p:cNvSpPr txBox="1"/>
            <p:nvPr/>
          </p:nvSpPr>
          <p:spPr bwMode="auto">
            <a:xfrm>
              <a:off x="2962944" y="6154074"/>
              <a:ext cx="115768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50" i="1" u="none" strike="noStrike" kern="1200" cap="none" spc="0" normalizeH="0" baseline="0" noProof="0">
                  <a:ln>
                    <a:noFill/>
                  </a:ln>
                  <a:solidFill>
                    <a:srgbClr val="002A46"/>
                  </a:solidFill>
                  <a:effectLst/>
                  <a:uLnTx/>
                  <a:uFillTx/>
                  <a:latin typeface="Bahnschrift" panose="020B0502040204020203" pitchFamily="34" charset="0"/>
                  <a:ea typeface="Arial"/>
                  <a:cs typeface="Arial" panose="020B0604020202020204" pitchFamily="34" charset="0"/>
                </a:rPr>
                <a:t>Vstup v platnost</a:t>
              </a:r>
            </a:p>
          </p:txBody>
        </p:sp>
      </p:grpSp>
      <p:sp>
        <p:nvSpPr>
          <p:cNvPr id="72" name="TextBox 68">
            <a:extLst>
              <a:ext uri="{FF2B5EF4-FFF2-40B4-BE49-F238E27FC236}">
                <a16:creationId xmlns:a16="http://schemas.microsoft.com/office/drawing/2014/main" id="{699E7A15-DA3A-5536-90BA-B65CBB50416B}"/>
              </a:ext>
            </a:extLst>
          </p:cNvPr>
          <p:cNvSpPr txBox="1"/>
          <p:nvPr/>
        </p:nvSpPr>
        <p:spPr bwMode="auto">
          <a:xfrm>
            <a:off x="3875941" y="900946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cs-CZ" sz="1050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Termín pro prováděcí akty</a:t>
            </a:r>
            <a:endParaRPr kumimoji="0" lang="en-IE" sz="1050" b="1" i="1" u="none" strike="noStrike" kern="1200" cap="none" spc="0" normalizeH="0" baseline="0" noProof="0">
              <a:ln>
                <a:noFill/>
              </a:ln>
              <a:solidFill>
                <a:srgbClr val="002A46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3" name="TextBox 69">
            <a:extLst>
              <a:ext uri="{FF2B5EF4-FFF2-40B4-BE49-F238E27FC236}">
                <a16:creationId xmlns:a16="http://schemas.microsoft.com/office/drawing/2014/main" id="{ED9854F8-B34B-83F5-E1C3-E67276B9C859}"/>
              </a:ext>
            </a:extLst>
          </p:cNvPr>
          <p:cNvSpPr txBox="1"/>
          <p:nvPr/>
        </p:nvSpPr>
        <p:spPr bwMode="auto">
          <a:xfrm>
            <a:off x="3875941" y="5891860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cs-CZ" sz="1050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Termín pro prováděcí akty</a:t>
            </a:r>
            <a:endParaRPr kumimoji="0" lang="en-IE" sz="1050" b="1" i="1" u="none" strike="noStrike" kern="1200" cap="none" spc="0" normalizeH="0" baseline="0" noProof="0">
              <a:ln>
                <a:noFill/>
              </a:ln>
              <a:solidFill>
                <a:srgbClr val="002A46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4" name="Straight Connector 53">
            <a:extLst>
              <a:ext uri="{FF2B5EF4-FFF2-40B4-BE49-F238E27FC236}">
                <a16:creationId xmlns:a16="http://schemas.microsoft.com/office/drawing/2014/main" id="{AABC1F78-6851-4395-D675-2D17D50E27FF}"/>
              </a:ext>
            </a:extLst>
          </p:cNvPr>
          <p:cNvCxnSpPr>
            <a:cxnSpLocks/>
          </p:cNvCxnSpPr>
          <p:nvPr/>
        </p:nvCxnSpPr>
        <p:spPr bwMode="auto">
          <a:xfrm flipH="1">
            <a:off x="4007052" y="1266913"/>
            <a:ext cx="0" cy="4572000"/>
          </a:xfrm>
          <a:prstGeom prst="line">
            <a:avLst/>
          </a:prstGeom>
          <a:ln w="19050">
            <a:solidFill>
              <a:srgbClr val="C0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row: Right 77">
            <a:extLst>
              <a:ext uri="{FF2B5EF4-FFF2-40B4-BE49-F238E27FC236}">
                <a16:creationId xmlns:a16="http://schemas.microsoft.com/office/drawing/2014/main" id="{1C9790B5-D0BA-8458-3F11-9215094CEDFF}"/>
              </a:ext>
            </a:extLst>
          </p:cNvPr>
          <p:cNvSpPr/>
          <p:nvPr/>
        </p:nvSpPr>
        <p:spPr bwMode="auto">
          <a:xfrm>
            <a:off x="6762066" y="2640556"/>
            <a:ext cx="5004000" cy="360000"/>
          </a:xfrm>
          <a:prstGeom prst="rightArrow">
            <a:avLst/>
          </a:prstGeom>
          <a:solidFill>
            <a:srgbClr val="3F7AA8"/>
          </a:solidFill>
          <a:ln>
            <a:solidFill>
              <a:srgbClr val="3F7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cs-CZ" sz="1050" b="1">
                <a:latin typeface="Bahnschrift" panose="020B0502040204020203" pitchFamily="34" charset="0"/>
                <a:cs typeface="Arial" panose="020B0604020202020204" pitchFamily="34" charset="0"/>
              </a:rPr>
              <a:t>Výměna druhé skupiny prioritních kategorií</a:t>
            </a:r>
            <a:endParaRPr kumimoji="0" lang="en-IE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6" name="Arrow: Right 78">
            <a:extLst>
              <a:ext uri="{FF2B5EF4-FFF2-40B4-BE49-F238E27FC236}">
                <a16:creationId xmlns:a16="http://schemas.microsoft.com/office/drawing/2014/main" id="{8762C0EB-845E-B7D1-2197-141FCBC3CDCB}"/>
              </a:ext>
            </a:extLst>
          </p:cNvPr>
          <p:cNvSpPr/>
          <p:nvPr/>
        </p:nvSpPr>
        <p:spPr bwMode="auto">
          <a:xfrm>
            <a:off x="6762066" y="3954808"/>
            <a:ext cx="5004000" cy="360000"/>
          </a:xfrm>
          <a:prstGeom prst="rightArrow">
            <a:avLst/>
          </a:prstGeom>
          <a:solidFill>
            <a:srgbClr val="00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Arial"/>
                <a:cs typeface="Arial" panose="020B0604020202020204" pitchFamily="34" charset="0"/>
              </a:rPr>
              <a:t>Prodej pouze certifikovaných produktů – 2. kategorie</a:t>
            </a:r>
          </a:p>
        </p:txBody>
      </p:sp>
      <p:sp>
        <p:nvSpPr>
          <p:cNvPr id="77" name="Arrow: Right 79">
            <a:extLst>
              <a:ext uri="{FF2B5EF4-FFF2-40B4-BE49-F238E27FC236}">
                <a16:creationId xmlns:a16="http://schemas.microsoft.com/office/drawing/2014/main" id="{26227328-A582-7FBE-80B3-7ABC1ECA2FBB}"/>
              </a:ext>
            </a:extLst>
          </p:cNvPr>
          <p:cNvSpPr/>
          <p:nvPr/>
        </p:nvSpPr>
        <p:spPr bwMode="auto">
          <a:xfrm>
            <a:off x="5394066" y="4594438"/>
            <a:ext cx="6372000" cy="360000"/>
          </a:xfrm>
          <a:prstGeom prst="rightArrow">
            <a:avLst/>
          </a:prstGeom>
          <a:solidFill>
            <a:srgbClr val="CD2F4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cs-CZ" sz="1050" b="1">
                <a:latin typeface="Bahnschrift" panose="020B0502040204020203" pitchFamily="34" charset="0"/>
                <a:cs typeface="Arial" panose="020B0604020202020204" pitchFamily="34" charset="0"/>
              </a:rPr>
              <a:t>Sekundární využití obecně</a:t>
            </a:r>
            <a:endParaRPr kumimoji="0" lang="en-IE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8" name="Arrow: Right 80">
            <a:extLst>
              <a:ext uri="{FF2B5EF4-FFF2-40B4-BE49-F238E27FC236}">
                <a16:creationId xmlns:a16="http://schemas.microsoft.com/office/drawing/2014/main" id="{E7DBEC95-E2BC-2446-0595-47A359692B3F}"/>
              </a:ext>
            </a:extLst>
          </p:cNvPr>
          <p:cNvSpPr/>
          <p:nvPr/>
        </p:nvSpPr>
        <p:spPr bwMode="auto">
          <a:xfrm>
            <a:off x="5394066" y="3501795"/>
            <a:ext cx="6372000" cy="360000"/>
          </a:xfrm>
          <a:prstGeom prst="rightArrow">
            <a:avLst/>
          </a:prstGeom>
          <a:solidFill>
            <a:srgbClr val="00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cs-CZ" sz="1050" b="1">
                <a:latin typeface="Bahnschrift" panose="020B0502040204020203" pitchFamily="34" charset="0"/>
                <a:cs typeface="Arial" panose="020B0604020202020204" pitchFamily="34" charset="0"/>
              </a:rPr>
              <a:t>Prodej pouze certifikovaných produktů – 1. kategorie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9" name="Arrow: Right 81">
            <a:extLst>
              <a:ext uri="{FF2B5EF4-FFF2-40B4-BE49-F238E27FC236}">
                <a16:creationId xmlns:a16="http://schemas.microsoft.com/office/drawing/2014/main" id="{7C8898C7-00F0-A9CA-C0F3-E279348BE91B}"/>
              </a:ext>
            </a:extLst>
          </p:cNvPr>
          <p:cNvSpPr/>
          <p:nvPr/>
        </p:nvSpPr>
        <p:spPr bwMode="auto">
          <a:xfrm>
            <a:off x="6762066" y="4938563"/>
            <a:ext cx="5004000" cy="360000"/>
          </a:xfrm>
          <a:prstGeom prst="rightArrow">
            <a:avLst/>
          </a:prstGeom>
          <a:solidFill>
            <a:srgbClr val="CD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cs-CZ" sz="1050" b="1">
                <a:latin typeface="Bahnschrift" panose="020B0502040204020203" pitchFamily="34" charset="0"/>
                <a:cs typeface="Arial" panose="020B0604020202020204" pitchFamily="34" charset="0"/>
              </a:rPr>
              <a:t>Vybrané kategorie</a:t>
            </a:r>
            <a:endParaRPr kumimoji="0" lang="en-IE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80" name="Arrow: Right 82">
            <a:extLst>
              <a:ext uri="{FF2B5EF4-FFF2-40B4-BE49-F238E27FC236}">
                <a16:creationId xmlns:a16="http://schemas.microsoft.com/office/drawing/2014/main" id="{27666CC7-8666-70DF-C70B-9DEE75096925}"/>
              </a:ext>
            </a:extLst>
          </p:cNvPr>
          <p:cNvSpPr/>
          <p:nvPr/>
        </p:nvSpPr>
        <p:spPr bwMode="auto">
          <a:xfrm>
            <a:off x="10781307" y="5291683"/>
            <a:ext cx="984759" cy="360000"/>
          </a:xfrm>
          <a:prstGeom prst="rightArrow">
            <a:avLst/>
          </a:prstGeom>
          <a:solidFill>
            <a:srgbClr val="CD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Arial"/>
                <a:cs typeface="Arial" panose="020B0604020202020204" pitchFamily="34" charset="0"/>
              </a:rPr>
              <a:t>Napojení</a:t>
            </a:r>
          </a:p>
        </p:txBody>
      </p:sp>
      <p:sp>
        <p:nvSpPr>
          <p:cNvPr id="81" name="TextBox 86">
            <a:extLst>
              <a:ext uri="{FF2B5EF4-FFF2-40B4-BE49-F238E27FC236}">
                <a16:creationId xmlns:a16="http://schemas.microsoft.com/office/drawing/2014/main" id="{7EC4C630-9CB4-7701-654C-362FBBE8F926}"/>
              </a:ext>
            </a:extLst>
          </p:cNvPr>
          <p:cNvSpPr txBox="1"/>
          <p:nvPr/>
        </p:nvSpPr>
        <p:spPr bwMode="auto">
          <a:xfrm>
            <a:off x="7097896" y="2429989"/>
            <a:ext cx="32079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cs-CZ" sz="1050" i="1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souhrn o pacientovi, elektronické recepty a výdeje</a:t>
            </a:r>
            <a:endParaRPr kumimoji="0" lang="en-IE" sz="1050" i="1" u="none" strike="noStrike" kern="1200" cap="none" spc="0" normalizeH="0" baseline="0" noProof="0">
              <a:ln>
                <a:noFill/>
              </a:ln>
              <a:solidFill>
                <a:srgbClr val="002A46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82" name="TextBox 87">
            <a:extLst>
              <a:ext uri="{FF2B5EF4-FFF2-40B4-BE49-F238E27FC236}">
                <a16:creationId xmlns:a16="http://schemas.microsoft.com/office/drawing/2014/main" id="{E1988399-5061-6F72-E147-E4579173E701}"/>
              </a:ext>
            </a:extLst>
          </p:cNvPr>
          <p:cNvSpPr txBox="1"/>
          <p:nvPr/>
        </p:nvSpPr>
        <p:spPr bwMode="auto">
          <a:xfrm>
            <a:off x="7769601" y="2915262"/>
            <a:ext cx="36631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cs-CZ" sz="1050" i="1" noProof="0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lékařské snímky, výsledky vyšetření a propouštěcí zprávy</a:t>
            </a:r>
            <a:endParaRPr kumimoji="0" lang="cs-CZ" sz="1050" i="1" u="none" strike="noStrike" kern="1200" cap="none" spc="0" normalizeH="0" baseline="0" noProof="0">
              <a:ln>
                <a:noFill/>
              </a:ln>
              <a:solidFill>
                <a:srgbClr val="002A46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83" name="TextBox 88">
            <a:extLst>
              <a:ext uri="{FF2B5EF4-FFF2-40B4-BE49-F238E27FC236}">
                <a16:creationId xmlns:a16="http://schemas.microsoft.com/office/drawing/2014/main" id="{2F8B70EC-5333-F568-7E45-3B5EE57276FE}"/>
              </a:ext>
            </a:extLst>
          </p:cNvPr>
          <p:cNvSpPr txBox="1"/>
          <p:nvPr/>
        </p:nvSpPr>
        <p:spPr bwMode="auto">
          <a:xfrm>
            <a:off x="10720959" y="5560751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i="1" u="none" strike="noStrike" kern="1200" cap="none" spc="0" normalizeH="0" baseline="0" noProof="0">
                <a:ln>
                  <a:noFill/>
                </a:ln>
                <a:solidFill>
                  <a:srgbClr val="002A46"/>
                </a:solidFill>
                <a:effectLst/>
                <a:uLnTx/>
                <a:uFillTx/>
                <a:latin typeface="Bahnschrift" panose="020B0502040204020203" pitchFamily="34" charset="0"/>
                <a:ea typeface="Arial"/>
                <a:cs typeface="Arial" panose="020B0604020202020204" pitchFamily="34" charset="0"/>
              </a:rPr>
              <a:t>Třetí země</a:t>
            </a:r>
          </a:p>
        </p:txBody>
      </p:sp>
      <p:sp>
        <p:nvSpPr>
          <p:cNvPr id="84" name="TextBox 92">
            <a:extLst>
              <a:ext uri="{FF2B5EF4-FFF2-40B4-BE49-F238E27FC236}">
                <a16:creationId xmlns:a16="http://schemas.microsoft.com/office/drawing/2014/main" id="{1D0337D5-92D1-079E-4EB3-B5EEC32FB2B6}"/>
              </a:ext>
            </a:extLst>
          </p:cNvPr>
          <p:cNvSpPr txBox="1"/>
          <p:nvPr/>
        </p:nvSpPr>
        <p:spPr bwMode="auto">
          <a:xfrm>
            <a:off x="8084372" y="5210073"/>
            <a:ext cx="23246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cs-CZ" sz="1050" i="1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genomika, </a:t>
            </a:r>
            <a:r>
              <a:rPr lang="cs-CZ" sz="1050" i="1" err="1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omiky</a:t>
            </a:r>
            <a:r>
              <a:rPr lang="cs-CZ" sz="1050" i="1">
                <a:solidFill>
                  <a:srgbClr val="002A4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 wellness aplikace</a:t>
            </a:r>
            <a:endParaRPr kumimoji="0" lang="en-IE" sz="1050" i="1" u="none" strike="noStrike" kern="1200" cap="none" spc="0" normalizeH="0" baseline="0" noProof="0">
              <a:ln>
                <a:noFill/>
              </a:ln>
              <a:solidFill>
                <a:srgbClr val="002A46"/>
              </a:solidFill>
              <a:effectLst/>
              <a:uLnTx/>
              <a:uFillTx/>
              <a:latin typeface="Bahnschrift" panose="020B0502040204020203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B3FFB7-45FC-2C0A-27BA-B85FF4637983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Indikativní harmonogram EHDS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0D5F595-407F-FEB2-129D-BDC091191BA2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9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D0ACB-3983-418E-C18D-D38EBC4B8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42D21D4-859B-F8CE-4587-75B5D71AD230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Předpokládaný rozpočet Programu EHDS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45B0524-955C-987B-0353-85FE01488D55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B9DC793-0E4C-FE58-CE2B-5E03255CB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77928"/>
              </p:ext>
            </p:extLst>
          </p:nvPr>
        </p:nvGraphicFramePr>
        <p:xfrm>
          <a:off x="410016" y="1952627"/>
          <a:ext cx="11442698" cy="4266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784">
                  <a:extLst>
                    <a:ext uri="{9D8B030D-6E8A-4147-A177-3AD203B41FA5}">
                      <a16:colId xmlns:a16="http://schemas.microsoft.com/office/drawing/2014/main" val="1010957543"/>
                    </a:ext>
                  </a:extLst>
                </a:gridCol>
                <a:gridCol w="1294739">
                  <a:extLst>
                    <a:ext uri="{9D8B030D-6E8A-4147-A177-3AD203B41FA5}">
                      <a16:colId xmlns:a16="http://schemas.microsoft.com/office/drawing/2014/main" val="3943366955"/>
                    </a:ext>
                  </a:extLst>
                </a:gridCol>
                <a:gridCol w="1288635">
                  <a:extLst>
                    <a:ext uri="{9D8B030D-6E8A-4147-A177-3AD203B41FA5}">
                      <a16:colId xmlns:a16="http://schemas.microsoft.com/office/drawing/2014/main" val="3500665739"/>
                    </a:ext>
                  </a:extLst>
                </a:gridCol>
                <a:gridCol w="1288635">
                  <a:extLst>
                    <a:ext uri="{9D8B030D-6E8A-4147-A177-3AD203B41FA5}">
                      <a16:colId xmlns:a16="http://schemas.microsoft.com/office/drawing/2014/main" val="4198152306"/>
                    </a:ext>
                  </a:extLst>
                </a:gridCol>
                <a:gridCol w="1288635">
                  <a:extLst>
                    <a:ext uri="{9D8B030D-6E8A-4147-A177-3AD203B41FA5}">
                      <a16:colId xmlns:a16="http://schemas.microsoft.com/office/drawing/2014/main" val="1268416897"/>
                    </a:ext>
                  </a:extLst>
                </a:gridCol>
                <a:gridCol w="1288635">
                  <a:extLst>
                    <a:ext uri="{9D8B030D-6E8A-4147-A177-3AD203B41FA5}">
                      <a16:colId xmlns:a16="http://schemas.microsoft.com/office/drawing/2014/main" val="1103281132"/>
                    </a:ext>
                  </a:extLst>
                </a:gridCol>
                <a:gridCol w="1288635">
                  <a:extLst>
                    <a:ext uri="{9D8B030D-6E8A-4147-A177-3AD203B41FA5}">
                      <a16:colId xmlns:a16="http://schemas.microsoft.com/office/drawing/2014/main" val="2089984302"/>
                    </a:ext>
                  </a:extLst>
                </a:gridCol>
              </a:tblGrid>
              <a:tr h="281698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Položka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5372" marT="153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Investice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5372" marT="153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2027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5372" marT="153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i="0" u="none" strike="noStrike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2028</a:t>
                      </a:r>
                    </a:p>
                  </a:txBody>
                  <a:tcPr marL="15372" marR="15372" marT="153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i="0" u="none" strike="noStrike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2029</a:t>
                      </a:r>
                    </a:p>
                  </a:txBody>
                  <a:tcPr marL="15372" marR="15372" marT="153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i="0" u="none" strike="noStrike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2030</a:t>
                      </a:r>
                    </a:p>
                  </a:txBody>
                  <a:tcPr marL="15372" marR="15372" marT="153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i="0" u="none" strike="noStrike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2031</a:t>
                      </a:r>
                    </a:p>
                  </a:txBody>
                  <a:tcPr marL="15372" marR="15372" marT="153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02790"/>
                  </a:ext>
                </a:extLst>
              </a:tr>
              <a:tr h="324854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Orgán pro digitální zdravotnictví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44000" marT="1537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10 600 000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22 030 000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22 030 000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22 030 000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22 030 000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22 030 000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545977"/>
                  </a:ext>
                </a:extLst>
              </a:tr>
              <a:tr h="38386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Národní kontaktní místo pro digitální zdravotnictví pro primární využití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44000" marT="1537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85 000 000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25 678 100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25 678 100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25 678 100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25 678 100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25 678 100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726321"/>
                  </a:ext>
                </a:extLst>
              </a:tr>
              <a:tr h="324854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Orgán pro přístup ke zdravotním údajům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44000" marT="1537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20 100 000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22 659 000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22 659 000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22 659 000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22 659 000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22 659 000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773929"/>
                  </a:ext>
                </a:extLst>
              </a:tr>
              <a:tr h="324854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Národní kontaktní místo pro sekundární využití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44000" marT="1537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9 450 000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10 005 000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10 005 000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10 005 000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10 005 000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10 005 000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097823"/>
                  </a:ext>
                </a:extLst>
              </a:tr>
              <a:tr h="324854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Orgán dozoru nad trhem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44000" marT="1537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15 390 000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13 190 000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13 190 000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13 190 000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13 190 000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13 190 000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300254"/>
                  </a:ext>
                </a:extLst>
              </a:tr>
              <a:tr h="324854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Bezpečné zpracovatelské prostředí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44000" marT="1537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31 500 000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8 500 000 Kč 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8 500 000 Kč 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8 500 000 Kč 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8 500 000 Kč 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8 500 000 Kč 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36228"/>
                  </a:ext>
                </a:extLst>
              </a:tr>
              <a:tr h="324854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Projekty digitálních služeb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44000" marT="1537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250 000 000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842249"/>
                  </a:ext>
                </a:extLst>
              </a:tr>
              <a:tr h="324854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Infrastruktura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44000" marT="1537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330 000 000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97101"/>
                  </a:ext>
                </a:extLst>
              </a:tr>
              <a:tr h="324854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Interoperabilita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44000" marT="1537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164 000 000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7084"/>
                  </a:ext>
                </a:extLst>
              </a:tr>
              <a:tr h="324854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Projektové zastřešení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44000" marT="1537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300 000 000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771702"/>
                  </a:ext>
                </a:extLst>
              </a:tr>
              <a:tr h="324854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Kyberbezpečnost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44000" marT="1537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75 000 000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033776"/>
                  </a:ext>
                </a:extLst>
              </a:tr>
              <a:tr h="324854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Edukace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44000" marT="15372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15 000 000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300" u="none" strike="noStrike">
                          <a:effectLst/>
                          <a:latin typeface="Bahnschrift" panose="020B0502040204020203" pitchFamily="34" charset="0"/>
                        </a:rPr>
                        <a:t> - 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5372" marR="108000" marT="15372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65591"/>
                  </a:ext>
                </a:extLst>
              </a:tr>
            </a:tbl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3907EDA8-4B9C-76F6-6CD9-263630A876F1}"/>
              </a:ext>
            </a:extLst>
          </p:cNvPr>
          <p:cNvSpPr/>
          <p:nvPr/>
        </p:nvSpPr>
        <p:spPr>
          <a:xfrm>
            <a:off x="410015" y="6219331"/>
            <a:ext cx="6990909" cy="295770"/>
          </a:xfrm>
          <a:prstGeom prst="rect">
            <a:avLst/>
          </a:prstGeom>
          <a:solidFill>
            <a:srgbClr val="4C9B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>
                <a:latin typeface="Bahnschrift" panose="020B0502040204020203" pitchFamily="34" charset="0"/>
              </a:rPr>
              <a:t>Celkové náklady do roku 2031:</a:t>
            </a:r>
            <a:endParaRPr lang="cs-CZ" sz="1600" b="1">
              <a:latin typeface="Bahnschrift" panose="020B0502040204020203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97CCD33-7F1F-DFB9-6C42-6335FFBE1A02}"/>
              </a:ext>
            </a:extLst>
          </p:cNvPr>
          <p:cNvSpPr/>
          <p:nvPr/>
        </p:nvSpPr>
        <p:spPr>
          <a:xfrm>
            <a:off x="7324725" y="6219331"/>
            <a:ext cx="4527989" cy="295770"/>
          </a:xfrm>
          <a:prstGeom prst="rect">
            <a:avLst/>
          </a:prstGeom>
          <a:solidFill>
            <a:srgbClr val="4C9B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cs-CZ" b="1">
                <a:latin typeface="Bahnschrift" panose="020B0502040204020203" pitchFamily="34" charset="0"/>
              </a:rPr>
              <a:t>   1 816 350 500 Kč 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F4D7952B-0392-D1FB-B24E-2A866678F0A9}"/>
              </a:ext>
            </a:extLst>
          </p:cNvPr>
          <p:cNvSpPr/>
          <p:nvPr/>
        </p:nvSpPr>
        <p:spPr>
          <a:xfrm>
            <a:off x="410014" y="934876"/>
            <a:ext cx="11442700" cy="857108"/>
          </a:xfrm>
          <a:prstGeom prst="roundRect">
            <a:avLst/>
          </a:prstGeom>
          <a:solidFill>
            <a:srgbClr val="D2DAE7"/>
          </a:solidFill>
        </p:spPr>
        <p:txBody>
          <a:bodyPr vert="horz" lIns="936000" tIns="720000" rIns="91440" bIns="720000" rtlCol="0" anchor="ctr"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cs-CZ" sz="1600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Byla vypracována finanční analýza, která přehledně </a:t>
            </a:r>
            <a:r>
              <a:rPr lang="cs-CZ" sz="1600" b="1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stanovuje</a:t>
            </a:r>
            <a:r>
              <a:rPr lang="cs-CZ" sz="1600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cs-CZ" sz="1600" b="1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odhadovaný rozpočet na implementaci a fungování EHDS v České republice</a:t>
            </a:r>
            <a:r>
              <a:rPr lang="cs-CZ" sz="1600" b="1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do roku 2031</a:t>
            </a:r>
            <a:r>
              <a:rPr lang="cs-CZ" sz="1600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Analýza vychází z evropských podkladů k EHDS a ze srovnání přístupů </a:t>
            </a:r>
            <a:br>
              <a:rPr lang="cs-CZ" sz="160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nákladů v dalších členských státech EU.</a:t>
            </a:r>
          </a:p>
        </p:txBody>
      </p:sp>
      <p:pic>
        <p:nvPicPr>
          <p:cNvPr id="11" name="Obrázek 10" descr="A hand holding a numbered button or control.&#10;&#10;Obsah generovaný pomocí AI může být nesprávný.">
            <a:extLst>
              <a:ext uri="{FF2B5EF4-FFF2-40B4-BE49-F238E27FC236}">
                <a16:creationId xmlns:a16="http://schemas.microsoft.com/office/drawing/2014/main" id="{C924DA31-814A-C361-24D3-9BEE46278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0" y="1068084"/>
            <a:ext cx="629346" cy="6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11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1C44-BF4B-8A31-F272-DDFEFC71A85B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GAP Analýza Programu EZ a EHDS - Primární využití dat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F6EC80B-3648-5BC0-B440-4C3F2E5C04C0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9639758D-7F77-C4F7-0B9F-24749882F0C5}"/>
              </a:ext>
            </a:extLst>
          </p:cNvPr>
          <p:cNvSpPr/>
          <p:nvPr/>
        </p:nvSpPr>
        <p:spPr>
          <a:xfrm>
            <a:off x="410016" y="917576"/>
            <a:ext cx="11305734" cy="982892"/>
          </a:xfrm>
          <a:prstGeom prst="roundRect">
            <a:avLst/>
          </a:prstGeom>
          <a:solidFill>
            <a:srgbClr val="D2DAE7"/>
          </a:solidFill>
        </p:spPr>
        <p:txBody>
          <a:bodyPr vert="horz" lIns="1368000" tIns="720000" rIns="91440" bIns="720000" rtlCol="0" anchor="ctr"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cs-CZ" sz="1600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Na základě analýzy EHDS bylo identifikováno </a:t>
            </a:r>
            <a:r>
              <a:rPr lang="cs-CZ" sz="1600" b="1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39 povinností v 6 oblastech, jejichž plnění musí členské státy zajistit v rámci primárního využití zdravotních dat. </a:t>
            </a:r>
            <a:r>
              <a:rPr lang="cs-CZ" sz="1600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Následně byla zpracována GAP analýza, která porovnává požadavky vyplývající z EHDS s aktuálním stavem Programu EZ.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7DD9F9E-4D5A-19E7-BD58-29C9A4A18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150" y="829987"/>
            <a:ext cx="1123950" cy="1123950"/>
          </a:xfrm>
          <a:prstGeom prst="rect">
            <a:avLst/>
          </a:prstGeom>
        </p:spPr>
      </p:pic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AB649297-627E-28A4-A15D-9C77296B4D35}"/>
              </a:ext>
            </a:extLst>
          </p:cNvPr>
          <p:cNvSpPr/>
          <p:nvPr/>
        </p:nvSpPr>
        <p:spPr>
          <a:xfrm>
            <a:off x="410016" y="5732159"/>
            <a:ext cx="11305729" cy="7349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</a:rPr>
              <a:t>Klíčovým předpokladem souladu je zajištění interoperability</a:t>
            </a:r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</a:rPr>
              <a:t> mezi systémy v ČR i na úrovni EU. To zahrnuje standardizované formáty, jednotnou strukturu zdravotních údajů a technickou schopnost jejich bezpečné výměny.</a:t>
            </a:r>
          </a:p>
        </p:txBody>
      </p:sp>
      <p:sp>
        <p:nvSpPr>
          <p:cNvPr id="16" name="Obdélník: se zakulacenými horními rohy 15">
            <a:extLst>
              <a:ext uri="{FF2B5EF4-FFF2-40B4-BE49-F238E27FC236}">
                <a16:creationId xmlns:a16="http://schemas.microsoft.com/office/drawing/2014/main" id="{EB5E7FCD-BDFE-963D-425B-1F33C7C8EB0F}"/>
              </a:ext>
            </a:extLst>
          </p:cNvPr>
          <p:cNvSpPr/>
          <p:nvPr/>
        </p:nvSpPr>
        <p:spPr>
          <a:xfrm rot="16200000">
            <a:off x="410658" y="5699382"/>
            <a:ext cx="734919" cy="800467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63C6D9A5-9DFA-9FE7-02EF-19746ACD88C4}"/>
              </a:ext>
            </a:extLst>
          </p:cNvPr>
          <p:cNvSpPr/>
          <p:nvPr/>
        </p:nvSpPr>
        <p:spPr>
          <a:xfrm>
            <a:off x="410016" y="4875408"/>
            <a:ext cx="11305729" cy="7349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</a:rPr>
              <a:t>Musí se legislativně i procesně </a:t>
            </a: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nastavit</a:t>
            </a:r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</a:rPr>
              <a:t> plný rozsah práv pacientů k elektronickým zdravotním údajům, zejména </a:t>
            </a: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</a:rPr>
              <a:t>možnost zadávat, opravovat, přenášet a sdílet veškerá data definována nařízením napříč poskytovateli a státy EU.</a:t>
            </a:r>
          </a:p>
        </p:txBody>
      </p:sp>
      <p:sp>
        <p:nvSpPr>
          <p:cNvPr id="20" name="Obdélník: se zakulacenými horními rohy 19">
            <a:extLst>
              <a:ext uri="{FF2B5EF4-FFF2-40B4-BE49-F238E27FC236}">
                <a16:creationId xmlns:a16="http://schemas.microsoft.com/office/drawing/2014/main" id="{BA3B67CA-8D22-2D88-8998-B40B20405CA8}"/>
              </a:ext>
            </a:extLst>
          </p:cNvPr>
          <p:cNvSpPr/>
          <p:nvPr/>
        </p:nvSpPr>
        <p:spPr>
          <a:xfrm rot="16200000">
            <a:off x="410658" y="4842631"/>
            <a:ext cx="734919" cy="800467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B33E1538-689F-AEFE-0188-D83C0538409C}"/>
              </a:ext>
            </a:extLst>
          </p:cNvPr>
          <p:cNvSpPr/>
          <p:nvPr/>
        </p:nvSpPr>
        <p:spPr>
          <a:xfrm>
            <a:off x="410016" y="4003177"/>
            <a:ext cx="11305729" cy="7503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</a:rPr>
              <a:t>Pro dosažení souladu je nezbytné zřídit odpovědné orgány </a:t>
            </a:r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</a:rPr>
              <a:t>pro jednotlivé oblasti v souladu s požadavky nařízení.</a:t>
            </a:r>
            <a:endParaRPr lang="cs-CZ" sz="1600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</a:rPr>
              <a:t>Již probíhá legislativní ukotvení – novela zákona</a:t>
            </a:r>
          </a:p>
        </p:txBody>
      </p:sp>
      <p:sp>
        <p:nvSpPr>
          <p:cNvPr id="22" name="Obdélník: se zakulacenými horními rohy 21">
            <a:extLst>
              <a:ext uri="{FF2B5EF4-FFF2-40B4-BE49-F238E27FC236}">
                <a16:creationId xmlns:a16="http://schemas.microsoft.com/office/drawing/2014/main" id="{DEC2EF84-41D2-77A5-9BE0-35A426A78EA7}"/>
              </a:ext>
            </a:extLst>
          </p:cNvPr>
          <p:cNvSpPr/>
          <p:nvPr/>
        </p:nvSpPr>
        <p:spPr>
          <a:xfrm rot="16200000">
            <a:off x="410658" y="3985873"/>
            <a:ext cx="734919" cy="800467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Obrázek 24" descr="Obsah obrázku snímek obrazovky, Písmo, symbol, Grafika&#10;&#10;Obsah generovaný pomocí AI může být nesprávný.">
            <a:extLst>
              <a:ext uri="{FF2B5EF4-FFF2-40B4-BE49-F238E27FC236}">
                <a16:creationId xmlns:a16="http://schemas.microsoft.com/office/drawing/2014/main" id="{EEBB9D8A-D270-CB31-6CED-107127603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5" y="5838666"/>
            <a:ext cx="550101" cy="550101"/>
          </a:xfrm>
          <a:prstGeom prst="rect">
            <a:avLst/>
          </a:prstGeom>
          <a:solidFill>
            <a:srgbClr val="63A8DC"/>
          </a:solidFill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51FA0FE6-F34A-A3C0-254C-382CEE479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85" y="5014814"/>
            <a:ext cx="474814" cy="474814"/>
          </a:xfrm>
          <a:prstGeom prst="rect">
            <a:avLst/>
          </a:prstGeom>
          <a:solidFill>
            <a:srgbClr val="63A8DC"/>
          </a:solidFill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B1BEB746-5203-11F7-C51B-3A0351392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45" y="4125538"/>
            <a:ext cx="517688" cy="517688"/>
          </a:xfrm>
          <a:prstGeom prst="rect">
            <a:avLst/>
          </a:prstGeom>
          <a:solidFill>
            <a:srgbClr val="63A8DC"/>
          </a:solidFill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8DFC8C42-74F4-CE73-0F41-218E1F85AF94}"/>
              </a:ext>
            </a:extLst>
          </p:cNvPr>
          <p:cNvSpPr/>
          <p:nvPr/>
        </p:nvSpPr>
        <p:spPr>
          <a:xfrm>
            <a:off x="377884" y="2055995"/>
            <a:ext cx="4965641" cy="13730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6000" rIns="0" rtlCol="0" anchor="ctr"/>
          <a:lstStyle/>
          <a:p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</a:rPr>
              <a:t>Díky Programu EZ je v současné době splněno 16 povinností. </a:t>
            </a: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Jde primárně </a:t>
            </a:r>
            <a:b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</a:b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o základní přístupové a identifikační mechanismy a první výměnné služby. 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C5EE9818-109D-4F6B-4423-BB64F2D900A1}"/>
              </a:ext>
            </a:extLst>
          </p:cNvPr>
          <p:cNvSpPr/>
          <p:nvPr/>
        </p:nvSpPr>
        <p:spPr>
          <a:xfrm>
            <a:off x="5482538" y="2051960"/>
            <a:ext cx="6233207" cy="13730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6000" rIns="0" rtlCol="0" anchor="ctr"/>
          <a:lstStyle/>
          <a:p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</a:rPr>
              <a:t>S dokončením Programu EZ (květen 2026) se dá předpokládat splnění až 25 povinností. </a:t>
            </a:r>
            <a:b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</a:rPr>
            </a:b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S vybudovanou vnitrostátní infrastrukturou bude především nutné zajistit napojení na EU platformy. </a:t>
            </a:r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A7FCEC6-3CF9-E790-0D02-7DA98F638A21}"/>
              </a:ext>
            </a:extLst>
          </p:cNvPr>
          <p:cNvSpPr/>
          <p:nvPr/>
        </p:nvSpPr>
        <p:spPr>
          <a:xfrm>
            <a:off x="565150" y="2258820"/>
            <a:ext cx="1006475" cy="9620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The image depicts a black checkmark symbol on a white background, representing an affirmative or positive response.&#10;&#10;Obsah generovaný pomocí AI může být nesprávný.">
            <a:extLst>
              <a:ext uri="{FF2B5EF4-FFF2-40B4-BE49-F238E27FC236}">
                <a16:creationId xmlns:a16="http://schemas.microsoft.com/office/drawing/2014/main" id="{1679B2F1-AD8F-4F7A-B1C5-B14E0898F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3" y="2374238"/>
            <a:ext cx="728447" cy="728447"/>
          </a:xfrm>
          <a:prstGeom prst="rect">
            <a:avLst/>
          </a:prstGeom>
        </p:spPr>
      </p:pic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7DE9967C-7C69-9F3F-6968-9718981D7277}"/>
              </a:ext>
            </a:extLst>
          </p:cNvPr>
          <p:cNvSpPr/>
          <p:nvPr/>
        </p:nvSpPr>
        <p:spPr>
          <a:xfrm>
            <a:off x="5719762" y="2252294"/>
            <a:ext cx="1006475" cy="962025"/>
          </a:xfrm>
          <a:prstGeom prst="round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The image depicts a black clock with a white circle and a black arrow pointing to the right, indicating the passage of time.&#10;&#10;Obsah generovaný pomocí AI může být nesprávný.">
            <a:extLst>
              <a:ext uri="{FF2B5EF4-FFF2-40B4-BE49-F238E27FC236}">
                <a16:creationId xmlns:a16="http://schemas.microsoft.com/office/drawing/2014/main" id="{456D7DBA-A2FA-67EC-0ED7-0BAF21BE3C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76" y="2414708"/>
            <a:ext cx="634921" cy="63492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AE303D8-2F31-7EFB-4D5E-7E6D4A22C1FB}"/>
              </a:ext>
            </a:extLst>
          </p:cNvPr>
          <p:cNvSpPr txBox="1"/>
          <p:nvPr/>
        </p:nvSpPr>
        <p:spPr>
          <a:xfrm>
            <a:off x="300864" y="3502700"/>
            <a:ext cx="416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>
                <a:solidFill>
                  <a:srgbClr val="003A63"/>
                </a:solidFill>
                <a:latin typeface="Bahnschrift" panose="020B0502040204020203" pitchFamily="34" charset="0"/>
              </a:rPr>
              <a:t>Hlavní oblasti, na které se zaměřit:</a:t>
            </a:r>
          </a:p>
        </p:txBody>
      </p:sp>
    </p:spTree>
    <p:extLst>
      <p:ext uri="{BB962C8B-B14F-4D97-AF65-F5344CB8AC3E}">
        <p14:creationId xmlns:p14="http://schemas.microsoft.com/office/powerpoint/2010/main" val="96765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93C6A-F0C9-8A8C-536F-67534C70A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417CC697-5993-3473-531C-BD03D5F16C0A}"/>
              </a:ext>
            </a:extLst>
          </p:cNvPr>
          <p:cNvSpPr/>
          <p:nvPr/>
        </p:nvSpPr>
        <p:spPr>
          <a:xfrm>
            <a:off x="396764" y="902680"/>
            <a:ext cx="11455097" cy="1025385"/>
          </a:xfrm>
          <a:prstGeom prst="roundRect">
            <a:avLst/>
          </a:prstGeom>
          <a:solidFill>
            <a:srgbClr val="D2DAE7"/>
          </a:solidFill>
        </p:spPr>
        <p:txBody>
          <a:bodyPr vert="horz" lIns="936000" tIns="720000" rIns="91440" bIns="720000" rtlCol="0" anchor="ctr"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EU vyhlásila přímý </a:t>
            </a: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grant na podporu a řízení subjektů pro přístup ke zdravotním datům </a:t>
            </a:r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jejich integraci do infrastruktury </a:t>
            </a:r>
            <a:r>
              <a:rPr lang="cs-CZ" sz="1600" dirty="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HealthData@EU</a:t>
            </a:r>
            <a:r>
              <a:rPr lang="cs-CZ" sz="1600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Byla připravena pracovní verze žádosti a zaslána k validaci. 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55041E1-21E1-FC94-1816-314A93FA1F0D}"/>
              </a:ext>
            </a:extLst>
          </p:cNvPr>
          <p:cNvSpPr txBox="1"/>
          <p:nvPr/>
        </p:nvSpPr>
        <p:spPr>
          <a:xfrm>
            <a:off x="5920049" y="5869007"/>
            <a:ext cx="5797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*Spolufinancování 80 %, 20 % je nutné zajistit z interních zdrojů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A2F489B-37EB-A694-0109-221AD0F62F91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8DA75A6-FA2F-3DE4-2872-934A48037DF8}"/>
              </a:ext>
            </a:extLst>
          </p:cNvPr>
          <p:cNvSpPr/>
          <p:nvPr/>
        </p:nvSpPr>
        <p:spPr>
          <a:xfrm>
            <a:off x="486768" y="2053711"/>
            <a:ext cx="11365093" cy="4645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Termín </a:t>
            </a:r>
            <a:r>
              <a:rPr lang="cs-CZ" sz="1600" dirty="0">
                <a:solidFill>
                  <a:srgbClr val="C00000"/>
                </a:solidFill>
                <a:latin typeface="Bahnschrift" panose="020B0502040204020203" pitchFamily="34" charset="0"/>
              </a:rPr>
              <a:t>podání žádostí je </a:t>
            </a:r>
            <a:r>
              <a:rPr lang="cs-CZ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12. března 2026. </a:t>
            </a:r>
            <a:r>
              <a:rPr lang="cs-CZ" sz="1600" dirty="0">
                <a:solidFill>
                  <a:srgbClr val="C00000"/>
                </a:solidFill>
                <a:latin typeface="Bahnschrift" panose="020B0502040204020203" pitchFamily="34" charset="0"/>
              </a:rPr>
              <a:t>Zahájení projektu je naplánováno na </a:t>
            </a:r>
            <a:r>
              <a:rPr lang="cs-CZ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12/2026, délka realizace je 24-36 měsíců. </a:t>
            </a:r>
          </a:p>
        </p:txBody>
      </p:sp>
      <p:sp>
        <p:nvSpPr>
          <p:cNvPr id="6" name="Obdélník: se zakulacenými horními rohy 5">
            <a:extLst>
              <a:ext uri="{FF2B5EF4-FFF2-40B4-BE49-F238E27FC236}">
                <a16:creationId xmlns:a16="http://schemas.microsoft.com/office/drawing/2014/main" id="{A5BB434B-7E86-5258-5EB6-9BC74AFE2BE4}"/>
              </a:ext>
            </a:extLst>
          </p:cNvPr>
          <p:cNvSpPr/>
          <p:nvPr/>
        </p:nvSpPr>
        <p:spPr>
          <a:xfrm rot="16200000">
            <a:off x="387315" y="2075870"/>
            <a:ext cx="456698" cy="412379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Obsah obrázku logo, symbol, Obdélník, bílé&#10;&#10;Obsah generovaný pomocí AI může být nesprávný.">
            <a:extLst>
              <a:ext uri="{FF2B5EF4-FFF2-40B4-BE49-F238E27FC236}">
                <a16:creationId xmlns:a16="http://schemas.microsoft.com/office/drawing/2014/main" id="{A2C3770B-0052-9933-67D0-6BC4D8B73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13" y="2136536"/>
            <a:ext cx="292966" cy="29296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239F1C64-2A97-9769-6916-CF0C0B3FD943}"/>
              </a:ext>
            </a:extLst>
          </p:cNvPr>
          <p:cNvSpPr txBox="1"/>
          <p:nvPr/>
        </p:nvSpPr>
        <p:spPr>
          <a:xfrm>
            <a:off x="5783163" y="2731661"/>
            <a:ext cx="323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>
                <a:solidFill>
                  <a:srgbClr val="003A63"/>
                </a:solidFill>
                <a:latin typeface="Bahnschrift" panose="020B0502040204020203" pitchFamily="34" charset="0"/>
              </a:rPr>
              <a:t>Návrh rozpočtu na projekt:</a:t>
            </a:r>
          </a:p>
        </p:txBody>
      </p:sp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78FB1B9B-6721-CCCF-2453-36FA3706D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68908"/>
              </p:ext>
            </p:extLst>
          </p:nvPr>
        </p:nvGraphicFramePr>
        <p:xfrm>
          <a:off x="5859684" y="3165025"/>
          <a:ext cx="59177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016">
                  <a:extLst>
                    <a:ext uri="{9D8B030D-6E8A-4147-A177-3AD203B41FA5}">
                      <a16:colId xmlns:a16="http://schemas.microsoft.com/office/drawing/2014/main" val="607247605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4195960458"/>
                    </a:ext>
                  </a:extLst>
                </a:gridCol>
                <a:gridCol w="1888710">
                  <a:extLst>
                    <a:ext uri="{9D8B030D-6E8A-4147-A177-3AD203B41FA5}">
                      <a16:colId xmlns:a16="http://schemas.microsoft.com/office/drawing/2014/main" val="1161884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Bahnschrift" panose="020B0502040204020203" pitchFamily="34" charset="0"/>
                        </a:rPr>
                        <a:t>Kategorie</a:t>
                      </a:r>
                    </a:p>
                  </a:txBody>
                  <a:tcP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Bahnschrift" panose="020B0502040204020203" pitchFamily="34" charset="0"/>
                        </a:rPr>
                        <a:t>Podíl</a:t>
                      </a:r>
                    </a:p>
                  </a:txBody>
                  <a:tcP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latin typeface="Bahnschrift" panose="020B0502040204020203" pitchFamily="34" charset="0"/>
                        </a:rPr>
                        <a:t>Částka (EUR)</a:t>
                      </a:r>
                    </a:p>
                  </a:txBody>
                  <a:tcP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165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Digitální vlastnosti - celkem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50 %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600 000 EUR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99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Zvýšení kvality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30 %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360 000 EUR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21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Systém řízení žádostí (DAAMs)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20 %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240 000 EUR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1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Projektové řízení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30 %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360 000 EUR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27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Interní kapacity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20 %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solidFill>
                            <a:srgbClr val="003A63"/>
                          </a:solidFill>
                          <a:latin typeface="Bahnschrift" panose="020B0502040204020203" pitchFamily="34" charset="0"/>
                        </a:rPr>
                        <a:t>240 000 EUR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44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Celkem</a:t>
                      </a:r>
                    </a:p>
                  </a:txBody>
                  <a:tcPr>
                    <a:solidFill>
                      <a:srgbClr val="63A8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100 %</a:t>
                      </a:r>
                    </a:p>
                  </a:txBody>
                  <a:tcPr>
                    <a:solidFill>
                      <a:srgbClr val="63A8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1 200 000* EUR</a:t>
                      </a:r>
                    </a:p>
                  </a:txBody>
                  <a:tcPr>
                    <a:solidFill>
                      <a:srgbClr val="63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07071"/>
                  </a:ext>
                </a:extLst>
              </a:tr>
            </a:tbl>
          </a:graphicData>
        </a:graphic>
      </p:graphicFrame>
      <p:pic>
        <p:nvPicPr>
          <p:cNvPr id="63" name="Obrázek 62" descr="Obsah obrázku Grafika, symbol, klipart, design&#10;&#10;Obsah generovaný pomocí AI může být nesprávný.">
            <a:extLst>
              <a:ext uri="{FF2B5EF4-FFF2-40B4-BE49-F238E27FC236}">
                <a16:creationId xmlns:a16="http://schemas.microsoft.com/office/drawing/2014/main" id="{73E47AAF-7F1C-483A-F1AF-C3792C3AC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69" y="1194012"/>
            <a:ext cx="476250" cy="4762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A79BD5-F078-E2B6-C5F8-6AD5708088D6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Přímý EU Grant - Technický a organizační rámec pro HDAB v ČR </a:t>
            </a:r>
          </a:p>
        </p:txBody>
      </p:sp>
      <p:sp>
        <p:nvSpPr>
          <p:cNvPr id="14" name="Obdélník: se zakulacenými rohy 12">
            <a:extLst>
              <a:ext uri="{FF2B5EF4-FFF2-40B4-BE49-F238E27FC236}">
                <a16:creationId xmlns:a16="http://schemas.microsoft.com/office/drawing/2014/main" id="{8F6D9463-04A4-7CEC-32BE-027742F8EB7B}"/>
              </a:ext>
            </a:extLst>
          </p:cNvPr>
          <p:cNvSpPr/>
          <p:nvPr/>
        </p:nvSpPr>
        <p:spPr>
          <a:xfrm>
            <a:off x="774279" y="2905761"/>
            <a:ext cx="4773081" cy="32477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108000" rIns="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altLang="cs-CZ" sz="160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Ministerstvo zdravotnictví žádá o podporu dvou prioritních řešení pro HDAB: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cs-CZ" altLang="cs-CZ" sz="1600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vytvoření systému řízení žádostí o přístup ke zdravotním údajům (DAAMS) s cílem zvýšit efektivitu procesu vyřizování žádostí o sekundární využití zdravotních dat a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cs-CZ" altLang="cs-CZ" sz="1600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realizaci opatření ke zvyšování kvality zdravotních údajů držitelů dat i HDAB za účelem posílení jejich přesnosti, konzistence a spolehlivosti.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cs-CZ" dirty="0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81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D80D1-526F-5A87-FB60-0998C864E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EA792DE-3FDC-3A9F-2BBB-3636CBFB8F4F}"/>
              </a:ext>
            </a:extLst>
          </p:cNvPr>
          <p:cNvGrpSpPr/>
          <p:nvPr/>
        </p:nvGrpSpPr>
        <p:grpSpPr>
          <a:xfrm>
            <a:off x="4299176" y="4694974"/>
            <a:ext cx="3240000" cy="3330000"/>
            <a:chOff x="4539735" y="3429000"/>
            <a:chExt cx="3240000" cy="3330000"/>
          </a:xfrm>
        </p:grpSpPr>
        <p:sp>
          <p:nvSpPr>
            <p:cNvPr id="6" name="Google Shape;117;p28">
              <a:extLst>
                <a:ext uri="{FF2B5EF4-FFF2-40B4-BE49-F238E27FC236}">
                  <a16:creationId xmlns:a16="http://schemas.microsoft.com/office/drawing/2014/main" id="{64745BD7-183F-A0FF-42FB-1AFB385195CB}"/>
                </a:ext>
              </a:extLst>
            </p:cNvPr>
            <p:cNvSpPr/>
            <p:nvPr/>
          </p:nvSpPr>
          <p:spPr>
            <a:xfrm>
              <a:off x="4539735" y="3519000"/>
              <a:ext cx="3240000" cy="3240000"/>
            </a:xfrm>
            <a:prstGeom prst="blockArc">
              <a:avLst>
                <a:gd name="adj1" fmla="val 10800000"/>
                <a:gd name="adj2" fmla="val 21576841"/>
                <a:gd name="adj3" fmla="val 0"/>
              </a:avLst>
            </a:prstGeom>
            <a:solidFill>
              <a:schemeClr val="accent1"/>
            </a:solidFill>
            <a:ln w="254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18;p28">
              <a:extLst>
                <a:ext uri="{FF2B5EF4-FFF2-40B4-BE49-F238E27FC236}">
                  <a16:creationId xmlns:a16="http://schemas.microsoft.com/office/drawing/2014/main" id="{57B3BA90-4F1E-3423-FFA6-F11D8EDF2703}"/>
                </a:ext>
              </a:extLst>
            </p:cNvPr>
            <p:cNvSpPr/>
            <p:nvPr/>
          </p:nvSpPr>
          <p:spPr>
            <a:xfrm>
              <a:off x="4539735" y="4540432"/>
              <a:ext cx="180000" cy="180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21;p28">
              <a:extLst>
                <a:ext uri="{FF2B5EF4-FFF2-40B4-BE49-F238E27FC236}">
                  <a16:creationId xmlns:a16="http://schemas.microsoft.com/office/drawing/2014/main" id="{E8341D12-8F6F-E5D5-E584-D4F5DCFEB5BD}"/>
                </a:ext>
              </a:extLst>
            </p:cNvPr>
            <p:cNvSpPr/>
            <p:nvPr/>
          </p:nvSpPr>
          <p:spPr>
            <a:xfrm>
              <a:off x="5106279" y="3755887"/>
              <a:ext cx="180000" cy="180000"/>
            </a:xfrm>
            <a:prstGeom prst="ellipse">
              <a:avLst/>
            </a:prstGeom>
            <a:solidFill>
              <a:srgbClr val="3F7A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20;p28">
              <a:extLst>
                <a:ext uri="{FF2B5EF4-FFF2-40B4-BE49-F238E27FC236}">
                  <a16:creationId xmlns:a16="http://schemas.microsoft.com/office/drawing/2014/main" id="{70883DBA-95CC-E8D1-222C-8B25B109851A}"/>
                </a:ext>
              </a:extLst>
            </p:cNvPr>
            <p:cNvSpPr/>
            <p:nvPr/>
          </p:nvSpPr>
          <p:spPr>
            <a:xfrm>
              <a:off x="6069735" y="3429000"/>
              <a:ext cx="180000" cy="180000"/>
            </a:xfrm>
            <a:prstGeom prst="ellipse">
              <a:avLst/>
            </a:prstGeom>
            <a:solidFill>
              <a:srgbClr val="0C2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21;p28">
              <a:extLst>
                <a:ext uri="{FF2B5EF4-FFF2-40B4-BE49-F238E27FC236}">
                  <a16:creationId xmlns:a16="http://schemas.microsoft.com/office/drawing/2014/main" id="{7048096F-BDA9-9E67-2ACC-E7276183AF98}"/>
                </a:ext>
              </a:extLst>
            </p:cNvPr>
            <p:cNvSpPr/>
            <p:nvPr/>
          </p:nvSpPr>
          <p:spPr>
            <a:xfrm>
              <a:off x="7019127" y="3729217"/>
              <a:ext cx="180000" cy="18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21;p28">
              <a:extLst>
                <a:ext uri="{FF2B5EF4-FFF2-40B4-BE49-F238E27FC236}">
                  <a16:creationId xmlns:a16="http://schemas.microsoft.com/office/drawing/2014/main" id="{12EF6FC7-33CE-7A68-45D1-295894C29162}"/>
                </a:ext>
              </a:extLst>
            </p:cNvPr>
            <p:cNvSpPr/>
            <p:nvPr/>
          </p:nvSpPr>
          <p:spPr>
            <a:xfrm>
              <a:off x="7599735" y="454043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Ovál 11">
            <a:extLst>
              <a:ext uri="{FF2B5EF4-FFF2-40B4-BE49-F238E27FC236}">
                <a16:creationId xmlns:a16="http://schemas.microsoft.com/office/drawing/2014/main" id="{4C2963E2-5815-1124-3421-B5CE90D4DBFD}"/>
              </a:ext>
            </a:extLst>
          </p:cNvPr>
          <p:cNvSpPr/>
          <p:nvPr/>
        </p:nvSpPr>
        <p:spPr>
          <a:xfrm>
            <a:off x="3366869" y="5502103"/>
            <a:ext cx="720000" cy="72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FDFD6B73-D3F1-34CA-F9B8-F13CFD2DEF9B}"/>
              </a:ext>
            </a:extLst>
          </p:cNvPr>
          <p:cNvSpPr/>
          <p:nvPr/>
        </p:nvSpPr>
        <p:spPr>
          <a:xfrm>
            <a:off x="4105674" y="4209356"/>
            <a:ext cx="720000" cy="720000"/>
          </a:xfrm>
          <a:prstGeom prst="ellipse">
            <a:avLst/>
          </a:prstGeom>
          <a:solidFill>
            <a:srgbClr val="3F7AA8"/>
          </a:solidFill>
          <a:ln>
            <a:solidFill>
              <a:srgbClr val="3F7AA8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2B63DDD-4E0F-D7C4-2FF2-3699E1689575}"/>
              </a:ext>
            </a:extLst>
          </p:cNvPr>
          <p:cNvSpPr/>
          <p:nvPr/>
        </p:nvSpPr>
        <p:spPr>
          <a:xfrm>
            <a:off x="5545674" y="3769953"/>
            <a:ext cx="720000" cy="720000"/>
          </a:xfrm>
          <a:prstGeom prst="ellipse">
            <a:avLst/>
          </a:prstGeom>
          <a:solidFill>
            <a:srgbClr val="093562"/>
          </a:solidFill>
          <a:ln>
            <a:solidFill>
              <a:srgbClr val="093562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095D575B-88D1-0C2E-F355-3C1041F0FCDE}"/>
              </a:ext>
            </a:extLst>
          </p:cNvPr>
          <p:cNvSpPr/>
          <p:nvPr/>
        </p:nvSpPr>
        <p:spPr>
          <a:xfrm>
            <a:off x="7161531" y="4209356"/>
            <a:ext cx="720000" cy="72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390C7386-0CA3-B68B-B51E-AE3F33D4807F}"/>
              </a:ext>
            </a:extLst>
          </p:cNvPr>
          <p:cNvSpPr/>
          <p:nvPr/>
        </p:nvSpPr>
        <p:spPr>
          <a:xfrm>
            <a:off x="7724479" y="5502103"/>
            <a:ext cx="720000" cy="72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C5E3BBD9-6232-4EFD-9F1F-96D118BB4030}"/>
              </a:ext>
            </a:extLst>
          </p:cNvPr>
          <p:cNvSpPr/>
          <p:nvPr/>
        </p:nvSpPr>
        <p:spPr>
          <a:xfrm>
            <a:off x="410016" y="4840671"/>
            <a:ext cx="2628000" cy="1701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F7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52000" rtlCol="0" anchor="ctr"/>
          <a:lstStyle/>
          <a:p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pPr algn="ctr"/>
            <a:r>
              <a:rPr lang="cs-CZ" sz="1500" b="1" dirty="0">
                <a:solidFill>
                  <a:srgbClr val="003A63"/>
                </a:solidFill>
                <a:latin typeface="Bahnschrift" panose="020B0502040204020203" pitchFamily="34" charset="0"/>
              </a:rPr>
              <a:t>Orgán pro digitální zdravotnictví (DHA)</a:t>
            </a:r>
          </a:p>
          <a:p>
            <a:pPr algn="ctr"/>
            <a:r>
              <a:rPr lang="cs-CZ" sz="1500" dirty="0">
                <a:solidFill>
                  <a:srgbClr val="003A63"/>
                </a:solidFill>
                <a:latin typeface="Bahnschrift" panose="020B0502040204020203" pitchFamily="34" charset="0"/>
              </a:rPr>
              <a:t>Zodpovědný za </a:t>
            </a:r>
            <a:r>
              <a:rPr lang="cs-CZ" sz="1500" b="1" dirty="0">
                <a:solidFill>
                  <a:srgbClr val="003A63"/>
                </a:solidFill>
                <a:latin typeface="Bahnschrift" panose="020B0502040204020203" pitchFamily="34" charset="0"/>
              </a:rPr>
              <a:t>primární využívání zdrav. údajů</a:t>
            </a:r>
            <a:r>
              <a:rPr lang="cs-CZ" sz="1500" dirty="0">
                <a:solidFill>
                  <a:srgbClr val="003A63"/>
                </a:solidFill>
                <a:latin typeface="Bahnschrift" panose="020B0502040204020203" pitchFamily="34" charset="0"/>
              </a:rPr>
              <a:t>. Dohlíží na práva pacientů.</a:t>
            </a: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73858518-B835-CC55-5F78-5A685C097E7F}"/>
              </a:ext>
            </a:extLst>
          </p:cNvPr>
          <p:cNvSpPr/>
          <p:nvPr/>
        </p:nvSpPr>
        <p:spPr>
          <a:xfrm>
            <a:off x="1377022" y="2823920"/>
            <a:ext cx="2600996" cy="1701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F7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576000" rtlCol="0" anchor="ctr"/>
          <a:lstStyle/>
          <a:p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pPr algn="ctr"/>
            <a:r>
              <a:rPr lang="cs-CZ" sz="1500" b="1" dirty="0">
                <a:solidFill>
                  <a:srgbClr val="003A63"/>
                </a:solidFill>
                <a:latin typeface="Bahnschrift" panose="020B0502040204020203" pitchFamily="34" charset="0"/>
              </a:rPr>
              <a:t>NCPEH1</a:t>
            </a:r>
          </a:p>
          <a:p>
            <a:pPr algn="ctr"/>
            <a:r>
              <a:rPr lang="cs-CZ" sz="1500" dirty="0">
                <a:solidFill>
                  <a:srgbClr val="003A63"/>
                </a:solidFill>
                <a:latin typeface="Bahnschrift" panose="020B0502040204020203" pitchFamily="34" charset="0"/>
              </a:rPr>
              <a:t>Přeshraniční orgán </a:t>
            </a:r>
            <a:r>
              <a:rPr lang="cs-CZ" sz="1500" dirty="0">
                <a:solidFill>
                  <a:srgbClr val="093562"/>
                </a:solidFill>
                <a:latin typeface="Bahnschrift" panose="020B0502040204020203" pitchFamily="34" charset="0"/>
              </a:rPr>
              <a:t>pro </a:t>
            </a:r>
            <a:r>
              <a:rPr lang="cs-CZ" sz="1500" b="1" dirty="0">
                <a:solidFill>
                  <a:srgbClr val="093562"/>
                </a:solidFill>
                <a:latin typeface="Bahnschrift" panose="020B0502040204020203" pitchFamily="34" charset="0"/>
              </a:rPr>
              <a:t>výměnou osobních elektronických zdravotních údajů </a:t>
            </a:r>
            <a:r>
              <a:rPr lang="cs-CZ" sz="1500" dirty="0">
                <a:solidFill>
                  <a:srgbClr val="093562"/>
                </a:solidFill>
                <a:latin typeface="Bahnschrift" panose="020B0502040204020203" pitchFamily="34" charset="0"/>
              </a:rPr>
              <a:t>v souvislosti s </a:t>
            </a:r>
            <a:r>
              <a:rPr lang="cs-CZ" sz="1500" b="1" dirty="0">
                <a:solidFill>
                  <a:srgbClr val="093562"/>
                </a:solidFill>
                <a:latin typeface="Bahnschrift" panose="020B0502040204020203" pitchFamily="34" charset="0"/>
              </a:rPr>
              <a:t>primárním využitím</a:t>
            </a:r>
            <a:r>
              <a:rPr lang="cs-CZ" sz="1600" b="1" dirty="0">
                <a:solidFill>
                  <a:srgbClr val="093562"/>
                </a:solidFill>
                <a:latin typeface="Bahnschrift" panose="020B0502040204020203" pitchFamily="34" charset="0"/>
              </a:rPr>
              <a:t>. </a:t>
            </a:r>
          </a:p>
          <a:p>
            <a:pPr algn="ctr"/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24DF32A0-7E33-2AD3-6E40-5044C432F596}"/>
              </a:ext>
            </a:extLst>
          </p:cNvPr>
          <p:cNvSpPr/>
          <p:nvPr/>
        </p:nvSpPr>
        <p:spPr>
          <a:xfrm>
            <a:off x="4623223" y="1885659"/>
            <a:ext cx="2628000" cy="1702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F7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68000" rtlCol="0" anchor="ctr"/>
          <a:lstStyle/>
          <a:p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pPr algn="ctr"/>
            <a:r>
              <a:rPr lang="cs-CZ" sz="1500" b="1">
                <a:solidFill>
                  <a:srgbClr val="003A63"/>
                </a:solidFill>
                <a:latin typeface="Bahnschrift" panose="020B0502040204020203" pitchFamily="34" charset="0"/>
              </a:rPr>
              <a:t>Subjekt pro přístup ke zdrav. údajům (HDAB)</a:t>
            </a:r>
          </a:p>
          <a:p>
            <a:pPr algn="ctr"/>
            <a:r>
              <a:rPr lang="cs-CZ" sz="1500">
                <a:solidFill>
                  <a:srgbClr val="003A63"/>
                </a:solidFill>
                <a:latin typeface="Bahnschrift" panose="020B0502040204020203" pitchFamily="34" charset="0"/>
              </a:rPr>
              <a:t>Rozhoduje </a:t>
            </a:r>
            <a:r>
              <a:rPr lang="cs-CZ" sz="1500" b="1">
                <a:solidFill>
                  <a:srgbClr val="003A63"/>
                </a:solidFill>
                <a:latin typeface="Bahnschrift" panose="020B0502040204020203" pitchFamily="34" charset="0"/>
              </a:rPr>
              <a:t>o žádostech o přístupech k datům</a:t>
            </a:r>
            <a:r>
              <a:rPr lang="cs-CZ" sz="1500">
                <a:solidFill>
                  <a:srgbClr val="003A63"/>
                </a:solidFill>
                <a:latin typeface="Bahnschrift" panose="020B0502040204020203" pitchFamily="34" charset="0"/>
              </a:rPr>
              <a:t>. Zajišťuje anonymizaci dat, a bezpečné zpracování dat.</a:t>
            </a:r>
          </a:p>
          <a:p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BE2B940A-299D-0CAE-69BD-5FF4D066A543}"/>
              </a:ext>
            </a:extLst>
          </p:cNvPr>
          <p:cNvSpPr/>
          <p:nvPr/>
        </p:nvSpPr>
        <p:spPr>
          <a:xfrm>
            <a:off x="8136843" y="2823920"/>
            <a:ext cx="2600996" cy="1702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F7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rtlCol="0" anchor="ctr"/>
          <a:lstStyle/>
          <a:p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endParaRPr lang="cs-CZ" sz="15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pPr algn="ctr"/>
            <a:r>
              <a:rPr lang="cs-CZ" sz="1500" b="1" dirty="0">
                <a:solidFill>
                  <a:srgbClr val="003A63"/>
                </a:solidFill>
                <a:latin typeface="Bahnschrift" panose="020B0502040204020203" pitchFamily="34" charset="0"/>
              </a:rPr>
              <a:t>NCPEH2</a:t>
            </a:r>
          </a:p>
          <a:p>
            <a:pPr algn="ctr"/>
            <a:r>
              <a:rPr lang="cs-CZ" sz="1500" b="1" dirty="0">
                <a:solidFill>
                  <a:srgbClr val="003A63"/>
                </a:solidFill>
                <a:latin typeface="Bahnschrift" panose="020B0502040204020203" pitchFamily="34" charset="0"/>
              </a:rPr>
              <a:t>Přeshraniční orgán pro výměnu </a:t>
            </a:r>
            <a:r>
              <a:rPr lang="cs-CZ" sz="1500" b="1" dirty="0">
                <a:solidFill>
                  <a:srgbClr val="093562"/>
                </a:solidFill>
                <a:latin typeface="Bahnschrift" panose="020B0502040204020203" pitchFamily="34" charset="0"/>
              </a:rPr>
              <a:t>elektronických zdravotních údajů </a:t>
            </a:r>
            <a:r>
              <a:rPr lang="cs-CZ" sz="1500" dirty="0">
                <a:solidFill>
                  <a:srgbClr val="093562"/>
                </a:solidFill>
                <a:latin typeface="Bahnschrift" panose="020B0502040204020203" pitchFamily="34" charset="0"/>
              </a:rPr>
              <a:t>v souvislosti s </a:t>
            </a:r>
            <a:r>
              <a:rPr lang="cs-CZ" sz="1500" b="1" dirty="0">
                <a:solidFill>
                  <a:srgbClr val="093562"/>
                </a:solidFill>
                <a:latin typeface="Bahnschrift" panose="020B0502040204020203" pitchFamily="34" charset="0"/>
              </a:rPr>
              <a:t>sekundárním využitím. </a:t>
            </a:r>
          </a:p>
          <a:p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AE63D4B3-C660-AB27-C448-83CD2455A7BB}"/>
              </a:ext>
            </a:extLst>
          </p:cNvPr>
          <p:cNvSpPr/>
          <p:nvPr/>
        </p:nvSpPr>
        <p:spPr>
          <a:xfrm>
            <a:off x="8800336" y="4969874"/>
            <a:ext cx="2600996" cy="16049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F7A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68000" rtlCol="0" anchor="ctr"/>
          <a:lstStyle/>
          <a:p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pPr algn="ctr"/>
            <a:r>
              <a:rPr lang="cs-CZ" sz="1500" b="1" dirty="0">
                <a:solidFill>
                  <a:srgbClr val="003A63"/>
                </a:solidFill>
                <a:latin typeface="Bahnschrift" panose="020B0502040204020203" pitchFamily="34" charset="0"/>
              </a:rPr>
              <a:t>Orgán pro dozor nad trhem (MSA)</a:t>
            </a:r>
          </a:p>
          <a:p>
            <a:pPr algn="ctr"/>
            <a:r>
              <a:rPr lang="cs-CZ" sz="1500" dirty="0">
                <a:solidFill>
                  <a:srgbClr val="093562"/>
                </a:solidFill>
                <a:latin typeface="Bahnschrift" panose="020B0502040204020203" pitchFamily="34" charset="0"/>
              </a:rPr>
              <a:t>Zodpovědný za dozor nad </a:t>
            </a:r>
            <a:r>
              <a:rPr lang="cs-CZ" sz="1500" b="1" dirty="0">
                <a:solidFill>
                  <a:srgbClr val="093562"/>
                </a:solidFill>
                <a:latin typeface="Bahnschrift" panose="020B0502040204020203" pitchFamily="34" charset="0"/>
              </a:rPr>
              <a:t>trhem se systémy elektronických zdravotních záznamů.</a:t>
            </a:r>
          </a:p>
          <a:p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</a:endParaRPr>
          </a:p>
        </p:txBody>
      </p:sp>
      <p:pic>
        <p:nvPicPr>
          <p:cNvPr id="22" name="Grafický objekt 21" descr="Připojení se souvislou výplní">
            <a:extLst>
              <a:ext uri="{FF2B5EF4-FFF2-40B4-BE49-F238E27FC236}">
                <a16:creationId xmlns:a16="http://schemas.microsoft.com/office/drawing/2014/main" id="{DA125F7D-0E47-EAB2-3574-18CA86552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05285" y="4308459"/>
            <a:ext cx="532212" cy="532212"/>
          </a:xfrm>
          <a:prstGeom prst="rect">
            <a:avLst/>
          </a:prstGeom>
        </p:spPr>
      </p:pic>
      <p:pic>
        <p:nvPicPr>
          <p:cNvPr id="23" name="Grafický objekt 22" descr="Připojení se souvislou výplní">
            <a:extLst>
              <a:ext uri="{FF2B5EF4-FFF2-40B4-BE49-F238E27FC236}">
                <a16:creationId xmlns:a16="http://schemas.microsoft.com/office/drawing/2014/main" id="{6C33B1EE-8961-2FFA-D4A4-5EBE93E11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55425" y="4308459"/>
            <a:ext cx="532212" cy="532212"/>
          </a:xfrm>
          <a:prstGeom prst="rect">
            <a:avLst/>
          </a:prstGeom>
        </p:spPr>
      </p:pic>
      <p:pic>
        <p:nvPicPr>
          <p:cNvPr id="24" name="Obrázek 23" descr="Obsah obrázku Písmo, Grafika, symbol, černá&#10;&#10;Obsah generovaný pomocí AI může být nesprávný.">
            <a:extLst>
              <a:ext uri="{FF2B5EF4-FFF2-40B4-BE49-F238E27FC236}">
                <a16:creationId xmlns:a16="http://schemas.microsoft.com/office/drawing/2014/main" id="{26001EAF-59EF-79F6-052A-9FC78AFD367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31" y="5642733"/>
            <a:ext cx="431930" cy="43193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3287B67-B60D-902F-BB7A-EE7992102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274" y="5604001"/>
            <a:ext cx="438102" cy="43810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47FAB5F4-6B25-893E-CC16-B0972724B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570" y="3862799"/>
            <a:ext cx="445660" cy="445660"/>
          </a:xfrm>
          <a:prstGeom prst="rect">
            <a:avLst/>
          </a:prstGeom>
        </p:spPr>
      </p:pic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1E1AD780-7ED5-D58A-B93C-4F8733F57AE1}"/>
              </a:ext>
            </a:extLst>
          </p:cNvPr>
          <p:cNvSpPr/>
          <p:nvPr/>
        </p:nvSpPr>
        <p:spPr>
          <a:xfrm>
            <a:off x="410016" y="952912"/>
            <a:ext cx="11310276" cy="720000"/>
          </a:xfrm>
          <a:prstGeom prst="roundRect">
            <a:avLst>
              <a:gd name="adj" fmla="val 19335"/>
            </a:avLst>
          </a:prstGeom>
          <a:solidFill>
            <a:schemeClr val="bg1">
              <a:lumMod val="95000"/>
            </a:schemeClr>
          </a:solidFill>
        </p:spPr>
        <p:txBody>
          <a:bodyPr vert="horz" lIns="1008000" tIns="45720" rIns="91440" bIns="45720" rtlCol="0" anchor="ctr">
            <a:noAutofit/>
          </a:bodyPr>
          <a:lstStyle/>
          <a:p>
            <a:pPr algn="just"/>
            <a:r>
              <a:rPr lang="cs-CZ" sz="1600" dirty="0">
                <a:solidFill>
                  <a:srgbClr val="093562"/>
                </a:solidFill>
                <a:latin typeface="Bahnschrift" panose="020B0502040204020203" pitchFamily="34" charset="0"/>
              </a:rPr>
              <a:t>V současné době se připravuje </a:t>
            </a:r>
            <a:r>
              <a:rPr lang="cs-CZ" sz="1600" b="1" dirty="0">
                <a:solidFill>
                  <a:srgbClr val="093562"/>
                </a:solidFill>
                <a:latin typeface="Bahnschrift" panose="020B0502040204020203" pitchFamily="34" charset="0"/>
              </a:rPr>
              <a:t>novela zákona o elektronizaci zdravotnictví</a:t>
            </a:r>
            <a:r>
              <a:rPr lang="cs-CZ" sz="1600" dirty="0">
                <a:solidFill>
                  <a:srgbClr val="093562"/>
                </a:solidFill>
                <a:latin typeface="Bahnschrift" panose="020B0502040204020203" pitchFamily="34" charset="0"/>
              </a:rPr>
              <a:t>, která upraví a </a:t>
            </a:r>
            <a:r>
              <a:rPr lang="cs-CZ" sz="1600" b="1" dirty="0">
                <a:solidFill>
                  <a:srgbClr val="093562"/>
                </a:solidFill>
                <a:latin typeface="Bahnschrift" panose="020B0502040204020203" pitchFamily="34" charset="0"/>
              </a:rPr>
              <a:t>stanoví správní orgány vyplývající z nařízení EHDS</a:t>
            </a:r>
            <a:r>
              <a:rPr lang="cs-CZ" sz="1600" dirty="0">
                <a:solidFill>
                  <a:srgbClr val="093562"/>
                </a:solidFill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28" name="Obrázek 27" descr="Obsah obrázku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6CC37148-2B36-DA2C-B6F4-005597B6D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094" y="945904"/>
            <a:ext cx="588758" cy="58875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4743284-CEEE-85CB-C2EC-97FDD0201E40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FDE6553-355F-28A7-50AF-E08D3F262BE1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Správní orgány EHDS</a:t>
            </a:r>
          </a:p>
        </p:txBody>
      </p:sp>
    </p:spTree>
    <p:extLst>
      <p:ext uri="{BB962C8B-B14F-4D97-AF65-F5344CB8AC3E}">
        <p14:creationId xmlns:p14="http://schemas.microsoft.com/office/powerpoint/2010/main" val="352020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C53BF-E4E3-9A8E-982D-1FBCBF7CB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B9B928C5-F8D3-0137-CB3E-3F2CC5611F1C}"/>
              </a:ext>
            </a:extLst>
          </p:cNvPr>
          <p:cNvSpPr/>
          <p:nvPr/>
        </p:nvSpPr>
        <p:spPr>
          <a:xfrm>
            <a:off x="785070" y="1015931"/>
            <a:ext cx="7783895" cy="385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Zahájení a schválení programu jednání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D5DBB1E6-65A1-2BA0-621C-30397617871B}"/>
              </a:ext>
            </a:extLst>
          </p:cNvPr>
          <p:cNvSpPr/>
          <p:nvPr/>
        </p:nvSpPr>
        <p:spPr>
          <a:xfrm>
            <a:off x="639760" y="992531"/>
            <a:ext cx="592762" cy="432000"/>
          </a:xfrm>
          <a:prstGeom prst="roundRect">
            <a:avLst/>
          </a:prstGeom>
          <a:solidFill>
            <a:srgbClr val="3F7AA8"/>
          </a:solidFill>
        </p:spPr>
        <p:txBody>
          <a:bodyPr vert="horz" lIns="10800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CD11904-C229-C82B-2517-D076BA0F7B93}"/>
              </a:ext>
            </a:extLst>
          </p:cNvPr>
          <p:cNvSpPr txBox="1">
            <a:spLocks/>
          </p:cNvSpPr>
          <p:nvPr/>
        </p:nvSpPr>
        <p:spPr>
          <a:xfrm>
            <a:off x="540000" y="371635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>
                <a:latin typeface="Bahnschrift" panose="020B0502040204020203" pitchFamily="34" charset="0"/>
                <a:cs typeface="Arial" panose="020B0604020202020204" pitchFamily="34" charset="0"/>
              </a:rPr>
              <a:t>Program jednání</a:t>
            </a:r>
            <a:endParaRPr lang="en-CZ" sz="240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7A9B676-2CCA-2854-0A3D-306F4512D0D9}"/>
              </a:ext>
            </a:extLst>
          </p:cNvPr>
          <p:cNvSpPr/>
          <p:nvPr/>
        </p:nvSpPr>
        <p:spPr>
          <a:xfrm>
            <a:off x="639760" y="809541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A40621C-71A0-AA34-BEB4-DB9E3F7EF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324" y="1203179"/>
            <a:ext cx="2169606" cy="4659720"/>
          </a:xfrm>
          <a:prstGeom prst="rect">
            <a:avLst/>
          </a:prstGeom>
        </p:spPr>
      </p:pic>
      <p:sp>
        <p:nvSpPr>
          <p:cNvPr id="26" name="Zástupný symbol pro číslo snímku 3">
            <a:extLst>
              <a:ext uri="{FF2B5EF4-FFF2-40B4-BE49-F238E27FC236}">
                <a16:creationId xmlns:a16="http://schemas.microsoft.com/office/drawing/2014/main" id="{FEC8DBB5-2A98-9C5D-A811-7586C075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1277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F05F0B34-F96D-4A7B-824B-C73AD793F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859" y="455191"/>
            <a:ext cx="1441141" cy="226061"/>
          </a:xfrm>
          <a:prstGeom prst="rect">
            <a:avLst/>
          </a:prstGeom>
        </p:spPr>
      </p:pic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D257CE15-648B-BEDC-C497-A5C74D8D7368}"/>
              </a:ext>
            </a:extLst>
          </p:cNvPr>
          <p:cNvSpPr/>
          <p:nvPr/>
        </p:nvSpPr>
        <p:spPr>
          <a:xfrm>
            <a:off x="771118" y="1531250"/>
            <a:ext cx="7795615" cy="385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Aktuální stav projektů Programu EZ</a:t>
            </a: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694E369E-7244-16B6-9CB8-8BC645ACED3D}"/>
              </a:ext>
            </a:extLst>
          </p:cNvPr>
          <p:cNvSpPr/>
          <p:nvPr/>
        </p:nvSpPr>
        <p:spPr>
          <a:xfrm>
            <a:off x="771118" y="2561888"/>
            <a:ext cx="7795614" cy="385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Národní strategie elektronického zdravotnictví</a:t>
            </a: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F50746D4-50A4-9D5C-C1C3-18385EED2696}"/>
              </a:ext>
            </a:extLst>
          </p:cNvPr>
          <p:cNvSpPr/>
          <p:nvPr/>
        </p:nvSpPr>
        <p:spPr>
          <a:xfrm>
            <a:off x="771117" y="3077207"/>
            <a:ext cx="7783894" cy="385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Implementace nařízení o EHDS</a:t>
            </a:r>
            <a:endParaRPr lang="pt-BR" sz="1600" b="1" dirty="0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B966DC8E-A000-E214-0EC7-ED5424A4EE99}"/>
              </a:ext>
            </a:extLst>
          </p:cNvPr>
          <p:cNvSpPr/>
          <p:nvPr/>
        </p:nvSpPr>
        <p:spPr>
          <a:xfrm>
            <a:off x="778094" y="3592526"/>
            <a:ext cx="7778032" cy="385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Aktuální legislativní problematika </a:t>
            </a:r>
            <a:r>
              <a:rPr lang="cs-CZ" sz="1600" b="1" dirty="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eHealth</a:t>
            </a:r>
            <a:endParaRPr lang="cs-CZ" sz="1600" b="1" dirty="0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11F86F90-5AC5-7C9A-4750-01A16D3D54DB}"/>
              </a:ext>
            </a:extLst>
          </p:cNvPr>
          <p:cNvSpPr/>
          <p:nvPr/>
        </p:nvSpPr>
        <p:spPr>
          <a:xfrm>
            <a:off x="785070" y="4107845"/>
            <a:ext cx="7783895" cy="3858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Systém administrace pro vzdělávání zdravotníků (IPVZ)</a:t>
            </a: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158FE629-3726-E5CB-4635-09731B340E41}"/>
              </a:ext>
            </a:extLst>
          </p:cNvPr>
          <p:cNvSpPr/>
          <p:nvPr/>
        </p:nvSpPr>
        <p:spPr>
          <a:xfrm>
            <a:off x="778094" y="2046569"/>
            <a:ext cx="7789755" cy="385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7200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Elektronizace posudků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E2D4697-DACC-10DD-6215-5A2DAA99A0FD}"/>
              </a:ext>
            </a:extLst>
          </p:cNvPr>
          <p:cNvSpPr/>
          <p:nvPr/>
        </p:nvSpPr>
        <p:spPr>
          <a:xfrm>
            <a:off x="771116" y="4623853"/>
            <a:ext cx="7778032" cy="385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Věcné změny a komponenty související s legislativními změnami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797794E-CDA0-30ED-4099-C8B6F76378BB}"/>
              </a:ext>
            </a:extLst>
          </p:cNvPr>
          <p:cNvSpPr/>
          <p:nvPr/>
        </p:nvSpPr>
        <p:spPr>
          <a:xfrm>
            <a:off x="785070" y="5139172"/>
            <a:ext cx="7766310" cy="385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Úkoly a stanovení dalšího postupu 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DDDD87C-3004-98C0-1C44-F132387E8ECF}"/>
              </a:ext>
            </a:extLst>
          </p:cNvPr>
          <p:cNvSpPr/>
          <p:nvPr/>
        </p:nvSpPr>
        <p:spPr>
          <a:xfrm>
            <a:off x="785070" y="5654491"/>
            <a:ext cx="7772172" cy="3858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Diskuze a různé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B9E8F790-BB5F-E82D-63B9-CC6508BF4118}"/>
              </a:ext>
            </a:extLst>
          </p:cNvPr>
          <p:cNvSpPr/>
          <p:nvPr/>
        </p:nvSpPr>
        <p:spPr>
          <a:xfrm>
            <a:off x="639760" y="1511843"/>
            <a:ext cx="592762" cy="432000"/>
          </a:xfrm>
          <a:prstGeom prst="roundRect">
            <a:avLst/>
          </a:prstGeom>
          <a:solidFill>
            <a:srgbClr val="3F7AA8"/>
          </a:solidFill>
        </p:spPr>
        <p:txBody>
          <a:bodyPr vert="horz" lIns="10800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A0C1FF93-3E42-4693-2A5C-F5FFC861E015}"/>
              </a:ext>
            </a:extLst>
          </p:cNvPr>
          <p:cNvSpPr/>
          <p:nvPr/>
        </p:nvSpPr>
        <p:spPr>
          <a:xfrm>
            <a:off x="647494" y="2025821"/>
            <a:ext cx="592762" cy="432000"/>
          </a:xfrm>
          <a:prstGeom prst="roundRect">
            <a:avLst/>
          </a:prstGeom>
          <a:solidFill>
            <a:srgbClr val="3F7AA8"/>
          </a:solidFill>
        </p:spPr>
        <p:txBody>
          <a:bodyPr vert="horz" lIns="10800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5F0A176F-C873-D8F3-3BBB-D4E884C69470}"/>
              </a:ext>
            </a:extLst>
          </p:cNvPr>
          <p:cNvSpPr/>
          <p:nvPr/>
        </p:nvSpPr>
        <p:spPr>
          <a:xfrm>
            <a:off x="647494" y="2540135"/>
            <a:ext cx="592762" cy="432000"/>
          </a:xfrm>
          <a:prstGeom prst="roundRect">
            <a:avLst/>
          </a:prstGeom>
          <a:solidFill>
            <a:srgbClr val="3F7AA8"/>
          </a:solidFill>
        </p:spPr>
        <p:txBody>
          <a:bodyPr vert="horz" lIns="10800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EC4AF2DD-F12F-0033-DDD1-015A09A8A600}"/>
              </a:ext>
            </a:extLst>
          </p:cNvPr>
          <p:cNvSpPr/>
          <p:nvPr/>
        </p:nvSpPr>
        <p:spPr>
          <a:xfrm>
            <a:off x="647494" y="3053279"/>
            <a:ext cx="592762" cy="432000"/>
          </a:xfrm>
          <a:prstGeom prst="roundRect">
            <a:avLst/>
          </a:prstGeom>
          <a:solidFill>
            <a:srgbClr val="3F7AA8"/>
          </a:solidFill>
        </p:spPr>
        <p:txBody>
          <a:bodyPr vert="horz" lIns="10800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7D5F4B5C-5C73-1B90-6BD7-F565AA4C95BC}"/>
              </a:ext>
            </a:extLst>
          </p:cNvPr>
          <p:cNvSpPr/>
          <p:nvPr/>
        </p:nvSpPr>
        <p:spPr>
          <a:xfrm>
            <a:off x="647494" y="3569126"/>
            <a:ext cx="592762" cy="432000"/>
          </a:xfrm>
          <a:prstGeom prst="roundRect">
            <a:avLst/>
          </a:prstGeom>
          <a:solidFill>
            <a:srgbClr val="3F7AA8"/>
          </a:solidFill>
        </p:spPr>
        <p:txBody>
          <a:bodyPr vert="horz" lIns="10800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21B30F75-24BB-20AC-6F89-A12F1029F05B}"/>
              </a:ext>
            </a:extLst>
          </p:cNvPr>
          <p:cNvSpPr/>
          <p:nvPr/>
        </p:nvSpPr>
        <p:spPr>
          <a:xfrm>
            <a:off x="647494" y="4085109"/>
            <a:ext cx="592762" cy="432000"/>
          </a:xfrm>
          <a:prstGeom prst="roundRect">
            <a:avLst/>
          </a:prstGeom>
          <a:solidFill>
            <a:srgbClr val="3F7AA8"/>
          </a:solidFill>
        </p:spPr>
        <p:txBody>
          <a:bodyPr vert="horz" lIns="10800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1E2999E8-BB9C-574B-A088-43B899654E80}"/>
              </a:ext>
            </a:extLst>
          </p:cNvPr>
          <p:cNvSpPr/>
          <p:nvPr/>
        </p:nvSpPr>
        <p:spPr>
          <a:xfrm>
            <a:off x="647494" y="4601092"/>
            <a:ext cx="592762" cy="432000"/>
          </a:xfrm>
          <a:prstGeom prst="roundRect">
            <a:avLst/>
          </a:prstGeom>
          <a:solidFill>
            <a:srgbClr val="3F7AA8"/>
          </a:solidFill>
        </p:spPr>
        <p:txBody>
          <a:bodyPr vert="horz" lIns="10800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BEA4F5CF-2147-4C1E-C76B-AFE3661103A0}"/>
              </a:ext>
            </a:extLst>
          </p:cNvPr>
          <p:cNvSpPr/>
          <p:nvPr/>
        </p:nvSpPr>
        <p:spPr>
          <a:xfrm>
            <a:off x="647494" y="5117075"/>
            <a:ext cx="592762" cy="432000"/>
          </a:xfrm>
          <a:prstGeom prst="roundRect">
            <a:avLst/>
          </a:prstGeom>
          <a:solidFill>
            <a:srgbClr val="3F7AA8"/>
          </a:solidFill>
        </p:spPr>
        <p:txBody>
          <a:bodyPr vert="horz" lIns="10800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0773A702-3EF5-1891-DC0E-B6E83264EBC3}"/>
              </a:ext>
            </a:extLst>
          </p:cNvPr>
          <p:cNvSpPr/>
          <p:nvPr/>
        </p:nvSpPr>
        <p:spPr>
          <a:xfrm>
            <a:off x="647494" y="5630452"/>
            <a:ext cx="592762" cy="432000"/>
          </a:xfrm>
          <a:prstGeom prst="roundRect">
            <a:avLst/>
          </a:prstGeom>
          <a:solidFill>
            <a:srgbClr val="3F7AA8"/>
          </a:solidFill>
        </p:spPr>
        <p:txBody>
          <a:bodyPr vert="horz" lIns="10800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4769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D7B3F-11CE-6129-1FCB-F3CC3A05D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303F7566-7079-C0DC-81BB-A7C2CA38D7F0}"/>
              </a:ext>
            </a:extLst>
          </p:cNvPr>
          <p:cNvSpPr txBox="1"/>
          <p:nvPr/>
        </p:nvSpPr>
        <p:spPr>
          <a:xfrm>
            <a:off x="302393" y="980353"/>
            <a:ext cx="52640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300" dirty="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Subjekt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300" dirty="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zodpovědný za dodržování práv a povinností </a:t>
            </a:r>
            <a:r>
              <a:rPr lang="cs-CZ" sz="1300" b="1" dirty="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vyplývajících</a:t>
            </a:r>
            <a:r>
              <a:rPr lang="cs-CZ" sz="1300" dirty="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cs-CZ" sz="1300" dirty="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300" dirty="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 nařízení EHDS v oblasti </a:t>
            </a:r>
            <a:r>
              <a:rPr lang="cs-CZ" sz="1300" b="1" dirty="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primárního využívání zdravotních údajů. </a:t>
            </a:r>
            <a:endParaRPr lang="cs-CZ" sz="1300" dirty="0">
              <a:solidFill>
                <a:srgbClr val="093562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4622CC4-AF6C-85A7-6BBC-893C10A53DAA}"/>
              </a:ext>
            </a:extLst>
          </p:cNvPr>
          <p:cNvSpPr txBox="1"/>
          <p:nvPr/>
        </p:nvSpPr>
        <p:spPr>
          <a:xfrm>
            <a:off x="6275672" y="851596"/>
            <a:ext cx="546902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cs-CZ" sz="1600" b="1" dirty="0">
                <a:solidFill>
                  <a:srgbClr val="093562"/>
                </a:solidFill>
                <a:latin typeface="Bahnschrift" panose="020B0502040204020203" pitchFamily="34" charset="0"/>
              </a:rPr>
              <a:t>V rámci přípravy novely byly vyhodnoceny tři varianty:</a:t>
            </a: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087A11F9-DB87-A812-0D0C-F190F8FF6659}"/>
              </a:ext>
            </a:extLst>
          </p:cNvPr>
          <p:cNvSpPr/>
          <p:nvPr/>
        </p:nvSpPr>
        <p:spPr>
          <a:xfrm>
            <a:off x="6275672" y="1248666"/>
            <a:ext cx="5352327" cy="1583669"/>
          </a:xfrm>
          <a:prstGeom prst="roundRect">
            <a:avLst>
              <a:gd name="adj" fmla="val 12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tlCol="0" anchor="t"/>
          <a:lstStyle/>
          <a:p>
            <a:r>
              <a:rPr lang="cs-CZ" sz="1500" b="1" dirty="0">
                <a:solidFill>
                  <a:srgbClr val="093562"/>
                </a:solidFill>
                <a:latin typeface="Bahnschrift" panose="020B0502040204020203" pitchFamily="34" charset="0"/>
              </a:rPr>
              <a:t>Ministerstvo zdravotnictví ČR</a:t>
            </a:r>
          </a:p>
        </p:txBody>
      </p:sp>
      <p:sp>
        <p:nvSpPr>
          <p:cNvPr id="4" name="Obdélník: se zakulacenými horními rohy 3">
            <a:extLst>
              <a:ext uri="{FF2B5EF4-FFF2-40B4-BE49-F238E27FC236}">
                <a16:creationId xmlns:a16="http://schemas.microsoft.com/office/drawing/2014/main" id="{4F9C999B-11B4-DFD1-64F0-E0D2C1881817}"/>
              </a:ext>
            </a:extLst>
          </p:cNvPr>
          <p:cNvSpPr/>
          <p:nvPr/>
        </p:nvSpPr>
        <p:spPr>
          <a:xfrm rot="16200000">
            <a:off x="5652028" y="1872312"/>
            <a:ext cx="1583666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F40A717-8C25-8408-0E23-16086356F0C9}"/>
              </a:ext>
            </a:extLst>
          </p:cNvPr>
          <p:cNvSpPr/>
          <p:nvPr/>
        </p:nvSpPr>
        <p:spPr>
          <a:xfrm>
            <a:off x="6304284" y="4561209"/>
            <a:ext cx="5352327" cy="1713351"/>
          </a:xfrm>
          <a:prstGeom prst="roundRect">
            <a:avLst>
              <a:gd name="adj" fmla="val 74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tlCol="0" anchor="t"/>
          <a:lstStyle/>
          <a:p>
            <a:r>
              <a:rPr lang="cs-CZ" sz="1500" b="1" dirty="0">
                <a:solidFill>
                  <a:srgbClr val="093562"/>
                </a:solidFill>
                <a:latin typeface="Bahnschrift" panose="020B0502040204020203" pitchFamily="34" charset="0"/>
              </a:rPr>
              <a:t>Ministerstvo zdravotnictví ČR, odbor NCEZ</a:t>
            </a:r>
          </a:p>
        </p:txBody>
      </p:sp>
      <p:sp>
        <p:nvSpPr>
          <p:cNvPr id="14" name="Obdélník: se zakulacenými horními rohy 13">
            <a:extLst>
              <a:ext uri="{FF2B5EF4-FFF2-40B4-BE49-F238E27FC236}">
                <a16:creationId xmlns:a16="http://schemas.microsoft.com/office/drawing/2014/main" id="{08161AC8-CF5A-9056-3811-CB4B8801E7C1}"/>
              </a:ext>
            </a:extLst>
          </p:cNvPr>
          <p:cNvSpPr/>
          <p:nvPr/>
        </p:nvSpPr>
        <p:spPr>
          <a:xfrm rot="16200000">
            <a:off x="5615800" y="5249696"/>
            <a:ext cx="1713350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01D0F61-1FF5-AA9B-545E-F61FAA2CF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5"/>
          <a:stretch>
            <a:fillRect/>
          </a:stretch>
        </p:blipFill>
        <p:spPr>
          <a:xfrm>
            <a:off x="6356833" y="5391461"/>
            <a:ext cx="234232" cy="235807"/>
          </a:xfrm>
          <a:prstGeom prst="rect">
            <a:avLst/>
          </a:prstGeom>
        </p:spPr>
      </p:pic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F3A27C42-70A1-F7E2-302D-4411520577FB}"/>
              </a:ext>
            </a:extLst>
          </p:cNvPr>
          <p:cNvSpPr/>
          <p:nvPr/>
        </p:nvSpPr>
        <p:spPr>
          <a:xfrm>
            <a:off x="6787950" y="1684507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2AB27BD4-1EC6-14C7-3FDE-D375A5AA2AF5}"/>
              </a:ext>
            </a:extLst>
          </p:cNvPr>
          <p:cNvSpPr/>
          <p:nvPr/>
        </p:nvSpPr>
        <p:spPr>
          <a:xfrm>
            <a:off x="6787950" y="2248472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F7DF61B-2273-8704-FCA9-6CF4A0657F7E}"/>
              </a:ext>
            </a:extLst>
          </p:cNvPr>
          <p:cNvSpPr txBox="1"/>
          <p:nvPr/>
        </p:nvSpPr>
        <p:spPr>
          <a:xfrm>
            <a:off x="7128310" y="1628984"/>
            <a:ext cx="4431678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Využití stávajících správních struktur; nižší provozní náklady; právní a institucionální stabilita.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8CA4878-736B-0821-EA28-63E2D267432E}"/>
              </a:ext>
            </a:extLst>
          </p:cNvPr>
          <p:cNvSpPr txBox="1"/>
          <p:nvPr/>
        </p:nvSpPr>
        <p:spPr>
          <a:xfrm>
            <a:off x="7094303" y="2166877"/>
            <a:ext cx="4499689" cy="64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Riziko kumulace rolí a střetu zájmů; nižší flexibilita rozhodování a omezené technické kapacity v rámci ústředního správního orgánu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58359AA1-3ED9-A574-4F9D-8383061E6151}"/>
              </a:ext>
            </a:extLst>
          </p:cNvPr>
          <p:cNvCxnSpPr>
            <a:cxnSpLocks/>
          </p:cNvCxnSpPr>
          <p:nvPr/>
        </p:nvCxnSpPr>
        <p:spPr>
          <a:xfrm>
            <a:off x="6787950" y="2138647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6591733E-7AEA-362F-7E4D-04B9DC1029F9}"/>
              </a:ext>
            </a:extLst>
          </p:cNvPr>
          <p:cNvSpPr/>
          <p:nvPr/>
        </p:nvSpPr>
        <p:spPr>
          <a:xfrm>
            <a:off x="6816561" y="4973625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B22F34E-23E0-9818-1418-DCB06B254757}"/>
              </a:ext>
            </a:extLst>
          </p:cNvPr>
          <p:cNvSpPr txBox="1"/>
          <p:nvPr/>
        </p:nvSpPr>
        <p:spPr>
          <a:xfrm>
            <a:off x="7128306" y="4919700"/>
            <a:ext cx="4431678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Kontinuita dosavadních aktivit v oblasti digitalizace; zachování existujícího know-how; odborné kompetence v oblasti práce se zdravotními daty; interoperability a architektury systémů</a:t>
            </a:r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58856BD3-7535-CC87-3172-87A68329EAA0}"/>
              </a:ext>
            </a:extLst>
          </p:cNvPr>
          <p:cNvSpPr/>
          <p:nvPr/>
        </p:nvSpPr>
        <p:spPr>
          <a:xfrm>
            <a:off x="6816561" y="5784103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9982367-7162-407F-BC2A-BA92A5ABC230}"/>
              </a:ext>
            </a:extLst>
          </p:cNvPr>
          <p:cNvSpPr txBox="1"/>
          <p:nvPr/>
        </p:nvSpPr>
        <p:spPr>
          <a:xfrm>
            <a:off x="7156920" y="5818348"/>
            <a:ext cx="4499689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Potencionální střet zájmů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C2E2E394-AEDE-95F0-A2A5-A37F3FD33F57}"/>
              </a:ext>
            </a:extLst>
          </p:cNvPr>
          <p:cNvCxnSpPr>
            <a:cxnSpLocks/>
          </p:cNvCxnSpPr>
          <p:nvPr/>
        </p:nvCxnSpPr>
        <p:spPr>
          <a:xfrm>
            <a:off x="6816561" y="5711849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7BF4BADA-8ADF-E795-09F1-21A13299F9F0}"/>
              </a:ext>
            </a:extLst>
          </p:cNvPr>
          <p:cNvSpPr/>
          <p:nvPr/>
        </p:nvSpPr>
        <p:spPr>
          <a:xfrm>
            <a:off x="6275672" y="2927911"/>
            <a:ext cx="5352327" cy="1483200"/>
          </a:xfrm>
          <a:prstGeom prst="roundRect">
            <a:avLst>
              <a:gd name="adj" fmla="val 1096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tlCol="0" anchor="t"/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Nově vzniklý samostatný orgán</a:t>
            </a:r>
          </a:p>
          <a:p>
            <a:endParaRPr lang="cs-CZ" sz="1500" b="1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38" name="Obdélník: se zakulacenými horními rohy 37">
            <a:extLst>
              <a:ext uri="{FF2B5EF4-FFF2-40B4-BE49-F238E27FC236}">
                <a16:creationId xmlns:a16="http://schemas.microsoft.com/office/drawing/2014/main" id="{3AB11B34-7226-5CE2-0B8A-BCAA5EB14113}"/>
              </a:ext>
            </a:extLst>
          </p:cNvPr>
          <p:cNvSpPr/>
          <p:nvPr/>
        </p:nvSpPr>
        <p:spPr>
          <a:xfrm rot="16200000">
            <a:off x="5702266" y="3501320"/>
            <a:ext cx="1483194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E0181E0E-E205-9F99-1BFE-BFEB5A7D67D2}"/>
              </a:ext>
            </a:extLst>
          </p:cNvPr>
          <p:cNvSpPr/>
          <p:nvPr/>
        </p:nvSpPr>
        <p:spPr>
          <a:xfrm>
            <a:off x="6787949" y="3392517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EA872F90-F9BD-364E-0BF9-30D50800262C}"/>
              </a:ext>
            </a:extLst>
          </p:cNvPr>
          <p:cNvSpPr/>
          <p:nvPr/>
        </p:nvSpPr>
        <p:spPr>
          <a:xfrm>
            <a:off x="6787949" y="3956482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D01F0557-ACF8-8449-5330-E623D1F4FE1E}"/>
              </a:ext>
            </a:extLst>
          </p:cNvPr>
          <p:cNvSpPr txBox="1"/>
          <p:nvPr/>
        </p:nvSpPr>
        <p:spPr>
          <a:xfrm>
            <a:off x="7128309" y="3336994"/>
            <a:ext cx="4431678" cy="46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Vysoká míra institucionální nezávislosti a oddělené postavení v rámci státní správy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B9466A41-C48D-8A7D-BF0D-A71ADB558F09}"/>
              </a:ext>
            </a:extLst>
          </p:cNvPr>
          <p:cNvSpPr txBox="1"/>
          <p:nvPr/>
        </p:nvSpPr>
        <p:spPr>
          <a:xfrm>
            <a:off x="7128309" y="3929170"/>
            <a:ext cx="4499689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Vysoká finanční; organizační a administrativní náročnost na zřízení; infrastrukturu; personální zajištění i provoz</a:t>
            </a:r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D8FE0560-AFCF-12AF-B496-87A64DA5001C}"/>
              </a:ext>
            </a:extLst>
          </p:cNvPr>
          <p:cNvCxnSpPr>
            <a:cxnSpLocks/>
          </p:cNvCxnSpPr>
          <p:nvPr/>
        </p:nvCxnSpPr>
        <p:spPr>
          <a:xfrm>
            <a:off x="6787949" y="3846657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Obrázek 44">
            <a:extLst>
              <a:ext uri="{FF2B5EF4-FFF2-40B4-BE49-F238E27FC236}">
                <a16:creationId xmlns:a16="http://schemas.microsoft.com/office/drawing/2014/main" id="{54DC65E4-855B-27D0-2962-588EA7D76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8" r="40800" b="17336"/>
          <a:stretch>
            <a:fillRect/>
          </a:stretch>
        </p:blipFill>
        <p:spPr>
          <a:xfrm>
            <a:off x="6347283" y="1680612"/>
            <a:ext cx="199568" cy="616798"/>
          </a:xfrm>
          <a:prstGeom prst="rect">
            <a:avLst/>
          </a:prstGeom>
        </p:spPr>
      </p:pic>
      <p:pic>
        <p:nvPicPr>
          <p:cNvPr id="47" name="Obrázek 46" descr="Obsah obrázku symbol, logo, Písmo, kruh&#10;&#10;Obsah generovaný pomocí AI může být nesprávný.">
            <a:extLst>
              <a:ext uri="{FF2B5EF4-FFF2-40B4-BE49-F238E27FC236}">
                <a16:creationId xmlns:a16="http://schemas.microsoft.com/office/drawing/2014/main" id="{F33239E3-3451-C08C-C404-74C1A280A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86" y="3529933"/>
            <a:ext cx="279147" cy="279147"/>
          </a:xfrm>
          <a:prstGeom prst="rect">
            <a:avLst/>
          </a:prstGeom>
        </p:spPr>
      </p:pic>
      <p:sp>
        <p:nvSpPr>
          <p:cNvPr id="48" name="TextovéPole 47">
            <a:extLst>
              <a:ext uri="{FF2B5EF4-FFF2-40B4-BE49-F238E27FC236}">
                <a16:creationId xmlns:a16="http://schemas.microsoft.com/office/drawing/2014/main" id="{4826499A-75A1-858C-434C-6FF5572EB1E8}"/>
              </a:ext>
            </a:extLst>
          </p:cNvPr>
          <p:cNvSpPr txBox="1"/>
          <p:nvPr/>
        </p:nvSpPr>
        <p:spPr>
          <a:xfrm>
            <a:off x="314273" y="1517854"/>
            <a:ext cx="55023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>
                <a:solidFill>
                  <a:srgbClr val="093562"/>
                </a:solidFill>
                <a:latin typeface="Bahnschrift" panose="020B0502040204020203" pitchFamily="34" charset="0"/>
              </a:rPr>
              <a:t>Povinnosti DHA:</a:t>
            </a:r>
          </a:p>
        </p:txBody>
      </p:sp>
      <p:sp>
        <p:nvSpPr>
          <p:cNvPr id="49" name="Obdélník: se zakulacenými rohy 48">
            <a:extLst>
              <a:ext uri="{FF2B5EF4-FFF2-40B4-BE49-F238E27FC236}">
                <a16:creationId xmlns:a16="http://schemas.microsoft.com/office/drawing/2014/main" id="{B20A8FAA-0070-9B76-1433-B2294FE441BF}"/>
              </a:ext>
            </a:extLst>
          </p:cNvPr>
          <p:cNvSpPr/>
          <p:nvPr/>
        </p:nvSpPr>
        <p:spPr>
          <a:xfrm>
            <a:off x="360401" y="1912380"/>
            <a:ext cx="5352327" cy="544970"/>
          </a:xfrm>
          <a:prstGeom prst="roundRect">
            <a:avLst>
              <a:gd name="adj" fmla="val 23427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Zajistit přístup pacientů k osobním </a:t>
            </a:r>
            <a:r>
              <a:rPr lang="cs-CZ" sz="130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elek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zdrav. údajům, zajistit právo pacientů zadávat informace do </a:t>
            </a:r>
            <a:r>
              <a:rPr lang="cs-CZ" sz="130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elek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zdrav. údajů</a:t>
            </a:r>
          </a:p>
        </p:txBody>
      </p:sp>
      <p:sp>
        <p:nvSpPr>
          <p:cNvPr id="50" name="Obdélník: se zakulacenými horními rohy 49">
            <a:extLst>
              <a:ext uri="{FF2B5EF4-FFF2-40B4-BE49-F238E27FC236}">
                <a16:creationId xmlns:a16="http://schemas.microsoft.com/office/drawing/2014/main" id="{5BAB3A84-D44F-E496-3A16-B54AFBC6F253}"/>
              </a:ext>
            </a:extLst>
          </p:cNvPr>
          <p:cNvSpPr/>
          <p:nvPr/>
        </p:nvSpPr>
        <p:spPr>
          <a:xfrm rot="16200000">
            <a:off x="380367" y="1895006"/>
            <a:ext cx="544970" cy="577280"/>
          </a:xfrm>
          <a:prstGeom prst="round2SameRect">
            <a:avLst/>
          </a:prstGeom>
          <a:solidFill>
            <a:srgbClr val="4C9BD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bdélník: se zakulacenými rohy 50">
            <a:extLst>
              <a:ext uri="{FF2B5EF4-FFF2-40B4-BE49-F238E27FC236}">
                <a16:creationId xmlns:a16="http://schemas.microsoft.com/office/drawing/2014/main" id="{5C1B4680-D30E-F28F-A40D-EDFB8E6D2374}"/>
              </a:ext>
            </a:extLst>
          </p:cNvPr>
          <p:cNvSpPr/>
          <p:nvPr/>
        </p:nvSpPr>
        <p:spPr>
          <a:xfrm>
            <a:off x="360401" y="2598720"/>
            <a:ext cx="5352327" cy="543858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Zřídit služby přístupu </a:t>
            </a:r>
            <a:r>
              <a:rPr lang="cs-CZ" sz="130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elek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zdrav. údajů pro zdravotnické pracovníky</a:t>
            </a:r>
          </a:p>
        </p:txBody>
      </p:sp>
      <p:sp>
        <p:nvSpPr>
          <p:cNvPr id="52" name="Obdélník: se zakulacenými horními rohy 51">
            <a:extLst>
              <a:ext uri="{FF2B5EF4-FFF2-40B4-BE49-F238E27FC236}">
                <a16:creationId xmlns:a16="http://schemas.microsoft.com/office/drawing/2014/main" id="{9999D8DF-E65F-C04E-82C1-D708188C97D1}"/>
              </a:ext>
            </a:extLst>
          </p:cNvPr>
          <p:cNvSpPr/>
          <p:nvPr/>
        </p:nvSpPr>
        <p:spPr>
          <a:xfrm rot="16200000">
            <a:off x="385375" y="2575208"/>
            <a:ext cx="542128" cy="577280"/>
          </a:xfrm>
          <a:prstGeom prst="round2SameRect">
            <a:avLst/>
          </a:prstGeom>
          <a:solidFill>
            <a:srgbClr val="003A6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bdélník: se zakulacenými rohy 52">
            <a:extLst>
              <a:ext uri="{FF2B5EF4-FFF2-40B4-BE49-F238E27FC236}">
                <a16:creationId xmlns:a16="http://schemas.microsoft.com/office/drawing/2014/main" id="{D94F5A8D-C242-520F-4F29-497748393224}"/>
              </a:ext>
            </a:extLst>
          </p:cNvPr>
          <p:cNvSpPr/>
          <p:nvPr/>
        </p:nvSpPr>
        <p:spPr>
          <a:xfrm>
            <a:off x="360401" y="3283948"/>
            <a:ext cx="5352327" cy="543858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Dohlížet na zaznamenávání zdrav. údajů zdrav. pracovníky do EHR systémů</a:t>
            </a:r>
          </a:p>
        </p:txBody>
      </p:sp>
      <p:sp>
        <p:nvSpPr>
          <p:cNvPr id="54" name="Obdélník: se zakulacenými horními rohy 53">
            <a:extLst>
              <a:ext uri="{FF2B5EF4-FFF2-40B4-BE49-F238E27FC236}">
                <a16:creationId xmlns:a16="http://schemas.microsoft.com/office/drawing/2014/main" id="{820CA1D0-A31B-6DBD-1049-DC8A4FD606DC}"/>
              </a:ext>
            </a:extLst>
          </p:cNvPr>
          <p:cNvSpPr/>
          <p:nvPr/>
        </p:nvSpPr>
        <p:spPr>
          <a:xfrm rot="16200000">
            <a:off x="379007" y="3264040"/>
            <a:ext cx="540069" cy="577280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Obdélník: se zakulacenými rohy 57">
            <a:extLst>
              <a:ext uri="{FF2B5EF4-FFF2-40B4-BE49-F238E27FC236}">
                <a16:creationId xmlns:a16="http://schemas.microsoft.com/office/drawing/2014/main" id="{56A7B1CC-4B99-08F5-698F-264D302EBB10}"/>
              </a:ext>
            </a:extLst>
          </p:cNvPr>
          <p:cNvSpPr/>
          <p:nvPr/>
        </p:nvSpPr>
        <p:spPr>
          <a:xfrm>
            <a:off x="360401" y="3969176"/>
            <a:ext cx="5352327" cy="730800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Zajistit zavedení evropského formátu pro výměnu </a:t>
            </a:r>
            <a:r>
              <a:rPr lang="cs-CZ" sz="130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elek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zdravotních údajů ve spolupráci s národními orgány a zainteresovanými stranami</a:t>
            </a:r>
          </a:p>
        </p:txBody>
      </p:sp>
      <p:sp>
        <p:nvSpPr>
          <p:cNvPr id="59" name="Obdélník: se zakulacenými horními rohy 58">
            <a:extLst>
              <a:ext uri="{FF2B5EF4-FFF2-40B4-BE49-F238E27FC236}">
                <a16:creationId xmlns:a16="http://schemas.microsoft.com/office/drawing/2014/main" id="{66EC1B69-3C7D-2E61-FD71-C8FAADB1DD84}"/>
              </a:ext>
            </a:extLst>
          </p:cNvPr>
          <p:cNvSpPr/>
          <p:nvPr/>
        </p:nvSpPr>
        <p:spPr>
          <a:xfrm rot="16200000">
            <a:off x="301831" y="4043389"/>
            <a:ext cx="725709" cy="577280"/>
          </a:xfrm>
          <a:prstGeom prst="round2SameRect">
            <a:avLst/>
          </a:prstGeom>
          <a:solidFill>
            <a:srgbClr val="4C9BD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FEFC8271-8A50-DA34-EA52-0F73A1558007}"/>
              </a:ext>
            </a:extLst>
          </p:cNvPr>
          <p:cNvSpPr/>
          <p:nvPr/>
        </p:nvSpPr>
        <p:spPr>
          <a:xfrm>
            <a:off x="360401" y="4841346"/>
            <a:ext cx="5352327" cy="543858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Dohlížet na NCPEH1</a:t>
            </a:r>
          </a:p>
        </p:txBody>
      </p:sp>
      <p:sp>
        <p:nvSpPr>
          <p:cNvPr id="62" name="Obdélník: se zakulacenými horními rohy 61">
            <a:extLst>
              <a:ext uri="{FF2B5EF4-FFF2-40B4-BE49-F238E27FC236}">
                <a16:creationId xmlns:a16="http://schemas.microsoft.com/office/drawing/2014/main" id="{0B7523FD-97C1-AD0E-FD88-51E44AD928F8}"/>
              </a:ext>
            </a:extLst>
          </p:cNvPr>
          <p:cNvSpPr/>
          <p:nvPr/>
        </p:nvSpPr>
        <p:spPr>
          <a:xfrm rot="16200000">
            <a:off x="379006" y="4818545"/>
            <a:ext cx="540069" cy="577280"/>
          </a:xfrm>
          <a:prstGeom prst="round2SameRect">
            <a:avLst/>
          </a:prstGeom>
          <a:solidFill>
            <a:srgbClr val="09356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Obdélník: se zakulacenými rohy 62">
            <a:extLst>
              <a:ext uri="{FF2B5EF4-FFF2-40B4-BE49-F238E27FC236}">
                <a16:creationId xmlns:a16="http://schemas.microsoft.com/office/drawing/2014/main" id="{9DD00670-A906-D6EB-4DC9-60B29F8D0027}"/>
              </a:ext>
            </a:extLst>
          </p:cNvPr>
          <p:cNvSpPr/>
          <p:nvPr/>
        </p:nvSpPr>
        <p:spPr>
          <a:xfrm>
            <a:off x="360401" y="5526573"/>
            <a:ext cx="5352327" cy="543858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 dirty="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Spolupracovat s dalšími DHA a Komisí na dalším rozvoji </a:t>
            </a:r>
            <a:r>
              <a:rPr lang="cs-CZ" sz="1300" dirty="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MyHealth@EU</a:t>
            </a:r>
            <a:endParaRPr lang="cs-CZ" sz="1300" dirty="0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4" name="Obdélník: se zakulacenými horními rohy 63">
            <a:extLst>
              <a:ext uri="{FF2B5EF4-FFF2-40B4-BE49-F238E27FC236}">
                <a16:creationId xmlns:a16="http://schemas.microsoft.com/office/drawing/2014/main" id="{A1C7477E-87EE-1AEF-FFFF-AD8A3EE7A1BD}"/>
              </a:ext>
            </a:extLst>
          </p:cNvPr>
          <p:cNvSpPr/>
          <p:nvPr/>
        </p:nvSpPr>
        <p:spPr>
          <a:xfrm rot="16200000">
            <a:off x="379009" y="5513058"/>
            <a:ext cx="540069" cy="577280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6" name="Grafický objekt 65" descr="Ramenní závěs se souvislou výplní">
            <a:extLst>
              <a:ext uri="{FF2B5EF4-FFF2-40B4-BE49-F238E27FC236}">
                <a16:creationId xmlns:a16="http://schemas.microsoft.com/office/drawing/2014/main" id="{1B62ABA8-BB0B-525C-6D32-0A651D36C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643" y="1998712"/>
            <a:ext cx="369867" cy="369867"/>
          </a:xfrm>
          <a:prstGeom prst="rect">
            <a:avLst/>
          </a:prstGeom>
        </p:spPr>
      </p:pic>
      <p:pic>
        <p:nvPicPr>
          <p:cNvPr id="70" name="Grafický objekt 69" descr="Lékař samičího pohlaví se souvislou výplní">
            <a:extLst>
              <a:ext uri="{FF2B5EF4-FFF2-40B4-BE49-F238E27FC236}">
                <a16:creationId xmlns:a16="http://schemas.microsoft.com/office/drawing/2014/main" id="{43E6935E-4D17-A517-8253-C109AC5034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039" y="2608018"/>
            <a:ext cx="477463" cy="477463"/>
          </a:xfrm>
          <a:prstGeom prst="rect">
            <a:avLst/>
          </a:prstGeom>
        </p:spPr>
      </p:pic>
      <p:pic>
        <p:nvPicPr>
          <p:cNvPr id="72" name="Grafický objekt 71" descr="Oko se souvislou výplní">
            <a:extLst>
              <a:ext uri="{FF2B5EF4-FFF2-40B4-BE49-F238E27FC236}">
                <a16:creationId xmlns:a16="http://schemas.microsoft.com/office/drawing/2014/main" id="{7E2ADD2E-226E-626C-0F84-46AA48D832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1245" y="3322856"/>
            <a:ext cx="421202" cy="421202"/>
          </a:xfrm>
          <a:prstGeom prst="rect">
            <a:avLst/>
          </a:prstGeom>
        </p:spPr>
      </p:pic>
      <p:pic>
        <p:nvPicPr>
          <p:cNvPr id="74" name="Grafický objekt 73" descr="Kontrolní seznam se souvislou výplní">
            <a:extLst>
              <a:ext uri="{FF2B5EF4-FFF2-40B4-BE49-F238E27FC236}">
                <a16:creationId xmlns:a16="http://schemas.microsoft.com/office/drawing/2014/main" id="{8A903EB6-D168-8592-F9C6-82A783A5F0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7114" y="4057946"/>
            <a:ext cx="475143" cy="475143"/>
          </a:xfrm>
          <a:prstGeom prst="rect">
            <a:avLst/>
          </a:prstGeom>
        </p:spPr>
      </p:pic>
      <p:pic>
        <p:nvPicPr>
          <p:cNvPr id="75" name="Grafický objekt 74" descr="Oko se souvislou výplní">
            <a:extLst>
              <a:ext uri="{FF2B5EF4-FFF2-40B4-BE49-F238E27FC236}">
                <a16:creationId xmlns:a16="http://schemas.microsoft.com/office/drawing/2014/main" id="{70A9CFC5-50DD-8F0D-4E44-5E26A668C1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7996" y="4853555"/>
            <a:ext cx="421202" cy="421202"/>
          </a:xfrm>
          <a:prstGeom prst="rect">
            <a:avLst/>
          </a:prstGeom>
        </p:spPr>
      </p:pic>
      <p:pic>
        <p:nvPicPr>
          <p:cNvPr id="77" name="Grafický objekt 76" descr="Potřesení rukou se souvislou výplní">
            <a:extLst>
              <a:ext uri="{FF2B5EF4-FFF2-40B4-BE49-F238E27FC236}">
                <a16:creationId xmlns:a16="http://schemas.microsoft.com/office/drawing/2014/main" id="{FAD0744B-07F3-3B0E-1D50-2D869B136F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3681" y="5600823"/>
            <a:ext cx="405517" cy="405517"/>
          </a:xfrm>
          <a:prstGeom prst="rect">
            <a:avLst/>
          </a:prstGeom>
        </p:spPr>
      </p:pic>
      <p:sp>
        <p:nvSpPr>
          <p:cNvPr id="55" name="Obdélník: se zakulacenými rohy 54">
            <a:extLst>
              <a:ext uri="{FF2B5EF4-FFF2-40B4-BE49-F238E27FC236}">
                <a16:creationId xmlns:a16="http://schemas.microsoft.com/office/drawing/2014/main" id="{A109C2A4-C9D7-9C16-6268-98CAA7580029}"/>
              </a:ext>
            </a:extLst>
          </p:cNvPr>
          <p:cNvSpPr/>
          <p:nvPr/>
        </p:nvSpPr>
        <p:spPr>
          <a:xfrm>
            <a:off x="6241667" y="4518975"/>
            <a:ext cx="5469020" cy="1784159"/>
          </a:xfrm>
          <a:prstGeom prst="roundRect">
            <a:avLst>
              <a:gd name="adj" fmla="val 2884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69B64C4-480F-84CF-66B6-B8A02745123A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9B7031-57E9-6886-7B1E-A34FB2EFAF2B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Orgán pro digitální zdravotnictví (DHA)</a:t>
            </a:r>
          </a:p>
        </p:txBody>
      </p:sp>
    </p:spTree>
    <p:extLst>
      <p:ext uri="{BB962C8B-B14F-4D97-AF65-F5344CB8AC3E}">
        <p14:creationId xmlns:p14="http://schemas.microsoft.com/office/powerpoint/2010/main" val="1179591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3E7C1-61CE-DB97-899D-32ABFB440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8E67808-8E30-1A46-FCC2-7F5AD68D94AF}"/>
              </a:ext>
            </a:extLst>
          </p:cNvPr>
          <p:cNvSpPr txBox="1"/>
          <p:nvPr/>
        </p:nvSpPr>
        <p:spPr>
          <a:xfrm>
            <a:off x="318528" y="1061263"/>
            <a:ext cx="550236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O</a:t>
            </a:r>
            <a:r>
              <a:rPr lang="cs-CZ" sz="1300" b="0" i="0">
                <a:solidFill>
                  <a:srgbClr val="093562"/>
                </a:solidFill>
                <a:effectLst/>
                <a:latin typeface="Bahnschrift" panose="020B0502040204020203" pitchFamily="34" charset="0"/>
              </a:rPr>
              <a:t>rganizační a technický portál pro poskytování služeb spojených s </a:t>
            </a:r>
            <a:r>
              <a:rPr lang="cs-CZ" sz="1300" b="1" i="0">
                <a:solidFill>
                  <a:srgbClr val="093562"/>
                </a:solidFill>
                <a:effectLst/>
                <a:latin typeface="Bahnschrift" panose="020B0502040204020203" pitchFamily="34" charset="0"/>
              </a:rPr>
              <a:t>přeshraniční výměnou osobních elektronických zdravotních údajů </a:t>
            </a:r>
            <a:r>
              <a:rPr lang="cs-CZ" sz="1300" b="0" i="0">
                <a:solidFill>
                  <a:srgbClr val="093562"/>
                </a:solidFill>
                <a:effectLst/>
                <a:latin typeface="Bahnschrift" panose="020B0502040204020203" pitchFamily="34" charset="0"/>
              </a:rPr>
              <a:t>v souvislosti s </a:t>
            </a:r>
            <a:r>
              <a:rPr lang="cs-CZ" sz="1300" b="1" i="0">
                <a:solidFill>
                  <a:srgbClr val="093562"/>
                </a:solidFill>
                <a:effectLst/>
                <a:latin typeface="Bahnschrift" panose="020B0502040204020203" pitchFamily="34" charset="0"/>
              </a:rPr>
              <a:t>primárním využitím. </a:t>
            </a:r>
            <a:endParaRPr lang="cs-CZ" sz="1300" b="1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957D1AF-04DC-97FC-6E9A-4805AED5C0EC}"/>
              </a:ext>
            </a:extLst>
          </p:cNvPr>
          <p:cNvSpPr txBox="1"/>
          <p:nvPr/>
        </p:nvSpPr>
        <p:spPr>
          <a:xfrm>
            <a:off x="300864" y="1843597"/>
            <a:ext cx="55023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b="1" dirty="0">
                <a:solidFill>
                  <a:srgbClr val="093562"/>
                </a:solidFill>
                <a:latin typeface="Bahnschrift" panose="020B0502040204020203" pitchFamily="34" charset="0"/>
              </a:rPr>
              <a:t>Povinnosti NCPEH1: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32EB884-B3F0-AA6C-311A-F68C1E237C96}"/>
              </a:ext>
            </a:extLst>
          </p:cNvPr>
          <p:cNvSpPr/>
          <p:nvPr/>
        </p:nvSpPr>
        <p:spPr>
          <a:xfrm>
            <a:off x="346992" y="2348621"/>
            <a:ext cx="5456240" cy="732294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Umožnění </a:t>
            </a:r>
            <a:r>
              <a:rPr lang="cs-CZ" sz="13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přeshraniční výměny osobních elektronických zdravotních údajů 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 primárních kategorií dle EHDS</a:t>
            </a:r>
            <a:endParaRPr lang="cs-CZ" sz="1300" b="1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: se zakulacenými horními rohy 13">
            <a:extLst>
              <a:ext uri="{FF2B5EF4-FFF2-40B4-BE49-F238E27FC236}">
                <a16:creationId xmlns:a16="http://schemas.microsoft.com/office/drawing/2014/main" id="{48E80B35-2B71-83F0-30D0-71FB1B48F5C4}"/>
              </a:ext>
            </a:extLst>
          </p:cNvPr>
          <p:cNvSpPr/>
          <p:nvPr/>
        </p:nvSpPr>
        <p:spPr>
          <a:xfrm rot="16200000">
            <a:off x="274567" y="2429988"/>
            <a:ext cx="732294" cy="567122"/>
          </a:xfrm>
          <a:prstGeom prst="round2SameRect">
            <a:avLst/>
          </a:prstGeom>
          <a:solidFill>
            <a:srgbClr val="4C9BD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95B151CA-4FD5-6CFB-047C-61BB1457F234}"/>
              </a:ext>
            </a:extLst>
          </p:cNvPr>
          <p:cNvSpPr/>
          <p:nvPr/>
        </p:nvSpPr>
        <p:spPr>
          <a:xfrm>
            <a:off x="346992" y="3533490"/>
            <a:ext cx="5456240" cy="730800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Zajištění </a:t>
            </a:r>
            <a:r>
              <a:rPr lang="cs-CZ" sz="13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propojení se s ostatními evropskými NCPEH1 a centrální platformou </a:t>
            </a:r>
            <a:r>
              <a:rPr lang="cs-CZ" sz="1300" b="1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MyHealth@EU</a:t>
            </a:r>
            <a:r>
              <a:rPr lang="cs-CZ" sz="13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(společná infrastruktura pro výměnu </a:t>
            </a:r>
            <a:r>
              <a:rPr lang="cs-CZ" sz="130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zdrav.údajů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)</a:t>
            </a:r>
            <a:endParaRPr lang="cs-CZ" sz="1300" b="1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: se zakulacenými horními rohy 15">
            <a:extLst>
              <a:ext uri="{FF2B5EF4-FFF2-40B4-BE49-F238E27FC236}">
                <a16:creationId xmlns:a16="http://schemas.microsoft.com/office/drawing/2014/main" id="{B34E595C-C9C7-C147-505A-77568B934EEE}"/>
              </a:ext>
            </a:extLst>
          </p:cNvPr>
          <p:cNvSpPr/>
          <p:nvPr/>
        </p:nvSpPr>
        <p:spPr>
          <a:xfrm rot="16200000">
            <a:off x="278901" y="3611413"/>
            <a:ext cx="728473" cy="577280"/>
          </a:xfrm>
          <a:prstGeom prst="round2SameRect">
            <a:avLst/>
          </a:prstGeom>
          <a:solidFill>
            <a:srgbClr val="003A6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D3C4728C-F9C9-DCB4-D5A7-5F0EA07C964D}"/>
              </a:ext>
            </a:extLst>
          </p:cNvPr>
          <p:cNvSpPr/>
          <p:nvPr/>
        </p:nvSpPr>
        <p:spPr>
          <a:xfrm>
            <a:off x="358329" y="4716865"/>
            <a:ext cx="5456240" cy="730800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Zajištění </a:t>
            </a:r>
            <a:r>
              <a:rPr lang="cs-CZ" sz="13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připojení poskytovatelů zdravotní péče k NCPEH1 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 oboustrannou výměnu zdravotních údajů</a:t>
            </a:r>
            <a:endParaRPr lang="cs-CZ" sz="1300" b="1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Obdélník: se zakulacenými horními rohy 19">
            <a:extLst>
              <a:ext uri="{FF2B5EF4-FFF2-40B4-BE49-F238E27FC236}">
                <a16:creationId xmlns:a16="http://schemas.microsoft.com/office/drawing/2014/main" id="{79FC8AA4-8779-647A-8177-6998F63AE80D}"/>
              </a:ext>
            </a:extLst>
          </p:cNvPr>
          <p:cNvSpPr/>
          <p:nvPr/>
        </p:nvSpPr>
        <p:spPr>
          <a:xfrm rot="16200000">
            <a:off x="284117" y="4796170"/>
            <a:ext cx="725709" cy="577280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FF02357-A5A8-B56C-EAD6-F0B869F96AB8}"/>
              </a:ext>
            </a:extLst>
          </p:cNvPr>
          <p:cNvSpPr txBox="1"/>
          <p:nvPr/>
        </p:nvSpPr>
        <p:spPr>
          <a:xfrm>
            <a:off x="6275672" y="1061263"/>
            <a:ext cx="546902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cs-CZ" sz="1600" b="1">
                <a:solidFill>
                  <a:srgbClr val="093562"/>
                </a:solidFill>
                <a:latin typeface="Bahnschrift" panose="020B0502040204020203" pitchFamily="34" charset="0"/>
              </a:rPr>
              <a:t>V rámci přípravy novely byly vyhodnoceny dvě varianty:</a:t>
            </a: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37E46EE0-D28A-18DC-94C9-CAF298D56D85}"/>
              </a:ext>
            </a:extLst>
          </p:cNvPr>
          <p:cNvSpPr/>
          <p:nvPr/>
        </p:nvSpPr>
        <p:spPr>
          <a:xfrm>
            <a:off x="6275672" y="3471275"/>
            <a:ext cx="5352327" cy="2344512"/>
          </a:xfrm>
          <a:prstGeom prst="roundRect">
            <a:avLst>
              <a:gd name="adj" fmla="val 41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tlCol="0" anchor="t"/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Kraj Vysočina, spravováno Ministerstvem zdravotnictví </a:t>
            </a:r>
          </a:p>
        </p:txBody>
      </p:sp>
      <p:sp>
        <p:nvSpPr>
          <p:cNvPr id="28" name="Obdélník: se zakulacenými horními rohy 27">
            <a:extLst>
              <a:ext uri="{FF2B5EF4-FFF2-40B4-BE49-F238E27FC236}">
                <a16:creationId xmlns:a16="http://schemas.microsoft.com/office/drawing/2014/main" id="{41AD925D-D2DE-7BB8-4B65-0163E56DD5C5}"/>
              </a:ext>
            </a:extLst>
          </p:cNvPr>
          <p:cNvSpPr/>
          <p:nvPr/>
        </p:nvSpPr>
        <p:spPr>
          <a:xfrm rot="16200000">
            <a:off x="5276276" y="4470673"/>
            <a:ext cx="2335171" cy="336375"/>
          </a:xfrm>
          <a:prstGeom prst="round2SameRect">
            <a:avLst>
              <a:gd name="adj1" fmla="val 28938"/>
              <a:gd name="adj2" fmla="val 0"/>
            </a:avLst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BB61403D-422A-FB1F-181B-66713198AC75}"/>
              </a:ext>
            </a:extLst>
          </p:cNvPr>
          <p:cNvSpPr/>
          <p:nvPr/>
        </p:nvSpPr>
        <p:spPr>
          <a:xfrm>
            <a:off x="6787950" y="3907116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C2C0290C-D019-DF16-0611-35D83822AFAC}"/>
              </a:ext>
            </a:extLst>
          </p:cNvPr>
          <p:cNvSpPr/>
          <p:nvPr/>
        </p:nvSpPr>
        <p:spPr>
          <a:xfrm>
            <a:off x="6806193" y="4881566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0AEB91CF-FFB0-2F35-CC76-85BEDED33DA5}"/>
              </a:ext>
            </a:extLst>
          </p:cNvPr>
          <p:cNvSpPr txBox="1"/>
          <p:nvPr/>
        </p:nvSpPr>
        <p:spPr>
          <a:xfrm>
            <a:off x="7128310" y="3851593"/>
            <a:ext cx="4431678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Dlouhodobě fungující provozní model; existující technická infrastruktura; vysoká míra interoperability v rámci </a:t>
            </a:r>
            <a:r>
              <a:rPr lang="cs-CZ" sz="1300" err="1">
                <a:solidFill>
                  <a:srgbClr val="093562"/>
                </a:solidFill>
                <a:latin typeface="Bahnschrift" panose="020B0502040204020203" pitchFamily="34" charset="0"/>
              </a:rPr>
              <a:t>MyHealth@EU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; zavedená spolupráce s evropskými kontaktními místy; hospodárné využití již existujících kapacit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B3B8F38-0329-C0B3-D8B2-C5A545D70C0F}"/>
              </a:ext>
            </a:extLst>
          </p:cNvPr>
          <p:cNvSpPr txBox="1"/>
          <p:nvPr/>
        </p:nvSpPr>
        <p:spPr>
          <a:xfrm>
            <a:off x="7146553" y="4800127"/>
            <a:ext cx="4499689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Omezená institucionální legitimita subjektu na regionální úrovni; nižší kapacitní rezerva pro výkon celostátní </a:t>
            </a:r>
          </a:p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agendy; závislost na krajské infrastruktuře a potenciální riziko roztříštěnosti systému bez jasné centrální koordinace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DB974C9C-951D-E5B8-D11A-7016939E3A2F}"/>
              </a:ext>
            </a:extLst>
          </p:cNvPr>
          <p:cNvCxnSpPr>
            <a:cxnSpLocks/>
          </p:cNvCxnSpPr>
          <p:nvPr/>
        </p:nvCxnSpPr>
        <p:spPr>
          <a:xfrm>
            <a:off x="6787950" y="4800127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: se zakulacenými rohy 41">
            <a:extLst>
              <a:ext uri="{FF2B5EF4-FFF2-40B4-BE49-F238E27FC236}">
                <a16:creationId xmlns:a16="http://schemas.microsoft.com/office/drawing/2014/main" id="{460F3C6A-D78E-BEE1-6FF9-D575C5E3A054}"/>
              </a:ext>
            </a:extLst>
          </p:cNvPr>
          <p:cNvSpPr/>
          <p:nvPr/>
        </p:nvSpPr>
        <p:spPr>
          <a:xfrm>
            <a:off x="6275672" y="1450082"/>
            <a:ext cx="5352327" cy="1863512"/>
          </a:xfrm>
          <a:prstGeom prst="roundRect">
            <a:avLst>
              <a:gd name="adj" fmla="val 1096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tlCol="0" anchor="t"/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Propojení NCPEH1 s DHA</a:t>
            </a:r>
          </a:p>
          <a:p>
            <a:endParaRPr lang="cs-CZ" sz="1500" b="1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43" name="Obdélník: se zakulacenými horními rohy 42">
            <a:extLst>
              <a:ext uri="{FF2B5EF4-FFF2-40B4-BE49-F238E27FC236}">
                <a16:creationId xmlns:a16="http://schemas.microsoft.com/office/drawing/2014/main" id="{1FE6C959-E25A-0328-3577-EF558B21A430}"/>
              </a:ext>
            </a:extLst>
          </p:cNvPr>
          <p:cNvSpPr/>
          <p:nvPr/>
        </p:nvSpPr>
        <p:spPr>
          <a:xfrm rot="16200000">
            <a:off x="5512110" y="2213647"/>
            <a:ext cx="1863507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44" name="Obdélník: se zakulacenými rohy 43">
            <a:extLst>
              <a:ext uri="{FF2B5EF4-FFF2-40B4-BE49-F238E27FC236}">
                <a16:creationId xmlns:a16="http://schemas.microsoft.com/office/drawing/2014/main" id="{BE8DC8B7-E0EB-4832-585E-9BB7E73533C6}"/>
              </a:ext>
            </a:extLst>
          </p:cNvPr>
          <p:cNvSpPr/>
          <p:nvPr/>
        </p:nvSpPr>
        <p:spPr>
          <a:xfrm>
            <a:off x="6787949" y="1914688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45" name="Obdélník: se zakulacenými rohy 44">
            <a:extLst>
              <a:ext uri="{FF2B5EF4-FFF2-40B4-BE49-F238E27FC236}">
                <a16:creationId xmlns:a16="http://schemas.microsoft.com/office/drawing/2014/main" id="{0829F5A3-EAF3-82F8-F47A-B22AB9E30F76}"/>
              </a:ext>
            </a:extLst>
          </p:cNvPr>
          <p:cNvSpPr/>
          <p:nvPr/>
        </p:nvSpPr>
        <p:spPr>
          <a:xfrm>
            <a:off x="6808262" y="2565587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7EB62F03-E403-E717-5787-E69DED66C8BE}"/>
              </a:ext>
            </a:extLst>
          </p:cNvPr>
          <p:cNvSpPr txBox="1"/>
          <p:nvPr/>
        </p:nvSpPr>
        <p:spPr>
          <a:xfrm>
            <a:off x="7128309" y="1859165"/>
            <a:ext cx="443167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Vyšší přehlednost a jednotné řízení systému; lepší sdílení odborných kapacit; jednoznačné vymezení mandátu a koordinovaná reprezentace ČR vůči EU strukturám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47E10089-9D81-F421-059C-E3093952C490}"/>
              </a:ext>
            </a:extLst>
          </p:cNvPr>
          <p:cNvSpPr txBox="1"/>
          <p:nvPr/>
        </p:nvSpPr>
        <p:spPr>
          <a:xfrm>
            <a:off x="7128309" y="2513031"/>
            <a:ext cx="4499689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Vysoká organizační a finanční náročnost; potřeba nové infrastruktury a legislativního vymezení; delší doba implementace a riziko koncentrace rozhodovacích pravomocí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1B54954E-95CB-03D6-5BC2-298CB5BE8556}"/>
              </a:ext>
            </a:extLst>
          </p:cNvPr>
          <p:cNvCxnSpPr>
            <a:cxnSpLocks/>
          </p:cNvCxnSpPr>
          <p:nvPr/>
        </p:nvCxnSpPr>
        <p:spPr>
          <a:xfrm>
            <a:off x="6822521" y="2478653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F2F1CD57-76B6-D8F8-1378-6079B61DE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8" r="40800" b="17336"/>
          <a:stretch>
            <a:fillRect/>
          </a:stretch>
        </p:blipFill>
        <p:spPr>
          <a:xfrm>
            <a:off x="6347283" y="4321548"/>
            <a:ext cx="199568" cy="616798"/>
          </a:xfrm>
          <a:prstGeom prst="rect">
            <a:avLst/>
          </a:prstGeom>
        </p:spPr>
      </p:pic>
      <p:pic>
        <p:nvPicPr>
          <p:cNvPr id="52" name="Obrázek 51" descr="Obsah obrázku bílé, Grafika&#10;&#10;Obsah generovaný pomocí AI může být nesprávný.">
            <a:extLst>
              <a:ext uri="{FF2B5EF4-FFF2-40B4-BE49-F238E27FC236}">
                <a16:creationId xmlns:a16="http://schemas.microsoft.com/office/drawing/2014/main" id="{402D80F8-1B69-FDEA-2463-5911A3D9E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81" y="3964206"/>
            <a:ext cx="266252" cy="113090"/>
          </a:xfrm>
          <a:prstGeom prst="rect">
            <a:avLst/>
          </a:prstGeom>
        </p:spPr>
      </p:pic>
      <p:pic>
        <p:nvPicPr>
          <p:cNvPr id="54" name="Obrázek 53" descr="Obsah obrázku logo, symbol, bílé&#10;&#10;Obsah generovaný pomocí AI může být nesprávný.">
            <a:extLst>
              <a:ext uri="{FF2B5EF4-FFF2-40B4-BE49-F238E27FC236}">
                <a16:creationId xmlns:a16="http://schemas.microsoft.com/office/drawing/2014/main" id="{4D21424D-F9C1-8B16-7BBE-9814A8C04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57" y="2225560"/>
            <a:ext cx="258342" cy="258342"/>
          </a:xfrm>
          <a:prstGeom prst="rect">
            <a:avLst/>
          </a:prstGeom>
        </p:spPr>
      </p:pic>
      <p:pic>
        <p:nvPicPr>
          <p:cNvPr id="56" name="Grafický objekt 55" descr="Evropa se souvislou výplní">
            <a:extLst>
              <a:ext uri="{FF2B5EF4-FFF2-40B4-BE49-F238E27FC236}">
                <a16:creationId xmlns:a16="http://schemas.microsoft.com/office/drawing/2014/main" id="{A7A4DCED-5F7F-6B49-DDE1-C00A6A79E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960" y="2467111"/>
            <a:ext cx="494895" cy="494895"/>
          </a:xfrm>
          <a:prstGeom prst="rect">
            <a:avLst/>
          </a:prstGeom>
        </p:spPr>
      </p:pic>
      <p:pic>
        <p:nvPicPr>
          <p:cNvPr id="58" name="Grafický objekt 57" descr="Připojení se souvislou výplní">
            <a:extLst>
              <a:ext uri="{FF2B5EF4-FFF2-40B4-BE49-F238E27FC236}">
                <a16:creationId xmlns:a16="http://schemas.microsoft.com/office/drawing/2014/main" id="{E5E4FE98-3116-33B9-BFC9-A623DA7291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100" y="4863894"/>
            <a:ext cx="469508" cy="469508"/>
          </a:xfrm>
          <a:prstGeom prst="rect">
            <a:avLst/>
          </a:prstGeom>
        </p:spPr>
      </p:pic>
      <p:pic>
        <p:nvPicPr>
          <p:cNvPr id="60" name="Grafický objekt 59" descr="Síť se souvislou výplní">
            <a:extLst>
              <a:ext uri="{FF2B5EF4-FFF2-40B4-BE49-F238E27FC236}">
                <a16:creationId xmlns:a16="http://schemas.microsoft.com/office/drawing/2014/main" id="{B9A83928-C260-494A-83EB-941FE9F27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843" y="3681546"/>
            <a:ext cx="469508" cy="469508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C08AA3FF-0DE1-BB25-E176-0A9062FD494F}"/>
              </a:ext>
            </a:extLst>
          </p:cNvPr>
          <p:cNvSpPr/>
          <p:nvPr/>
        </p:nvSpPr>
        <p:spPr>
          <a:xfrm>
            <a:off x="6223966" y="3418064"/>
            <a:ext cx="5469019" cy="2454100"/>
          </a:xfrm>
          <a:prstGeom prst="roundRect">
            <a:avLst>
              <a:gd name="adj" fmla="val 4631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CD7A5EF-B47D-59C2-1365-A21B7165EEA1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3F556-6734-2F56-D9C8-E44DEDABABAC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Národní kontaktní místo pro digitální zdravotnictví (NCPEH1)</a:t>
            </a:r>
          </a:p>
        </p:txBody>
      </p:sp>
    </p:spTree>
    <p:extLst>
      <p:ext uri="{BB962C8B-B14F-4D97-AF65-F5344CB8AC3E}">
        <p14:creationId xmlns:p14="http://schemas.microsoft.com/office/powerpoint/2010/main" val="372259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75A95-1541-C8C5-27AC-BDE52BCF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A2142A3B-C0C7-4F1C-DAC9-FBB3392DF5C4}"/>
              </a:ext>
            </a:extLst>
          </p:cNvPr>
          <p:cNvSpPr txBox="1"/>
          <p:nvPr/>
        </p:nvSpPr>
        <p:spPr>
          <a:xfrm>
            <a:off x="365792" y="4110915"/>
            <a:ext cx="5312325" cy="2500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cs-CZ" sz="1500" b="1" kern="10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Provozní a technické úkony HDAB:</a:t>
            </a:r>
            <a:endParaRPr lang="cs-CZ" sz="1500" kern="100">
              <a:solidFill>
                <a:srgbClr val="09356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cs-CZ" sz="1300" kern="100">
                <a:solidFill>
                  <a:srgbClr val="093562"/>
                </a:solidFill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cs-CZ" sz="1300" kern="10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řizovat a provozovat </a:t>
            </a:r>
            <a:r>
              <a:rPr lang="cs-CZ" sz="1300" b="1" kern="10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vnitrostátní katalog datových souborů</a:t>
            </a:r>
            <a:r>
              <a:rPr lang="cs-CZ" sz="1300" kern="10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cs-CZ" sz="1300" kern="100">
              <a:solidFill>
                <a:srgbClr val="093562"/>
              </a:solidFill>
              <a:latin typeface="Bahnschrift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cs-CZ" sz="1300" kern="100">
                <a:solidFill>
                  <a:srgbClr val="093562"/>
                </a:solidFill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cs-CZ" sz="1300" kern="10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řizovat a provozovat informační systém pro podávání, hodnocení a schvalovaní </a:t>
            </a:r>
            <a:r>
              <a:rPr lang="cs-CZ" sz="1300" b="1" kern="10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žádostí o přístup ke zdrav. údajům</a:t>
            </a:r>
            <a:r>
              <a:rPr lang="cs-CZ" sz="1300" kern="10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cs-CZ" sz="1300" kern="100">
              <a:solidFill>
                <a:srgbClr val="093562"/>
              </a:solidFill>
              <a:latin typeface="Bahnschrift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cs-CZ" sz="130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řiz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ovat</a:t>
            </a:r>
            <a:r>
              <a:rPr lang="cs-CZ" sz="130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zveřejňovat prostřednictvím portálu </a:t>
            </a:r>
            <a:r>
              <a:rPr lang="cs-CZ" sz="1300" b="1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žádosti o zdrav. údaje po jejich obdržení</a:t>
            </a:r>
            <a:r>
              <a:rPr lang="cs-CZ" sz="130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veškerá vydaná </a:t>
            </a:r>
            <a:r>
              <a:rPr lang="cs-CZ" sz="1300" b="1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povolení ke zdrav. údajům</a:t>
            </a:r>
            <a:r>
              <a:rPr lang="cs-CZ" sz="130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nebo </a:t>
            </a:r>
            <a:r>
              <a:rPr lang="cs-CZ" sz="1300" b="1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schválené žádosti o zdrav. údaje</a:t>
            </a:r>
            <a:r>
              <a:rPr lang="cs-CZ" sz="1300">
                <a:solidFill>
                  <a:srgbClr val="093562"/>
                </a:solidFill>
                <a:effectLst/>
                <a:latin typeface="Bahnschrift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cs-CZ" sz="1300">
              <a:solidFill>
                <a:srgbClr val="093562"/>
              </a:solidFill>
              <a:latin typeface="Bahnschrift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Zajišťovat </a:t>
            </a:r>
            <a:r>
              <a:rPr lang="cs-CZ" sz="1300" b="1" err="1">
                <a:solidFill>
                  <a:srgbClr val="093562"/>
                </a:solidFill>
                <a:latin typeface="Bahnschrift" panose="020B0502040204020203" pitchFamily="34" charset="0"/>
              </a:rPr>
              <a:t>opt</a:t>
            </a:r>
            <a:r>
              <a:rPr lang="cs-CZ" sz="1300" b="1">
                <a:solidFill>
                  <a:srgbClr val="093562"/>
                </a:solidFill>
                <a:latin typeface="Bahnschrift" panose="020B0502040204020203" pitchFamily="34" charset="0"/>
              </a:rPr>
              <a:t>-out mechanismus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;</a:t>
            </a:r>
          </a:p>
          <a:p>
            <a:pPr marL="285750" lvl="0" indent="-285750">
              <a:buFontTx/>
              <a:buChar char="-"/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Provozovat bezpečné zpracovatelské prostředí pro zajištění bezpečnosti přístupů k elektronickým zdrav. údajům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cs-CZ">
              <a:solidFill>
                <a:srgbClr val="093562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A1EFD48-EBFB-4855-E980-988A3963E259}"/>
              </a:ext>
            </a:extLst>
          </p:cNvPr>
          <p:cNvSpPr txBox="1"/>
          <p:nvPr/>
        </p:nvSpPr>
        <p:spPr>
          <a:xfrm>
            <a:off x="317877" y="914101"/>
            <a:ext cx="54272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Subjekt zodpovědný za dodržování práv a povinností vyplývajících </a:t>
            </a:r>
          </a:p>
          <a:p>
            <a:pPr algn="just"/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z nařízení EHDS v oblasti </a:t>
            </a:r>
            <a:r>
              <a:rPr lang="cs-CZ" sz="1300" b="1">
                <a:solidFill>
                  <a:srgbClr val="093562"/>
                </a:solidFill>
                <a:latin typeface="Bahnschrift" panose="020B0502040204020203" pitchFamily="34" charset="0"/>
              </a:rPr>
              <a:t>sekundárního využívání zdravotních údajů.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74FB4A0-509A-C3CE-C690-62E11042081C}"/>
              </a:ext>
            </a:extLst>
          </p:cNvPr>
          <p:cNvSpPr txBox="1"/>
          <p:nvPr/>
        </p:nvSpPr>
        <p:spPr>
          <a:xfrm>
            <a:off x="317877" y="1368169"/>
            <a:ext cx="55023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Povinnosti HDAB: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CD28091E-43A8-0640-4042-501EDB6A1375}"/>
              </a:ext>
            </a:extLst>
          </p:cNvPr>
          <p:cNvSpPr/>
          <p:nvPr/>
        </p:nvSpPr>
        <p:spPr>
          <a:xfrm>
            <a:off x="6299240" y="4953368"/>
            <a:ext cx="5352327" cy="1416555"/>
          </a:xfrm>
          <a:prstGeom prst="roundRect">
            <a:avLst>
              <a:gd name="adj" fmla="val 804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tlCol="0" anchor="t"/>
          <a:lstStyle/>
          <a:p>
            <a:r>
              <a:rPr lang="cs-CZ" sz="1500" b="1" dirty="0">
                <a:solidFill>
                  <a:srgbClr val="093562"/>
                </a:solidFill>
                <a:latin typeface="Bahnschrift" panose="020B0502040204020203" pitchFamily="34" charset="0"/>
              </a:rPr>
              <a:t>Ministerstvo zdravotnictví ČR, odbor NCEZ</a:t>
            </a:r>
          </a:p>
        </p:txBody>
      </p:sp>
      <p:sp>
        <p:nvSpPr>
          <p:cNvPr id="14" name="Obdélník: se zakulacenými horními rohy 13">
            <a:extLst>
              <a:ext uri="{FF2B5EF4-FFF2-40B4-BE49-F238E27FC236}">
                <a16:creationId xmlns:a16="http://schemas.microsoft.com/office/drawing/2014/main" id="{0C45C81E-9492-B199-65D1-CBD68C49AA88}"/>
              </a:ext>
            </a:extLst>
          </p:cNvPr>
          <p:cNvSpPr/>
          <p:nvPr/>
        </p:nvSpPr>
        <p:spPr>
          <a:xfrm rot="16200000">
            <a:off x="5743773" y="5493454"/>
            <a:ext cx="1416552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39959E14-F720-8455-8415-9639D4BC4685}"/>
              </a:ext>
            </a:extLst>
          </p:cNvPr>
          <p:cNvSpPr/>
          <p:nvPr/>
        </p:nvSpPr>
        <p:spPr>
          <a:xfrm>
            <a:off x="6299099" y="1145477"/>
            <a:ext cx="5352327" cy="1241229"/>
          </a:xfrm>
          <a:prstGeom prst="roundRect">
            <a:avLst>
              <a:gd name="adj" fmla="val 74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36000" rtlCol="0" anchor="t"/>
          <a:lstStyle/>
          <a:p>
            <a:r>
              <a:rPr lang="cs-CZ" sz="1500" b="1" dirty="0">
                <a:solidFill>
                  <a:srgbClr val="093562"/>
                </a:solidFill>
                <a:latin typeface="Bahnschrift" panose="020B0502040204020203" pitchFamily="34" charset="0"/>
              </a:rPr>
              <a:t>Rozdělení funkcí HDAB mezi více institucí</a:t>
            </a:r>
          </a:p>
        </p:txBody>
      </p:sp>
      <p:sp>
        <p:nvSpPr>
          <p:cNvPr id="16" name="Obdélník: se zakulacenými horními rohy 15">
            <a:extLst>
              <a:ext uri="{FF2B5EF4-FFF2-40B4-BE49-F238E27FC236}">
                <a16:creationId xmlns:a16="http://schemas.microsoft.com/office/drawing/2014/main" id="{A6F3D4E6-A063-1B00-2AF8-7BDAFBF6FBEF}"/>
              </a:ext>
            </a:extLst>
          </p:cNvPr>
          <p:cNvSpPr/>
          <p:nvPr/>
        </p:nvSpPr>
        <p:spPr>
          <a:xfrm rot="16200000">
            <a:off x="5846678" y="1597901"/>
            <a:ext cx="1241228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5F57DCD-DCCD-2A79-C5A8-329E6EC2A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5"/>
          <a:stretch>
            <a:fillRect/>
          </a:stretch>
        </p:blipFill>
        <p:spPr>
          <a:xfrm>
            <a:off x="6334932" y="5559387"/>
            <a:ext cx="234232" cy="235807"/>
          </a:xfrm>
          <a:prstGeom prst="rect">
            <a:avLst/>
          </a:prstGeom>
        </p:spPr>
      </p:pic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9336C2F2-C136-E0F7-437F-6AA1FF9036C2}"/>
              </a:ext>
            </a:extLst>
          </p:cNvPr>
          <p:cNvSpPr/>
          <p:nvPr/>
        </p:nvSpPr>
        <p:spPr>
          <a:xfrm>
            <a:off x="6796137" y="5389207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7E8A43F1-7F28-6D19-F08B-294257FF5696}"/>
              </a:ext>
            </a:extLst>
          </p:cNvPr>
          <p:cNvSpPr/>
          <p:nvPr/>
        </p:nvSpPr>
        <p:spPr>
          <a:xfrm>
            <a:off x="6796137" y="5906537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7EE5D0B-B9A0-AF59-99D1-C54EDB221AAB}"/>
              </a:ext>
            </a:extLst>
          </p:cNvPr>
          <p:cNvSpPr txBox="1"/>
          <p:nvPr/>
        </p:nvSpPr>
        <p:spPr>
          <a:xfrm>
            <a:off x="7136497" y="5333684"/>
            <a:ext cx="4431678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Odborná způsobilost a dlouhodobé zkušenosti; finanční a organizační efektivita, možnost plynulého výkonu agendy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460D7BA-AD44-F563-7AAD-A6914D3870F0}"/>
              </a:ext>
            </a:extLst>
          </p:cNvPr>
          <p:cNvSpPr txBox="1"/>
          <p:nvPr/>
        </p:nvSpPr>
        <p:spPr>
          <a:xfrm>
            <a:off x="7109490" y="5918517"/>
            <a:ext cx="4499689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Potřeba jednoznačného vymezení kompetencí a posílení odborných kapacit; riziko koncentrace odpovědnosti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A6EB860B-F3AC-2B9C-E195-4BDA3FCC1FAA}"/>
              </a:ext>
            </a:extLst>
          </p:cNvPr>
          <p:cNvCxnSpPr>
            <a:cxnSpLocks/>
          </p:cNvCxnSpPr>
          <p:nvPr/>
        </p:nvCxnSpPr>
        <p:spPr>
          <a:xfrm>
            <a:off x="6836025" y="5785090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580A4BFF-908D-B542-0012-2794B6D527C9}"/>
              </a:ext>
            </a:extLst>
          </p:cNvPr>
          <p:cNvSpPr/>
          <p:nvPr/>
        </p:nvSpPr>
        <p:spPr>
          <a:xfrm>
            <a:off x="6803667" y="1507320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73F8043-02F1-2AFB-2B3A-6B19153E2377}"/>
              </a:ext>
            </a:extLst>
          </p:cNvPr>
          <p:cNvSpPr txBox="1"/>
          <p:nvPr/>
        </p:nvSpPr>
        <p:spPr>
          <a:xfrm>
            <a:off x="7156802" y="1446524"/>
            <a:ext cx="4400250" cy="46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Využití specializované expertízy jednotlivých institucí podle typu dat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599E07E3-A485-D9B3-830B-137417D3E387}"/>
              </a:ext>
            </a:extLst>
          </p:cNvPr>
          <p:cNvSpPr/>
          <p:nvPr/>
        </p:nvSpPr>
        <p:spPr>
          <a:xfrm>
            <a:off x="6811376" y="2008555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D8C246B-AE8F-8D4F-ACEA-DC850D5DC779}"/>
              </a:ext>
            </a:extLst>
          </p:cNvPr>
          <p:cNvSpPr txBox="1"/>
          <p:nvPr/>
        </p:nvSpPr>
        <p:spPr>
          <a:xfrm>
            <a:off x="7144027" y="1927842"/>
            <a:ext cx="4499689" cy="46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Riziko fragmentace systému; nutnost složité koordinace; vyšší finanční i personální náklady</a:t>
            </a: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C13D505E-F2A9-848B-E7B0-E0E3544CDA3B}"/>
              </a:ext>
            </a:extLst>
          </p:cNvPr>
          <p:cNvCxnSpPr>
            <a:cxnSpLocks/>
          </p:cNvCxnSpPr>
          <p:nvPr/>
        </p:nvCxnSpPr>
        <p:spPr>
          <a:xfrm>
            <a:off x="6803667" y="1911138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C1B7922B-EFF2-CA9E-2097-A2EB9B212814}"/>
              </a:ext>
            </a:extLst>
          </p:cNvPr>
          <p:cNvSpPr/>
          <p:nvPr/>
        </p:nvSpPr>
        <p:spPr>
          <a:xfrm>
            <a:off x="6299099" y="2442227"/>
            <a:ext cx="5352327" cy="1120048"/>
          </a:xfrm>
          <a:prstGeom prst="roundRect">
            <a:avLst>
              <a:gd name="adj" fmla="val 1096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tlCol="0" anchor="t"/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Nově vzniklý samostatný orgán</a:t>
            </a:r>
          </a:p>
          <a:p>
            <a:endParaRPr lang="cs-CZ" sz="1500" b="1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32" name="Obdélník: se zakulacenými horními rohy 31">
            <a:extLst>
              <a:ext uri="{FF2B5EF4-FFF2-40B4-BE49-F238E27FC236}">
                <a16:creationId xmlns:a16="http://schemas.microsoft.com/office/drawing/2014/main" id="{FAC61ACE-9E14-8496-E720-85DD88030F24}"/>
              </a:ext>
            </a:extLst>
          </p:cNvPr>
          <p:cNvSpPr/>
          <p:nvPr/>
        </p:nvSpPr>
        <p:spPr>
          <a:xfrm rot="16200000">
            <a:off x="5909659" y="2831674"/>
            <a:ext cx="1115271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1A25EA7F-6459-534E-487C-D1A7F36342D7}"/>
              </a:ext>
            </a:extLst>
          </p:cNvPr>
          <p:cNvSpPr/>
          <p:nvPr/>
        </p:nvSpPr>
        <p:spPr>
          <a:xfrm>
            <a:off x="6792898" y="2690798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851C4D0F-EF29-8D4E-982F-0FC90173E7E0}"/>
              </a:ext>
            </a:extLst>
          </p:cNvPr>
          <p:cNvSpPr/>
          <p:nvPr/>
        </p:nvSpPr>
        <p:spPr>
          <a:xfrm>
            <a:off x="6796160" y="3149836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5C921F1C-2194-1F95-2AD6-79BA55B0EFA6}"/>
              </a:ext>
            </a:extLst>
          </p:cNvPr>
          <p:cNvSpPr txBox="1"/>
          <p:nvPr/>
        </p:nvSpPr>
        <p:spPr>
          <a:xfrm>
            <a:off x="7144118" y="2650584"/>
            <a:ext cx="4431678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Vysoká míra institucionální nezávislosti a minimalizace střetu zájmů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8BA3B88-F135-A464-6991-5C5EEB12802D}"/>
              </a:ext>
            </a:extLst>
          </p:cNvPr>
          <p:cNvSpPr txBox="1"/>
          <p:nvPr/>
        </p:nvSpPr>
        <p:spPr>
          <a:xfrm>
            <a:off x="7121452" y="3106091"/>
            <a:ext cx="448821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Vysoká zřizovací i provozní náročnost, potřeba nové infrastruktury a delší čas potřebný pro uvedení do činnosti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D7537BF1-AA63-47AD-A0D5-516D650FADE7}"/>
              </a:ext>
            </a:extLst>
          </p:cNvPr>
          <p:cNvCxnSpPr>
            <a:cxnSpLocks/>
          </p:cNvCxnSpPr>
          <p:nvPr/>
        </p:nvCxnSpPr>
        <p:spPr>
          <a:xfrm>
            <a:off x="6799081" y="3070677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ázek 38" descr="Obsah obrázku symbol, logo, Písmo, kruh&#10;&#10;Obsah generovaný pomocí AI může být nesprávný.">
            <a:extLst>
              <a:ext uri="{FF2B5EF4-FFF2-40B4-BE49-F238E27FC236}">
                <a16:creationId xmlns:a16="http://schemas.microsoft.com/office/drawing/2014/main" id="{55278FC6-3522-DBAF-6756-4845F5CC2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13" y="2931104"/>
            <a:ext cx="279147" cy="279147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9B1A1977-BE36-A1D7-23E7-F55ACDBD9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8" r="40800" b="17336"/>
          <a:stretch>
            <a:fillRect/>
          </a:stretch>
        </p:blipFill>
        <p:spPr>
          <a:xfrm>
            <a:off x="6384057" y="1484461"/>
            <a:ext cx="199568" cy="616798"/>
          </a:xfrm>
          <a:prstGeom prst="rect">
            <a:avLst/>
          </a:prstGeom>
        </p:spPr>
      </p:pic>
      <p:sp>
        <p:nvSpPr>
          <p:cNvPr id="41" name="Obdélník: se zakulacenými rohy 40">
            <a:extLst>
              <a:ext uri="{FF2B5EF4-FFF2-40B4-BE49-F238E27FC236}">
                <a16:creationId xmlns:a16="http://schemas.microsoft.com/office/drawing/2014/main" id="{A4809965-589E-55E3-0D5D-EA85DBC0ABDE}"/>
              </a:ext>
            </a:extLst>
          </p:cNvPr>
          <p:cNvSpPr/>
          <p:nvPr/>
        </p:nvSpPr>
        <p:spPr>
          <a:xfrm>
            <a:off x="401553" y="1692552"/>
            <a:ext cx="5352327" cy="543600"/>
          </a:xfrm>
          <a:prstGeom prst="roundRect">
            <a:avLst>
              <a:gd name="adj" fmla="val 23427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Rozhodovat o přístupech ke zdravotním datům, schvalovat a vydávat povolení pro přístup k </a:t>
            </a:r>
            <a:r>
              <a:rPr lang="cs-CZ" sz="130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elek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zdrav. údajům</a:t>
            </a:r>
          </a:p>
        </p:txBody>
      </p:sp>
      <p:sp>
        <p:nvSpPr>
          <p:cNvPr id="42" name="Obdélník: se zakulacenými horními rohy 41">
            <a:extLst>
              <a:ext uri="{FF2B5EF4-FFF2-40B4-BE49-F238E27FC236}">
                <a16:creationId xmlns:a16="http://schemas.microsoft.com/office/drawing/2014/main" id="{056D0BD6-79C4-651C-CFA9-8379C4CD7000}"/>
              </a:ext>
            </a:extLst>
          </p:cNvPr>
          <p:cNvSpPr/>
          <p:nvPr/>
        </p:nvSpPr>
        <p:spPr>
          <a:xfrm rot="16200000">
            <a:off x="422204" y="1674494"/>
            <a:ext cx="543600" cy="577280"/>
          </a:xfrm>
          <a:prstGeom prst="round2SameRect">
            <a:avLst/>
          </a:prstGeom>
          <a:solidFill>
            <a:srgbClr val="4C9BD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Obdélník: se zakulacenými rohy 42">
            <a:extLst>
              <a:ext uri="{FF2B5EF4-FFF2-40B4-BE49-F238E27FC236}">
                <a16:creationId xmlns:a16="http://schemas.microsoft.com/office/drawing/2014/main" id="{9FA3D5AC-2DBD-8079-274D-DF76FD9461DB}"/>
              </a:ext>
            </a:extLst>
          </p:cNvPr>
          <p:cNvSpPr/>
          <p:nvPr/>
        </p:nvSpPr>
        <p:spPr>
          <a:xfrm>
            <a:off x="401553" y="2292207"/>
            <a:ext cx="5352327" cy="543600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Poskytovat uživatelům zdrav. údajů přístup k </a:t>
            </a:r>
            <a:r>
              <a:rPr lang="cs-CZ" sz="130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elek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zdrav. údajům v anonymizované, případně </a:t>
            </a:r>
            <a:r>
              <a:rPr lang="cs-CZ" sz="130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pseudonymizované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formě </a:t>
            </a:r>
          </a:p>
        </p:txBody>
      </p:sp>
      <p:sp>
        <p:nvSpPr>
          <p:cNvPr id="44" name="Obdélník: se zakulacenými horními rohy 43">
            <a:extLst>
              <a:ext uri="{FF2B5EF4-FFF2-40B4-BE49-F238E27FC236}">
                <a16:creationId xmlns:a16="http://schemas.microsoft.com/office/drawing/2014/main" id="{0FB659AF-3462-BC0B-8280-770980689485}"/>
              </a:ext>
            </a:extLst>
          </p:cNvPr>
          <p:cNvSpPr/>
          <p:nvPr/>
        </p:nvSpPr>
        <p:spPr>
          <a:xfrm rot="16200000">
            <a:off x="418397" y="2274148"/>
            <a:ext cx="543600" cy="577280"/>
          </a:xfrm>
          <a:prstGeom prst="round2SameRect">
            <a:avLst/>
          </a:prstGeom>
          <a:solidFill>
            <a:srgbClr val="003A6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Obdélník: se zakulacenými rohy 44">
            <a:extLst>
              <a:ext uri="{FF2B5EF4-FFF2-40B4-BE49-F238E27FC236}">
                <a16:creationId xmlns:a16="http://schemas.microsoft.com/office/drawing/2014/main" id="{0C56193B-98F0-28D2-A86C-7495E4D25F86}"/>
              </a:ext>
            </a:extLst>
          </p:cNvPr>
          <p:cNvSpPr/>
          <p:nvPr/>
        </p:nvSpPr>
        <p:spPr>
          <a:xfrm>
            <a:off x="401553" y="2889424"/>
            <a:ext cx="5352327" cy="543858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Dohlížet na to, zda uživatelé a držitelé zdravotních údajů dodržují požadavky stanovené tímto nařízením</a:t>
            </a:r>
          </a:p>
        </p:txBody>
      </p:sp>
      <p:sp>
        <p:nvSpPr>
          <p:cNvPr id="46" name="Obdélník: se zakulacenými horními rohy 45">
            <a:extLst>
              <a:ext uri="{FF2B5EF4-FFF2-40B4-BE49-F238E27FC236}">
                <a16:creationId xmlns:a16="http://schemas.microsoft.com/office/drawing/2014/main" id="{EA8B690B-ACF7-80FA-9F17-05C11D3709F6}"/>
              </a:ext>
            </a:extLst>
          </p:cNvPr>
          <p:cNvSpPr/>
          <p:nvPr/>
        </p:nvSpPr>
        <p:spPr>
          <a:xfrm rot="16200000">
            <a:off x="420161" y="2875909"/>
            <a:ext cx="540069" cy="577280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Obdélník: se zakulacenými rohy 46">
            <a:extLst>
              <a:ext uri="{FF2B5EF4-FFF2-40B4-BE49-F238E27FC236}">
                <a16:creationId xmlns:a16="http://schemas.microsoft.com/office/drawing/2014/main" id="{98265289-E19D-80A6-283C-09FA4F56E277}"/>
              </a:ext>
            </a:extLst>
          </p:cNvPr>
          <p:cNvSpPr/>
          <p:nvPr/>
        </p:nvSpPr>
        <p:spPr>
          <a:xfrm>
            <a:off x="401553" y="3491857"/>
            <a:ext cx="5352327" cy="543858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Zpracovávat elektronické zdrav. údaje. </a:t>
            </a:r>
          </a:p>
        </p:txBody>
      </p:sp>
      <p:sp>
        <p:nvSpPr>
          <p:cNvPr id="48" name="Obdélník: se zakulacenými horními rohy 47">
            <a:extLst>
              <a:ext uri="{FF2B5EF4-FFF2-40B4-BE49-F238E27FC236}">
                <a16:creationId xmlns:a16="http://schemas.microsoft.com/office/drawing/2014/main" id="{430FE86A-18DB-1046-B1CA-120CA265FC7A}"/>
              </a:ext>
            </a:extLst>
          </p:cNvPr>
          <p:cNvSpPr/>
          <p:nvPr/>
        </p:nvSpPr>
        <p:spPr>
          <a:xfrm rot="16200000">
            <a:off x="420161" y="3478342"/>
            <a:ext cx="540069" cy="577280"/>
          </a:xfrm>
          <a:prstGeom prst="round2SameRect">
            <a:avLst/>
          </a:prstGeom>
          <a:solidFill>
            <a:srgbClr val="4C9BD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2" name="Grafický objekt 51" descr="Klíč se souvislou výplní">
            <a:extLst>
              <a:ext uri="{FF2B5EF4-FFF2-40B4-BE49-F238E27FC236}">
                <a16:creationId xmlns:a16="http://schemas.microsoft.com/office/drawing/2014/main" id="{13E75271-0700-61F3-D238-597A6D35E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952" y="1718419"/>
            <a:ext cx="478708" cy="478708"/>
          </a:xfrm>
          <a:prstGeom prst="rect">
            <a:avLst/>
          </a:prstGeom>
        </p:spPr>
      </p:pic>
      <p:pic>
        <p:nvPicPr>
          <p:cNvPr id="54" name="Grafický objekt 53" descr="Zaškrtnutí se souvislou výplní">
            <a:extLst>
              <a:ext uri="{FF2B5EF4-FFF2-40B4-BE49-F238E27FC236}">
                <a16:creationId xmlns:a16="http://schemas.microsoft.com/office/drawing/2014/main" id="{5AEE2E54-88D8-3006-6910-E4B7A3D97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8328" y="2367665"/>
            <a:ext cx="401955" cy="401955"/>
          </a:xfrm>
          <a:prstGeom prst="rect">
            <a:avLst/>
          </a:prstGeom>
        </p:spPr>
      </p:pic>
      <p:pic>
        <p:nvPicPr>
          <p:cNvPr id="55" name="Grafický objekt 54" descr="Oko se souvislou výplní">
            <a:extLst>
              <a:ext uri="{FF2B5EF4-FFF2-40B4-BE49-F238E27FC236}">
                <a16:creationId xmlns:a16="http://schemas.microsoft.com/office/drawing/2014/main" id="{79DDCFA1-DCF0-0648-30BA-78354A2409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704" y="2958251"/>
            <a:ext cx="421202" cy="421202"/>
          </a:xfrm>
          <a:prstGeom prst="rect">
            <a:avLst/>
          </a:prstGeom>
        </p:spPr>
      </p:pic>
      <p:pic>
        <p:nvPicPr>
          <p:cNvPr id="57" name="Grafický objekt 56" descr="Server se souvislou výplní">
            <a:extLst>
              <a:ext uri="{FF2B5EF4-FFF2-40B4-BE49-F238E27FC236}">
                <a16:creationId xmlns:a16="http://schemas.microsoft.com/office/drawing/2014/main" id="{02462CBA-E22D-E53B-FD6F-A37914E847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7074" y="3579104"/>
            <a:ext cx="393210" cy="39321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6980EAB-1AAE-B4F5-0617-A03A815EC33D}"/>
              </a:ext>
            </a:extLst>
          </p:cNvPr>
          <p:cNvSpPr txBox="1"/>
          <p:nvPr/>
        </p:nvSpPr>
        <p:spPr>
          <a:xfrm>
            <a:off x="6258740" y="821769"/>
            <a:ext cx="546902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cs-CZ" sz="1600" b="1">
                <a:solidFill>
                  <a:srgbClr val="093562"/>
                </a:solidFill>
                <a:latin typeface="Bahnschrift" panose="020B0502040204020203" pitchFamily="34" charset="0"/>
              </a:rPr>
              <a:t>V rámci přípravy novely byly vyhodnoceny čtyři varianty: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D14B2C5-CE51-12E7-F7FF-408F57F059B1}"/>
              </a:ext>
            </a:extLst>
          </p:cNvPr>
          <p:cNvSpPr/>
          <p:nvPr/>
        </p:nvSpPr>
        <p:spPr>
          <a:xfrm>
            <a:off x="6299233" y="3653657"/>
            <a:ext cx="5352327" cy="1182038"/>
          </a:xfrm>
          <a:prstGeom prst="roundRect">
            <a:avLst>
              <a:gd name="adj" fmla="val 1096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tlCol="0" anchor="t"/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Ministerstvo zdravotnictví ČR</a:t>
            </a:r>
          </a:p>
        </p:txBody>
      </p:sp>
      <p:sp>
        <p:nvSpPr>
          <p:cNvPr id="8" name="Obdélník: se zakulacenými horními rohy 7">
            <a:extLst>
              <a:ext uri="{FF2B5EF4-FFF2-40B4-BE49-F238E27FC236}">
                <a16:creationId xmlns:a16="http://schemas.microsoft.com/office/drawing/2014/main" id="{BEE583A1-4F34-FFA0-FB51-E2A40105675F}"/>
              </a:ext>
            </a:extLst>
          </p:cNvPr>
          <p:cNvSpPr/>
          <p:nvPr/>
        </p:nvSpPr>
        <p:spPr>
          <a:xfrm rot="16200000">
            <a:off x="5876410" y="4076486"/>
            <a:ext cx="1182036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79CC5887-D9C5-A300-EFCD-41F78C488D75}"/>
              </a:ext>
            </a:extLst>
          </p:cNvPr>
          <p:cNvSpPr/>
          <p:nvPr/>
        </p:nvSpPr>
        <p:spPr>
          <a:xfrm>
            <a:off x="6799215" y="3959656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28E092DE-CDA7-6437-BAEE-E028BFC92A20}"/>
              </a:ext>
            </a:extLst>
          </p:cNvPr>
          <p:cNvSpPr/>
          <p:nvPr/>
        </p:nvSpPr>
        <p:spPr>
          <a:xfrm>
            <a:off x="6833751" y="4442595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A8266A4-F024-E921-A59B-3FDA002D2F9A}"/>
              </a:ext>
            </a:extLst>
          </p:cNvPr>
          <p:cNvSpPr txBox="1"/>
          <p:nvPr/>
        </p:nvSpPr>
        <p:spPr>
          <a:xfrm>
            <a:off x="7144118" y="3893545"/>
            <a:ext cx="4431678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Využití stávajících správních struktur; nižší provozní náklady a vysoká institucionální důvěryhodnost.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9146733C-7DB3-A58F-6DBA-C533D3771F47}"/>
              </a:ext>
            </a:extLst>
          </p:cNvPr>
          <p:cNvSpPr txBox="1"/>
          <p:nvPr/>
        </p:nvSpPr>
        <p:spPr>
          <a:xfrm>
            <a:off x="7122407" y="4368237"/>
            <a:ext cx="4499689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Riziko střetu zájmů a přetížení ministerstva, omezená flexibilita a administrativní zátěž při kumulaci agend</a:t>
            </a:r>
          </a:p>
        </p:txBody>
      </p: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06535BBF-05F3-9805-1675-C96FFA6F84F1}"/>
              </a:ext>
            </a:extLst>
          </p:cNvPr>
          <p:cNvCxnSpPr>
            <a:cxnSpLocks/>
          </p:cNvCxnSpPr>
          <p:nvPr/>
        </p:nvCxnSpPr>
        <p:spPr>
          <a:xfrm>
            <a:off x="6799215" y="4325916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Obrázek 50" descr="Obsah obrázku symbol, logo, Písmo, kruh&#10;&#10;Obsah generovaný pomocí AI může být nesprávný.">
            <a:extLst>
              <a:ext uri="{FF2B5EF4-FFF2-40B4-BE49-F238E27FC236}">
                <a16:creationId xmlns:a16="http://schemas.microsoft.com/office/drawing/2014/main" id="{679A6653-C368-A857-5CCE-905D98007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47" y="4142534"/>
            <a:ext cx="279147" cy="279147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BF09D3B5-EC52-C049-D4FD-459B4D860005}"/>
              </a:ext>
            </a:extLst>
          </p:cNvPr>
          <p:cNvSpPr/>
          <p:nvPr/>
        </p:nvSpPr>
        <p:spPr>
          <a:xfrm>
            <a:off x="6234402" y="4908154"/>
            <a:ext cx="5469020" cy="1507356"/>
          </a:xfrm>
          <a:prstGeom prst="roundRect">
            <a:avLst>
              <a:gd name="adj" fmla="val 4664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D69873D-17B5-21F7-A97C-C4D943A9FDDC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6CD3C1-C579-8CBE-629A-1A4A51D806B9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Subjekt pro přístup ke zdravotním údajům (HDAB) </a:t>
            </a:r>
          </a:p>
        </p:txBody>
      </p:sp>
    </p:spTree>
    <p:extLst>
      <p:ext uri="{BB962C8B-B14F-4D97-AF65-F5344CB8AC3E}">
        <p14:creationId xmlns:p14="http://schemas.microsoft.com/office/powerpoint/2010/main" val="1801787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F5672-2B58-6B76-1D17-EA4A30870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3B9C277-88D5-28BE-32EC-A21E5DA1E2FF}"/>
              </a:ext>
            </a:extLst>
          </p:cNvPr>
          <p:cNvSpPr txBox="1"/>
          <p:nvPr/>
        </p:nvSpPr>
        <p:spPr>
          <a:xfrm>
            <a:off x="315210" y="1096270"/>
            <a:ext cx="542727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Organizační a technický portál pro poskytování služeb spojených s přeshraniční výměnou osobních elektronických zdravotních údajů v souvislosti s primárním využitím. </a:t>
            </a:r>
            <a:endParaRPr lang="cs-CZ" sz="1300" b="1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A665525-2B1E-A75A-BAF5-D9FDEDD6E78D}"/>
              </a:ext>
            </a:extLst>
          </p:cNvPr>
          <p:cNvSpPr txBox="1"/>
          <p:nvPr/>
        </p:nvSpPr>
        <p:spPr>
          <a:xfrm>
            <a:off x="331294" y="2085179"/>
            <a:ext cx="55023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Povinnosti NCPEH2: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E3AE7651-7FB2-BB5A-BD21-B3F6F7666DFD}"/>
              </a:ext>
            </a:extLst>
          </p:cNvPr>
          <p:cNvSpPr/>
          <p:nvPr/>
        </p:nvSpPr>
        <p:spPr>
          <a:xfrm>
            <a:off x="379002" y="2789139"/>
            <a:ext cx="5456240" cy="843848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Zajišťuje přeshraniční předávání zdravotních dat pro výzkumné, inovační, regulační a další </a:t>
            </a:r>
            <a:r>
              <a:rPr lang="cs-CZ" sz="1300" err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neklinické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účely prostřednictvím EU infrastruktury HealthData@EU. </a:t>
            </a:r>
          </a:p>
        </p:txBody>
      </p:sp>
      <p:sp>
        <p:nvSpPr>
          <p:cNvPr id="12" name="Obdélník: se zakulacenými horními rohy 11">
            <a:extLst>
              <a:ext uri="{FF2B5EF4-FFF2-40B4-BE49-F238E27FC236}">
                <a16:creationId xmlns:a16="http://schemas.microsoft.com/office/drawing/2014/main" id="{8003BCB7-9CB0-13EC-C164-4E1580D84DCA}"/>
              </a:ext>
            </a:extLst>
          </p:cNvPr>
          <p:cNvSpPr/>
          <p:nvPr/>
        </p:nvSpPr>
        <p:spPr>
          <a:xfrm rot="16200000">
            <a:off x="250800" y="2926283"/>
            <a:ext cx="843848" cy="567122"/>
          </a:xfrm>
          <a:prstGeom prst="round2SameRect">
            <a:avLst/>
          </a:prstGeom>
          <a:solidFill>
            <a:srgbClr val="4C9BD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8DAAD969-9890-66C4-0F44-70493A0FC6F3}"/>
              </a:ext>
            </a:extLst>
          </p:cNvPr>
          <p:cNvSpPr/>
          <p:nvPr/>
        </p:nvSpPr>
        <p:spPr>
          <a:xfrm>
            <a:off x="379002" y="3909962"/>
            <a:ext cx="5456240" cy="730800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Povinnost zajistit interoperabilitu s evropskou </a:t>
            </a:r>
            <a:b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infrastrukturou </a:t>
            </a:r>
            <a:r>
              <a:rPr lang="cs-CZ" sz="13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HealthData@EU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Obdélník: se zakulacenými horními rohy 13">
            <a:extLst>
              <a:ext uri="{FF2B5EF4-FFF2-40B4-BE49-F238E27FC236}">
                <a16:creationId xmlns:a16="http://schemas.microsoft.com/office/drawing/2014/main" id="{1355C546-6F01-E877-F1B0-BE751A5C031E}"/>
              </a:ext>
            </a:extLst>
          </p:cNvPr>
          <p:cNvSpPr/>
          <p:nvPr/>
        </p:nvSpPr>
        <p:spPr>
          <a:xfrm rot="16200000">
            <a:off x="303409" y="3984339"/>
            <a:ext cx="728473" cy="577280"/>
          </a:xfrm>
          <a:prstGeom prst="round2SameRect">
            <a:avLst/>
          </a:prstGeom>
          <a:solidFill>
            <a:srgbClr val="003A6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33F4C1EF-E718-5765-A7D8-6608CBB2F785}"/>
              </a:ext>
            </a:extLst>
          </p:cNvPr>
          <p:cNvSpPr/>
          <p:nvPr/>
        </p:nvSpPr>
        <p:spPr>
          <a:xfrm>
            <a:off x="399091" y="4917737"/>
            <a:ext cx="5456240" cy="730800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Zavést bezpečné systémy pro přenos, uchovávání a zaznamenávání přístupů</a:t>
            </a:r>
          </a:p>
        </p:txBody>
      </p:sp>
      <p:sp>
        <p:nvSpPr>
          <p:cNvPr id="16" name="Obdélník: se zakulacenými horními rohy 15">
            <a:extLst>
              <a:ext uri="{FF2B5EF4-FFF2-40B4-BE49-F238E27FC236}">
                <a16:creationId xmlns:a16="http://schemas.microsoft.com/office/drawing/2014/main" id="{1438C6F7-0957-79A4-7F5B-E93AA1A8DE41}"/>
              </a:ext>
            </a:extLst>
          </p:cNvPr>
          <p:cNvSpPr/>
          <p:nvPr/>
        </p:nvSpPr>
        <p:spPr>
          <a:xfrm rot="16200000">
            <a:off x="308753" y="4994496"/>
            <a:ext cx="725709" cy="577280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F6ED8EF9-E9ED-2743-9A67-264901568421}"/>
              </a:ext>
            </a:extLst>
          </p:cNvPr>
          <p:cNvSpPr/>
          <p:nvPr/>
        </p:nvSpPr>
        <p:spPr>
          <a:xfrm>
            <a:off x="6294306" y="2939802"/>
            <a:ext cx="5352327" cy="2708742"/>
          </a:xfrm>
          <a:prstGeom prst="roundRect">
            <a:avLst>
              <a:gd name="adj" fmla="val 32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tlCol="0" anchor="t"/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Propojení NCPHE2 s HDAB</a:t>
            </a:r>
          </a:p>
        </p:txBody>
      </p:sp>
      <p:sp>
        <p:nvSpPr>
          <p:cNvPr id="23" name="Obdélník: se zakulacenými horními rohy 22">
            <a:extLst>
              <a:ext uri="{FF2B5EF4-FFF2-40B4-BE49-F238E27FC236}">
                <a16:creationId xmlns:a16="http://schemas.microsoft.com/office/drawing/2014/main" id="{3AB923BE-BC96-9AAC-EF61-C6AF48559979}"/>
              </a:ext>
            </a:extLst>
          </p:cNvPr>
          <p:cNvSpPr/>
          <p:nvPr/>
        </p:nvSpPr>
        <p:spPr>
          <a:xfrm rot="16200000">
            <a:off x="5108129" y="4125981"/>
            <a:ext cx="2708737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0285D91C-8DF5-662C-407F-B5D548B690DE}"/>
              </a:ext>
            </a:extLst>
          </p:cNvPr>
          <p:cNvSpPr/>
          <p:nvPr/>
        </p:nvSpPr>
        <p:spPr>
          <a:xfrm>
            <a:off x="6806583" y="3363170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E57E10E-DDDC-634E-1EC0-B8F57597CA1A}"/>
              </a:ext>
            </a:extLst>
          </p:cNvPr>
          <p:cNvSpPr txBox="1"/>
          <p:nvPr/>
        </p:nvSpPr>
        <p:spPr>
          <a:xfrm>
            <a:off x="7146943" y="3240673"/>
            <a:ext cx="44316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Centralizované řešení umožňuje jednotné řízení procesů přístupu k datům 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i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jejich technického zpřístupnění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;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využití stávající infrastruktury, kapacit a procesů HDAB zajišťuje finanční, organizační 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a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technickou efektivitu 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;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současně je tím posílena konzistence a bezpečnost poskytovaných služeb na národní i evropské úrovni.</a:t>
            </a:r>
            <a:endParaRPr lang="cs-CZ" sz="1300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3B1E5D57-FBB8-5527-7854-0527D39E2E3A}"/>
              </a:ext>
            </a:extLst>
          </p:cNvPr>
          <p:cNvSpPr/>
          <p:nvPr/>
        </p:nvSpPr>
        <p:spPr>
          <a:xfrm>
            <a:off x="6795866" y="4650547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681A219-4D6A-150A-AFD9-A77F9A74CA77}"/>
              </a:ext>
            </a:extLst>
          </p:cNvPr>
          <p:cNvSpPr txBox="1"/>
          <p:nvPr/>
        </p:nvSpPr>
        <p:spPr>
          <a:xfrm>
            <a:off x="7136227" y="4556384"/>
            <a:ext cx="449968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Soustředění rozhodovacích a technických funkcí v jednom subjektu může omezit nezávislost rozhodování a představovat riziko střetu rolí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;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model vyžaduje jasné oddělení interních kompetencí, transparentní pravidla řízení a adekvátní kontrolní mechanismy</a:t>
            </a:r>
          </a:p>
          <a:p>
            <a:pPr>
              <a:lnSpc>
                <a:spcPts val="1400"/>
              </a:lnSpc>
            </a:pPr>
            <a:endParaRPr lang="cs-CZ" sz="1300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AC4DC568-80B3-0892-DB43-96DE3A91F17C}"/>
              </a:ext>
            </a:extLst>
          </p:cNvPr>
          <p:cNvCxnSpPr>
            <a:cxnSpLocks/>
          </p:cNvCxnSpPr>
          <p:nvPr/>
        </p:nvCxnSpPr>
        <p:spPr>
          <a:xfrm>
            <a:off x="6844870" y="4493327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03F71F59-CFE8-39BD-7C62-28AAE2C2EB71}"/>
              </a:ext>
            </a:extLst>
          </p:cNvPr>
          <p:cNvSpPr/>
          <p:nvPr/>
        </p:nvSpPr>
        <p:spPr>
          <a:xfrm>
            <a:off x="6283589" y="1196159"/>
            <a:ext cx="5352327" cy="1591761"/>
          </a:xfrm>
          <a:prstGeom prst="roundRect">
            <a:avLst>
              <a:gd name="adj" fmla="val 1096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tlCol="0" anchor="t"/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Nově vzniklý samostatný orgán</a:t>
            </a:r>
          </a:p>
          <a:p>
            <a:endParaRPr lang="cs-CZ" sz="1500" b="1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37" name="Obdélník: se zakulacenými horními rohy 36">
            <a:extLst>
              <a:ext uri="{FF2B5EF4-FFF2-40B4-BE49-F238E27FC236}">
                <a16:creationId xmlns:a16="http://schemas.microsoft.com/office/drawing/2014/main" id="{E1BCBE44-6552-6E77-6293-74C800008AE6}"/>
              </a:ext>
            </a:extLst>
          </p:cNvPr>
          <p:cNvSpPr/>
          <p:nvPr/>
        </p:nvSpPr>
        <p:spPr>
          <a:xfrm rot="16200000">
            <a:off x="5635082" y="1844671"/>
            <a:ext cx="1633402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B7CC682C-1208-EB89-0A6B-F319A89F131C}"/>
              </a:ext>
            </a:extLst>
          </p:cNvPr>
          <p:cNvSpPr/>
          <p:nvPr/>
        </p:nvSpPr>
        <p:spPr>
          <a:xfrm>
            <a:off x="6795866" y="1623824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CD6CD009-F97F-D129-7816-80AB3D31D00C}"/>
              </a:ext>
            </a:extLst>
          </p:cNvPr>
          <p:cNvSpPr/>
          <p:nvPr/>
        </p:nvSpPr>
        <p:spPr>
          <a:xfrm>
            <a:off x="6785286" y="2188116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6807040E-942A-D787-16DD-6EC998C60BED}"/>
              </a:ext>
            </a:extLst>
          </p:cNvPr>
          <p:cNvSpPr txBox="1"/>
          <p:nvPr/>
        </p:nvSpPr>
        <p:spPr>
          <a:xfrm>
            <a:off x="7136223" y="1496014"/>
            <a:ext cx="4431678" cy="64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Vysoká institucionální nezávislost a jednoznačné 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postavení v rámci státní správy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; minimalizace střetu zájmů</a:t>
            </a:r>
            <a:endParaRPr lang="cs-CZ" sz="1300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26B4C244-FC0E-9F5A-D370-C034D2701268}"/>
              </a:ext>
            </a:extLst>
          </p:cNvPr>
          <p:cNvSpPr txBox="1"/>
          <p:nvPr/>
        </p:nvSpPr>
        <p:spPr>
          <a:xfrm>
            <a:off x="7146944" y="2103490"/>
            <a:ext cx="449968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Výrazná finanční a organizační náročnost; nutnost budování nové infrastruktury; delší čas potřebný k zahájení činnosti 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a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k dosažení plné funkčnosti</a:t>
            </a:r>
            <a:endParaRPr lang="cs-CZ" sz="1300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36FCF1DD-F9EB-60F8-C416-42CB2641BA49}"/>
              </a:ext>
            </a:extLst>
          </p:cNvPr>
          <p:cNvCxnSpPr>
            <a:cxnSpLocks/>
          </p:cNvCxnSpPr>
          <p:nvPr/>
        </p:nvCxnSpPr>
        <p:spPr>
          <a:xfrm>
            <a:off x="6844870" y="2103490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Obrázek 42" descr="Obsah obrázku symbol, logo, Písmo, kruh&#10;&#10;Obsah generovaný pomocí AI může být nesprávný.">
            <a:extLst>
              <a:ext uri="{FF2B5EF4-FFF2-40B4-BE49-F238E27FC236}">
                <a16:creationId xmlns:a16="http://schemas.microsoft.com/office/drawing/2014/main" id="{04F25B1D-BB81-B757-0B5A-8EFDB603F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57" y="1873987"/>
            <a:ext cx="279147" cy="279147"/>
          </a:xfrm>
          <a:prstGeom prst="rect">
            <a:avLst/>
          </a:prstGeom>
        </p:spPr>
      </p:pic>
      <p:pic>
        <p:nvPicPr>
          <p:cNvPr id="45" name="Obrázek 44" descr="Obsah obrázku logo, symbol, bílé&#10;&#10;Obsah generovaný pomocí AI může být nesprávný.">
            <a:extLst>
              <a:ext uri="{FF2B5EF4-FFF2-40B4-BE49-F238E27FC236}">
                <a16:creationId xmlns:a16="http://schemas.microsoft.com/office/drawing/2014/main" id="{4EAD4F66-6B70-51AA-0D8D-B3E2A219C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26" y="4103491"/>
            <a:ext cx="258342" cy="258342"/>
          </a:xfrm>
          <a:prstGeom prst="rect">
            <a:avLst/>
          </a:prstGeom>
        </p:spPr>
      </p:pic>
      <p:pic>
        <p:nvPicPr>
          <p:cNvPr id="46" name="Grafický objekt 45" descr="Evropa se souvislou výplní">
            <a:extLst>
              <a:ext uri="{FF2B5EF4-FFF2-40B4-BE49-F238E27FC236}">
                <a16:creationId xmlns:a16="http://schemas.microsoft.com/office/drawing/2014/main" id="{1CA5BECA-1E05-9A86-7D00-E3BF05833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970" y="2962396"/>
            <a:ext cx="494895" cy="494895"/>
          </a:xfrm>
          <a:prstGeom prst="rect">
            <a:avLst/>
          </a:prstGeom>
        </p:spPr>
      </p:pic>
      <p:pic>
        <p:nvPicPr>
          <p:cNvPr id="47" name="Grafický objekt 46" descr="Síť se souvislou výplní">
            <a:extLst>
              <a:ext uri="{FF2B5EF4-FFF2-40B4-BE49-F238E27FC236}">
                <a16:creationId xmlns:a16="http://schemas.microsoft.com/office/drawing/2014/main" id="{803E24DF-1764-A75D-40A3-EE2E1E221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853" y="4016485"/>
            <a:ext cx="469508" cy="469508"/>
          </a:xfrm>
          <a:prstGeom prst="rect">
            <a:avLst/>
          </a:prstGeom>
        </p:spPr>
      </p:pic>
      <p:pic>
        <p:nvPicPr>
          <p:cNvPr id="49" name="Grafický objekt 48" descr="Štít – zaškrtnutí se souvislou výplní">
            <a:extLst>
              <a:ext uri="{FF2B5EF4-FFF2-40B4-BE49-F238E27FC236}">
                <a16:creationId xmlns:a16="http://schemas.microsoft.com/office/drawing/2014/main" id="{7714149B-F36F-3359-8209-C6769C31CB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553" y="5014299"/>
            <a:ext cx="467808" cy="46780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A5D2713-E33F-2091-4CD0-D7DD4AD2F1EC}"/>
              </a:ext>
            </a:extLst>
          </p:cNvPr>
          <p:cNvSpPr txBox="1"/>
          <p:nvPr/>
        </p:nvSpPr>
        <p:spPr>
          <a:xfrm>
            <a:off x="6258740" y="821769"/>
            <a:ext cx="546902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cs-CZ" sz="1600" b="1" dirty="0">
                <a:solidFill>
                  <a:srgbClr val="093562"/>
                </a:solidFill>
                <a:latin typeface="Bahnschrift" panose="020B0502040204020203" pitchFamily="34" charset="0"/>
              </a:rPr>
              <a:t>V rámci přípravy novely byly vyhodnoceny dvě varianty: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E06DEE16-DA50-D84A-B768-0C73B8A32B0F}"/>
              </a:ext>
            </a:extLst>
          </p:cNvPr>
          <p:cNvSpPr/>
          <p:nvPr/>
        </p:nvSpPr>
        <p:spPr>
          <a:xfrm>
            <a:off x="6249642" y="2895407"/>
            <a:ext cx="5456240" cy="2807688"/>
          </a:xfrm>
          <a:prstGeom prst="roundRect">
            <a:avLst>
              <a:gd name="adj" fmla="val 3329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3052348-9245-FD57-7DC7-821C8147FF9B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1AA98A-D8AE-8771-D1CF-D64A14FE02CD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Národní kontaktní místo pro sekundární využití (NCPEH2)</a:t>
            </a:r>
          </a:p>
        </p:txBody>
      </p:sp>
    </p:spTree>
    <p:extLst>
      <p:ext uri="{BB962C8B-B14F-4D97-AF65-F5344CB8AC3E}">
        <p14:creationId xmlns:p14="http://schemas.microsoft.com/office/powerpoint/2010/main" val="221602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A4B0B-D3F1-454C-8D25-7FE1FB9A2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7ABE11E4-B663-F992-2355-E92BAFF498FF}"/>
              </a:ext>
            </a:extLst>
          </p:cNvPr>
          <p:cNvSpPr txBox="1"/>
          <p:nvPr/>
        </p:nvSpPr>
        <p:spPr>
          <a:xfrm>
            <a:off x="322275" y="1057932"/>
            <a:ext cx="54272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Subjekt zodpovědný za provádění dozoru nad trhem se systémy elektronických zdravotních záznamů (EHR)</a:t>
            </a:r>
            <a:r>
              <a:rPr lang="cs-CZ" sz="1300" b="1" dirty="0">
                <a:solidFill>
                  <a:srgbClr val="093562"/>
                </a:solidFill>
                <a:latin typeface="Bahnschrift" panose="020B0502040204020203" pitchFamily="34" charset="0"/>
              </a:rPr>
              <a:t>.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78747B7-A917-9E38-0EC2-3B243CD9DEA5}"/>
              </a:ext>
            </a:extLst>
          </p:cNvPr>
          <p:cNvSpPr txBox="1"/>
          <p:nvPr/>
        </p:nvSpPr>
        <p:spPr>
          <a:xfrm>
            <a:off x="294836" y="1636415"/>
            <a:ext cx="55023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Povinnosti MSA: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243A30E6-8E7A-F1D5-5502-08E13E5DCB9F}"/>
              </a:ext>
            </a:extLst>
          </p:cNvPr>
          <p:cNvSpPr/>
          <p:nvPr/>
        </p:nvSpPr>
        <p:spPr>
          <a:xfrm>
            <a:off x="363834" y="2211153"/>
            <a:ext cx="5456240" cy="732294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Zajištění </a:t>
            </a:r>
            <a:r>
              <a:rPr lang="cs-CZ" sz="13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interoperabilitu, bezpečnost, a funkčnost systémů EHR 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podle požadavků EHDS.</a:t>
            </a:r>
          </a:p>
        </p:txBody>
      </p:sp>
      <p:sp>
        <p:nvSpPr>
          <p:cNvPr id="20" name="Obdélník: se zakulacenými horními rohy 19">
            <a:extLst>
              <a:ext uri="{FF2B5EF4-FFF2-40B4-BE49-F238E27FC236}">
                <a16:creationId xmlns:a16="http://schemas.microsoft.com/office/drawing/2014/main" id="{B027514D-A370-0427-10CC-78BC1D51C4E9}"/>
              </a:ext>
            </a:extLst>
          </p:cNvPr>
          <p:cNvSpPr/>
          <p:nvPr/>
        </p:nvSpPr>
        <p:spPr>
          <a:xfrm rot="16200000">
            <a:off x="276094" y="2292520"/>
            <a:ext cx="732294" cy="567122"/>
          </a:xfrm>
          <a:prstGeom prst="round2SameRect">
            <a:avLst/>
          </a:prstGeom>
          <a:solidFill>
            <a:srgbClr val="4C9BD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A07BBCCB-266D-9C88-C8D7-9687FF90F3FE}"/>
              </a:ext>
            </a:extLst>
          </p:cNvPr>
          <p:cNvSpPr/>
          <p:nvPr/>
        </p:nvSpPr>
        <p:spPr>
          <a:xfrm>
            <a:off x="489719" y="3540566"/>
            <a:ext cx="5456240" cy="730800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Zajištění </a:t>
            </a:r>
            <a:r>
              <a:rPr lang="cs-CZ" sz="13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dozoru nad plnění povinností výrobců, dovozců a distributorů systémů EHR 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podle EHDS.</a:t>
            </a:r>
            <a:endParaRPr lang="cs-CZ" sz="1300" b="1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2" name="Obdélník: se zakulacenými horními rohy 21">
            <a:extLst>
              <a:ext uri="{FF2B5EF4-FFF2-40B4-BE49-F238E27FC236}">
                <a16:creationId xmlns:a16="http://schemas.microsoft.com/office/drawing/2014/main" id="{61F889DF-A3AD-E7B7-78E5-72ABDC08F94D}"/>
              </a:ext>
            </a:extLst>
          </p:cNvPr>
          <p:cNvSpPr/>
          <p:nvPr/>
        </p:nvSpPr>
        <p:spPr>
          <a:xfrm rot="16200000">
            <a:off x="292168" y="3617382"/>
            <a:ext cx="728473" cy="577280"/>
          </a:xfrm>
          <a:prstGeom prst="round2SameRect">
            <a:avLst/>
          </a:prstGeom>
          <a:solidFill>
            <a:srgbClr val="003A6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E3A821D7-AE06-1A26-3804-8F2A24311598}"/>
              </a:ext>
            </a:extLst>
          </p:cNvPr>
          <p:cNvSpPr/>
          <p:nvPr/>
        </p:nvSpPr>
        <p:spPr>
          <a:xfrm>
            <a:off x="379149" y="4873364"/>
            <a:ext cx="5456240" cy="730800"/>
          </a:xfrm>
          <a:prstGeom prst="roundRect">
            <a:avLst>
              <a:gd name="adj" fmla="val 26923"/>
            </a:avLst>
          </a:prstGeom>
          <a:solidFill>
            <a:schemeClr val="bg1">
              <a:lumMod val="95000"/>
            </a:schemeClr>
          </a:solidFill>
        </p:spPr>
        <p:txBody>
          <a:bodyPr vert="horz" lIns="612000" tIns="45720" rIns="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Provádění</a:t>
            </a:r>
            <a:r>
              <a:rPr lang="cs-CZ" sz="13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kontroly systémů EHR, </a:t>
            </a:r>
            <a:r>
              <a:rPr lang="cs-CZ" sz="1300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tj. vyžadování potřebné dokumentace a přístupu k produktům za účelem ověření, zda systém EHR splňuje požadavky podle EHDS. </a:t>
            </a:r>
          </a:p>
        </p:txBody>
      </p:sp>
      <p:sp>
        <p:nvSpPr>
          <p:cNvPr id="24" name="Obdélník: se zakulacenými horními rohy 23">
            <a:extLst>
              <a:ext uri="{FF2B5EF4-FFF2-40B4-BE49-F238E27FC236}">
                <a16:creationId xmlns:a16="http://schemas.microsoft.com/office/drawing/2014/main" id="{B9CC3FF8-9ED3-F0B3-D18E-F583C211B497}"/>
              </a:ext>
            </a:extLst>
          </p:cNvPr>
          <p:cNvSpPr/>
          <p:nvPr/>
        </p:nvSpPr>
        <p:spPr>
          <a:xfrm rot="16200000">
            <a:off x="304935" y="4952670"/>
            <a:ext cx="725709" cy="577280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88ECEF6F-DABE-FBAF-5E54-4192EBABB6A7}"/>
              </a:ext>
            </a:extLst>
          </p:cNvPr>
          <p:cNvSpPr/>
          <p:nvPr/>
        </p:nvSpPr>
        <p:spPr>
          <a:xfrm>
            <a:off x="6261072" y="4562180"/>
            <a:ext cx="5352327" cy="1658480"/>
          </a:xfrm>
          <a:prstGeom prst="roundRect">
            <a:avLst>
              <a:gd name="adj" fmla="val 4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tlCol="0" anchor="t"/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Propojení MSA s DHA (NCEZ)</a:t>
            </a:r>
          </a:p>
          <a:p>
            <a:endParaRPr lang="cs-CZ" sz="1500" b="1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28" name="Obdélník: se zakulacenými horními rohy 27">
            <a:extLst>
              <a:ext uri="{FF2B5EF4-FFF2-40B4-BE49-F238E27FC236}">
                <a16:creationId xmlns:a16="http://schemas.microsoft.com/office/drawing/2014/main" id="{4F4F969F-1888-0775-F954-5BD6B5130A59}"/>
              </a:ext>
            </a:extLst>
          </p:cNvPr>
          <p:cNvSpPr/>
          <p:nvPr/>
        </p:nvSpPr>
        <p:spPr>
          <a:xfrm rot="16200000">
            <a:off x="5600025" y="5223228"/>
            <a:ext cx="1658477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1B641EC7-099E-9AB7-B3FA-E34050D57DFA}"/>
              </a:ext>
            </a:extLst>
          </p:cNvPr>
          <p:cNvSpPr/>
          <p:nvPr/>
        </p:nvSpPr>
        <p:spPr>
          <a:xfrm>
            <a:off x="6773349" y="5026786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E4CDEA84-236B-B227-DCE7-D0B8BB64B2A1}"/>
              </a:ext>
            </a:extLst>
          </p:cNvPr>
          <p:cNvSpPr/>
          <p:nvPr/>
        </p:nvSpPr>
        <p:spPr>
          <a:xfrm>
            <a:off x="6771920" y="5732769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86B1D30-9244-33C7-143D-EC276F28B405}"/>
              </a:ext>
            </a:extLst>
          </p:cNvPr>
          <p:cNvSpPr txBox="1"/>
          <p:nvPr/>
        </p:nvSpPr>
        <p:spPr>
          <a:xfrm>
            <a:off x="7093427" y="4818988"/>
            <a:ext cx="4565519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Odborná způsobilost díky dlouhodobé zkušenosti s IT infrastrukturou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;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využití stávajících personálních a technických kapacit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;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nižší finanční náročnost a organizační kontinuita s agendou elektronizace zdravotnictví</a:t>
            </a:r>
            <a:endParaRPr lang="cs-CZ" sz="1300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B2FB1AA-A5DB-E1C7-E02B-42C0F66D0281}"/>
              </a:ext>
            </a:extLst>
          </p:cNvPr>
          <p:cNvSpPr txBox="1"/>
          <p:nvPr/>
        </p:nvSpPr>
        <p:spPr>
          <a:xfrm>
            <a:off x="7078274" y="5693435"/>
            <a:ext cx="4499689" cy="46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Potřeba posílení odborných kapacit a riziko vyšší administrativní zátěže při kumulaci agend</a:t>
            </a:r>
            <a:endParaRPr lang="cs-CZ" sz="1300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3D3E91DB-E4DF-0A6E-3374-54F2155AEEF6}"/>
              </a:ext>
            </a:extLst>
          </p:cNvPr>
          <p:cNvCxnSpPr>
            <a:cxnSpLocks/>
          </p:cNvCxnSpPr>
          <p:nvPr/>
        </p:nvCxnSpPr>
        <p:spPr>
          <a:xfrm>
            <a:off x="6842714" y="5668799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ázek 33" descr="Obsah obrázku logo, symbol, bílé&#10;&#10;Obsah generovaný pomocí AI může být nesprávný.">
            <a:extLst>
              <a:ext uri="{FF2B5EF4-FFF2-40B4-BE49-F238E27FC236}">
                <a16:creationId xmlns:a16="http://schemas.microsoft.com/office/drawing/2014/main" id="{522D33C9-A5A7-1B36-060A-037FEF3A8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68" y="5340966"/>
            <a:ext cx="258342" cy="258342"/>
          </a:xfrm>
          <a:prstGeom prst="rect">
            <a:avLst/>
          </a:prstGeom>
        </p:spPr>
      </p:pic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521A1C7D-3FDF-9E7D-EF2B-12CFB3B65CA2}"/>
              </a:ext>
            </a:extLst>
          </p:cNvPr>
          <p:cNvSpPr/>
          <p:nvPr/>
        </p:nvSpPr>
        <p:spPr>
          <a:xfrm>
            <a:off x="6242111" y="2857713"/>
            <a:ext cx="5352327" cy="1561779"/>
          </a:xfrm>
          <a:prstGeom prst="roundRect">
            <a:avLst>
              <a:gd name="adj" fmla="val 1096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36000" rtlCol="0" anchor="t"/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Nově vzniklý samostatný orgán</a:t>
            </a:r>
          </a:p>
          <a:p>
            <a:endParaRPr lang="cs-CZ" sz="1500" b="1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36" name="Obdélník: se zakulacenými horními rohy 35">
            <a:extLst>
              <a:ext uri="{FF2B5EF4-FFF2-40B4-BE49-F238E27FC236}">
                <a16:creationId xmlns:a16="http://schemas.microsoft.com/office/drawing/2014/main" id="{5F884D6F-803D-D830-9778-27FF2B95F3C8}"/>
              </a:ext>
            </a:extLst>
          </p:cNvPr>
          <p:cNvSpPr/>
          <p:nvPr/>
        </p:nvSpPr>
        <p:spPr>
          <a:xfrm rot="16200000">
            <a:off x="5619312" y="3480516"/>
            <a:ext cx="1581985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088026C9-C1BC-B092-D8C4-BEBEA8381FC3}"/>
              </a:ext>
            </a:extLst>
          </p:cNvPr>
          <p:cNvSpPr/>
          <p:nvPr/>
        </p:nvSpPr>
        <p:spPr>
          <a:xfrm>
            <a:off x="6754388" y="3285378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2F302849-D2CE-F03F-B737-9415AAAAD5D0}"/>
              </a:ext>
            </a:extLst>
          </p:cNvPr>
          <p:cNvSpPr/>
          <p:nvPr/>
        </p:nvSpPr>
        <p:spPr>
          <a:xfrm>
            <a:off x="6754388" y="3874262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76FBA27-5BC5-C001-F3FD-3C9BA0505639}"/>
              </a:ext>
            </a:extLst>
          </p:cNvPr>
          <p:cNvSpPr txBox="1"/>
          <p:nvPr/>
        </p:nvSpPr>
        <p:spPr>
          <a:xfrm>
            <a:off x="7094745" y="3179306"/>
            <a:ext cx="4431678" cy="64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Vysoká míra institucionální nezávislosti a jednoznačné 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postavení v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systému 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státní správy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; minimalizace možných střetů zájmů</a:t>
            </a:r>
            <a:endParaRPr lang="cs-CZ" sz="1300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2B51175D-F496-6053-1718-A6C9D1AB1548}"/>
              </a:ext>
            </a:extLst>
          </p:cNvPr>
          <p:cNvSpPr txBox="1"/>
          <p:nvPr/>
        </p:nvSpPr>
        <p:spPr>
          <a:xfrm>
            <a:off x="7094749" y="3791374"/>
            <a:ext cx="4499689" cy="64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Vysoké zřizovací a provozní náklady; potřeba budování infrastruktury 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a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personálního zajištění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; delší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čas na uvedení do činnosti</a:t>
            </a:r>
            <a:endParaRPr lang="cs-CZ" sz="1300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C38935AF-188B-4819-4379-5A1C20D2B750}"/>
              </a:ext>
            </a:extLst>
          </p:cNvPr>
          <p:cNvCxnSpPr>
            <a:cxnSpLocks/>
          </p:cNvCxnSpPr>
          <p:nvPr/>
        </p:nvCxnSpPr>
        <p:spPr>
          <a:xfrm>
            <a:off x="6754387" y="3791390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Obrázek 41" descr="Obsah obrázku symbol, logo, Písmo, kruh&#10;&#10;Obsah generovaný pomocí AI může být nesprávný.">
            <a:extLst>
              <a:ext uri="{FF2B5EF4-FFF2-40B4-BE49-F238E27FC236}">
                <a16:creationId xmlns:a16="http://schemas.microsoft.com/office/drawing/2014/main" id="{46F73C85-2679-EA4D-F6B2-784D3F056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28" y="3499028"/>
            <a:ext cx="279147" cy="279147"/>
          </a:xfrm>
          <a:prstGeom prst="rect">
            <a:avLst/>
          </a:prstGeom>
        </p:spPr>
      </p:pic>
      <p:sp>
        <p:nvSpPr>
          <p:cNvPr id="43" name="Obdélník: se zakulacenými rohy 42">
            <a:extLst>
              <a:ext uri="{FF2B5EF4-FFF2-40B4-BE49-F238E27FC236}">
                <a16:creationId xmlns:a16="http://schemas.microsoft.com/office/drawing/2014/main" id="{6ED23BA8-CCCB-A701-FC14-5872E419CEEE}"/>
              </a:ext>
            </a:extLst>
          </p:cNvPr>
          <p:cNvSpPr/>
          <p:nvPr/>
        </p:nvSpPr>
        <p:spPr>
          <a:xfrm>
            <a:off x="6246041" y="1181612"/>
            <a:ext cx="5352327" cy="1575386"/>
          </a:xfrm>
          <a:prstGeom prst="roundRect">
            <a:avLst>
              <a:gd name="adj" fmla="val 12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36000" rtlCol="0" anchor="t"/>
          <a:lstStyle/>
          <a:p>
            <a:r>
              <a:rPr lang="cs-CZ" sz="1500" b="1">
                <a:solidFill>
                  <a:srgbClr val="093562"/>
                </a:solidFill>
                <a:latin typeface="Bahnschrift" panose="020B0502040204020203" pitchFamily="34" charset="0"/>
              </a:rPr>
              <a:t>Ministerstvo zdravotnictví</a:t>
            </a:r>
            <a:r>
              <a:rPr lang="cs-CZ" sz="1500" b="1" dirty="0">
                <a:solidFill>
                  <a:srgbClr val="093562"/>
                </a:solidFill>
                <a:latin typeface="Bahnschrift" panose="020B0502040204020203" pitchFamily="34" charset="0"/>
              </a:rPr>
              <a:t> ČR</a:t>
            </a:r>
            <a:endParaRPr lang="cs-CZ" sz="1500" b="1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44" name="Obdélník: se zakulacenými horními rohy 43">
            <a:extLst>
              <a:ext uri="{FF2B5EF4-FFF2-40B4-BE49-F238E27FC236}">
                <a16:creationId xmlns:a16="http://schemas.microsoft.com/office/drawing/2014/main" id="{13C29265-34A0-C8F2-4A91-514C666D01DE}"/>
              </a:ext>
            </a:extLst>
          </p:cNvPr>
          <p:cNvSpPr/>
          <p:nvPr/>
        </p:nvSpPr>
        <p:spPr>
          <a:xfrm rot="16200000">
            <a:off x="5626538" y="1801115"/>
            <a:ext cx="1575383" cy="336375"/>
          </a:xfrm>
          <a:prstGeom prst="round2Same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45" name="Obdélník: se zakulacenými rohy 44">
            <a:extLst>
              <a:ext uri="{FF2B5EF4-FFF2-40B4-BE49-F238E27FC236}">
                <a16:creationId xmlns:a16="http://schemas.microsoft.com/office/drawing/2014/main" id="{DC5782DD-C550-25B9-FB98-76BDC2AA676B}"/>
              </a:ext>
            </a:extLst>
          </p:cNvPr>
          <p:cNvSpPr/>
          <p:nvPr/>
        </p:nvSpPr>
        <p:spPr>
          <a:xfrm>
            <a:off x="6758319" y="1617452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cs-CZ" sz="2400" b="1">
                <a:solidFill>
                  <a:srgbClr val="3F7AA8"/>
                </a:solidFill>
              </a:rPr>
              <a:t>+</a:t>
            </a:r>
          </a:p>
        </p:txBody>
      </p:sp>
      <p:sp>
        <p:nvSpPr>
          <p:cNvPr id="46" name="Obdélník: se zakulacenými rohy 45">
            <a:extLst>
              <a:ext uri="{FF2B5EF4-FFF2-40B4-BE49-F238E27FC236}">
                <a16:creationId xmlns:a16="http://schemas.microsoft.com/office/drawing/2014/main" id="{39E58B93-C79E-ECEF-E69C-902DB211F132}"/>
              </a:ext>
            </a:extLst>
          </p:cNvPr>
          <p:cNvSpPr/>
          <p:nvPr/>
        </p:nvSpPr>
        <p:spPr>
          <a:xfrm>
            <a:off x="6757126" y="2236940"/>
            <a:ext cx="340360" cy="3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cs-CZ" sz="2400">
                <a:solidFill>
                  <a:srgbClr val="C00000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2CD0CC8F-ACD3-EFAB-5B04-31180FECB98D}"/>
              </a:ext>
            </a:extLst>
          </p:cNvPr>
          <p:cNvSpPr txBox="1"/>
          <p:nvPr/>
        </p:nvSpPr>
        <p:spPr>
          <a:xfrm>
            <a:off x="7097486" y="1506385"/>
            <a:ext cx="443167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Využití existujících správních a rozhodovacích struktur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;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nižší provozní náklady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;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institucionální autorita a přímá vazba na regulaci zdravotnického trhu</a:t>
            </a:r>
            <a:endParaRPr lang="cs-CZ" sz="1300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DE8A77A-698D-A99E-8CEE-46AA55D3984E}"/>
              </a:ext>
            </a:extLst>
          </p:cNvPr>
          <p:cNvSpPr txBox="1"/>
          <p:nvPr/>
        </p:nvSpPr>
        <p:spPr>
          <a:xfrm>
            <a:off x="7097486" y="2146856"/>
            <a:ext cx="4499689" cy="64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Riziko přetížení ministerstva</a:t>
            </a:r>
            <a:r>
              <a:rPr lang="cs-CZ" sz="1300">
                <a:solidFill>
                  <a:srgbClr val="093562"/>
                </a:solidFill>
                <a:latin typeface="Bahnschrift" panose="020B0502040204020203" pitchFamily="34" charset="0"/>
              </a:rPr>
              <a:t>; </a:t>
            </a:r>
            <a:r>
              <a:rPr lang="cs-CZ" sz="1300" dirty="0">
                <a:solidFill>
                  <a:srgbClr val="093562"/>
                </a:solidFill>
                <a:latin typeface="Bahnschrift" panose="020B0502040204020203" pitchFamily="34" charset="0"/>
              </a:rPr>
              <a:t>omezené technické kapacity a nižší flexibilita při reagování na dynamický technologický vývoj</a:t>
            </a:r>
            <a:endParaRPr lang="cs-CZ" sz="1300">
              <a:solidFill>
                <a:srgbClr val="093562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824CF026-1E84-0458-2F25-B884235723E9}"/>
              </a:ext>
            </a:extLst>
          </p:cNvPr>
          <p:cNvCxnSpPr>
            <a:cxnSpLocks/>
          </p:cNvCxnSpPr>
          <p:nvPr/>
        </p:nvCxnSpPr>
        <p:spPr>
          <a:xfrm>
            <a:off x="6775981" y="2137327"/>
            <a:ext cx="4682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Obrázek 49">
            <a:extLst>
              <a:ext uri="{FF2B5EF4-FFF2-40B4-BE49-F238E27FC236}">
                <a16:creationId xmlns:a16="http://schemas.microsoft.com/office/drawing/2014/main" id="{8C087499-A0CA-A353-3EFB-25CFB0926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8" r="40800" b="17336"/>
          <a:stretch>
            <a:fillRect/>
          </a:stretch>
        </p:blipFill>
        <p:spPr>
          <a:xfrm>
            <a:off x="6317652" y="1613557"/>
            <a:ext cx="199568" cy="616798"/>
          </a:xfrm>
          <a:prstGeom prst="rect">
            <a:avLst/>
          </a:prstGeom>
        </p:spPr>
      </p:pic>
      <p:pic>
        <p:nvPicPr>
          <p:cNvPr id="52" name="Obrázek 51" descr="Obsah obrázku kruh, symbol, design&#10;&#10;Obsah generovaný pomocí AI může být nesprávný.">
            <a:extLst>
              <a:ext uri="{FF2B5EF4-FFF2-40B4-BE49-F238E27FC236}">
                <a16:creationId xmlns:a16="http://schemas.microsoft.com/office/drawing/2014/main" id="{685AFC1E-250F-B4E9-683C-2FF492C37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40" y="2377030"/>
            <a:ext cx="377205" cy="377205"/>
          </a:xfrm>
          <a:prstGeom prst="rect">
            <a:avLst/>
          </a:prstGeom>
        </p:spPr>
      </p:pic>
      <p:pic>
        <p:nvPicPr>
          <p:cNvPr id="54" name="Obrázek 53" descr="Obsah obrázku symbol, Písmo, logo, text&#10;&#10;Obsah generovaný pomocí AI může být nesprávný.">
            <a:extLst>
              <a:ext uri="{FF2B5EF4-FFF2-40B4-BE49-F238E27FC236}">
                <a16:creationId xmlns:a16="http://schemas.microsoft.com/office/drawing/2014/main" id="{7DD0500D-AB0D-738A-6320-5B1C626AC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40" y="5002535"/>
            <a:ext cx="459424" cy="459424"/>
          </a:xfrm>
          <a:prstGeom prst="rect">
            <a:avLst/>
          </a:prstGeom>
        </p:spPr>
      </p:pic>
      <p:pic>
        <p:nvPicPr>
          <p:cNvPr id="56" name="Obrázek 55" descr="Obsah obrázku logo, Písmo, symbol, Grafika&#10;&#10;Obsah generovaný pomocí AI může být nesprávný.">
            <a:extLst>
              <a:ext uri="{FF2B5EF4-FFF2-40B4-BE49-F238E27FC236}">
                <a16:creationId xmlns:a16="http://schemas.microsoft.com/office/drawing/2014/main" id="{9BC5D52D-BE43-5290-6FC1-9D6AB5FE27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95" y="3663325"/>
            <a:ext cx="422618" cy="42261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240D1E5-0136-B2FD-F3AB-DE931A507439}"/>
              </a:ext>
            </a:extLst>
          </p:cNvPr>
          <p:cNvSpPr txBox="1"/>
          <p:nvPr/>
        </p:nvSpPr>
        <p:spPr>
          <a:xfrm>
            <a:off x="6275672" y="851596"/>
            <a:ext cx="546902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cs-CZ" sz="1600" b="1" dirty="0">
                <a:solidFill>
                  <a:srgbClr val="093562"/>
                </a:solidFill>
                <a:latin typeface="Bahnschrift" panose="020B0502040204020203" pitchFamily="34" charset="0"/>
              </a:rPr>
              <a:t>V rámci přípravy novely byly vyhodnoceny tři varianty: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B410BB28-F201-F7FD-2A09-186C4A632F97}"/>
              </a:ext>
            </a:extLst>
          </p:cNvPr>
          <p:cNvSpPr/>
          <p:nvPr/>
        </p:nvSpPr>
        <p:spPr>
          <a:xfrm>
            <a:off x="6197217" y="4506275"/>
            <a:ext cx="5469020" cy="1767525"/>
          </a:xfrm>
          <a:prstGeom prst="roundRect">
            <a:avLst>
              <a:gd name="adj" fmla="val 4664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43BD593-BE08-EE98-504C-7D709574F8B2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02277E-7A71-2AC1-AFA6-ABC60D023E94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Orgán pro dozor nad trhem (MSA)</a:t>
            </a:r>
          </a:p>
        </p:txBody>
      </p:sp>
    </p:spTree>
    <p:extLst>
      <p:ext uri="{BB962C8B-B14F-4D97-AF65-F5344CB8AC3E}">
        <p14:creationId xmlns:p14="http://schemas.microsoft.com/office/powerpoint/2010/main" val="2770193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235E5-C160-7970-2B3D-C5DABD25A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259DF0BC-8055-9D71-4A4C-402658696137}"/>
              </a:ext>
            </a:extLst>
          </p:cNvPr>
          <p:cNvSpPr/>
          <p:nvPr/>
        </p:nvSpPr>
        <p:spPr>
          <a:xfrm>
            <a:off x="410016" y="922346"/>
            <a:ext cx="11518641" cy="748861"/>
          </a:xfrm>
          <a:prstGeom prst="roundRect">
            <a:avLst/>
          </a:prstGeom>
          <a:solidFill>
            <a:srgbClr val="D2DAE7"/>
          </a:solidFill>
        </p:spPr>
        <p:txBody>
          <a:bodyPr vert="horz" lIns="1044000" tIns="720000" rIns="91440" bIns="720000" rtlCol="0" anchor="ctr"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cs-CZ" sz="160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Nařízení EHDS stanovuje jednotný rámec pro bezpečné sdílení primárního využití </a:t>
            </a:r>
            <a:r>
              <a:rPr lang="cs-CZ" sz="1600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údajů za účelem poskytování zdravotní péče</a:t>
            </a:r>
            <a:r>
              <a:rPr lang="cs-CZ" sz="160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Některé komponenty jsou v současné době řešeny </a:t>
            </a:r>
            <a:r>
              <a:rPr lang="cs-CZ" sz="1600" b="1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částečně prostřednictvím Programem EZ.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254D2F-AE5D-64DC-4BCC-1C5D43BB6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431" y="1087101"/>
            <a:ext cx="387326" cy="38732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41EDEC1-3270-5B1D-B3B1-06578C4F833A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EDDCA5-77D7-0AF5-90DB-112788FCB154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>
                <a:latin typeface="Bahnschrift" panose="020B0502040204020203" pitchFamily="34" charset="0"/>
                <a:cs typeface="Arial" panose="020B0604020202020204" pitchFamily="34" charset="0"/>
              </a:rPr>
              <a:t>Primární využití </a:t>
            </a:r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zdravotních údajů</a:t>
            </a:r>
            <a:endParaRPr lang="cs-CZ" sz="240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C09B2BBD-4C17-0A0E-044E-9BF2DBD1EF41}"/>
              </a:ext>
            </a:extLst>
          </p:cNvPr>
          <p:cNvSpPr txBox="1"/>
          <p:nvPr/>
        </p:nvSpPr>
        <p:spPr>
          <a:xfrm>
            <a:off x="374778" y="4606946"/>
            <a:ext cx="5510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Další oblasti vyplývající z primárního využití dle EHDS:</a:t>
            </a:r>
            <a:endParaRPr lang="cs-CZ" sz="1600">
              <a:solidFill>
                <a:srgbClr val="003A6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2" name="Obdélník: se zakulacenými rohy 71">
            <a:extLst>
              <a:ext uri="{FF2B5EF4-FFF2-40B4-BE49-F238E27FC236}">
                <a16:creationId xmlns:a16="http://schemas.microsoft.com/office/drawing/2014/main" id="{608B4ECE-7EC1-F1F2-BD98-FB6A303D0C45}"/>
              </a:ext>
            </a:extLst>
          </p:cNvPr>
          <p:cNvSpPr/>
          <p:nvPr/>
        </p:nvSpPr>
        <p:spPr>
          <a:xfrm>
            <a:off x="442628" y="5024028"/>
            <a:ext cx="2586556" cy="730800"/>
          </a:xfrm>
          <a:prstGeom prst="roundRect">
            <a:avLst>
              <a:gd name="adj" fmla="val 16913"/>
            </a:avLst>
          </a:prstGeom>
          <a:solidFill>
            <a:schemeClr val="bg1">
              <a:lumMod val="95000"/>
            </a:schemeClr>
          </a:solidFill>
        </p:spPr>
        <p:txBody>
          <a:bodyPr vert="horz" lIns="144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Práva pacienta </a:t>
            </a:r>
          </a:p>
        </p:txBody>
      </p:sp>
      <p:sp>
        <p:nvSpPr>
          <p:cNvPr id="75" name="Obdélník: se zakulacenými rohy 74">
            <a:extLst>
              <a:ext uri="{FF2B5EF4-FFF2-40B4-BE49-F238E27FC236}">
                <a16:creationId xmlns:a16="http://schemas.microsoft.com/office/drawing/2014/main" id="{56091D10-83C0-F338-8383-4BB4DBF21956}"/>
              </a:ext>
            </a:extLst>
          </p:cNvPr>
          <p:cNvSpPr/>
          <p:nvPr/>
        </p:nvSpPr>
        <p:spPr>
          <a:xfrm>
            <a:off x="6405364" y="5885443"/>
            <a:ext cx="2617017" cy="730800"/>
          </a:xfrm>
          <a:prstGeom prst="roundRect">
            <a:avLst>
              <a:gd name="adj" fmla="val 19416"/>
            </a:avLst>
          </a:prstGeom>
          <a:solidFill>
            <a:schemeClr val="bg1">
              <a:lumMod val="95000"/>
            </a:schemeClr>
          </a:solidFill>
        </p:spPr>
        <p:txBody>
          <a:bodyPr vert="horz" lIns="108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Interoperabilita </a:t>
            </a:r>
            <a:b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výměna dat</a:t>
            </a:r>
          </a:p>
        </p:txBody>
      </p:sp>
      <p:sp>
        <p:nvSpPr>
          <p:cNvPr id="84" name="Obdélník: se zakulacenými rohy 83">
            <a:extLst>
              <a:ext uri="{FF2B5EF4-FFF2-40B4-BE49-F238E27FC236}">
                <a16:creationId xmlns:a16="http://schemas.microsoft.com/office/drawing/2014/main" id="{40898C18-64F8-6DDC-B99C-9F6C38A1CEAF}"/>
              </a:ext>
            </a:extLst>
          </p:cNvPr>
          <p:cNvSpPr/>
          <p:nvPr/>
        </p:nvSpPr>
        <p:spPr>
          <a:xfrm>
            <a:off x="3369484" y="5024028"/>
            <a:ext cx="2670059" cy="730800"/>
          </a:xfrm>
          <a:prstGeom prst="roundRect">
            <a:avLst>
              <a:gd name="adj" fmla="val 18164"/>
            </a:avLst>
          </a:prstGeom>
          <a:solidFill>
            <a:schemeClr val="bg1">
              <a:lumMod val="95000"/>
            </a:schemeClr>
          </a:solidFill>
        </p:spPr>
        <p:txBody>
          <a:bodyPr vert="horz" lIns="180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Zaznamenávání</a:t>
            </a:r>
            <a:b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aktualizace dat</a:t>
            </a:r>
          </a:p>
        </p:txBody>
      </p:sp>
      <p:sp>
        <p:nvSpPr>
          <p:cNvPr id="87" name="Obdélník: se zakulacenými rohy 86">
            <a:extLst>
              <a:ext uri="{FF2B5EF4-FFF2-40B4-BE49-F238E27FC236}">
                <a16:creationId xmlns:a16="http://schemas.microsoft.com/office/drawing/2014/main" id="{5846931D-8DA1-93E0-4737-060BC9210509}"/>
              </a:ext>
            </a:extLst>
          </p:cNvPr>
          <p:cNvSpPr/>
          <p:nvPr/>
        </p:nvSpPr>
        <p:spPr>
          <a:xfrm>
            <a:off x="9318843" y="5050721"/>
            <a:ext cx="2586556" cy="730800"/>
          </a:xfrm>
          <a:prstGeom prst="roundRect">
            <a:avLst>
              <a:gd name="adj" fmla="val 19416"/>
            </a:avLst>
          </a:prstGeom>
          <a:solidFill>
            <a:schemeClr val="bg1">
              <a:lumMod val="95000"/>
            </a:schemeClr>
          </a:solidFill>
        </p:spPr>
        <p:txBody>
          <a:bodyPr vert="horz" lIns="108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Povinné připojení poskytovatelů</a:t>
            </a:r>
          </a:p>
        </p:txBody>
      </p:sp>
      <p:sp>
        <p:nvSpPr>
          <p:cNvPr id="90" name="Obdélník: se zakulacenými rohy 89">
            <a:extLst>
              <a:ext uri="{FF2B5EF4-FFF2-40B4-BE49-F238E27FC236}">
                <a16:creationId xmlns:a16="http://schemas.microsoft.com/office/drawing/2014/main" id="{AB624EF8-61DB-002A-07B6-3DD1590AF301}"/>
              </a:ext>
            </a:extLst>
          </p:cNvPr>
          <p:cNvSpPr/>
          <p:nvPr/>
        </p:nvSpPr>
        <p:spPr>
          <a:xfrm>
            <a:off x="442629" y="5889056"/>
            <a:ext cx="2606372" cy="730800"/>
          </a:xfrm>
          <a:prstGeom prst="roundRect">
            <a:avLst>
              <a:gd name="adj" fmla="val 18164"/>
            </a:avLst>
          </a:prstGeom>
          <a:solidFill>
            <a:schemeClr val="bg1">
              <a:lumMod val="95000"/>
            </a:schemeClr>
          </a:solidFill>
        </p:spPr>
        <p:txBody>
          <a:bodyPr vert="horz" lIns="180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Zřízení orgánů</a:t>
            </a:r>
          </a:p>
        </p:txBody>
      </p:sp>
      <p:sp>
        <p:nvSpPr>
          <p:cNvPr id="96" name="Obdélník: se zakulacenými rohy 95">
            <a:extLst>
              <a:ext uri="{FF2B5EF4-FFF2-40B4-BE49-F238E27FC236}">
                <a16:creationId xmlns:a16="http://schemas.microsoft.com/office/drawing/2014/main" id="{2257DC3B-0536-35E2-52B6-4CB25F6AB108}"/>
              </a:ext>
            </a:extLst>
          </p:cNvPr>
          <p:cNvSpPr/>
          <p:nvPr/>
        </p:nvSpPr>
        <p:spPr>
          <a:xfrm>
            <a:off x="6405365" y="5024028"/>
            <a:ext cx="2617017" cy="730800"/>
          </a:xfrm>
          <a:prstGeom prst="roundRect">
            <a:avLst>
              <a:gd name="adj" fmla="val 19416"/>
            </a:avLst>
          </a:prstGeom>
          <a:solidFill>
            <a:schemeClr val="bg1">
              <a:lumMod val="95000"/>
            </a:schemeClr>
          </a:solidFill>
        </p:spPr>
        <p:txBody>
          <a:bodyPr vert="horz" lIns="144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Evidence přístupů</a:t>
            </a:r>
          </a:p>
        </p:txBody>
      </p:sp>
      <p:sp>
        <p:nvSpPr>
          <p:cNvPr id="99" name="Obdélník: se zakulacenými rohy 98">
            <a:extLst>
              <a:ext uri="{FF2B5EF4-FFF2-40B4-BE49-F238E27FC236}">
                <a16:creationId xmlns:a16="http://schemas.microsoft.com/office/drawing/2014/main" id="{5B152430-9FA4-D67D-CD79-27D057C7F5FD}"/>
              </a:ext>
            </a:extLst>
          </p:cNvPr>
          <p:cNvSpPr/>
          <p:nvPr/>
        </p:nvSpPr>
        <p:spPr>
          <a:xfrm>
            <a:off x="9318842" y="5885443"/>
            <a:ext cx="2586556" cy="730800"/>
          </a:xfrm>
          <a:prstGeom prst="roundRect">
            <a:avLst>
              <a:gd name="adj" fmla="val 15662"/>
            </a:avLst>
          </a:prstGeom>
          <a:solidFill>
            <a:schemeClr val="bg1">
              <a:lumMod val="95000"/>
            </a:schemeClr>
          </a:solidFill>
        </p:spPr>
        <p:txBody>
          <a:bodyPr vert="horz" lIns="108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Harmonizované komponenty</a:t>
            </a:r>
          </a:p>
        </p:txBody>
      </p:sp>
      <p:sp>
        <p:nvSpPr>
          <p:cNvPr id="103" name="Obdélník: se zakulacenými rohy 102">
            <a:extLst>
              <a:ext uri="{FF2B5EF4-FFF2-40B4-BE49-F238E27FC236}">
                <a16:creationId xmlns:a16="http://schemas.microsoft.com/office/drawing/2014/main" id="{F3B9367F-2C8F-7AEE-241A-758657F08026}"/>
              </a:ext>
            </a:extLst>
          </p:cNvPr>
          <p:cNvSpPr/>
          <p:nvPr/>
        </p:nvSpPr>
        <p:spPr>
          <a:xfrm>
            <a:off x="3369484" y="5885443"/>
            <a:ext cx="2670059" cy="730800"/>
          </a:xfrm>
          <a:prstGeom prst="roundRect">
            <a:avLst>
              <a:gd name="adj" fmla="val 19416"/>
            </a:avLst>
          </a:prstGeom>
          <a:solidFill>
            <a:schemeClr val="bg1">
              <a:lumMod val="95000"/>
            </a:schemeClr>
          </a:solidFill>
        </p:spPr>
        <p:txBody>
          <a:bodyPr vert="horz" lIns="72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Digitální testovací prostředí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B4577664-4ADC-1AF0-D273-CB30FCA14E15}"/>
              </a:ext>
            </a:extLst>
          </p:cNvPr>
          <p:cNvSpPr/>
          <p:nvPr/>
        </p:nvSpPr>
        <p:spPr>
          <a:xfrm>
            <a:off x="399948" y="1804280"/>
            <a:ext cx="5484880" cy="446773"/>
          </a:xfrm>
          <a:prstGeom prst="roundRect">
            <a:avLst/>
          </a:prstGeom>
          <a:solidFill>
            <a:srgbClr val="34648E"/>
          </a:solidFill>
        </p:spPr>
        <p:txBody>
          <a:bodyPr vert="horz" lIns="91440" tIns="10800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500" b="1">
                <a:solidFill>
                  <a:schemeClr val="bg1"/>
                </a:solidFill>
                <a:latin typeface="Bahnschrift" panose="020B0502040204020203" pitchFamily="34" charset="0"/>
              </a:rPr>
              <a:t>EHDS pro primární využití:</a:t>
            </a:r>
            <a:endParaRPr lang="cs-CZ" sz="150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6003EE11-C65A-3D8D-58D6-3CBCD8D2E82C}"/>
              </a:ext>
            </a:extLst>
          </p:cNvPr>
          <p:cNvSpPr/>
          <p:nvPr/>
        </p:nvSpPr>
        <p:spPr>
          <a:xfrm>
            <a:off x="442628" y="2535579"/>
            <a:ext cx="5461544" cy="1786841"/>
          </a:xfrm>
          <a:prstGeom prst="roundRect">
            <a:avLst>
              <a:gd name="adj" fmla="val 1001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252000" rtlCol="0" anchor="ctr"/>
          <a:lstStyle/>
          <a:p>
            <a:pPr algn="ctr"/>
            <a:endParaRPr lang="cs-CZ" sz="15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noProof="0">
                <a:solidFill>
                  <a:srgbClr val="003A63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Upřesňuje </a:t>
            </a:r>
            <a:r>
              <a:rPr lang="cs-CZ" sz="1500" b="1" noProof="0">
                <a:solidFill>
                  <a:srgbClr val="003A63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práva fyzických a právnických osob</a:t>
            </a:r>
            <a:r>
              <a:rPr lang="cs-CZ" sz="1500" noProof="0">
                <a:solidFill>
                  <a:srgbClr val="003A63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ohledně primárního využití jejich osobních elektronických zdravotních údajů</a:t>
            </a:r>
            <a:r>
              <a:rPr lang="cs-CZ" sz="1500" noProof="0">
                <a:solidFill>
                  <a:srgbClr val="003A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>
                <a:solidFill>
                  <a:srgbClr val="093562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Stanovuje pravidla pro systémy elektronických zdravotních záznamů (EHR)</a:t>
            </a:r>
            <a:endParaRPr lang="cs-CZ" sz="1500">
              <a:solidFill>
                <a:srgbClr val="093562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>
                <a:solidFill>
                  <a:srgbClr val="003A63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Stanovuje </a:t>
            </a:r>
            <a:r>
              <a:rPr lang="cs-CZ" sz="1500" b="1">
                <a:solidFill>
                  <a:srgbClr val="003A63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pravidla a mechanismy pro využití elektronických zdravotních údajů</a:t>
            </a:r>
            <a:endParaRPr lang="cs-CZ" sz="1500">
              <a:solidFill>
                <a:srgbClr val="003A63"/>
              </a:solidFill>
            </a:endParaRP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0785240A-DDD6-0CB4-70EE-C88196DC6B09}"/>
              </a:ext>
            </a:extLst>
          </p:cNvPr>
          <p:cNvSpPr/>
          <p:nvPr/>
        </p:nvSpPr>
        <p:spPr>
          <a:xfrm>
            <a:off x="6287829" y="1804280"/>
            <a:ext cx="5640827" cy="446773"/>
          </a:xfrm>
          <a:prstGeom prst="roundRect">
            <a:avLst/>
          </a:prstGeom>
          <a:solidFill>
            <a:srgbClr val="34648E"/>
          </a:solidFill>
        </p:spPr>
        <p:txBody>
          <a:bodyPr vert="horz" lIns="91440" tIns="10800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500" b="1">
                <a:solidFill>
                  <a:schemeClr val="bg1"/>
                </a:solidFill>
                <a:latin typeface="Bahnschrift" panose="020B0502040204020203" pitchFamily="34" charset="0"/>
              </a:rPr>
              <a:t>Primární kategorie zdravotních údajů: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4A7207D1-1B5F-E64F-73CE-FB4299CBB5B9}"/>
              </a:ext>
            </a:extLst>
          </p:cNvPr>
          <p:cNvSpPr/>
          <p:nvPr/>
        </p:nvSpPr>
        <p:spPr>
          <a:xfrm>
            <a:off x="9159169" y="2311605"/>
            <a:ext cx="2779969" cy="414412"/>
          </a:xfrm>
          <a:prstGeom prst="roundRect">
            <a:avLst>
              <a:gd name="adj" fmla="val 13602"/>
            </a:avLst>
          </a:prstGeom>
          <a:solidFill>
            <a:srgbClr val="34648E"/>
          </a:solidFill>
        </p:spPr>
        <p:txBody>
          <a:bodyPr vert="horz" lIns="91440" tIns="7200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500" b="1" i="1">
                <a:solidFill>
                  <a:schemeClr val="bg1"/>
                </a:solidFill>
                <a:latin typeface="Bahnschrift" panose="020B0502040204020203" pitchFamily="34" charset="0"/>
              </a:rPr>
              <a:t>Termín plnění: 03/2031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B1E6B288-02D3-ED13-606C-5C63D4F5B317}"/>
              </a:ext>
            </a:extLst>
          </p:cNvPr>
          <p:cNvSpPr/>
          <p:nvPr/>
        </p:nvSpPr>
        <p:spPr>
          <a:xfrm>
            <a:off x="6298312" y="2311605"/>
            <a:ext cx="2769487" cy="414412"/>
          </a:xfrm>
          <a:prstGeom prst="roundRect">
            <a:avLst/>
          </a:prstGeom>
          <a:solidFill>
            <a:srgbClr val="34648E"/>
          </a:solidFill>
        </p:spPr>
        <p:txBody>
          <a:bodyPr vert="horz" lIns="91440" tIns="7200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500" b="1" i="1">
                <a:solidFill>
                  <a:schemeClr val="bg1"/>
                </a:solidFill>
                <a:latin typeface="Bahnschrift" panose="020B0502040204020203" pitchFamily="34" charset="0"/>
              </a:rPr>
              <a:t>Termín plnění: 03/2029</a:t>
            </a:r>
          </a:p>
        </p:txBody>
      </p:sp>
      <p:sp>
        <p:nvSpPr>
          <p:cNvPr id="30" name="Tvar L 29">
            <a:extLst>
              <a:ext uri="{FF2B5EF4-FFF2-40B4-BE49-F238E27FC236}">
                <a16:creationId xmlns:a16="http://schemas.microsoft.com/office/drawing/2014/main" id="{4D8A6B02-2623-6EFC-B44A-E94EFB9EAAC0}"/>
              </a:ext>
            </a:extLst>
          </p:cNvPr>
          <p:cNvSpPr/>
          <p:nvPr/>
        </p:nvSpPr>
        <p:spPr>
          <a:xfrm rot="18886188">
            <a:off x="3037276" y="2225471"/>
            <a:ext cx="210226" cy="210226"/>
          </a:xfrm>
          <a:prstGeom prst="corner">
            <a:avLst>
              <a:gd name="adj1" fmla="val 29070"/>
              <a:gd name="adj2" fmla="val 2810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1FEC7FED-11E7-D8F3-469C-CAB540173F95}"/>
              </a:ext>
            </a:extLst>
          </p:cNvPr>
          <p:cNvSpPr/>
          <p:nvPr/>
        </p:nvSpPr>
        <p:spPr>
          <a:xfrm>
            <a:off x="6287830" y="2793909"/>
            <a:ext cx="2779969" cy="530873"/>
          </a:xfrm>
          <a:prstGeom prst="roundRect">
            <a:avLst>
              <a:gd name="adj" fmla="val 16588"/>
            </a:avLst>
          </a:prstGeom>
          <a:solidFill>
            <a:schemeClr val="bg1">
              <a:lumMod val="95000"/>
            </a:schemeClr>
          </a:solidFill>
        </p:spPr>
        <p:txBody>
          <a:bodyPr vert="horz" lIns="144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Pacientské souhrny</a:t>
            </a: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B911017F-3268-00D7-1197-D11A95BDEA6C}"/>
              </a:ext>
            </a:extLst>
          </p:cNvPr>
          <p:cNvSpPr/>
          <p:nvPr/>
        </p:nvSpPr>
        <p:spPr>
          <a:xfrm>
            <a:off x="6298312" y="3387134"/>
            <a:ext cx="2779969" cy="530873"/>
          </a:xfrm>
          <a:prstGeom prst="roundRect">
            <a:avLst>
              <a:gd name="adj" fmla="val 14866"/>
            </a:avLst>
          </a:prstGeom>
          <a:solidFill>
            <a:schemeClr val="bg1">
              <a:lumMod val="95000"/>
            </a:schemeClr>
          </a:solidFill>
        </p:spPr>
        <p:txBody>
          <a:bodyPr vert="horz" lIns="144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chemeClr val="accent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Lékařské předpisy - splněno</a:t>
            </a: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AD856F71-138A-205D-B9C0-7CD2E742F062}"/>
              </a:ext>
            </a:extLst>
          </p:cNvPr>
          <p:cNvSpPr/>
          <p:nvPr/>
        </p:nvSpPr>
        <p:spPr>
          <a:xfrm>
            <a:off x="6287830" y="3981970"/>
            <a:ext cx="2779969" cy="530873"/>
          </a:xfrm>
          <a:prstGeom prst="roundRect">
            <a:avLst>
              <a:gd name="adj" fmla="val 16588"/>
            </a:avLst>
          </a:prstGeom>
          <a:solidFill>
            <a:schemeClr val="bg1">
              <a:lumMod val="95000"/>
            </a:schemeClr>
          </a:solidFill>
        </p:spPr>
        <p:txBody>
          <a:bodyPr vert="horz" lIns="72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chemeClr val="accent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Potvrzení o výdeji léčivých přípravků - splněno</a:t>
            </a:r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2ABF346B-D486-F55E-167E-B1E05987E88A}"/>
              </a:ext>
            </a:extLst>
          </p:cNvPr>
          <p:cNvSpPr/>
          <p:nvPr/>
        </p:nvSpPr>
        <p:spPr>
          <a:xfrm>
            <a:off x="9148688" y="2793909"/>
            <a:ext cx="2779969" cy="530873"/>
          </a:xfrm>
          <a:prstGeom prst="roundRect">
            <a:avLst>
              <a:gd name="adj" fmla="val 18311"/>
            </a:avLst>
          </a:prstGeom>
          <a:solidFill>
            <a:schemeClr val="bg1">
              <a:lumMod val="95000"/>
            </a:schemeClr>
          </a:solidFill>
        </p:spPr>
        <p:txBody>
          <a:bodyPr vert="horz" lIns="144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Lékařské snímky a zprávy</a:t>
            </a:r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FD1988FB-FD9D-2F45-1A1B-3156B104510D}"/>
              </a:ext>
            </a:extLst>
          </p:cNvPr>
          <p:cNvSpPr/>
          <p:nvPr/>
        </p:nvSpPr>
        <p:spPr>
          <a:xfrm>
            <a:off x="9159170" y="3387134"/>
            <a:ext cx="2779969" cy="530873"/>
          </a:xfrm>
          <a:prstGeom prst="roundRect">
            <a:avLst>
              <a:gd name="adj" fmla="val 13143"/>
            </a:avLst>
          </a:prstGeom>
          <a:solidFill>
            <a:schemeClr val="bg1">
              <a:lumMod val="95000"/>
            </a:schemeClr>
          </a:solidFill>
        </p:spPr>
        <p:txBody>
          <a:bodyPr vert="horz" lIns="144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Výsledky lék. testů</a:t>
            </a:r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3FCF4CA5-A2B2-EE2F-8E87-2C4D08DE33C5}"/>
              </a:ext>
            </a:extLst>
          </p:cNvPr>
          <p:cNvSpPr/>
          <p:nvPr/>
        </p:nvSpPr>
        <p:spPr>
          <a:xfrm>
            <a:off x="9148688" y="3981970"/>
            <a:ext cx="2779969" cy="530873"/>
          </a:xfrm>
          <a:prstGeom prst="roundRect">
            <a:avLst>
              <a:gd name="adj" fmla="val 13143"/>
            </a:avLst>
          </a:prstGeom>
          <a:solidFill>
            <a:schemeClr val="bg1">
              <a:lumMod val="95000"/>
            </a:schemeClr>
          </a:solidFill>
        </p:spPr>
        <p:txBody>
          <a:bodyPr vert="horz" lIns="72000" tIns="36000" rIns="3600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Propouštěcí zprávy </a:t>
            </a:r>
          </a:p>
        </p:txBody>
      </p:sp>
    </p:spTree>
    <p:extLst>
      <p:ext uri="{BB962C8B-B14F-4D97-AF65-F5344CB8AC3E}">
        <p14:creationId xmlns:p14="http://schemas.microsoft.com/office/powerpoint/2010/main" val="387382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17A43-CDE2-7B18-C2C0-08E026690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3258DCC3-D919-0B76-6DD6-5F5FEFBE65CA}"/>
              </a:ext>
            </a:extLst>
          </p:cNvPr>
          <p:cNvSpPr/>
          <p:nvPr/>
        </p:nvSpPr>
        <p:spPr>
          <a:xfrm>
            <a:off x="410016" y="922346"/>
            <a:ext cx="11518641" cy="974693"/>
          </a:xfrm>
          <a:prstGeom prst="roundRect">
            <a:avLst/>
          </a:prstGeom>
          <a:solidFill>
            <a:srgbClr val="D2DAE7"/>
          </a:solidFill>
        </p:spPr>
        <p:txBody>
          <a:bodyPr vert="horz" lIns="1044000" tIns="720000" rIns="91440" bIns="720000" rtlCol="0" anchor="ctr"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cs-CZ" sz="1600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Elektronické zdravotní údaje, které obsahují významné klinické skutečnosti týkající se identifikované fyzické osoby a které jsou nezbytné pro poskytování bezpečné a účinné zdravotní péče této osobě. Součástí pacientského souhrnu jsou tyto informace:</a:t>
            </a:r>
            <a:endParaRPr lang="cs-CZ" sz="1600" b="1" dirty="0">
              <a:solidFill>
                <a:srgbClr val="15375C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945C33-13B1-CD6E-F36F-0E0D17B0DF35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F7C712-5C51-77D9-A649-9D258F76768C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Primární využití zdravotních údajů – pacientský souhrn</a:t>
            </a:r>
          </a:p>
        </p:txBody>
      </p:sp>
      <p:pic>
        <p:nvPicPr>
          <p:cNvPr id="5" name="Obrázek 4" descr="A white sheet of paper with a checkmark symbol, representing a completed task or form.&#10;&#10;Obsah generovaný pomocí AI může být nesprávný.">
            <a:extLst>
              <a:ext uri="{FF2B5EF4-FFF2-40B4-BE49-F238E27FC236}">
                <a16:creationId xmlns:a16="http://schemas.microsoft.com/office/drawing/2014/main" id="{376A6346-DCFA-2298-0FA0-A041D5771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5" y="1021389"/>
            <a:ext cx="770893" cy="770893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106D30C5-F3E0-5CA1-54F6-575B01DBE374}"/>
              </a:ext>
            </a:extLst>
          </p:cNvPr>
          <p:cNvSpPr/>
          <p:nvPr/>
        </p:nvSpPr>
        <p:spPr>
          <a:xfrm>
            <a:off x="410016" y="2069136"/>
            <a:ext cx="578758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Osobní údaje</a:t>
            </a:r>
          </a:p>
        </p:txBody>
      </p:sp>
      <p:sp>
        <p:nvSpPr>
          <p:cNvPr id="10" name="Obdélník: se zakulacenými horními rohy 9">
            <a:extLst>
              <a:ext uri="{FF2B5EF4-FFF2-40B4-BE49-F238E27FC236}">
                <a16:creationId xmlns:a16="http://schemas.microsoft.com/office/drawing/2014/main" id="{4F371F9C-D7C7-9E80-E599-470AB3247058}"/>
              </a:ext>
            </a:extLst>
          </p:cNvPr>
          <p:cNvSpPr/>
          <p:nvPr/>
        </p:nvSpPr>
        <p:spPr>
          <a:xfrm rot="16200000">
            <a:off x="404724" y="2069136"/>
            <a:ext cx="391886" cy="391886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>
                <a:latin typeface="Bahnschrift" panose="020B0502040204020203" pitchFamily="34" charset="0"/>
              </a:rPr>
              <a:t>1.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3FEA8EF1-A6C2-A3DF-92BF-32148BDB412C}"/>
              </a:ext>
            </a:extLst>
          </p:cNvPr>
          <p:cNvSpPr/>
          <p:nvPr/>
        </p:nvSpPr>
        <p:spPr>
          <a:xfrm>
            <a:off x="404724" y="2516154"/>
            <a:ext cx="578758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Kontaktní údaje</a:t>
            </a:r>
          </a:p>
        </p:txBody>
      </p:sp>
      <p:sp>
        <p:nvSpPr>
          <p:cNvPr id="13" name="Obdélník: se zakulacenými horními rohy 12">
            <a:extLst>
              <a:ext uri="{FF2B5EF4-FFF2-40B4-BE49-F238E27FC236}">
                <a16:creationId xmlns:a16="http://schemas.microsoft.com/office/drawing/2014/main" id="{BB743D24-F83B-7375-B433-2963EE7B8320}"/>
              </a:ext>
            </a:extLst>
          </p:cNvPr>
          <p:cNvSpPr/>
          <p:nvPr/>
        </p:nvSpPr>
        <p:spPr>
          <a:xfrm rot="16200000">
            <a:off x="399432" y="2516154"/>
            <a:ext cx="391886" cy="391886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>
                <a:latin typeface="Bahnschrift" panose="020B0502040204020203" pitchFamily="34" charset="0"/>
              </a:rPr>
              <a:t>2.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BCAC8240-8AA1-8B19-23A2-4E8D7D0BF8FB}"/>
              </a:ext>
            </a:extLst>
          </p:cNvPr>
          <p:cNvSpPr/>
          <p:nvPr/>
        </p:nvSpPr>
        <p:spPr>
          <a:xfrm>
            <a:off x="399432" y="2963172"/>
            <a:ext cx="578758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Informace o pojištění</a:t>
            </a:r>
          </a:p>
        </p:txBody>
      </p:sp>
      <p:sp>
        <p:nvSpPr>
          <p:cNvPr id="16" name="Obdélník: se zakulacenými horními rohy 15">
            <a:extLst>
              <a:ext uri="{FF2B5EF4-FFF2-40B4-BE49-F238E27FC236}">
                <a16:creationId xmlns:a16="http://schemas.microsoft.com/office/drawing/2014/main" id="{9ACD50CF-E901-6A85-3DCF-6D6DB0515BB4}"/>
              </a:ext>
            </a:extLst>
          </p:cNvPr>
          <p:cNvSpPr/>
          <p:nvPr/>
        </p:nvSpPr>
        <p:spPr>
          <a:xfrm rot="16200000">
            <a:off x="394140" y="2963172"/>
            <a:ext cx="391886" cy="391886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>
                <a:latin typeface="Bahnschrift" panose="020B0502040204020203" pitchFamily="34" charset="0"/>
              </a:rPr>
              <a:t>3.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F391BF43-0F0E-9239-8F12-80B5FD50AA33}"/>
              </a:ext>
            </a:extLst>
          </p:cNvPr>
          <p:cNvSpPr/>
          <p:nvPr/>
        </p:nvSpPr>
        <p:spPr>
          <a:xfrm>
            <a:off x="394140" y="3410190"/>
            <a:ext cx="578758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Alergie</a:t>
            </a:r>
          </a:p>
        </p:txBody>
      </p:sp>
      <p:sp>
        <p:nvSpPr>
          <p:cNvPr id="18" name="Obdélník: se zakulacenými horními rohy 17">
            <a:extLst>
              <a:ext uri="{FF2B5EF4-FFF2-40B4-BE49-F238E27FC236}">
                <a16:creationId xmlns:a16="http://schemas.microsoft.com/office/drawing/2014/main" id="{C32B8906-4FCA-0FCC-BA13-03A12FA00D2A}"/>
              </a:ext>
            </a:extLst>
          </p:cNvPr>
          <p:cNvSpPr/>
          <p:nvPr/>
        </p:nvSpPr>
        <p:spPr>
          <a:xfrm rot="16200000">
            <a:off x="388848" y="3410190"/>
            <a:ext cx="391886" cy="391886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>
                <a:latin typeface="Bahnschrift" panose="020B0502040204020203" pitchFamily="34" charset="0"/>
              </a:rPr>
              <a:t>4.</a:t>
            </a: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5A790B48-34B6-2B48-ABD2-3CBBCEF4A57E}"/>
              </a:ext>
            </a:extLst>
          </p:cNvPr>
          <p:cNvSpPr/>
          <p:nvPr/>
        </p:nvSpPr>
        <p:spPr>
          <a:xfrm>
            <a:off x="399432" y="3857900"/>
            <a:ext cx="578758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Zdravotní upozornění</a:t>
            </a:r>
          </a:p>
        </p:txBody>
      </p:sp>
      <p:sp>
        <p:nvSpPr>
          <p:cNvPr id="20" name="Obdélník: se zakulacenými horními rohy 19">
            <a:extLst>
              <a:ext uri="{FF2B5EF4-FFF2-40B4-BE49-F238E27FC236}">
                <a16:creationId xmlns:a16="http://schemas.microsoft.com/office/drawing/2014/main" id="{36E414FD-9C97-581F-6CDF-BC8653CC962B}"/>
              </a:ext>
            </a:extLst>
          </p:cNvPr>
          <p:cNvSpPr/>
          <p:nvPr/>
        </p:nvSpPr>
        <p:spPr>
          <a:xfrm rot="16200000">
            <a:off x="394140" y="3857900"/>
            <a:ext cx="391886" cy="391886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>
                <a:latin typeface="Bahnschrift" panose="020B0502040204020203" pitchFamily="34" charset="0"/>
              </a:rPr>
              <a:t>5.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1B86053A-E511-2EBC-296F-81FB5A71FE6C}"/>
              </a:ext>
            </a:extLst>
          </p:cNvPr>
          <p:cNvSpPr/>
          <p:nvPr/>
        </p:nvSpPr>
        <p:spPr>
          <a:xfrm>
            <a:off x="394140" y="4304917"/>
            <a:ext cx="5787584" cy="5699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Informace o očkování/profylaxi, případně ve formě očkovacího průkazu</a:t>
            </a:r>
          </a:p>
        </p:txBody>
      </p:sp>
      <p:sp>
        <p:nvSpPr>
          <p:cNvPr id="22" name="Obdélník: se zakulacenými horními rohy 21">
            <a:extLst>
              <a:ext uri="{FF2B5EF4-FFF2-40B4-BE49-F238E27FC236}">
                <a16:creationId xmlns:a16="http://schemas.microsoft.com/office/drawing/2014/main" id="{A83FC102-90D2-D14C-E7EE-0825176E8983}"/>
              </a:ext>
            </a:extLst>
          </p:cNvPr>
          <p:cNvSpPr/>
          <p:nvPr/>
        </p:nvSpPr>
        <p:spPr>
          <a:xfrm rot="16200000">
            <a:off x="299829" y="4393936"/>
            <a:ext cx="569923" cy="391886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>
                <a:latin typeface="Bahnschrift" panose="020B0502040204020203" pitchFamily="34" charset="0"/>
              </a:rPr>
              <a:t>6.</a:t>
            </a: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4A113D67-ECE3-6450-28DF-5099AED22651}"/>
              </a:ext>
            </a:extLst>
          </p:cNvPr>
          <p:cNvSpPr/>
          <p:nvPr/>
        </p:nvSpPr>
        <p:spPr>
          <a:xfrm>
            <a:off x="388848" y="4929971"/>
            <a:ext cx="5787584" cy="5699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Současné, vyřešené, uzavřené nebo neaktivní problémy, včetně mezinárodních klasifikačních kódů</a:t>
            </a:r>
          </a:p>
        </p:txBody>
      </p:sp>
      <p:sp>
        <p:nvSpPr>
          <p:cNvPr id="24" name="Obdélník: se zakulacenými horními rohy 23">
            <a:extLst>
              <a:ext uri="{FF2B5EF4-FFF2-40B4-BE49-F238E27FC236}">
                <a16:creationId xmlns:a16="http://schemas.microsoft.com/office/drawing/2014/main" id="{DF7033DB-DD1D-0857-9FD9-11AE81C870F0}"/>
              </a:ext>
            </a:extLst>
          </p:cNvPr>
          <p:cNvSpPr/>
          <p:nvPr/>
        </p:nvSpPr>
        <p:spPr>
          <a:xfrm rot="16200000">
            <a:off x="297184" y="5016343"/>
            <a:ext cx="569923" cy="397180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>
                <a:latin typeface="Bahnschrift" panose="020B0502040204020203" pitchFamily="34" charset="0"/>
              </a:rPr>
              <a:t>7.</a:t>
            </a: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32478C81-E6BD-44AA-4A29-C5E90239E56C}"/>
              </a:ext>
            </a:extLst>
          </p:cNvPr>
          <p:cNvSpPr/>
          <p:nvPr/>
        </p:nvSpPr>
        <p:spPr>
          <a:xfrm>
            <a:off x="383556" y="5554293"/>
            <a:ext cx="578758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Textové informace týkající se anamnézy</a:t>
            </a:r>
          </a:p>
        </p:txBody>
      </p:sp>
      <p:sp>
        <p:nvSpPr>
          <p:cNvPr id="26" name="Obdélník: se zakulacenými horními rohy 25">
            <a:extLst>
              <a:ext uri="{FF2B5EF4-FFF2-40B4-BE49-F238E27FC236}">
                <a16:creationId xmlns:a16="http://schemas.microsoft.com/office/drawing/2014/main" id="{23A21B80-7378-3086-4274-504A903270DA}"/>
              </a:ext>
            </a:extLst>
          </p:cNvPr>
          <p:cNvSpPr/>
          <p:nvPr/>
        </p:nvSpPr>
        <p:spPr>
          <a:xfrm rot="16200000">
            <a:off x="383556" y="5549001"/>
            <a:ext cx="391886" cy="402470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>
                <a:latin typeface="Bahnschrift" panose="020B0502040204020203" pitchFamily="34" charset="0"/>
              </a:rPr>
              <a:t>8.</a:t>
            </a:r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A88B98DF-5A48-047A-13EF-9315F6EB2A14}"/>
              </a:ext>
            </a:extLst>
          </p:cNvPr>
          <p:cNvSpPr/>
          <p:nvPr/>
        </p:nvSpPr>
        <p:spPr>
          <a:xfrm>
            <a:off x="378264" y="5998771"/>
            <a:ext cx="578758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Zdravotnické prostředky a implantáty</a:t>
            </a:r>
          </a:p>
        </p:txBody>
      </p:sp>
      <p:sp>
        <p:nvSpPr>
          <p:cNvPr id="28" name="Obdélník: se zakulacenými horními rohy 27">
            <a:extLst>
              <a:ext uri="{FF2B5EF4-FFF2-40B4-BE49-F238E27FC236}">
                <a16:creationId xmlns:a16="http://schemas.microsoft.com/office/drawing/2014/main" id="{F28340C3-F3AA-8733-4B2A-998D5C41C6F1}"/>
              </a:ext>
            </a:extLst>
          </p:cNvPr>
          <p:cNvSpPr/>
          <p:nvPr/>
        </p:nvSpPr>
        <p:spPr>
          <a:xfrm rot="16200000">
            <a:off x="383556" y="5993479"/>
            <a:ext cx="391886" cy="402470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>
                <a:latin typeface="Bahnschrift" panose="020B0502040204020203" pitchFamily="34" charset="0"/>
              </a:rPr>
              <a:t>9.</a:t>
            </a: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67F5AB50-A346-5A4E-A4A8-914A937519FC}"/>
              </a:ext>
            </a:extLst>
          </p:cNvPr>
          <p:cNvSpPr/>
          <p:nvPr/>
        </p:nvSpPr>
        <p:spPr>
          <a:xfrm>
            <a:off x="6301923" y="2069136"/>
            <a:ext cx="562673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Lékařské nebo pečovatelské zákroky</a:t>
            </a:r>
          </a:p>
        </p:txBody>
      </p:sp>
      <p:sp>
        <p:nvSpPr>
          <p:cNvPr id="30" name="Obdélník: se zakulacenými horními rohy 29">
            <a:extLst>
              <a:ext uri="{FF2B5EF4-FFF2-40B4-BE49-F238E27FC236}">
                <a16:creationId xmlns:a16="http://schemas.microsoft.com/office/drawing/2014/main" id="{E29826A5-B473-CA34-39F2-A40E1A28A3CF}"/>
              </a:ext>
            </a:extLst>
          </p:cNvPr>
          <p:cNvSpPr/>
          <p:nvPr/>
        </p:nvSpPr>
        <p:spPr>
          <a:xfrm rot="16200000">
            <a:off x="6296631" y="2069136"/>
            <a:ext cx="391886" cy="391886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>
                <a:latin typeface="Bahnschrift" panose="020B0502040204020203" pitchFamily="34" charset="0"/>
              </a:rPr>
              <a:t>10.</a:t>
            </a: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D024628B-405E-B19D-8972-43AA3C64C8A6}"/>
              </a:ext>
            </a:extLst>
          </p:cNvPr>
          <p:cNvSpPr/>
          <p:nvPr/>
        </p:nvSpPr>
        <p:spPr>
          <a:xfrm>
            <a:off x="6296631" y="2516154"/>
            <a:ext cx="562673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Funkční stav</a:t>
            </a:r>
          </a:p>
        </p:txBody>
      </p:sp>
      <p:sp>
        <p:nvSpPr>
          <p:cNvPr id="32" name="Obdélník: se zakulacenými horními rohy 31">
            <a:extLst>
              <a:ext uri="{FF2B5EF4-FFF2-40B4-BE49-F238E27FC236}">
                <a16:creationId xmlns:a16="http://schemas.microsoft.com/office/drawing/2014/main" id="{D17388BA-E567-DB5E-2E5F-56A01B01E348}"/>
              </a:ext>
            </a:extLst>
          </p:cNvPr>
          <p:cNvSpPr/>
          <p:nvPr/>
        </p:nvSpPr>
        <p:spPr>
          <a:xfrm rot="16200000">
            <a:off x="6291339" y="2516154"/>
            <a:ext cx="391886" cy="391886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>
                <a:latin typeface="Bahnschrift" panose="020B0502040204020203" pitchFamily="34" charset="0"/>
              </a:rPr>
              <a:t>11.</a:t>
            </a: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DDBEE86C-C9AF-36AC-BBBC-B2EA3B784940}"/>
              </a:ext>
            </a:extLst>
          </p:cNvPr>
          <p:cNvSpPr/>
          <p:nvPr/>
        </p:nvSpPr>
        <p:spPr>
          <a:xfrm>
            <a:off x="6291339" y="2963172"/>
            <a:ext cx="562673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Aktuálně indikované léky a relevantní léky z minulosti</a:t>
            </a:r>
          </a:p>
        </p:txBody>
      </p:sp>
      <p:sp>
        <p:nvSpPr>
          <p:cNvPr id="34" name="Obdélník: se zakulacenými horními rohy 33">
            <a:extLst>
              <a:ext uri="{FF2B5EF4-FFF2-40B4-BE49-F238E27FC236}">
                <a16:creationId xmlns:a16="http://schemas.microsoft.com/office/drawing/2014/main" id="{1E0F0DA1-9F20-A2D5-C7CF-409418D304D0}"/>
              </a:ext>
            </a:extLst>
          </p:cNvPr>
          <p:cNvSpPr/>
          <p:nvPr/>
        </p:nvSpPr>
        <p:spPr>
          <a:xfrm rot="16200000">
            <a:off x="6286047" y="2963172"/>
            <a:ext cx="391886" cy="391886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>
                <a:latin typeface="Bahnschrift" panose="020B0502040204020203" pitchFamily="34" charset="0"/>
              </a:rPr>
              <a:t>12.</a:t>
            </a:r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217B29A2-6257-F28D-874F-B732FA120C79}"/>
              </a:ext>
            </a:extLst>
          </p:cNvPr>
          <p:cNvSpPr/>
          <p:nvPr/>
        </p:nvSpPr>
        <p:spPr>
          <a:xfrm>
            <a:off x="6286047" y="3410190"/>
            <a:ext cx="562673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Pozorování sociální historie týkající se zdraví</a:t>
            </a:r>
          </a:p>
        </p:txBody>
      </p:sp>
      <p:sp>
        <p:nvSpPr>
          <p:cNvPr id="36" name="Obdélník: se zakulacenými horními rohy 35">
            <a:extLst>
              <a:ext uri="{FF2B5EF4-FFF2-40B4-BE49-F238E27FC236}">
                <a16:creationId xmlns:a16="http://schemas.microsoft.com/office/drawing/2014/main" id="{3A54D7AD-07BC-CF38-E5CA-F785BB5730FF}"/>
              </a:ext>
            </a:extLst>
          </p:cNvPr>
          <p:cNvSpPr/>
          <p:nvPr/>
        </p:nvSpPr>
        <p:spPr>
          <a:xfrm rot="16200000">
            <a:off x="6280755" y="3410190"/>
            <a:ext cx="391886" cy="391886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>
                <a:latin typeface="Bahnschrift" panose="020B0502040204020203" pitchFamily="34" charset="0"/>
              </a:rPr>
              <a:t>13.</a:t>
            </a: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2A7C2582-8993-6741-F3D1-3785D9A0E600}"/>
              </a:ext>
            </a:extLst>
          </p:cNvPr>
          <p:cNvSpPr/>
          <p:nvPr/>
        </p:nvSpPr>
        <p:spPr>
          <a:xfrm>
            <a:off x="6291339" y="3857900"/>
            <a:ext cx="562673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Historie těhotenství</a:t>
            </a:r>
          </a:p>
        </p:txBody>
      </p:sp>
      <p:sp>
        <p:nvSpPr>
          <p:cNvPr id="38" name="Obdélník: se zakulacenými horními rohy 37">
            <a:extLst>
              <a:ext uri="{FF2B5EF4-FFF2-40B4-BE49-F238E27FC236}">
                <a16:creationId xmlns:a16="http://schemas.microsoft.com/office/drawing/2014/main" id="{C59A43AA-1F84-CA89-A4B7-71F683C6913A}"/>
              </a:ext>
            </a:extLst>
          </p:cNvPr>
          <p:cNvSpPr/>
          <p:nvPr/>
        </p:nvSpPr>
        <p:spPr>
          <a:xfrm rot="16200000">
            <a:off x="6286047" y="3857900"/>
            <a:ext cx="391886" cy="391886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>
                <a:latin typeface="Bahnschrift" panose="020B0502040204020203" pitchFamily="34" charset="0"/>
              </a:rPr>
              <a:t>14.</a:t>
            </a: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2AD300A8-65F2-B894-EA1B-814E26675165}"/>
              </a:ext>
            </a:extLst>
          </p:cNvPr>
          <p:cNvSpPr/>
          <p:nvPr/>
        </p:nvSpPr>
        <p:spPr>
          <a:xfrm>
            <a:off x="6286047" y="4304918"/>
            <a:ext cx="562673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Údaje poskytnuté pacientem</a:t>
            </a:r>
          </a:p>
        </p:txBody>
      </p:sp>
      <p:sp>
        <p:nvSpPr>
          <p:cNvPr id="40" name="Obdélník: se zakulacenými horními rohy 39">
            <a:extLst>
              <a:ext uri="{FF2B5EF4-FFF2-40B4-BE49-F238E27FC236}">
                <a16:creationId xmlns:a16="http://schemas.microsoft.com/office/drawing/2014/main" id="{B73DA870-60E8-14B8-6CBD-5AF4547B7262}"/>
              </a:ext>
            </a:extLst>
          </p:cNvPr>
          <p:cNvSpPr/>
          <p:nvPr/>
        </p:nvSpPr>
        <p:spPr>
          <a:xfrm rot="16200000">
            <a:off x="6286047" y="4299626"/>
            <a:ext cx="391886" cy="402470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>
                <a:latin typeface="Bahnschrift" panose="020B0502040204020203" pitchFamily="34" charset="0"/>
              </a:rPr>
              <a:t>15.</a:t>
            </a:r>
          </a:p>
        </p:txBody>
      </p:sp>
      <p:sp>
        <p:nvSpPr>
          <p:cNvPr id="41" name="Obdélník: se zakulacenými rohy 40">
            <a:extLst>
              <a:ext uri="{FF2B5EF4-FFF2-40B4-BE49-F238E27FC236}">
                <a16:creationId xmlns:a16="http://schemas.microsoft.com/office/drawing/2014/main" id="{CBF2C9E1-D683-EF28-38F4-3F906BFA5B8C}"/>
              </a:ext>
            </a:extLst>
          </p:cNvPr>
          <p:cNvSpPr/>
          <p:nvPr/>
        </p:nvSpPr>
        <p:spPr>
          <a:xfrm>
            <a:off x="6280755" y="4747969"/>
            <a:ext cx="562673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Výsledky pozorování týkající se zdravotního stavu</a:t>
            </a:r>
          </a:p>
        </p:txBody>
      </p:sp>
      <p:sp>
        <p:nvSpPr>
          <p:cNvPr id="42" name="Obdélník: se zakulacenými horními rohy 41">
            <a:extLst>
              <a:ext uri="{FF2B5EF4-FFF2-40B4-BE49-F238E27FC236}">
                <a16:creationId xmlns:a16="http://schemas.microsoft.com/office/drawing/2014/main" id="{6C278C4C-3DC2-D4D8-6B43-FE87EA06CCFA}"/>
              </a:ext>
            </a:extLst>
          </p:cNvPr>
          <p:cNvSpPr/>
          <p:nvPr/>
        </p:nvSpPr>
        <p:spPr>
          <a:xfrm rot="16200000">
            <a:off x="6283401" y="4740031"/>
            <a:ext cx="391886" cy="407762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>
                <a:latin typeface="Bahnschrift" panose="020B0502040204020203" pitchFamily="34" charset="0"/>
              </a:rPr>
              <a:t>16.</a:t>
            </a:r>
          </a:p>
        </p:txBody>
      </p:sp>
      <p:sp>
        <p:nvSpPr>
          <p:cNvPr id="43" name="Obdélník: se zakulacenými rohy 42">
            <a:extLst>
              <a:ext uri="{FF2B5EF4-FFF2-40B4-BE49-F238E27FC236}">
                <a16:creationId xmlns:a16="http://schemas.microsoft.com/office/drawing/2014/main" id="{06803A1D-FBC4-030B-0870-95CBF4FFA93F}"/>
              </a:ext>
            </a:extLst>
          </p:cNvPr>
          <p:cNvSpPr/>
          <p:nvPr/>
        </p:nvSpPr>
        <p:spPr>
          <a:xfrm>
            <a:off x="6275463" y="5186817"/>
            <a:ext cx="5626734" cy="3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Plán péče</a:t>
            </a:r>
          </a:p>
        </p:txBody>
      </p:sp>
      <p:sp>
        <p:nvSpPr>
          <p:cNvPr id="44" name="Obdélník: se zakulacenými horními rohy 43">
            <a:extLst>
              <a:ext uri="{FF2B5EF4-FFF2-40B4-BE49-F238E27FC236}">
                <a16:creationId xmlns:a16="http://schemas.microsoft.com/office/drawing/2014/main" id="{B8D89CCC-061E-B5A1-1A20-AAF309EE30E3}"/>
              </a:ext>
            </a:extLst>
          </p:cNvPr>
          <p:cNvSpPr/>
          <p:nvPr/>
        </p:nvSpPr>
        <p:spPr>
          <a:xfrm rot="16200000">
            <a:off x="6280755" y="5176233"/>
            <a:ext cx="391886" cy="413054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>
                <a:latin typeface="Bahnschrift" panose="020B0502040204020203" pitchFamily="34" charset="0"/>
              </a:rPr>
              <a:t>17.</a:t>
            </a:r>
          </a:p>
        </p:txBody>
      </p:sp>
      <p:sp>
        <p:nvSpPr>
          <p:cNvPr id="45" name="Obdélník: se zakulacenými rohy 44">
            <a:extLst>
              <a:ext uri="{FF2B5EF4-FFF2-40B4-BE49-F238E27FC236}">
                <a16:creationId xmlns:a16="http://schemas.microsoft.com/office/drawing/2014/main" id="{8C0C149C-EEFB-EBEC-2A69-250F435153A0}"/>
              </a:ext>
            </a:extLst>
          </p:cNvPr>
          <p:cNvSpPr/>
          <p:nvPr/>
        </p:nvSpPr>
        <p:spPr>
          <a:xfrm>
            <a:off x="6270171" y="5625664"/>
            <a:ext cx="5626734" cy="7649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Informace o vzácném onemocnění, například     podrobnosti o dopadu nebo charakteristikách onemocnění</a:t>
            </a:r>
          </a:p>
        </p:txBody>
      </p:sp>
      <p:sp>
        <p:nvSpPr>
          <p:cNvPr id="46" name="Obdélník: se zakulacenými horními rohy 45">
            <a:extLst>
              <a:ext uri="{FF2B5EF4-FFF2-40B4-BE49-F238E27FC236}">
                <a16:creationId xmlns:a16="http://schemas.microsoft.com/office/drawing/2014/main" id="{D16863D3-539B-1E5F-93A2-FBEEB318D454}"/>
              </a:ext>
            </a:extLst>
          </p:cNvPr>
          <p:cNvSpPr/>
          <p:nvPr/>
        </p:nvSpPr>
        <p:spPr>
          <a:xfrm rot="16200000">
            <a:off x="6094201" y="5801634"/>
            <a:ext cx="764994" cy="413054"/>
          </a:xfrm>
          <a:prstGeom prst="round2SameRect">
            <a:avLst/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>
                <a:latin typeface="Bahnschrift" panose="020B0502040204020203" pitchFamily="34" charset="0"/>
              </a:rPr>
              <a:t>18.</a:t>
            </a:r>
          </a:p>
        </p:txBody>
      </p:sp>
    </p:spTree>
    <p:extLst>
      <p:ext uri="{BB962C8B-B14F-4D97-AF65-F5344CB8AC3E}">
        <p14:creationId xmlns:p14="http://schemas.microsoft.com/office/powerpoint/2010/main" val="4151461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2AAEE-2A1C-9AB3-9D2B-737306B7E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9F79708-BF36-469D-E46E-5343D536ED2D}"/>
              </a:ext>
            </a:extLst>
          </p:cNvPr>
          <p:cNvSpPr/>
          <p:nvPr/>
        </p:nvSpPr>
        <p:spPr>
          <a:xfrm>
            <a:off x="410016" y="940508"/>
            <a:ext cx="11089751" cy="1033084"/>
          </a:xfrm>
          <a:prstGeom prst="roundRect">
            <a:avLst/>
          </a:prstGeom>
          <a:solidFill>
            <a:srgbClr val="D2DAE7"/>
          </a:solidFill>
        </p:spPr>
        <p:txBody>
          <a:bodyPr vert="horz" lIns="1224000" tIns="720000" rIns="91440" bIns="720000" rtlCol="0" anchor="ctr"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cs-CZ" sz="1600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Sekundární využití zdravotních dat dle EHDS je </a:t>
            </a:r>
            <a:r>
              <a:rPr lang="cs-CZ" sz="1600" b="1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používání zdravotních anonymizovaných nebo pseudonymizovaných dat mimo přímou péči o pacienta, zejména pro výzkum, statistiku, inovace a tvorbu veřejných politik</a:t>
            </a:r>
            <a:r>
              <a:rPr lang="cs-CZ" sz="1600" dirty="0">
                <a:solidFill>
                  <a:srgbClr val="15375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V ČR aktuálně řešeno prostřednictvím probíhajících projektů financovaných z NPO.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F9DDA01-4337-A2F7-1B75-2E0CD3745FD8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4AD55A-0511-1E02-9BE5-A98533338763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>
                <a:latin typeface="Bahnschrift" panose="020B0502040204020203" pitchFamily="34" charset="0"/>
                <a:cs typeface="Arial" panose="020B0604020202020204" pitchFamily="34" charset="0"/>
              </a:rPr>
              <a:t>Sekundární využití </a:t>
            </a:r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zdravotních </a:t>
            </a:r>
            <a:r>
              <a:rPr lang="cs-CZ" sz="2400">
                <a:latin typeface="Bahnschrift" panose="020B0502040204020203" pitchFamily="34" charset="0"/>
                <a:cs typeface="Arial" panose="020B0604020202020204" pitchFamily="34" charset="0"/>
              </a:rPr>
              <a:t>dat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2C353DC2-090B-37A3-34FC-60A8A150116D}"/>
              </a:ext>
            </a:extLst>
          </p:cNvPr>
          <p:cNvSpPr/>
          <p:nvPr/>
        </p:nvSpPr>
        <p:spPr>
          <a:xfrm>
            <a:off x="6061433" y="2448523"/>
            <a:ext cx="5438334" cy="19148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spcAft>
                <a:spcPts val="600"/>
              </a:spcAft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</a:rPr>
              <a:t>Národní katalog datových souborů pro sekundární využití dat  </a:t>
            </a:r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>
                <a:solidFill>
                  <a:srgbClr val="003A63"/>
                </a:solidFill>
                <a:latin typeface="Bahnschrift" panose="020B0502040204020203" pitchFamily="34" charset="0"/>
              </a:rPr>
              <a:t>Projekt je zaměřen na implementaci Národního katalogu datových souborů pro sekundární využití zdravotních dat, včetně návrhu architektury, pravidel přístupu a validace dat.</a:t>
            </a:r>
          </a:p>
          <a:p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20F0556-D19E-DBE9-CC8F-BD951D7998DB}"/>
              </a:ext>
            </a:extLst>
          </p:cNvPr>
          <p:cNvSpPr/>
          <p:nvPr/>
        </p:nvSpPr>
        <p:spPr>
          <a:xfrm>
            <a:off x="410015" y="4579011"/>
            <a:ext cx="5438333" cy="19148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spcAft>
                <a:spcPts val="600"/>
              </a:spcAft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</a:rPr>
              <a:t>Mapování datových souborů, metodika řízení kvality dat v rámci národního katalogu</a:t>
            </a:r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>
                <a:solidFill>
                  <a:srgbClr val="003A63"/>
                </a:solidFill>
                <a:latin typeface="Bahnschrift" panose="020B0502040204020203" pitchFamily="34" charset="0"/>
              </a:rPr>
              <a:t>Projekt je zaměřen na analýzu dostupnosti, kvality </a:t>
            </a:r>
            <a:br>
              <a:rPr lang="cs-CZ" sz="1400">
                <a:solidFill>
                  <a:srgbClr val="003A63"/>
                </a:solidFill>
                <a:latin typeface="Bahnschrift" panose="020B0502040204020203" pitchFamily="34" charset="0"/>
              </a:rPr>
            </a:br>
            <a:r>
              <a:rPr lang="cs-CZ" sz="1400">
                <a:solidFill>
                  <a:srgbClr val="003A63"/>
                </a:solidFill>
                <a:latin typeface="Bahnschrift" panose="020B0502040204020203" pitchFamily="34" charset="0"/>
              </a:rPr>
              <a:t>a využitelnosti zdravotních dat pro sekundární využití </a:t>
            </a:r>
            <a:br>
              <a:rPr lang="cs-CZ" sz="1400">
                <a:solidFill>
                  <a:srgbClr val="003A63"/>
                </a:solidFill>
                <a:latin typeface="Bahnschrift" panose="020B0502040204020203" pitchFamily="34" charset="0"/>
              </a:rPr>
            </a:br>
            <a:r>
              <a:rPr lang="cs-CZ" sz="1400">
                <a:solidFill>
                  <a:srgbClr val="003A63"/>
                </a:solidFill>
                <a:latin typeface="Bahnschrift" panose="020B0502040204020203" pitchFamily="34" charset="0"/>
              </a:rPr>
              <a:t>a vytvoření metodiky řízení kvality dat v Národním katalogu.</a:t>
            </a:r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8F1C85F0-888F-97C8-FB92-D8FA6FEB7E85}"/>
              </a:ext>
            </a:extLst>
          </p:cNvPr>
          <p:cNvSpPr/>
          <p:nvPr/>
        </p:nvSpPr>
        <p:spPr>
          <a:xfrm>
            <a:off x="410015" y="2448523"/>
            <a:ext cx="5438334" cy="19148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spcAft>
                <a:spcPts val="600"/>
              </a:spcAft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</a:rPr>
              <a:t>Příprava podmínek pro implementaci nařízení EHDS </a:t>
            </a:r>
            <a:br>
              <a:rPr lang="cs-CZ" sz="1600" b="1">
                <a:solidFill>
                  <a:srgbClr val="003A63"/>
                </a:solidFill>
                <a:latin typeface="Bahnschrift" panose="020B0502040204020203" pitchFamily="34" charset="0"/>
              </a:rPr>
            </a:b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</a:rPr>
              <a:t>v oblasti sekundárního využití zdravotních dat</a:t>
            </a:r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>
                <a:solidFill>
                  <a:srgbClr val="003A63"/>
                </a:solidFill>
                <a:latin typeface="Bahnschrift" panose="020B0502040204020203" pitchFamily="34" charset="0"/>
              </a:rPr>
              <a:t>Projekt připraví konkrétní plán, jak v ČR zavést pravidla pro sekundární využívání zdravotních dat vycházející z nařízení o EHDS.</a:t>
            </a:r>
            <a:endParaRPr lang="cs-CZ" sz="1400" b="1">
              <a:solidFill>
                <a:srgbClr val="003A63"/>
              </a:solidFill>
              <a:latin typeface="Bahnschrift" panose="020B0502040204020203" pitchFamily="34" charset="0"/>
            </a:endParaRP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40F14B8B-86EA-AF59-3229-BE4A1C7BE338}"/>
              </a:ext>
            </a:extLst>
          </p:cNvPr>
          <p:cNvSpPr/>
          <p:nvPr/>
        </p:nvSpPr>
        <p:spPr>
          <a:xfrm>
            <a:off x="6061433" y="4574717"/>
            <a:ext cx="5438333" cy="19148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spcAft>
                <a:spcPts val="600"/>
              </a:spcAft>
            </a:pPr>
            <a:r>
              <a:rPr lang="cs-CZ" sz="1600" b="1" dirty="0">
                <a:solidFill>
                  <a:srgbClr val="003A63"/>
                </a:solidFill>
                <a:latin typeface="Bahnschrift" panose="020B0502040204020203" pitchFamily="34" charset="0"/>
              </a:rPr>
              <a:t>Vzdělávací a osvětové aktivity v oblasti sekundární využití zdravotních dat</a:t>
            </a:r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>
                <a:solidFill>
                  <a:srgbClr val="003A63"/>
                </a:solidFill>
                <a:latin typeface="Bahnschrift" panose="020B0502040204020203" pitchFamily="34" charset="0"/>
              </a:rPr>
              <a:t>Projekt je zaměřen na vzdělávání, osvětu a podporu sekundárního využívání zdravotních dat prostřednictvím odborných akcí a metodických materiálů.</a:t>
            </a:r>
          </a:p>
          <a:p>
            <a:pPr algn="ctr"/>
            <a:endParaRPr lang="cs-CZ" sz="1600" b="1">
              <a:solidFill>
                <a:srgbClr val="003A63"/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Obdélník: se zakulacenými rohy na opačné straně 23">
            <a:extLst>
              <a:ext uri="{FF2B5EF4-FFF2-40B4-BE49-F238E27FC236}">
                <a16:creationId xmlns:a16="http://schemas.microsoft.com/office/drawing/2014/main" id="{ACDFF80E-A432-9410-10F8-F1CB3402F437}"/>
              </a:ext>
            </a:extLst>
          </p:cNvPr>
          <p:cNvSpPr/>
          <p:nvPr/>
        </p:nvSpPr>
        <p:spPr>
          <a:xfrm>
            <a:off x="3781186" y="3895377"/>
            <a:ext cx="2063678" cy="468000"/>
          </a:xfrm>
          <a:prstGeom prst="round2DiagRect">
            <a:avLst>
              <a:gd name="adj1" fmla="val 41286"/>
              <a:gd name="adj2" fmla="val 0"/>
            </a:avLst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cs-CZ" sz="1200" dirty="0">
                <a:latin typeface="Bahnschrift" panose="020B0502040204020203" pitchFamily="34" charset="0"/>
              </a:rPr>
              <a:t>Termín:</a:t>
            </a:r>
            <a:br>
              <a:rPr lang="cs-CZ" sz="1200" dirty="0">
                <a:latin typeface="Bahnschrift" panose="020B0502040204020203" pitchFamily="34" charset="0"/>
              </a:rPr>
            </a:br>
            <a:r>
              <a:rPr lang="cs-CZ" sz="1600" b="1">
                <a:latin typeface="Bahnschrift" panose="020B0502040204020203" pitchFamily="34" charset="0"/>
              </a:rPr>
              <a:t>Konec 02/2026</a:t>
            </a:r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25" name="Obdélník: se zakulacenými rohy na opačné straně 24">
            <a:extLst>
              <a:ext uri="{FF2B5EF4-FFF2-40B4-BE49-F238E27FC236}">
                <a16:creationId xmlns:a16="http://schemas.microsoft.com/office/drawing/2014/main" id="{79B22CD3-B6C3-23A0-1475-9C06C4203E83}"/>
              </a:ext>
            </a:extLst>
          </p:cNvPr>
          <p:cNvSpPr/>
          <p:nvPr/>
        </p:nvSpPr>
        <p:spPr>
          <a:xfrm>
            <a:off x="410015" y="3895377"/>
            <a:ext cx="2063678" cy="468000"/>
          </a:xfrm>
          <a:prstGeom prst="round2DiagRect">
            <a:avLst>
              <a:gd name="adj1" fmla="val 0"/>
              <a:gd name="adj2" fmla="val 41464"/>
            </a:avLst>
          </a:prstGeom>
          <a:solidFill>
            <a:srgbClr val="0935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cs-CZ" sz="1200" dirty="0">
                <a:latin typeface="Bahnschrift" panose="020B0502040204020203" pitchFamily="34" charset="0"/>
              </a:rPr>
              <a:t>Stav:</a:t>
            </a:r>
            <a:br>
              <a:rPr lang="cs-CZ" sz="1600" dirty="0">
                <a:latin typeface="Bahnschrift" panose="020B0502040204020203" pitchFamily="34" charset="0"/>
              </a:rPr>
            </a:br>
            <a:r>
              <a:rPr lang="cs-CZ" sz="1600" b="1">
                <a:latin typeface="Bahnschrift" panose="020B0502040204020203" pitchFamily="34" charset="0"/>
              </a:rPr>
              <a:t>Finalizace</a:t>
            </a:r>
            <a:endParaRPr lang="cs-CZ" sz="1600" b="1" dirty="0">
              <a:latin typeface="Bahnschrift" panose="020B0502040204020203" pitchFamily="34" charset="0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14C600A4-9E0E-BD4A-77DF-EC6E4F6D29B7}"/>
              </a:ext>
            </a:extLst>
          </p:cNvPr>
          <p:cNvSpPr/>
          <p:nvPr/>
        </p:nvSpPr>
        <p:spPr>
          <a:xfrm>
            <a:off x="2185799" y="3895378"/>
            <a:ext cx="1879796" cy="468000"/>
          </a:xfrm>
          <a:prstGeom prst="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cs-CZ" sz="1200" dirty="0">
                <a:latin typeface="Bahnschrift" panose="020B0502040204020203" pitchFamily="34" charset="0"/>
              </a:rPr>
              <a:t>Dodavatel:</a:t>
            </a:r>
            <a:br>
              <a:rPr lang="cs-CZ" sz="1200" dirty="0">
                <a:latin typeface="Bahnschrift" panose="020B0502040204020203" pitchFamily="34" charset="0"/>
              </a:rPr>
            </a:br>
            <a:r>
              <a:rPr lang="cs-CZ" sz="1600" b="1" dirty="0">
                <a:latin typeface="Bahnschrift" panose="020B0502040204020203" pitchFamily="34" charset="0"/>
              </a:rPr>
              <a:t>s-</a:t>
            </a:r>
            <a:r>
              <a:rPr lang="cs-CZ" sz="1600" b="1" dirty="0" err="1">
                <a:latin typeface="Bahnschrift" panose="020B0502040204020203" pitchFamily="34" charset="0"/>
              </a:rPr>
              <a:t>boost</a:t>
            </a:r>
            <a:endParaRPr lang="cs-CZ" sz="1200" b="1" dirty="0">
              <a:latin typeface="Bahnschrift" panose="020B0502040204020203" pitchFamily="34" charset="0"/>
            </a:endParaRPr>
          </a:p>
        </p:txBody>
      </p:sp>
      <p:sp>
        <p:nvSpPr>
          <p:cNvPr id="27" name="Obdélník: se zakulacenými rohy na opačné straně 26">
            <a:extLst>
              <a:ext uri="{FF2B5EF4-FFF2-40B4-BE49-F238E27FC236}">
                <a16:creationId xmlns:a16="http://schemas.microsoft.com/office/drawing/2014/main" id="{DD9062AD-DE02-E5C3-ABF1-BD5C81EC731F}"/>
              </a:ext>
            </a:extLst>
          </p:cNvPr>
          <p:cNvSpPr/>
          <p:nvPr/>
        </p:nvSpPr>
        <p:spPr>
          <a:xfrm>
            <a:off x="9436088" y="3895377"/>
            <a:ext cx="2063678" cy="468000"/>
          </a:xfrm>
          <a:prstGeom prst="round2DiagRect">
            <a:avLst>
              <a:gd name="adj1" fmla="val 41286"/>
              <a:gd name="adj2" fmla="val 0"/>
            </a:avLst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cs-CZ" sz="1200" dirty="0">
                <a:latin typeface="Bahnschrift" panose="020B0502040204020203" pitchFamily="34" charset="0"/>
              </a:rPr>
              <a:t>Termín:</a:t>
            </a:r>
            <a:br>
              <a:rPr lang="cs-CZ" sz="1200" dirty="0">
                <a:latin typeface="Bahnschrift" panose="020B0502040204020203" pitchFamily="34" charset="0"/>
              </a:rPr>
            </a:br>
            <a:r>
              <a:rPr lang="cs-CZ" sz="1600" b="1" dirty="0">
                <a:latin typeface="Bahnschrift" panose="020B0502040204020203" pitchFamily="34" charset="0"/>
              </a:rPr>
              <a:t>Konec 04/2026</a:t>
            </a:r>
            <a:endParaRPr lang="cs-CZ" sz="1200" b="1" dirty="0">
              <a:latin typeface="Bahnschrift" panose="020B0502040204020203" pitchFamily="34" charset="0"/>
            </a:endParaRPr>
          </a:p>
        </p:txBody>
      </p:sp>
      <p:sp>
        <p:nvSpPr>
          <p:cNvPr id="28" name="Obdélník: se zakulacenými rohy na opačné straně 27">
            <a:extLst>
              <a:ext uri="{FF2B5EF4-FFF2-40B4-BE49-F238E27FC236}">
                <a16:creationId xmlns:a16="http://schemas.microsoft.com/office/drawing/2014/main" id="{A715E3FD-9C7A-B569-3006-4A5A3F38D391}"/>
              </a:ext>
            </a:extLst>
          </p:cNvPr>
          <p:cNvSpPr/>
          <p:nvPr/>
        </p:nvSpPr>
        <p:spPr>
          <a:xfrm>
            <a:off x="6064917" y="3895377"/>
            <a:ext cx="2063678" cy="468000"/>
          </a:xfrm>
          <a:prstGeom prst="round2DiagRect">
            <a:avLst>
              <a:gd name="adj1" fmla="val 0"/>
              <a:gd name="adj2" fmla="val 41464"/>
            </a:avLst>
          </a:prstGeom>
          <a:solidFill>
            <a:srgbClr val="0935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cs-CZ" sz="1200" dirty="0">
                <a:latin typeface="Bahnschrift" panose="020B0502040204020203" pitchFamily="34" charset="0"/>
              </a:rPr>
              <a:t>Stav:</a:t>
            </a:r>
            <a:br>
              <a:rPr lang="cs-CZ" sz="1600" dirty="0">
                <a:latin typeface="Bahnschrift" panose="020B0502040204020203" pitchFamily="34" charset="0"/>
              </a:rPr>
            </a:br>
            <a:r>
              <a:rPr lang="cs-CZ" sz="1600" b="1" dirty="0">
                <a:latin typeface="Bahnschrift" panose="020B0502040204020203" pitchFamily="34" charset="0"/>
              </a:rPr>
              <a:t>Probíhá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751C867B-419A-F99C-B43D-C13AB8AF4AE2}"/>
              </a:ext>
            </a:extLst>
          </p:cNvPr>
          <p:cNvSpPr/>
          <p:nvPr/>
        </p:nvSpPr>
        <p:spPr>
          <a:xfrm>
            <a:off x="7840701" y="3895378"/>
            <a:ext cx="1879796" cy="468000"/>
          </a:xfrm>
          <a:prstGeom prst="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cs-CZ" sz="1200" dirty="0">
                <a:latin typeface="Bahnschrift" panose="020B0502040204020203" pitchFamily="34" charset="0"/>
              </a:rPr>
              <a:t>Dodavatel:</a:t>
            </a:r>
            <a:br>
              <a:rPr lang="cs-CZ" sz="1200" dirty="0">
                <a:latin typeface="Bahnschrift" panose="020B0502040204020203" pitchFamily="34" charset="0"/>
              </a:rPr>
            </a:br>
            <a:r>
              <a:rPr lang="cs-CZ" sz="1600" b="1" dirty="0">
                <a:latin typeface="Bahnschrift" panose="020B0502040204020203" pitchFamily="34" charset="0"/>
              </a:rPr>
              <a:t>EY, Provisio</a:t>
            </a:r>
            <a:endParaRPr lang="cs-CZ" sz="1200" b="1" dirty="0">
              <a:latin typeface="Bahnschrift" panose="020B0502040204020203" pitchFamily="34" charset="0"/>
            </a:endParaRPr>
          </a:p>
        </p:txBody>
      </p:sp>
      <p:sp>
        <p:nvSpPr>
          <p:cNvPr id="32" name="Obdélník: se zakulacenými rohy na opačné straně 31">
            <a:extLst>
              <a:ext uri="{FF2B5EF4-FFF2-40B4-BE49-F238E27FC236}">
                <a16:creationId xmlns:a16="http://schemas.microsoft.com/office/drawing/2014/main" id="{FADB9E70-7B83-60A1-E9EE-597E20696728}"/>
              </a:ext>
            </a:extLst>
          </p:cNvPr>
          <p:cNvSpPr/>
          <p:nvPr/>
        </p:nvSpPr>
        <p:spPr>
          <a:xfrm>
            <a:off x="9432604" y="6021571"/>
            <a:ext cx="2063678" cy="468000"/>
          </a:xfrm>
          <a:prstGeom prst="round2DiagRect">
            <a:avLst>
              <a:gd name="adj1" fmla="val 41286"/>
              <a:gd name="adj2" fmla="val 0"/>
            </a:avLst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cs-CZ" sz="1200" dirty="0">
                <a:latin typeface="Bahnschrift" panose="020B0502040204020203" pitchFamily="34" charset="0"/>
              </a:rPr>
              <a:t>Termín:</a:t>
            </a:r>
            <a:br>
              <a:rPr lang="cs-CZ" sz="1200" dirty="0">
                <a:latin typeface="Bahnschrift" panose="020B0502040204020203" pitchFamily="34" charset="0"/>
              </a:rPr>
            </a:b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Konec 04/2026</a:t>
            </a:r>
            <a:endParaRPr lang="cs-CZ" sz="1200" b="1" dirty="0">
              <a:latin typeface="Bahnschrift" panose="020B0502040204020203" pitchFamily="34" charset="0"/>
            </a:endParaRPr>
          </a:p>
        </p:txBody>
      </p:sp>
      <p:sp>
        <p:nvSpPr>
          <p:cNvPr id="34" name="Obdélník: se zakulacenými rohy na opačné straně 33">
            <a:extLst>
              <a:ext uri="{FF2B5EF4-FFF2-40B4-BE49-F238E27FC236}">
                <a16:creationId xmlns:a16="http://schemas.microsoft.com/office/drawing/2014/main" id="{6C80094B-4445-9622-52A7-EE0486E03432}"/>
              </a:ext>
            </a:extLst>
          </p:cNvPr>
          <p:cNvSpPr/>
          <p:nvPr/>
        </p:nvSpPr>
        <p:spPr>
          <a:xfrm>
            <a:off x="6061433" y="6021571"/>
            <a:ext cx="2063678" cy="468000"/>
          </a:xfrm>
          <a:prstGeom prst="round2DiagRect">
            <a:avLst>
              <a:gd name="adj1" fmla="val 0"/>
              <a:gd name="adj2" fmla="val 41464"/>
            </a:avLst>
          </a:prstGeom>
          <a:solidFill>
            <a:srgbClr val="0935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cs-CZ" sz="1200" dirty="0">
                <a:latin typeface="Bahnschrift" panose="020B0502040204020203" pitchFamily="34" charset="0"/>
              </a:rPr>
              <a:t>Stav:</a:t>
            </a:r>
            <a:br>
              <a:rPr lang="cs-CZ" sz="1600" dirty="0">
                <a:latin typeface="Bahnschrift" panose="020B0502040204020203" pitchFamily="34" charset="0"/>
              </a:rPr>
            </a:br>
            <a:r>
              <a:rPr lang="cs-CZ" sz="1600" b="1" dirty="0">
                <a:latin typeface="Bahnschrift" panose="020B0502040204020203" pitchFamily="34" charset="0"/>
              </a:rPr>
              <a:t>Před zahájením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5866DCF0-1871-EAB8-D1E4-061448AEF1B8}"/>
              </a:ext>
            </a:extLst>
          </p:cNvPr>
          <p:cNvSpPr/>
          <p:nvPr/>
        </p:nvSpPr>
        <p:spPr>
          <a:xfrm>
            <a:off x="7837217" y="6021572"/>
            <a:ext cx="1879796" cy="468000"/>
          </a:xfrm>
          <a:prstGeom prst="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cs-CZ" sz="1200" dirty="0">
                <a:latin typeface="Bahnschrift" panose="020B0502040204020203" pitchFamily="34" charset="0"/>
              </a:rPr>
              <a:t>Dodavatel:</a:t>
            </a:r>
            <a:br>
              <a:rPr lang="cs-CZ" sz="1200" dirty="0">
                <a:latin typeface="Bahnschrift" panose="020B0502040204020203" pitchFamily="34" charset="0"/>
              </a:rPr>
            </a:br>
            <a:r>
              <a:rPr lang="cs-CZ" sz="1600" b="1">
                <a:latin typeface="Bahnschrift" panose="020B0502040204020203" pitchFamily="34" charset="0"/>
              </a:rPr>
              <a:t>Bude zveřejněn</a:t>
            </a:r>
            <a:endParaRPr lang="cs-CZ" sz="1200" b="1">
              <a:latin typeface="Bahnschrift" panose="020B0502040204020203" pitchFamily="34" charset="0"/>
            </a:endParaRPr>
          </a:p>
        </p:txBody>
      </p:sp>
      <p:sp>
        <p:nvSpPr>
          <p:cNvPr id="37" name="Obdélník: se zakulacenými rohy na opačné straně 36">
            <a:extLst>
              <a:ext uri="{FF2B5EF4-FFF2-40B4-BE49-F238E27FC236}">
                <a16:creationId xmlns:a16="http://schemas.microsoft.com/office/drawing/2014/main" id="{4FEEB18D-D6E9-9EF0-EE7F-23E248E5B63E}"/>
              </a:ext>
            </a:extLst>
          </p:cNvPr>
          <p:cNvSpPr/>
          <p:nvPr/>
        </p:nvSpPr>
        <p:spPr>
          <a:xfrm>
            <a:off x="3786403" y="6021570"/>
            <a:ext cx="2063678" cy="468000"/>
          </a:xfrm>
          <a:prstGeom prst="round2DiagRect">
            <a:avLst>
              <a:gd name="adj1" fmla="val 41286"/>
              <a:gd name="adj2" fmla="val 0"/>
            </a:avLst>
          </a:prstGeom>
          <a:solidFill>
            <a:srgbClr val="63A8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cs-CZ" sz="1200" dirty="0">
                <a:latin typeface="Bahnschrift" panose="020B0502040204020203" pitchFamily="34" charset="0"/>
              </a:rPr>
              <a:t>Termín:</a:t>
            </a:r>
            <a:br>
              <a:rPr lang="cs-CZ" sz="1200" dirty="0">
                <a:latin typeface="Bahnschrift" panose="020B0502040204020203" pitchFamily="34" charset="0"/>
              </a:rPr>
            </a:br>
            <a:r>
              <a:rPr lang="cs-CZ" sz="1600" b="1" dirty="0">
                <a:latin typeface="Bahnschrift" panose="020B0502040204020203" pitchFamily="34" charset="0"/>
              </a:rPr>
              <a:t>Konec 04/2026</a:t>
            </a:r>
            <a:endParaRPr lang="cs-CZ" sz="1200" b="1" dirty="0">
              <a:latin typeface="Bahnschrift" panose="020B0502040204020203" pitchFamily="34" charset="0"/>
            </a:endParaRPr>
          </a:p>
        </p:txBody>
      </p:sp>
      <p:sp>
        <p:nvSpPr>
          <p:cNvPr id="38" name="Obdélník: se zakulacenými rohy na opačné straně 37">
            <a:extLst>
              <a:ext uri="{FF2B5EF4-FFF2-40B4-BE49-F238E27FC236}">
                <a16:creationId xmlns:a16="http://schemas.microsoft.com/office/drawing/2014/main" id="{F7747144-42CA-1236-0101-EE29C4A4C86D}"/>
              </a:ext>
            </a:extLst>
          </p:cNvPr>
          <p:cNvSpPr/>
          <p:nvPr/>
        </p:nvSpPr>
        <p:spPr>
          <a:xfrm>
            <a:off x="415232" y="6021570"/>
            <a:ext cx="2063678" cy="468000"/>
          </a:xfrm>
          <a:prstGeom prst="round2DiagRect">
            <a:avLst>
              <a:gd name="adj1" fmla="val 0"/>
              <a:gd name="adj2" fmla="val 41464"/>
            </a:avLst>
          </a:prstGeom>
          <a:solidFill>
            <a:srgbClr val="0935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cs-CZ" sz="1200" dirty="0">
                <a:latin typeface="Bahnschrift" panose="020B0502040204020203" pitchFamily="34" charset="0"/>
              </a:rPr>
              <a:t>Stav:</a:t>
            </a:r>
            <a:br>
              <a:rPr lang="cs-CZ" sz="1600" dirty="0">
                <a:latin typeface="Bahnschrift" panose="020B0502040204020203" pitchFamily="34" charset="0"/>
              </a:rPr>
            </a:br>
            <a:r>
              <a:rPr lang="cs-CZ" sz="1600" b="1" dirty="0">
                <a:latin typeface="Bahnschrift" panose="020B0502040204020203" pitchFamily="34" charset="0"/>
              </a:rPr>
              <a:t>Probíhá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1A3A6627-C239-BBD6-7604-6C763CA67F42}"/>
              </a:ext>
            </a:extLst>
          </p:cNvPr>
          <p:cNvSpPr/>
          <p:nvPr/>
        </p:nvSpPr>
        <p:spPr>
          <a:xfrm>
            <a:off x="2191016" y="6021571"/>
            <a:ext cx="1879796" cy="468000"/>
          </a:xfrm>
          <a:prstGeom prst="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cs-CZ" sz="1200" dirty="0">
                <a:latin typeface="Bahnschrift" panose="020B0502040204020203" pitchFamily="34" charset="0"/>
              </a:rPr>
              <a:t>Dodavatel:</a:t>
            </a:r>
            <a:br>
              <a:rPr lang="cs-CZ" sz="1200" dirty="0">
                <a:latin typeface="Bahnschrift" panose="020B0502040204020203" pitchFamily="34" charset="0"/>
              </a:rPr>
            </a:br>
            <a:r>
              <a:rPr lang="cs-CZ" sz="1600" b="1" dirty="0">
                <a:latin typeface="Bahnschrift" panose="020B0502040204020203" pitchFamily="34" charset="0"/>
              </a:rPr>
              <a:t>EY, Provisio</a:t>
            </a:r>
            <a:endParaRPr lang="cs-CZ" sz="1200" b="1" dirty="0">
              <a:latin typeface="Bahnschrift" panose="020B0502040204020203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D55EE40-3A7C-B00F-343A-BDA886CF6FD8}"/>
              </a:ext>
            </a:extLst>
          </p:cNvPr>
          <p:cNvSpPr txBox="1"/>
          <p:nvPr/>
        </p:nvSpPr>
        <p:spPr>
          <a:xfrm>
            <a:off x="300864" y="2026391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rgbClr val="093562"/>
                </a:solidFill>
                <a:latin typeface="Bahnschrift" panose="020B0502040204020203" pitchFamily="34" charset="0"/>
              </a:rPr>
              <a:t>Probíhající projekty:</a:t>
            </a:r>
          </a:p>
        </p:txBody>
      </p:sp>
      <p:pic>
        <p:nvPicPr>
          <p:cNvPr id="4" name="Obrázek 3" descr="The image depicts a black heart with a blue checkmark inside, symbolizing approval or agreement.&#10;&#10;Obsah generovaný pomocí AI může být nesprávný.">
            <a:extLst>
              <a:ext uri="{FF2B5EF4-FFF2-40B4-BE49-F238E27FC236}">
                <a16:creationId xmlns:a16="http://schemas.microsoft.com/office/drawing/2014/main" id="{8ACDEA1A-037B-0E51-472D-C031FD41A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3" y="1079158"/>
            <a:ext cx="73158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83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0B39-6E35-B604-44FA-59418F45E1A0}"/>
              </a:ext>
            </a:extLst>
          </p:cNvPr>
          <p:cNvSpPr txBox="1">
            <a:spLocks/>
          </p:cNvSpPr>
          <p:nvPr/>
        </p:nvSpPr>
        <p:spPr>
          <a:xfrm>
            <a:off x="540000" y="365125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cs-CZ" sz="240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BABB2AF-E22B-870D-E056-870F1F2FCEC4}"/>
              </a:ext>
            </a:extLst>
          </p:cNvPr>
          <p:cNvSpPr/>
          <p:nvPr/>
        </p:nvSpPr>
        <p:spPr>
          <a:xfrm>
            <a:off x="410016" y="5340744"/>
            <a:ext cx="10987200" cy="36000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Vývojový diagram: spojnice mezi stránkami 9">
            <a:extLst>
              <a:ext uri="{FF2B5EF4-FFF2-40B4-BE49-F238E27FC236}">
                <a16:creationId xmlns:a16="http://schemas.microsoft.com/office/drawing/2014/main" id="{7CD7411B-22A5-A479-D23B-C18B4EA96234}"/>
              </a:ext>
            </a:extLst>
          </p:cNvPr>
          <p:cNvSpPr/>
          <p:nvPr/>
        </p:nvSpPr>
        <p:spPr>
          <a:xfrm>
            <a:off x="1339241" y="5250744"/>
            <a:ext cx="108000" cy="216000"/>
          </a:xfrm>
          <a:prstGeom prst="flowChartOffpage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spojnice mezi stránkami 10">
            <a:extLst>
              <a:ext uri="{FF2B5EF4-FFF2-40B4-BE49-F238E27FC236}">
                <a16:creationId xmlns:a16="http://schemas.microsoft.com/office/drawing/2014/main" id="{B40FFB6A-DEFA-4F66-D358-82B79D023078}"/>
              </a:ext>
            </a:extLst>
          </p:cNvPr>
          <p:cNvSpPr/>
          <p:nvPr/>
        </p:nvSpPr>
        <p:spPr>
          <a:xfrm>
            <a:off x="3074474" y="5250744"/>
            <a:ext cx="108000" cy="216000"/>
          </a:xfrm>
          <a:prstGeom prst="flowChartOffpage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spojnice mezi stránkami 13">
            <a:extLst>
              <a:ext uri="{FF2B5EF4-FFF2-40B4-BE49-F238E27FC236}">
                <a16:creationId xmlns:a16="http://schemas.microsoft.com/office/drawing/2014/main" id="{67B5EF79-CA92-7825-ECB4-0508A31E24AD}"/>
              </a:ext>
            </a:extLst>
          </p:cNvPr>
          <p:cNvSpPr/>
          <p:nvPr/>
        </p:nvSpPr>
        <p:spPr>
          <a:xfrm>
            <a:off x="5812256" y="5250744"/>
            <a:ext cx="108000" cy="216000"/>
          </a:xfrm>
          <a:prstGeom prst="flowChartOffpage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nice mezi stránkami 15">
            <a:extLst>
              <a:ext uri="{FF2B5EF4-FFF2-40B4-BE49-F238E27FC236}">
                <a16:creationId xmlns:a16="http://schemas.microsoft.com/office/drawing/2014/main" id="{99E5DDE9-85C5-0B6C-6F28-446EC4E079D7}"/>
              </a:ext>
            </a:extLst>
          </p:cNvPr>
          <p:cNvSpPr/>
          <p:nvPr/>
        </p:nvSpPr>
        <p:spPr>
          <a:xfrm>
            <a:off x="7516576" y="5250744"/>
            <a:ext cx="108000" cy="216000"/>
          </a:xfrm>
          <a:prstGeom prst="flowChartOffpage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nice mezi stránkami 16">
            <a:extLst>
              <a:ext uri="{FF2B5EF4-FFF2-40B4-BE49-F238E27FC236}">
                <a16:creationId xmlns:a16="http://schemas.microsoft.com/office/drawing/2014/main" id="{D0E65F12-3373-54B2-A327-6C5724A0B7FC}"/>
              </a:ext>
            </a:extLst>
          </p:cNvPr>
          <p:cNvSpPr/>
          <p:nvPr/>
        </p:nvSpPr>
        <p:spPr>
          <a:xfrm>
            <a:off x="10070520" y="5250744"/>
            <a:ext cx="108000" cy="216000"/>
          </a:xfrm>
          <a:prstGeom prst="flowChartOffpage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ovnoramenný trojúhelník 17">
            <a:extLst>
              <a:ext uri="{FF2B5EF4-FFF2-40B4-BE49-F238E27FC236}">
                <a16:creationId xmlns:a16="http://schemas.microsoft.com/office/drawing/2014/main" id="{CAA0BFFA-75CC-9579-E204-5EE4C8960D36}"/>
              </a:ext>
            </a:extLst>
          </p:cNvPr>
          <p:cNvSpPr/>
          <p:nvPr/>
        </p:nvSpPr>
        <p:spPr>
          <a:xfrm rot="5400000">
            <a:off x="11214495" y="5238428"/>
            <a:ext cx="215999" cy="240631"/>
          </a:xfrm>
          <a:prstGeom prst="triangle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9806E91-AA23-8D9E-F670-F7A1933F2CC4}"/>
              </a:ext>
            </a:extLst>
          </p:cNvPr>
          <p:cNvSpPr txBox="1"/>
          <p:nvPr/>
        </p:nvSpPr>
        <p:spPr>
          <a:xfrm>
            <a:off x="767909" y="483183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0C446B"/>
                </a:solidFill>
                <a:latin typeface="Bahnschrift" panose="020B0502040204020203" pitchFamily="34" charset="0"/>
              </a:rPr>
              <a:t>26.03.2025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9665C16-526F-412D-897F-5706C6B1640C}"/>
              </a:ext>
            </a:extLst>
          </p:cNvPr>
          <p:cNvSpPr txBox="1"/>
          <p:nvPr/>
        </p:nvSpPr>
        <p:spPr>
          <a:xfrm>
            <a:off x="2791683" y="483183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0C446B"/>
                </a:solidFill>
                <a:latin typeface="Bahnschrift" panose="020B0502040204020203" pitchFamily="34" charset="0"/>
              </a:rPr>
              <a:t>2025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2AEA2DB-505A-A48F-0E8B-310C1B869573}"/>
              </a:ext>
            </a:extLst>
          </p:cNvPr>
          <p:cNvSpPr txBox="1"/>
          <p:nvPr/>
        </p:nvSpPr>
        <p:spPr>
          <a:xfrm>
            <a:off x="5529464" y="483183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0C446B"/>
                </a:solidFill>
                <a:latin typeface="Bahnschrift" panose="020B0502040204020203" pitchFamily="34" charset="0"/>
              </a:rPr>
              <a:t>2027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B0D49DA-4CB8-FDCC-710F-BA33DBADD91C}"/>
              </a:ext>
            </a:extLst>
          </p:cNvPr>
          <p:cNvSpPr txBox="1"/>
          <p:nvPr/>
        </p:nvSpPr>
        <p:spPr>
          <a:xfrm>
            <a:off x="4326903" y="4725713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>
                <a:solidFill>
                  <a:srgbClr val="0C446B"/>
                </a:solidFill>
                <a:latin typeface="Bahnschrift" panose="020B0502040204020203" pitchFamily="34" charset="0"/>
              </a:rPr>
              <a:t>-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3A80725-D29C-818A-D32B-0A8E20F722D3}"/>
              </a:ext>
            </a:extLst>
          </p:cNvPr>
          <p:cNvSpPr txBox="1"/>
          <p:nvPr/>
        </p:nvSpPr>
        <p:spPr>
          <a:xfrm>
            <a:off x="7236991" y="483183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0C446B"/>
                </a:solidFill>
                <a:latin typeface="Bahnschrift" panose="020B0502040204020203" pitchFamily="34" charset="0"/>
              </a:rPr>
              <a:t>2029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6C5F4DB-CE18-5F00-82BD-C360B9AFF34A}"/>
              </a:ext>
            </a:extLst>
          </p:cNvPr>
          <p:cNvSpPr txBox="1"/>
          <p:nvPr/>
        </p:nvSpPr>
        <p:spPr>
          <a:xfrm>
            <a:off x="9797347" y="483183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rgbClr val="0C446B"/>
                </a:solidFill>
                <a:latin typeface="Bahnschrift" panose="020B0502040204020203" pitchFamily="34" charset="0"/>
              </a:rPr>
              <a:t>2031</a:t>
            </a: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9F3938AA-507A-2D4B-12A9-E891E85D2CAB}"/>
              </a:ext>
            </a:extLst>
          </p:cNvPr>
          <p:cNvSpPr/>
          <p:nvPr/>
        </p:nvSpPr>
        <p:spPr>
          <a:xfrm>
            <a:off x="410016" y="5574430"/>
            <a:ext cx="2046215" cy="611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Nařízení o EHDS</a:t>
            </a:r>
            <a:b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</a:br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vstupuje v platnost</a:t>
            </a:r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3FBBEEBF-D5E2-77D3-12CD-9EC07CC62075}"/>
              </a:ext>
            </a:extLst>
          </p:cNvPr>
          <p:cNvSpPr/>
          <p:nvPr/>
        </p:nvSpPr>
        <p:spPr>
          <a:xfrm>
            <a:off x="3130200" y="5574430"/>
            <a:ext cx="2736056" cy="611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Publikování implementačních aktů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3148A9E5-5754-1365-5AB3-F8BCB716167F}"/>
              </a:ext>
            </a:extLst>
          </p:cNvPr>
          <p:cNvSpPr/>
          <p:nvPr/>
        </p:nvSpPr>
        <p:spPr>
          <a:xfrm>
            <a:off x="6547468" y="5574430"/>
            <a:ext cx="2046215" cy="611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Povinná výměna prioritních kategorií</a:t>
            </a: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501E1464-FA63-BA61-E75B-D470DF3E3271}"/>
              </a:ext>
            </a:extLst>
          </p:cNvPr>
          <p:cNvSpPr/>
          <p:nvPr/>
        </p:nvSpPr>
        <p:spPr>
          <a:xfrm>
            <a:off x="9088589" y="5574430"/>
            <a:ext cx="2046215" cy="611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Zbylé datové kategorie</a:t>
            </a: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98AE104C-8B6F-BD4B-0357-5EE5C3F678E0}"/>
              </a:ext>
            </a:extLst>
          </p:cNvPr>
          <p:cNvSpPr/>
          <p:nvPr/>
        </p:nvSpPr>
        <p:spPr>
          <a:xfrm>
            <a:off x="410016" y="4183286"/>
            <a:ext cx="11032794" cy="434741"/>
          </a:xfrm>
          <a:prstGeom prst="roundRect">
            <a:avLst/>
          </a:prstGeom>
          <a:solidFill>
            <a:srgbClr val="3F7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cs-CZ" sz="1600">
                <a:latin typeface="Bahnschrift" panose="020B0502040204020203" pitchFamily="34" charset="0"/>
              </a:rPr>
              <a:t>K 1.12.2025 nejsou implementační akty publikovány, </a:t>
            </a:r>
            <a:r>
              <a:rPr lang="cs-CZ" sz="1600" b="1">
                <a:latin typeface="Bahnschrift" panose="020B0502040204020203" pitchFamily="34" charset="0"/>
              </a:rPr>
              <a:t>nelze tedy definovat finální podobu certifikačního procesu.</a:t>
            </a:r>
          </a:p>
        </p:txBody>
      </p:sp>
      <p:pic>
        <p:nvPicPr>
          <p:cNvPr id="33" name="Grafický objekt 32" descr="Vykřičník se souvislou výplní">
            <a:extLst>
              <a:ext uri="{FF2B5EF4-FFF2-40B4-BE49-F238E27FC236}">
                <a16:creationId xmlns:a16="http://schemas.microsoft.com/office/drawing/2014/main" id="{DE90C425-2EA5-0491-A0A9-518421B0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847" y="4231935"/>
            <a:ext cx="369332" cy="369332"/>
          </a:xfrm>
          <a:prstGeom prst="rect">
            <a:avLst/>
          </a:prstGeom>
        </p:spPr>
      </p:pic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8F15B911-5F7F-74EB-656D-196F6A2815F7}"/>
              </a:ext>
            </a:extLst>
          </p:cNvPr>
          <p:cNvSpPr/>
          <p:nvPr/>
        </p:nvSpPr>
        <p:spPr>
          <a:xfrm>
            <a:off x="427354" y="1074565"/>
            <a:ext cx="5264589" cy="2885094"/>
          </a:xfrm>
          <a:prstGeom prst="roundRect">
            <a:avLst>
              <a:gd name="adj" fmla="val 79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algn="just"/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Do roku 2027 má Evropská komise připravit </a:t>
            </a:r>
            <a:r>
              <a:rPr lang="cs-CZ" sz="1600" b="1">
                <a:solidFill>
                  <a:srgbClr val="0C446B"/>
                </a:solidFill>
                <a:latin typeface="Bahnschrift" panose="020B0502040204020203" pitchFamily="34" charset="0"/>
              </a:rPr>
              <a:t>společnou technickou specifikaci pro systémy elektronických zdravotních záznamů (EHR)</a:t>
            </a:r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. </a:t>
            </a:r>
          </a:p>
          <a:p>
            <a:pPr algn="just"/>
            <a:endParaRPr lang="cs-CZ" sz="1050">
              <a:solidFill>
                <a:srgbClr val="0C446B"/>
              </a:solidFill>
              <a:latin typeface="Bahnschrift" panose="020B0502040204020203" pitchFamily="34" charset="0"/>
            </a:endParaRPr>
          </a:p>
          <a:p>
            <a:pPr algn="just"/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Současně vznikne </a:t>
            </a:r>
            <a:r>
              <a:rPr lang="cs-CZ" sz="1600" b="1">
                <a:solidFill>
                  <a:srgbClr val="0C446B"/>
                </a:solidFill>
                <a:latin typeface="Bahnschrift" panose="020B0502040204020203" pitchFamily="34" charset="0"/>
              </a:rPr>
              <a:t>Evropské digitální testovací prostředí</a:t>
            </a:r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, ve kterém si výrobci budou moci nechat své systémy otestovat. V tomto prostředí se posoudí jejich shoda s požadovanými standardy a míra harmonizace napříč Evropskou unií.</a:t>
            </a:r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B2009228-1EA1-86DA-D5E2-E93654AF6E0D}"/>
              </a:ext>
            </a:extLst>
          </p:cNvPr>
          <p:cNvSpPr/>
          <p:nvPr/>
        </p:nvSpPr>
        <p:spPr>
          <a:xfrm>
            <a:off x="6178220" y="1073223"/>
            <a:ext cx="5264590" cy="2886436"/>
          </a:xfrm>
          <a:prstGeom prst="roundRect">
            <a:avLst>
              <a:gd name="adj" fmla="val 79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algn="just"/>
            <a:r>
              <a:rPr lang="cs-CZ" sz="1600" b="1">
                <a:solidFill>
                  <a:srgbClr val="0C446B"/>
                </a:solidFill>
                <a:latin typeface="Bahnschrift" panose="020B0502040204020203" pitchFamily="34" charset="0"/>
              </a:rPr>
              <a:t>Systémy EHR musí získat certifikaci CE</a:t>
            </a:r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. Základní technické požadavky a požadavky na harmonizaci jsou stanoveny </a:t>
            </a:r>
            <a:r>
              <a:rPr lang="cs-CZ" sz="1600" b="1">
                <a:solidFill>
                  <a:srgbClr val="0C446B"/>
                </a:solidFill>
                <a:latin typeface="Bahnschrift" panose="020B0502040204020203" pitchFamily="34" charset="0"/>
              </a:rPr>
              <a:t>v přílohách II, III a IV</a:t>
            </a:r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 nařízení o EHDS. </a:t>
            </a:r>
          </a:p>
          <a:p>
            <a:pPr algn="just"/>
            <a:endParaRPr lang="cs-CZ" sz="1050">
              <a:solidFill>
                <a:srgbClr val="0C446B"/>
              </a:solidFill>
              <a:latin typeface="Bahnschrift" panose="020B0502040204020203" pitchFamily="34" charset="0"/>
            </a:endParaRPr>
          </a:p>
          <a:p>
            <a:pPr algn="just"/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Před uvedením na trh bude muset být každý EHR systém: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600" b="1">
                <a:solidFill>
                  <a:srgbClr val="0C446B"/>
                </a:solidFill>
                <a:latin typeface="Bahnschrift" panose="020B0502040204020203" pitchFamily="34" charset="0"/>
              </a:rPr>
              <a:t>Certifikovaný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600" b="1">
                <a:solidFill>
                  <a:srgbClr val="0C446B"/>
                </a:solidFill>
                <a:latin typeface="Bahnschrift" panose="020B0502040204020203" pitchFamily="34" charset="0"/>
              </a:rPr>
              <a:t>Zaregistrovaný v evropské databázi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1050" b="1">
              <a:solidFill>
                <a:srgbClr val="0C446B"/>
              </a:solidFill>
              <a:latin typeface="Bahnschrift" panose="020B0502040204020203" pitchFamily="34" charset="0"/>
            </a:endParaRPr>
          </a:p>
          <a:p>
            <a:pPr algn="just"/>
            <a:r>
              <a:rPr lang="cs-CZ" sz="1600">
                <a:solidFill>
                  <a:srgbClr val="0C446B"/>
                </a:solidFill>
                <a:latin typeface="Bahnschrift" panose="020B0502040204020203" pitchFamily="34" charset="0"/>
              </a:rPr>
              <a:t>Poskytovatelé zdravotní péče budou moci používat jen certifikované systémy.</a:t>
            </a:r>
          </a:p>
        </p:txBody>
      </p:sp>
      <p:sp>
        <p:nvSpPr>
          <p:cNvPr id="36" name="Tvar L 35">
            <a:extLst>
              <a:ext uri="{FF2B5EF4-FFF2-40B4-BE49-F238E27FC236}">
                <a16:creationId xmlns:a16="http://schemas.microsoft.com/office/drawing/2014/main" id="{9A08B42D-D330-C858-6A75-3AA7A0391F60}"/>
              </a:ext>
            </a:extLst>
          </p:cNvPr>
          <p:cNvSpPr/>
          <p:nvPr/>
        </p:nvSpPr>
        <p:spPr>
          <a:xfrm rot="13500000">
            <a:off x="5790571" y="2417650"/>
            <a:ext cx="197583" cy="197583"/>
          </a:xfrm>
          <a:prstGeom prst="corner">
            <a:avLst>
              <a:gd name="adj1" fmla="val 29266"/>
              <a:gd name="adj2" fmla="val 2832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3CC854A-D9AF-0C0E-9D07-57F3027797F3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E6A8AC-4344-9B55-D143-B2DC731B4F18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>
                <a:latin typeface="Bahnschrift" panose="020B0502040204020203" pitchFamily="34" charset="0"/>
                <a:cs typeface="Arial" panose="020B0604020202020204" pitchFamily="34" charset="0"/>
              </a:rPr>
              <a:t>Systémy EHR – Orgán dozoru nad trhem</a:t>
            </a:r>
          </a:p>
        </p:txBody>
      </p:sp>
    </p:spTree>
    <p:extLst>
      <p:ext uri="{BB962C8B-B14F-4D97-AF65-F5344CB8AC3E}">
        <p14:creationId xmlns:p14="http://schemas.microsoft.com/office/powerpoint/2010/main" val="1369191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235CF5F-F08F-21CC-A035-F726E65DD887}"/>
              </a:ext>
            </a:extLst>
          </p:cNvPr>
          <p:cNvSpPr/>
          <p:nvPr/>
        </p:nvSpPr>
        <p:spPr>
          <a:xfrm>
            <a:off x="379893" y="975010"/>
            <a:ext cx="11357173" cy="1119872"/>
          </a:xfrm>
          <a:prstGeom prst="roundRect">
            <a:avLst/>
          </a:prstGeom>
          <a:solidFill>
            <a:srgbClr val="D2DAE7"/>
          </a:solidFill>
        </p:spPr>
        <p:txBody>
          <a:bodyPr vert="horz" lIns="1080000" tIns="720000" rIns="72000" bIns="720000" rtlCol="0" anchor="ctr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>
                <a:solidFill>
                  <a:srgbClr val="002060"/>
                </a:solidFill>
                <a:latin typeface="Bahnschrift" panose="020B0502040204020203" pitchFamily="34" charset="0"/>
              </a:rPr>
              <a:t>Podle nařízení o EHDS jsou členské státy povinny zajistit </a:t>
            </a:r>
            <a:r>
              <a:rPr lang="cs-CZ" altLang="cs-CZ" sz="1600" b="1">
                <a:solidFill>
                  <a:srgbClr val="002060"/>
                </a:solidFill>
                <a:latin typeface="Bahnschrift" panose="020B0502040204020203" pitchFamily="34" charset="0"/>
              </a:rPr>
              <a:t>vzdělávací programy pro zdravotnické pracovníky</a:t>
            </a:r>
            <a:r>
              <a:rPr lang="cs-CZ" altLang="cs-CZ" sz="1600">
                <a:solidFill>
                  <a:srgbClr val="002060"/>
                </a:solidFill>
                <a:latin typeface="Bahnschrift" panose="020B0502040204020203" pitchFamily="34" charset="0"/>
              </a:rPr>
              <a:t>, které jim umožní porozumět jejich úloze při primárním využití elektronických zdravotních údajů a při zajištění přístupu k nim a tuto úlohu účinně vykonávat (čl. 83).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4722EC8-7B46-D63B-1C63-A0338D8C5F5E}"/>
              </a:ext>
            </a:extLst>
          </p:cNvPr>
          <p:cNvSpPr txBox="1"/>
          <p:nvPr/>
        </p:nvSpPr>
        <p:spPr>
          <a:xfrm>
            <a:off x="308206" y="2291129"/>
            <a:ext cx="2914650" cy="628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b="1">
                <a:solidFill>
                  <a:srgbClr val="002060"/>
                </a:solidFill>
                <a:latin typeface="Bahnschrift" panose="020B0502040204020203" pitchFamily="34" charset="0"/>
              </a:rPr>
              <a:t>Odborný garant: </a:t>
            </a:r>
            <a:br>
              <a:rPr lang="cs-CZ" sz="160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600">
                <a:solidFill>
                  <a:srgbClr val="002060"/>
                </a:solidFill>
                <a:latin typeface="Bahnschrift" panose="020B0502040204020203" pitchFamily="34" charset="0"/>
              </a:rPr>
              <a:t>MUDr. Milan Cabrnoch </a:t>
            </a:r>
          </a:p>
        </p:txBody>
      </p:sp>
      <p:sp>
        <p:nvSpPr>
          <p:cNvPr id="29" name="Obdélník: se zakulacenými rohy 8">
            <a:extLst>
              <a:ext uri="{FF2B5EF4-FFF2-40B4-BE49-F238E27FC236}">
                <a16:creationId xmlns:a16="http://schemas.microsoft.com/office/drawing/2014/main" id="{2D7EFD32-B1B9-404A-B206-FB99F26660F1}"/>
              </a:ext>
            </a:extLst>
          </p:cNvPr>
          <p:cNvSpPr/>
          <p:nvPr/>
        </p:nvSpPr>
        <p:spPr>
          <a:xfrm>
            <a:off x="3840246" y="2252381"/>
            <a:ext cx="7896816" cy="1773015"/>
          </a:xfrm>
          <a:prstGeom prst="roundRect">
            <a:avLst>
              <a:gd name="adj" fmla="val 1001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Základní informace:</a:t>
            </a:r>
          </a:p>
          <a:p>
            <a:pPr marL="396000" lvl="0" indent="-285750">
              <a:buFont typeface="Arial" panose="020B0604020202020204" pitchFamily="34" charset="0"/>
              <a:buChar char="•"/>
            </a:pPr>
            <a:r>
              <a:rPr kumimoji="0" lang="cs-CZ" sz="1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První běh kurzu bude realizován v květnu ve dvou formách – jednou v online podobě a jednou prezenčně. Následný termín je plánován na červen. </a:t>
            </a:r>
          </a:p>
          <a:p>
            <a:pPr marL="396000" lvl="0" indent="-285750">
              <a:buFont typeface="Arial" panose="020B0604020202020204" pitchFamily="34" charset="0"/>
              <a:buChar char="•"/>
            </a:pPr>
            <a:r>
              <a:rPr kumimoji="0" lang="cs-CZ" sz="1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V současné době probíhají jednání o možnostech zajištění kurzů k EHDS bez úhrady nebo za symbolický poplatek.</a:t>
            </a:r>
          </a:p>
          <a:p>
            <a:pPr marL="396000" lvl="0" indent="-285750">
              <a:buFont typeface="Arial" panose="020B0604020202020204" pitchFamily="34" charset="0"/>
              <a:buChar char="•"/>
            </a:pPr>
            <a:r>
              <a:rPr lang="cs-CZ" sz="1600">
                <a:solidFill>
                  <a:srgbClr val="002060"/>
                </a:solidFill>
                <a:latin typeface="Bahnschrift" panose="020B0502040204020203" pitchFamily="34" charset="0"/>
              </a:rPr>
              <a:t>Probíhá příprava podkladů a výukových materiálu ke kurzu.</a:t>
            </a:r>
            <a:endParaRPr kumimoji="0" lang="cs-CZ" sz="16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7BBE9FA-6121-F03E-D854-788B33F24689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FDCB98-3203-E965-4ADB-27D605D5CB64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>
                <a:latin typeface="Bahnschrift" panose="020B0502040204020203" pitchFamily="34" charset="0"/>
                <a:cs typeface="Arial" panose="020B0604020202020204" pitchFamily="34" charset="0"/>
              </a:rPr>
              <a:t>Vzdělávání (ve spolupráci s IPVZ) - EHDS v praxi českého zdravotnictví</a:t>
            </a:r>
          </a:p>
        </p:txBody>
      </p:sp>
      <p:grpSp>
        <p:nvGrpSpPr>
          <p:cNvPr id="34" name="Google Shape;3787;p89">
            <a:extLst>
              <a:ext uri="{FF2B5EF4-FFF2-40B4-BE49-F238E27FC236}">
                <a16:creationId xmlns:a16="http://schemas.microsoft.com/office/drawing/2014/main" id="{D78B9BE9-4DD5-A0AE-72E3-225A5849980A}"/>
              </a:ext>
            </a:extLst>
          </p:cNvPr>
          <p:cNvGrpSpPr>
            <a:grpSpLocks noChangeAspect="1"/>
          </p:cNvGrpSpPr>
          <p:nvPr/>
        </p:nvGrpSpPr>
        <p:grpSpPr>
          <a:xfrm>
            <a:off x="676738" y="3189616"/>
            <a:ext cx="2466512" cy="3038398"/>
            <a:chOff x="1407783" y="1912101"/>
            <a:chExt cx="1961856" cy="2374149"/>
          </a:xfrm>
        </p:grpSpPr>
        <p:sp>
          <p:nvSpPr>
            <p:cNvPr id="35" name="Google Shape;3788;p89">
              <a:extLst>
                <a:ext uri="{FF2B5EF4-FFF2-40B4-BE49-F238E27FC236}">
                  <a16:creationId xmlns:a16="http://schemas.microsoft.com/office/drawing/2014/main" id="{ED10D5AD-BDC4-8021-50D9-9FEA54F5097A}"/>
                </a:ext>
              </a:extLst>
            </p:cNvPr>
            <p:cNvSpPr/>
            <p:nvPr/>
          </p:nvSpPr>
          <p:spPr>
            <a:xfrm>
              <a:off x="2275415" y="1912101"/>
              <a:ext cx="913065" cy="1793392"/>
            </a:xfrm>
            <a:custGeom>
              <a:avLst/>
              <a:gdLst/>
              <a:ahLst/>
              <a:cxnLst/>
              <a:rect l="l" t="t" r="r" b="b"/>
              <a:pathLst>
                <a:path w="2374" h="4656" extrusionOk="0">
                  <a:moveTo>
                    <a:pt x="2322" y="0"/>
                  </a:moveTo>
                  <a:cubicBezTo>
                    <a:pt x="1187" y="0"/>
                    <a:pt x="1187" y="0"/>
                    <a:pt x="118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712"/>
                    <a:pt x="0" y="2712"/>
                    <a:pt x="0" y="2712"/>
                  </a:cubicBezTo>
                  <a:cubicBezTo>
                    <a:pt x="0" y="2764"/>
                    <a:pt x="0" y="2764"/>
                    <a:pt x="0" y="2764"/>
                  </a:cubicBezTo>
                  <a:cubicBezTo>
                    <a:pt x="52" y="2764"/>
                    <a:pt x="52" y="2764"/>
                    <a:pt x="52" y="2764"/>
                  </a:cubicBezTo>
                  <a:cubicBezTo>
                    <a:pt x="881" y="2764"/>
                    <a:pt x="881" y="2764"/>
                    <a:pt x="881" y="2764"/>
                  </a:cubicBezTo>
                  <a:cubicBezTo>
                    <a:pt x="321" y="4546"/>
                    <a:pt x="321" y="4546"/>
                    <a:pt x="321" y="4546"/>
                  </a:cubicBezTo>
                  <a:cubicBezTo>
                    <a:pt x="296" y="4636"/>
                    <a:pt x="395" y="4656"/>
                    <a:pt x="420" y="4577"/>
                  </a:cubicBezTo>
                  <a:cubicBezTo>
                    <a:pt x="691" y="3715"/>
                    <a:pt x="691" y="3715"/>
                    <a:pt x="691" y="3715"/>
                  </a:cubicBezTo>
                  <a:cubicBezTo>
                    <a:pt x="1135" y="3715"/>
                    <a:pt x="1135" y="3715"/>
                    <a:pt x="1135" y="3715"/>
                  </a:cubicBezTo>
                  <a:cubicBezTo>
                    <a:pt x="1135" y="4098"/>
                    <a:pt x="1135" y="4098"/>
                    <a:pt x="1135" y="4098"/>
                  </a:cubicBezTo>
                  <a:cubicBezTo>
                    <a:pt x="1135" y="4127"/>
                    <a:pt x="1158" y="4150"/>
                    <a:pt x="1187" y="4150"/>
                  </a:cubicBezTo>
                  <a:cubicBezTo>
                    <a:pt x="1216" y="4150"/>
                    <a:pt x="1239" y="4127"/>
                    <a:pt x="1239" y="4098"/>
                  </a:cubicBezTo>
                  <a:cubicBezTo>
                    <a:pt x="1239" y="3715"/>
                    <a:pt x="1239" y="3715"/>
                    <a:pt x="1239" y="3715"/>
                  </a:cubicBezTo>
                  <a:cubicBezTo>
                    <a:pt x="1683" y="3715"/>
                    <a:pt x="1683" y="3715"/>
                    <a:pt x="1683" y="3715"/>
                  </a:cubicBezTo>
                  <a:cubicBezTo>
                    <a:pt x="1954" y="4577"/>
                    <a:pt x="1954" y="4577"/>
                    <a:pt x="1954" y="4577"/>
                  </a:cubicBezTo>
                  <a:cubicBezTo>
                    <a:pt x="1976" y="4646"/>
                    <a:pt x="2078" y="4623"/>
                    <a:pt x="2054" y="4546"/>
                  </a:cubicBezTo>
                  <a:cubicBezTo>
                    <a:pt x="1493" y="2764"/>
                    <a:pt x="1493" y="2764"/>
                    <a:pt x="1493" y="2764"/>
                  </a:cubicBezTo>
                  <a:cubicBezTo>
                    <a:pt x="2322" y="2764"/>
                    <a:pt x="2322" y="2764"/>
                    <a:pt x="2322" y="2764"/>
                  </a:cubicBezTo>
                  <a:cubicBezTo>
                    <a:pt x="2374" y="2764"/>
                    <a:pt x="2374" y="2764"/>
                    <a:pt x="2374" y="2764"/>
                  </a:cubicBezTo>
                  <a:cubicBezTo>
                    <a:pt x="2374" y="2712"/>
                    <a:pt x="2374" y="2712"/>
                    <a:pt x="2374" y="2712"/>
                  </a:cubicBezTo>
                  <a:cubicBezTo>
                    <a:pt x="2374" y="52"/>
                    <a:pt x="2374" y="52"/>
                    <a:pt x="2374" y="52"/>
                  </a:cubicBezTo>
                  <a:cubicBezTo>
                    <a:pt x="2374" y="0"/>
                    <a:pt x="2374" y="0"/>
                    <a:pt x="2374" y="0"/>
                  </a:cubicBezTo>
                  <a:lnTo>
                    <a:pt x="2322" y="0"/>
                  </a:lnTo>
                  <a:close/>
                  <a:moveTo>
                    <a:pt x="724" y="3611"/>
                  </a:moveTo>
                  <a:cubicBezTo>
                    <a:pt x="991" y="2764"/>
                    <a:pt x="991" y="2764"/>
                    <a:pt x="991" y="2764"/>
                  </a:cubicBezTo>
                  <a:cubicBezTo>
                    <a:pt x="1135" y="2764"/>
                    <a:pt x="1135" y="2764"/>
                    <a:pt x="1135" y="2764"/>
                  </a:cubicBezTo>
                  <a:cubicBezTo>
                    <a:pt x="1135" y="3611"/>
                    <a:pt x="1135" y="3611"/>
                    <a:pt x="1135" y="3611"/>
                  </a:cubicBezTo>
                  <a:lnTo>
                    <a:pt x="724" y="3611"/>
                  </a:lnTo>
                  <a:close/>
                  <a:moveTo>
                    <a:pt x="1650" y="3611"/>
                  </a:moveTo>
                  <a:cubicBezTo>
                    <a:pt x="1239" y="3611"/>
                    <a:pt x="1239" y="3611"/>
                    <a:pt x="1239" y="3611"/>
                  </a:cubicBezTo>
                  <a:cubicBezTo>
                    <a:pt x="1239" y="2764"/>
                    <a:pt x="1239" y="2764"/>
                    <a:pt x="1239" y="2764"/>
                  </a:cubicBezTo>
                  <a:cubicBezTo>
                    <a:pt x="1384" y="2764"/>
                    <a:pt x="1384" y="2764"/>
                    <a:pt x="1384" y="2764"/>
                  </a:cubicBezTo>
                  <a:lnTo>
                    <a:pt x="1650" y="3611"/>
                  </a:lnTo>
                  <a:close/>
                </a:path>
              </a:pathLst>
            </a:custGeom>
            <a:solidFill>
              <a:srgbClr val="3F7A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789;p89">
              <a:extLst>
                <a:ext uri="{FF2B5EF4-FFF2-40B4-BE49-F238E27FC236}">
                  <a16:creationId xmlns:a16="http://schemas.microsoft.com/office/drawing/2014/main" id="{975A2A95-2269-6965-C414-25B448751324}"/>
                </a:ext>
              </a:extLst>
            </p:cNvPr>
            <p:cNvSpPr/>
            <p:nvPr/>
          </p:nvSpPr>
          <p:spPr>
            <a:xfrm>
              <a:off x="1618646" y="3599293"/>
              <a:ext cx="1516944" cy="239840"/>
            </a:xfrm>
            <a:prstGeom prst="rect">
              <a:avLst/>
            </a:prstGeom>
            <a:solidFill>
              <a:srgbClr val="63A8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3790;p89">
              <a:extLst>
                <a:ext uri="{FF2B5EF4-FFF2-40B4-BE49-F238E27FC236}">
                  <a16:creationId xmlns:a16="http://schemas.microsoft.com/office/drawing/2014/main" id="{15EAECF1-5628-232B-12AE-915C2AB6B419}"/>
                </a:ext>
              </a:extLst>
            </p:cNvPr>
            <p:cNvGrpSpPr/>
            <p:nvPr/>
          </p:nvGrpSpPr>
          <p:grpSpPr>
            <a:xfrm>
              <a:off x="1407783" y="3749026"/>
              <a:ext cx="440767" cy="537224"/>
              <a:chOff x="3016250" y="2838911"/>
              <a:chExt cx="396875" cy="483727"/>
            </a:xfrm>
          </p:grpSpPr>
          <p:sp>
            <p:nvSpPr>
              <p:cNvPr id="59" name="Google Shape;3791;p89">
                <a:extLst>
                  <a:ext uri="{FF2B5EF4-FFF2-40B4-BE49-F238E27FC236}">
                    <a16:creationId xmlns:a16="http://schemas.microsoft.com/office/drawing/2014/main" id="{BEBAAC63-169A-EA45-A2FB-1FFD25594438}"/>
                  </a:ext>
                </a:extLst>
              </p:cNvPr>
              <p:cNvSpPr/>
              <p:nvPr/>
            </p:nvSpPr>
            <p:spPr>
              <a:xfrm>
                <a:off x="3124086" y="2838911"/>
                <a:ext cx="181204" cy="1829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3792;p89">
                <a:extLst>
                  <a:ext uri="{FF2B5EF4-FFF2-40B4-BE49-F238E27FC236}">
                    <a16:creationId xmlns:a16="http://schemas.microsoft.com/office/drawing/2014/main" id="{4FB84F28-E6E0-2455-CDD3-821B18224A5E}"/>
                  </a:ext>
                </a:extLst>
              </p:cNvPr>
              <p:cNvSpPr/>
              <p:nvPr/>
            </p:nvSpPr>
            <p:spPr>
              <a:xfrm>
                <a:off x="3016250" y="3040063"/>
                <a:ext cx="39687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210" extrusionOk="0">
                    <a:moveTo>
                      <a:pt x="1706" y="1210"/>
                    </a:moveTo>
                    <a:cubicBezTo>
                      <a:pt x="1706" y="1071"/>
                      <a:pt x="1706" y="640"/>
                      <a:pt x="1706" y="596"/>
                    </a:cubicBezTo>
                    <a:cubicBezTo>
                      <a:pt x="1706" y="523"/>
                      <a:pt x="1693" y="351"/>
                      <a:pt x="1592" y="258"/>
                    </a:cubicBezTo>
                    <a:cubicBezTo>
                      <a:pt x="1425" y="103"/>
                      <a:pt x="1131" y="34"/>
                      <a:pt x="1095" y="20"/>
                    </a:cubicBezTo>
                    <a:cubicBezTo>
                      <a:pt x="1045" y="0"/>
                      <a:pt x="644" y="5"/>
                      <a:pt x="611" y="20"/>
                    </a:cubicBezTo>
                    <a:cubicBezTo>
                      <a:pt x="575" y="34"/>
                      <a:pt x="281" y="103"/>
                      <a:pt x="114" y="258"/>
                    </a:cubicBezTo>
                    <a:cubicBezTo>
                      <a:pt x="13" y="351"/>
                      <a:pt x="0" y="523"/>
                      <a:pt x="0" y="596"/>
                    </a:cubicBezTo>
                    <a:cubicBezTo>
                      <a:pt x="0" y="640"/>
                      <a:pt x="0" y="1071"/>
                      <a:pt x="0" y="1210"/>
                    </a:cubicBezTo>
                    <a:lnTo>
                      <a:pt x="1706" y="1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793;p89">
              <a:extLst>
                <a:ext uri="{FF2B5EF4-FFF2-40B4-BE49-F238E27FC236}">
                  <a16:creationId xmlns:a16="http://schemas.microsoft.com/office/drawing/2014/main" id="{31541729-DBD1-A513-9124-D640E64F1C8B}"/>
                </a:ext>
              </a:extLst>
            </p:cNvPr>
            <p:cNvGrpSpPr/>
            <p:nvPr/>
          </p:nvGrpSpPr>
          <p:grpSpPr>
            <a:xfrm>
              <a:off x="2320857" y="1969445"/>
              <a:ext cx="822181" cy="949368"/>
              <a:chOff x="2233930" y="1612106"/>
              <a:chExt cx="947420" cy="1093982"/>
            </a:xfrm>
          </p:grpSpPr>
          <p:sp>
            <p:nvSpPr>
              <p:cNvPr id="51" name="Google Shape;3794;p89">
                <a:extLst>
                  <a:ext uri="{FF2B5EF4-FFF2-40B4-BE49-F238E27FC236}">
                    <a16:creationId xmlns:a16="http://schemas.microsoft.com/office/drawing/2014/main" id="{1BC9CA69-3879-6F75-F49D-133F8862601C}"/>
                  </a:ext>
                </a:extLst>
              </p:cNvPr>
              <p:cNvSpPr/>
              <p:nvPr/>
            </p:nvSpPr>
            <p:spPr>
              <a:xfrm>
                <a:off x="2233930" y="1612106"/>
                <a:ext cx="947420" cy="109398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3795;p89">
                <a:extLst>
                  <a:ext uri="{FF2B5EF4-FFF2-40B4-BE49-F238E27FC236}">
                    <a16:creationId xmlns:a16="http://schemas.microsoft.com/office/drawing/2014/main" id="{ECC0B47A-6626-DE1F-1DC3-8CAFA6B01324}"/>
                  </a:ext>
                </a:extLst>
              </p:cNvPr>
              <p:cNvSpPr/>
              <p:nvPr/>
            </p:nvSpPr>
            <p:spPr>
              <a:xfrm>
                <a:off x="2279015" y="1647825"/>
                <a:ext cx="857250" cy="76200"/>
              </a:xfrm>
              <a:prstGeom prst="rect">
                <a:avLst/>
              </a:prstGeom>
              <a:solidFill>
                <a:srgbClr val="CBC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3796;p89">
                <a:extLst>
                  <a:ext uri="{FF2B5EF4-FFF2-40B4-BE49-F238E27FC236}">
                    <a16:creationId xmlns:a16="http://schemas.microsoft.com/office/drawing/2014/main" id="{9DFADF18-E85A-FB67-F617-5D702D53A642}"/>
                  </a:ext>
                </a:extLst>
              </p:cNvPr>
              <p:cNvSpPr/>
              <p:nvPr/>
            </p:nvSpPr>
            <p:spPr>
              <a:xfrm>
                <a:off x="2279015" y="1755868"/>
                <a:ext cx="857250" cy="26870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3797;p89">
                <a:extLst>
                  <a:ext uri="{FF2B5EF4-FFF2-40B4-BE49-F238E27FC236}">
                    <a16:creationId xmlns:a16="http://schemas.microsoft.com/office/drawing/2014/main" id="{B62E1EDD-7D9C-1CBC-A196-E70B812EC9BF}"/>
                  </a:ext>
                </a:extLst>
              </p:cNvPr>
              <p:cNvSpPr/>
              <p:nvPr/>
            </p:nvSpPr>
            <p:spPr>
              <a:xfrm>
                <a:off x="2859881" y="2055019"/>
                <a:ext cx="276384" cy="616744"/>
              </a:xfrm>
              <a:prstGeom prst="rect">
                <a:avLst/>
              </a:prstGeom>
              <a:solidFill>
                <a:srgbClr val="CBC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3798;p89">
                <a:extLst>
                  <a:ext uri="{FF2B5EF4-FFF2-40B4-BE49-F238E27FC236}">
                    <a16:creationId xmlns:a16="http://schemas.microsoft.com/office/drawing/2014/main" id="{0A63D4AF-027A-6B2C-A216-00C4AE8D042D}"/>
                  </a:ext>
                </a:extLst>
              </p:cNvPr>
              <p:cNvSpPr txBox="1"/>
              <p:nvPr/>
            </p:nvSpPr>
            <p:spPr>
              <a:xfrm>
                <a:off x="2440779" y="1827066"/>
                <a:ext cx="461806" cy="1244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Slider</a:t>
                </a:r>
                <a:endParaRPr/>
              </a:p>
            </p:txBody>
          </p:sp>
          <p:sp>
            <p:nvSpPr>
              <p:cNvPr id="56" name="Google Shape;3799;p89">
                <a:extLst>
                  <a:ext uri="{FF2B5EF4-FFF2-40B4-BE49-F238E27FC236}">
                    <a16:creationId xmlns:a16="http://schemas.microsoft.com/office/drawing/2014/main" id="{76B1848C-D00B-2331-2968-7F108B0F50AF}"/>
                  </a:ext>
                </a:extLst>
              </p:cNvPr>
              <p:cNvSpPr/>
              <p:nvPr/>
            </p:nvSpPr>
            <p:spPr>
              <a:xfrm>
                <a:off x="2279015" y="2055019"/>
                <a:ext cx="548006" cy="616744"/>
              </a:xfrm>
              <a:prstGeom prst="rect">
                <a:avLst/>
              </a:prstGeom>
              <a:solidFill>
                <a:srgbClr val="CBC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3800;p89">
                <a:extLst>
                  <a:ext uri="{FF2B5EF4-FFF2-40B4-BE49-F238E27FC236}">
                    <a16:creationId xmlns:a16="http://schemas.microsoft.com/office/drawing/2014/main" id="{F5F96BF2-7E9A-D8B3-6D1D-11E8EE0E448C}"/>
                  </a:ext>
                </a:extLst>
              </p:cNvPr>
              <p:cNvSpPr txBox="1"/>
              <p:nvPr/>
            </p:nvSpPr>
            <p:spPr>
              <a:xfrm>
                <a:off x="2322114" y="2296273"/>
                <a:ext cx="461806" cy="1244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Content</a:t>
                </a:r>
                <a:endParaRPr/>
              </a:p>
            </p:txBody>
          </p:sp>
          <p:sp>
            <p:nvSpPr>
              <p:cNvPr id="58" name="Google Shape;3801;p89">
                <a:extLst>
                  <a:ext uri="{FF2B5EF4-FFF2-40B4-BE49-F238E27FC236}">
                    <a16:creationId xmlns:a16="http://schemas.microsoft.com/office/drawing/2014/main" id="{A41EB84D-853A-54F1-E523-BF671F025C87}"/>
                  </a:ext>
                </a:extLst>
              </p:cNvPr>
              <p:cNvSpPr txBox="1"/>
              <p:nvPr/>
            </p:nvSpPr>
            <p:spPr>
              <a:xfrm>
                <a:off x="2852260" y="2296273"/>
                <a:ext cx="281466" cy="1244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Ads</a:t>
                </a:r>
                <a:endParaRPr/>
              </a:p>
            </p:txBody>
          </p:sp>
        </p:grpSp>
        <p:grpSp>
          <p:nvGrpSpPr>
            <p:cNvPr id="39" name="Google Shape;3802;p89">
              <a:extLst>
                <a:ext uri="{FF2B5EF4-FFF2-40B4-BE49-F238E27FC236}">
                  <a16:creationId xmlns:a16="http://schemas.microsoft.com/office/drawing/2014/main" id="{75679C31-0BAD-7AEB-9B92-EDC561A2D720}"/>
                </a:ext>
              </a:extLst>
            </p:cNvPr>
            <p:cNvGrpSpPr/>
            <p:nvPr/>
          </p:nvGrpSpPr>
          <p:grpSpPr>
            <a:xfrm>
              <a:off x="1914813" y="3749026"/>
              <a:ext cx="440767" cy="537224"/>
              <a:chOff x="3016250" y="2838911"/>
              <a:chExt cx="396875" cy="483727"/>
            </a:xfrm>
          </p:grpSpPr>
          <p:sp>
            <p:nvSpPr>
              <p:cNvPr id="49" name="Google Shape;3803;p89">
                <a:extLst>
                  <a:ext uri="{FF2B5EF4-FFF2-40B4-BE49-F238E27FC236}">
                    <a16:creationId xmlns:a16="http://schemas.microsoft.com/office/drawing/2014/main" id="{047E5D33-7F8D-4BA2-2596-AB1E0FFDB693}"/>
                  </a:ext>
                </a:extLst>
              </p:cNvPr>
              <p:cNvSpPr/>
              <p:nvPr/>
            </p:nvSpPr>
            <p:spPr>
              <a:xfrm>
                <a:off x="3124086" y="2838911"/>
                <a:ext cx="181204" cy="1829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3804;p89">
                <a:extLst>
                  <a:ext uri="{FF2B5EF4-FFF2-40B4-BE49-F238E27FC236}">
                    <a16:creationId xmlns:a16="http://schemas.microsoft.com/office/drawing/2014/main" id="{193ECCEF-DCA4-444F-1C10-10C90EDA1C26}"/>
                  </a:ext>
                </a:extLst>
              </p:cNvPr>
              <p:cNvSpPr/>
              <p:nvPr/>
            </p:nvSpPr>
            <p:spPr>
              <a:xfrm>
                <a:off x="3016250" y="3040063"/>
                <a:ext cx="39687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210" extrusionOk="0">
                    <a:moveTo>
                      <a:pt x="1706" y="1210"/>
                    </a:moveTo>
                    <a:cubicBezTo>
                      <a:pt x="1706" y="1071"/>
                      <a:pt x="1706" y="640"/>
                      <a:pt x="1706" y="596"/>
                    </a:cubicBezTo>
                    <a:cubicBezTo>
                      <a:pt x="1706" y="523"/>
                      <a:pt x="1693" y="351"/>
                      <a:pt x="1592" y="258"/>
                    </a:cubicBezTo>
                    <a:cubicBezTo>
                      <a:pt x="1425" y="103"/>
                      <a:pt x="1131" y="34"/>
                      <a:pt x="1095" y="20"/>
                    </a:cubicBezTo>
                    <a:cubicBezTo>
                      <a:pt x="1045" y="0"/>
                      <a:pt x="644" y="5"/>
                      <a:pt x="611" y="20"/>
                    </a:cubicBezTo>
                    <a:cubicBezTo>
                      <a:pt x="575" y="34"/>
                      <a:pt x="281" y="103"/>
                      <a:pt x="114" y="258"/>
                    </a:cubicBezTo>
                    <a:cubicBezTo>
                      <a:pt x="13" y="351"/>
                      <a:pt x="0" y="523"/>
                      <a:pt x="0" y="596"/>
                    </a:cubicBezTo>
                    <a:cubicBezTo>
                      <a:pt x="0" y="640"/>
                      <a:pt x="0" y="1071"/>
                      <a:pt x="0" y="1210"/>
                    </a:cubicBezTo>
                    <a:lnTo>
                      <a:pt x="1706" y="1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3805;p89">
              <a:extLst>
                <a:ext uri="{FF2B5EF4-FFF2-40B4-BE49-F238E27FC236}">
                  <a16:creationId xmlns:a16="http://schemas.microsoft.com/office/drawing/2014/main" id="{34B3780C-54D8-EE01-044E-1584A96532CB}"/>
                </a:ext>
              </a:extLst>
            </p:cNvPr>
            <p:cNvGrpSpPr/>
            <p:nvPr/>
          </p:nvGrpSpPr>
          <p:grpSpPr>
            <a:xfrm>
              <a:off x="2421843" y="3749026"/>
              <a:ext cx="440767" cy="537224"/>
              <a:chOff x="3016250" y="2838911"/>
              <a:chExt cx="396875" cy="483727"/>
            </a:xfrm>
          </p:grpSpPr>
          <p:sp>
            <p:nvSpPr>
              <p:cNvPr id="47" name="Google Shape;3806;p89">
                <a:extLst>
                  <a:ext uri="{FF2B5EF4-FFF2-40B4-BE49-F238E27FC236}">
                    <a16:creationId xmlns:a16="http://schemas.microsoft.com/office/drawing/2014/main" id="{F60FB825-5EEB-8D85-A3C8-E84C1A4C4F3C}"/>
                  </a:ext>
                </a:extLst>
              </p:cNvPr>
              <p:cNvSpPr/>
              <p:nvPr/>
            </p:nvSpPr>
            <p:spPr>
              <a:xfrm>
                <a:off x="3124086" y="2838911"/>
                <a:ext cx="181204" cy="1829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3807;p89">
                <a:extLst>
                  <a:ext uri="{FF2B5EF4-FFF2-40B4-BE49-F238E27FC236}">
                    <a16:creationId xmlns:a16="http://schemas.microsoft.com/office/drawing/2014/main" id="{CD14B85A-44A4-5CB8-D3D6-FAF9DDAB97D6}"/>
                  </a:ext>
                </a:extLst>
              </p:cNvPr>
              <p:cNvSpPr/>
              <p:nvPr/>
            </p:nvSpPr>
            <p:spPr>
              <a:xfrm>
                <a:off x="3016250" y="3040063"/>
                <a:ext cx="39687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210" extrusionOk="0">
                    <a:moveTo>
                      <a:pt x="1706" y="1210"/>
                    </a:moveTo>
                    <a:cubicBezTo>
                      <a:pt x="1706" y="1071"/>
                      <a:pt x="1706" y="640"/>
                      <a:pt x="1706" y="596"/>
                    </a:cubicBezTo>
                    <a:cubicBezTo>
                      <a:pt x="1706" y="523"/>
                      <a:pt x="1693" y="351"/>
                      <a:pt x="1592" y="258"/>
                    </a:cubicBezTo>
                    <a:cubicBezTo>
                      <a:pt x="1425" y="103"/>
                      <a:pt x="1131" y="34"/>
                      <a:pt x="1095" y="20"/>
                    </a:cubicBezTo>
                    <a:cubicBezTo>
                      <a:pt x="1045" y="0"/>
                      <a:pt x="644" y="5"/>
                      <a:pt x="611" y="20"/>
                    </a:cubicBezTo>
                    <a:cubicBezTo>
                      <a:pt x="575" y="34"/>
                      <a:pt x="281" y="103"/>
                      <a:pt x="114" y="258"/>
                    </a:cubicBezTo>
                    <a:cubicBezTo>
                      <a:pt x="13" y="351"/>
                      <a:pt x="0" y="523"/>
                      <a:pt x="0" y="596"/>
                    </a:cubicBezTo>
                    <a:cubicBezTo>
                      <a:pt x="0" y="640"/>
                      <a:pt x="0" y="1071"/>
                      <a:pt x="0" y="1210"/>
                    </a:cubicBezTo>
                    <a:lnTo>
                      <a:pt x="1706" y="1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3808;p89">
              <a:extLst>
                <a:ext uri="{FF2B5EF4-FFF2-40B4-BE49-F238E27FC236}">
                  <a16:creationId xmlns:a16="http://schemas.microsoft.com/office/drawing/2014/main" id="{1BD2FB10-6919-15EE-7915-3183D28F77A9}"/>
                </a:ext>
              </a:extLst>
            </p:cNvPr>
            <p:cNvGrpSpPr/>
            <p:nvPr/>
          </p:nvGrpSpPr>
          <p:grpSpPr>
            <a:xfrm>
              <a:off x="2928872" y="3749026"/>
              <a:ext cx="440767" cy="537224"/>
              <a:chOff x="3016250" y="2838911"/>
              <a:chExt cx="396875" cy="483727"/>
            </a:xfrm>
          </p:grpSpPr>
          <p:sp>
            <p:nvSpPr>
              <p:cNvPr id="45" name="Google Shape;3809;p89">
                <a:extLst>
                  <a:ext uri="{FF2B5EF4-FFF2-40B4-BE49-F238E27FC236}">
                    <a16:creationId xmlns:a16="http://schemas.microsoft.com/office/drawing/2014/main" id="{59259E18-15E9-925F-91B7-C03D8AAB489A}"/>
                  </a:ext>
                </a:extLst>
              </p:cNvPr>
              <p:cNvSpPr/>
              <p:nvPr/>
            </p:nvSpPr>
            <p:spPr>
              <a:xfrm>
                <a:off x="3124086" y="2838911"/>
                <a:ext cx="181204" cy="1829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3810;p89">
                <a:extLst>
                  <a:ext uri="{FF2B5EF4-FFF2-40B4-BE49-F238E27FC236}">
                    <a16:creationId xmlns:a16="http://schemas.microsoft.com/office/drawing/2014/main" id="{862F00F4-7195-8B58-30EF-DBB93BEC5DB1}"/>
                  </a:ext>
                </a:extLst>
              </p:cNvPr>
              <p:cNvSpPr/>
              <p:nvPr/>
            </p:nvSpPr>
            <p:spPr>
              <a:xfrm>
                <a:off x="3016250" y="3040063"/>
                <a:ext cx="39687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210" extrusionOk="0">
                    <a:moveTo>
                      <a:pt x="1706" y="1210"/>
                    </a:moveTo>
                    <a:cubicBezTo>
                      <a:pt x="1706" y="1071"/>
                      <a:pt x="1706" y="640"/>
                      <a:pt x="1706" y="596"/>
                    </a:cubicBezTo>
                    <a:cubicBezTo>
                      <a:pt x="1706" y="523"/>
                      <a:pt x="1693" y="351"/>
                      <a:pt x="1592" y="258"/>
                    </a:cubicBezTo>
                    <a:cubicBezTo>
                      <a:pt x="1425" y="103"/>
                      <a:pt x="1131" y="34"/>
                      <a:pt x="1095" y="20"/>
                    </a:cubicBezTo>
                    <a:cubicBezTo>
                      <a:pt x="1045" y="0"/>
                      <a:pt x="644" y="5"/>
                      <a:pt x="611" y="20"/>
                    </a:cubicBezTo>
                    <a:cubicBezTo>
                      <a:pt x="575" y="34"/>
                      <a:pt x="281" y="103"/>
                      <a:pt x="114" y="258"/>
                    </a:cubicBezTo>
                    <a:cubicBezTo>
                      <a:pt x="13" y="351"/>
                      <a:pt x="0" y="523"/>
                      <a:pt x="0" y="596"/>
                    </a:cubicBezTo>
                    <a:cubicBezTo>
                      <a:pt x="0" y="640"/>
                      <a:pt x="0" y="1071"/>
                      <a:pt x="0" y="1210"/>
                    </a:cubicBezTo>
                    <a:lnTo>
                      <a:pt x="1706" y="1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3811;p89">
              <a:extLst>
                <a:ext uri="{FF2B5EF4-FFF2-40B4-BE49-F238E27FC236}">
                  <a16:creationId xmlns:a16="http://schemas.microsoft.com/office/drawing/2014/main" id="{3FF4B7CB-A45F-E369-10A6-F8BEE83DFA9C}"/>
                </a:ext>
              </a:extLst>
            </p:cNvPr>
            <p:cNvGrpSpPr/>
            <p:nvPr/>
          </p:nvGrpSpPr>
          <p:grpSpPr>
            <a:xfrm>
              <a:off x="1560492" y="2056324"/>
              <a:ext cx="973095" cy="1673227"/>
              <a:chOff x="793750" y="2125663"/>
              <a:chExt cx="871538" cy="1498600"/>
            </a:xfrm>
          </p:grpSpPr>
          <p:sp>
            <p:nvSpPr>
              <p:cNvPr id="43" name="Google Shape;3812;p89">
                <a:extLst>
                  <a:ext uri="{FF2B5EF4-FFF2-40B4-BE49-F238E27FC236}">
                    <a16:creationId xmlns:a16="http://schemas.microsoft.com/office/drawing/2014/main" id="{118CDDDE-952C-409D-44E4-763CC5F493F0}"/>
                  </a:ext>
                </a:extLst>
              </p:cNvPr>
              <p:cNvSpPr/>
              <p:nvPr/>
            </p:nvSpPr>
            <p:spPr>
              <a:xfrm>
                <a:off x="971550" y="2125663"/>
                <a:ext cx="230188" cy="231775"/>
              </a:xfrm>
              <a:prstGeom prst="ellipse">
                <a:avLst/>
              </a:prstGeom>
              <a:solidFill>
                <a:srgbClr val="003A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3813;p89">
                <a:extLst>
                  <a:ext uri="{FF2B5EF4-FFF2-40B4-BE49-F238E27FC236}">
                    <a16:creationId xmlns:a16="http://schemas.microsoft.com/office/drawing/2014/main" id="{325BAD10-8AD0-6E8F-85A7-C490046F0FFB}"/>
                  </a:ext>
                </a:extLst>
              </p:cNvPr>
              <p:cNvSpPr/>
              <p:nvPr/>
            </p:nvSpPr>
            <p:spPr>
              <a:xfrm>
                <a:off x="793750" y="2381250"/>
                <a:ext cx="871538" cy="1243013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473" extrusionOk="0">
                    <a:moveTo>
                      <a:pt x="974" y="0"/>
                    </a:moveTo>
                    <a:cubicBezTo>
                      <a:pt x="826" y="0"/>
                      <a:pt x="474" y="0"/>
                      <a:pt x="448" y="0"/>
                    </a:cubicBezTo>
                    <a:cubicBezTo>
                      <a:pt x="447" y="13"/>
                      <a:pt x="443" y="61"/>
                      <a:pt x="433" y="111"/>
                    </a:cubicBezTo>
                    <a:cubicBezTo>
                      <a:pt x="427" y="141"/>
                      <a:pt x="399" y="223"/>
                      <a:pt x="399" y="223"/>
                    </a:cubicBezTo>
                    <a:cubicBezTo>
                      <a:pt x="399" y="223"/>
                      <a:pt x="384" y="160"/>
                      <a:pt x="379" y="140"/>
                    </a:cubicBezTo>
                    <a:cubicBezTo>
                      <a:pt x="375" y="127"/>
                      <a:pt x="362" y="96"/>
                      <a:pt x="362" y="96"/>
                    </a:cubicBezTo>
                    <a:cubicBezTo>
                      <a:pt x="391" y="67"/>
                      <a:pt x="391" y="67"/>
                      <a:pt x="391" y="67"/>
                    </a:cubicBezTo>
                    <a:cubicBezTo>
                      <a:pt x="348" y="26"/>
                      <a:pt x="348" y="26"/>
                      <a:pt x="348" y="26"/>
                    </a:cubicBezTo>
                    <a:cubicBezTo>
                      <a:pt x="305" y="67"/>
                      <a:pt x="305" y="67"/>
                      <a:pt x="305" y="67"/>
                    </a:cubicBezTo>
                    <a:cubicBezTo>
                      <a:pt x="334" y="96"/>
                      <a:pt x="334" y="96"/>
                      <a:pt x="334" y="96"/>
                    </a:cubicBezTo>
                    <a:cubicBezTo>
                      <a:pt x="334" y="96"/>
                      <a:pt x="321" y="127"/>
                      <a:pt x="317" y="140"/>
                    </a:cubicBezTo>
                    <a:cubicBezTo>
                      <a:pt x="312" y="160"/>
                      <a:pt x="297" y="223"/>
                      <a:pt x="297" y="223"/>
                    </a:cubicBezTo>
                    <a:cubicBezTo>
                      <a:pt x="297" y="223"/>
                      <a:pt x="270" y="141"/>
                      <a:pt x="264" y="111"/>
                    </a:cubicBezTo>
                    <a:cubicBezTo>
                      <a:pt x="254" y="61"/>
                      <a:pt x="250" y="13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64" y="0"/>
                      <a:pt x="0" y="64"/>
                      <a:pt x="0" y="143"/>
                    </a:cubicBezTo>
                    <a:cubicBezTo>
                      <a:pt x="0" y="205"/>
                      <a:pt x="0" y="660"/>
                      <a:pt x="0" y="660"/>
                    </a:cubicBezTo>
                    <a:cubicBezTo>
                      <a:pt x="0" y="692"/>
                      <a:pt x="26" y="718"/>
                      <a:pt x="58" y="718"/>
                    </a:cubicBezTo>
                    <a:cubicBezTo>
                      <a:pt x="88" y="718"/>
                      <a:pt x="114" y="692"/>
                      <a:pt x="114" y="660"/>
                    </a:cubicBezTo>
                    <a:cubicBezTo>
                      <a:pt x="114" y="611"/>
                      <a:pt x="114" y="229"/>
                      <a:pt x="114" y="229"/>
                    </a:cubicBezTo>
                    <a:cubicBezTo>
                      <a:pt x="170" y="229"/>
                      <a:pt x="170" y="229"/>
                      <a:pt x="170" y="229"/>
                    </a:cubicBezTo>
                    <a:cubicBezTo>
                      <a:pt x="170" y="594"/>
                      <a:pt x="170" y="1396"/>
                      <a:pt x="170" y="1396"/>
                    </a:cubicBezTo>
                    <a:cubicBezTo>
                      <a:pt x="170" y="1440"/>
                      <a:pt x="205" y="1473"/>
                      <a:pt x="248" y="1473"/>
                    </a:cubicBezTo>
                    <a:cubicBezTo>
                      <a:pt x="290" y="1473"/>
                      <a:pt x="325" y="1440"/>
                      <a:pt x="325" y="1396"/>
                    </a:cubicBezTo>
                    <a:cubicBezTo>
                      <a:pt x="325" y="708"/>
                      <a:pt x="325" y="708"/>
                      <a:pt x="325" y="708"/>
                    </a:cubicBezTo>
                    <a:cubicBezTo>
                      <a:pt x="373" y="708"/>
                      <a:pt x="373" y="708"/>
                      <a:pt x="373" y="708"/>
                    </a:cubicBezTo>
                    <a:cubicBezTo>
                      <a:pt x="373" y="1396"/>
                      <a:pt x="373" y="1396"/>
                      <a:pt x="373" y="1396"/>
                    </a:cubicBezTo>
                    <a:cubicBezTo>
                      <a:pt x="373" y="1440"/>
                      <a:pt x="407" y="1473"/>
                      <a:pt x="450" y="1473"/>
                    </a:cubicBezTo>
                    <a:cubicBezTo>
                      <a:pt x="491" y="1473"/>
                      <a:pt x="527" y="1440"/>
                      <a:pt x="527" y="1396"/>
                    </a:cubicBezTo>
                    <a:cubicBezTo>
                      <a:pt x="527" y="1103"/>
                      <a:pt x="527" y="852"/>
                      <a:pt x="527" y="653"/>
                    </a:cubicBezTo>
                    <a:cubicBezTo>
                      <a:pt x="527" y="321"/>
                      <a:pt x="527" y="133"/>
                      <a:pt x="527" y="133"/>
                    </a:cubicBezTo>
                    <a:cubicBezTo>
                      <a:pt x="527" y="111"/>
                      <a:pt x="527" y="111"/>
                      <a:pt x="527" y="111"/>
                    </a:cubicBezTo>
                    <a:cubicBezTo>
                      <a:pt x="989" y="111"/>
                      <a:pt x="989" y="111"/>
                      <a:pt x="989" y="111"/>
                    </a:cubicBezTo>
                    <a:cubicBezTo>
                      <a:pt x="1014" y="105"/>
                      <a:pt x="1032" y="83"/>
                      <a:pt x="1032" y="57"/>
                    </a:cubicBezTo>
                    <a:cubicBezTo>
                      <a:pt x="1032" y="25"/>
                      <a:pt x="1006" y="0"/>
                      <a:pt x="974" y="0"/>
                    </a:cubicBezTo>
                    <a:close/>
                  </a:path>
                </a:pathLst>
              </a:custGeom>
              <a:solidFill>
                <a:srgbClr val="003A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63" name="Google Shape;4403;p113">
            <a:extLst>
              <a:ext uri="{FF2B5EF4-FFF2-40B4-BE49-F238E27FC236}">
                <a16:creationId xmlns:a16="http://schemas.microsoft.com/office/drawing/2014/main" id="{F1A4879D-5960-A090-6677-145FF98E8575}"/>
              </a:ext>
            </a:extLst>
          </p:cNvPr>
          <p:cNvCxnSpPr>
            <a:cxnSpLocks/>
          </p:cNvCxnSpPr>
          <p:nvPr/>
        </p:nvCxnSpPr>
        <p:spPr>
          <a:xfrm>
            <a:off x="3530221" y="2307605"/>
            <a:ext cx="0" cy="3920409"/>
          </a:xfrm>
          <a:prstGeom prst="straightConnector1">
            <a:avLst/>
          </a:prstGeom>
          <a:noFill/>
          <a:ln w="19050" cap="flat" cmpd="sng">
            <a:solidFill>
              <a:schemeClr val="bg2">
                <a:lumMod val="9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Obdélník: se zakulacenými rohy 8">
            <a:extLst>
              <a:ext uri="{FF2B5EF4-FFF2-40B4-BE49-F238E27FC236}">
                <a16:creationId xmlns:a16="http://schemas.microsoft.com/office/drawing/2014/main" id="{F4A66480-5B55-E982-6821-163677B11BF9}"/>
              </a:ext>
            </a:extLst>
          </p:cNvPr>
          <p:cNvSpPr/>
          <p:nvPr/>
        </p:nvSpPr>
        <p:spPr>
          <a:xfrm>
            <a:off x="3840246" y="4161057"/>
            <a:ext cx="7896816" cy="2066958"/>
          </a:xfrm>
          <a:prstGeom prst="roundRect">
            <a:avLst>
              <a:gd name="adj" fmla="val 1001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Osnova kurzu:</a:t>
            </a:r>
          </a:p>
          <a:p>
            <a:pPr marL="525150" indent="-342900">
              <a:buFont typeface="+mj-lt"/>
              <a:buAutoNum type="arabicPeriod"/>
            </a:pP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Úvod do EHDS a přínosy pro české zdravotnictví</a:t>
            </a:r>
          </a:p>
          <a:p>
            <a:pPr marL="525150" indent="-342900">
              <a:buFont typeface="+mj-lt"/>
              <a:buAutoNum type="arabicPeriod"/>
            </a:pP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Rámec a datové role</a:t>
            </a:r>
          </a:p>
          <a:p>
            <a:pPr marL="525150" indent="-342900">
              <a:buFont typeface="+mj-lt"/>
              <a:buAutoNum type="arabicPeriod"/>
            </a:pP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Prioritní datové sady a interoperabilita</a:t>
            </a:r>
          </a:p>
          <a:p>
            <a:pPr marL="525150" indent="-342900">
              <a:buFont typeface="+mj-lt"/>
              <a:buAutoNum type="arabicPeriod"/>
            </a:pP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Praktické dopady na organizace</a:t>
            </a:r>
          </a:p>
          <a:p>
            <a:pPr marL="525150" indent="-342900">
              <a:buFont typeface="+mj-lt"/>
              <a:buAutoNum type="arabicPeriod"/>
            </a:pP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Školení, komunikace a řízení změny</a:t>
            </a:r>
          </a:p>
          <a:p>
            <a:pPr marL="525150" indent="-342900">
              <a:buFont typeface="+mj-lt"/>
              <a:buAutoNum type="arabicPeriod"/>
            </a:pP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Online knihovna – představení nástrojů elektronického zdravotnictví </a:t>
            </a:r>
          </a:p>
        </p:txBody>
      </p:sp>
      <p:pic>
        <p:nvPicPr>
          <p:cNvPr id="65" name="Picture 4" descr="Úvod | IPVZ">
            <a:extLst>
              <a:ext uri="{FF2B5EF4-FFF2-40B4-BE49-F238E27FC236}">
                <a16:creationId xmlns:a16="http://schemas.microsoft.com/office/drawing/2014/main" id="{9341D4A1-6BDA-54EF-0F8A-4F81FA04D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5578" y="5436624"/>
            <a:ext cx="958298" cy="9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The image depicts a dark blue silhouette of a person holding an open book, symbolizing knowledge or learning.&#10;&#10;Obsah generovaný pomocí AI může být nesprávný.">
            <a:extLst>
              <a:ext uri="{FF2B5EF4-FFF2-40B4-BE49-F238E27FC236}">
                <a16:creationId xmlns:a16="http://schemas.microsoft.com/office/drawing/2014/main" id="{20C990AD-28DE-68C5-3B7D-EAB032F91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6" y="1145209"/>
            <a:ext cx="815895" cy="8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9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C9725D77-1EE1-0BDF-F3B9-5F89CFE7F0AE}"/>
              </a:ext>
            </a:extLst>
          </p:cNvPr>
          <p:cNvGrpSpPr/>
          <p:nvPr/>
        </p:nvGrpSpPr>
        <p:grpSpPr>
          <a:xfrm>
            <a:off x="2602589" y="2440168"/>
            <a:ext cx="7134095" cy="2150088"/>
            <a:chOff x="2800156" y="2580068"/>
            <a:chExt cx="7134095" cy="2150088"/>
          </a:xfrm>
        </p:grpSpPr>
        <p:sp>
          <p:nvSpPr>
            <p:cNvPr id="2" name="Nadpis 1">
              <a:extLst>
                <a:ext uri="{FF2B5EF4-FFF2-40B4-BE49-F238E27FC236}">
                  <a16:creationId xmlns:a16="http://schemas.microsoft.com/office/drawing/2014/main" id="{03E4DF8B-9ABD-44EA-AFA3-08C0661355A3}"/>
                </a:ext>
              </a:extLst>
            </p:cNvPr>
            <p:cNvSpPr txBox="1">
              <a:spLocks/>
            </p:cNvSpPr>
            <p:nvPr/>
          </p:nvSpPr>
          <p:spPr>
            <a:xfrm>
              <a:off x="3746500" y="2866724"/>
              <a:ext cx="5796281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s-CZ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ZAHÁJENÍ A SCHVÁLENÍ </a:t>
              </a:r>
              <a:br>
                <a:rPr lang="cs-CZ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</a:br>
              <a:r>
                <a:rPr lang="cs-CZ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PROGRAMU JEDNÁNÍ </a:t>
              </a:r>
            </a:p>
          </p:txBody>
        </p:sp>
        <p:sp>
          <p:nvSpPr>
            <p:cNvPr id="3" name="Podnadpis 2">
              <a:extLst>
                <a:ext uri="{FF2B5EF4-FFF2-40B4-BE49-F238E27FC236}">
                  <a16:creationId xmlns:a16="http://schemas.microsoft.com/office/drawing/2014/main" id="{3E26F09A-78D9-4D99-83D2-B406840C85A0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31261972-0B2D-4436-989F-95AE08EBCB5A}"/>
                </a:ext>
              </a:extLst>
            </p:cNvPr>
            <p:cNvSpPr txBox="1"/>
            <p:nvPr/>
          </p:nvSpPr>
          <p:spPr>
            <a:xfrm>
              <a:off x="2800156" y="2580068"/>
              <a:ext cx="210740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1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A7ED6B3-6C9C-DC01-6E59-FF3F73D36DAC}"/>
                </a:ext>
              </a:extLst>
            </p:cNvPr>
            <p:cNvSpPr/>
            <p:nvPr/>
          </p:nvSpPr>
          <p:spPr>
            <a:xfrm>
              <a:off x="3509240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endParaRPr lang="cs-CZ" sz="1200">
                <a:solidFill>
                  <a:srgbClr val="3F7AA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9B6FFB82-4EB2-E43D-6B58-3838ACDC4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A424688-DA41-9D63-2DA2-85F9DD2CD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04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15032-57B2-35AD-A298-BF54552C8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3FF596E6-B448-077F-2EBE-59991D62B331}"/>
              </a:ext>
            </a:extLst>
          </p:cNvPr>
          <p:cNvSpPr/>
          <p:nvPr/>
        </p:nvSpPr>
        <p:spPr>
          <a:xfrm>
            <a:off x="379893" y="975011"/>
            <a:ext cx="11357173" cy="1028016"/>
          </a:xfrm>
          <a:prstGeom prst="roundRect">
            <a:avLst/>
          </a:prstGeom>
          <a:solidFill>
            <a:srgbClr val="D2DAE7"/>
          </a:solidFill>
        </p:spPr>
        <p:txBody>
          <a:bodyPr vert="horz" lIns="252000" tIns="720000" rIns="216000" bIns="72000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>
                <a:solidFill>
                  <a:srgbClr val="002060"/>
                </a:solidFill>
                <a:latin typeface="Bahnschrift" panose="020B0502040204020203" pitchFamily="34" charset="0"/>
              </a:rPr>
              <a:t>Komunikační kampaň na podporu kurzu EHDS bude postavena na kombinaci online a cílených komunikačních nástrojů</a:t>
            </a:r>
            <a:r>
              <a:rPr lang="cs-CZ" alt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, včetně e-mailingu, příspěvků na sociálních sítích NCEZ a MZČR, tiskové zprávy se zaměřením na odborná média, článku v pravidelném newsletteru NCEZ a zveřejnění informací na webech NCEZ a </a:t>
            </a:r>
            <a:r>
              <a:rPr lang="cs-CZ" altLang="cs-CZ" sz="1600">
                <a:solidFill>
                  <a:srgbClr val="002060"/>
                </a:solidFill>
                <a:latin typeface="Bahnschrift" panose="020B0502040204020203" pitchFamily="34" charset="0"/>
              </a:rPr>
              <a:t>digitalizovanezdravi.cz</a:t>
            </a:r>
            <a:r>
              <a:rPr lang="cs-CZ" alt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EBB4E7F-AF83-231F-6480-BD93093E74EE}"/>
              </a:ext>
            </a:extLst>
          </p:cNvPr>
          <p:cNvSpPr txBox="1"/>
          <p:nvPr/>
        </p:nvSpPr>
        <p:spPr>
          <a:xfrm>
            <a:off x="305547" y="2871725"/>
            <a:ext cx="2914650" cy="63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b="1">
                <a:solidFill>
                  <a:srgbClr val="002060"/>
                </a:solidFill>
                <a:latin typeface="Bahnschrift" panose="020B0502040204020203" pitchFamily="34" charset="0"/>
              </a:rPr>
              <a:t>Odborný garant: </a:t>
            </a:r>
            <a:b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PhDr. Petra Ulrichová, MBA</a:t>
            </a:r>
          </a:p>
        </p:txBody>
      </p:sp>
      <p:sp>
        <p:nvSpPr>
          <p:cNvPr id="29" name="Obdélník: se zakulacenými rohy 8">
            <a:extLst>
              <a:ext uri="{FF2B5EF4-FFF2-40B4-BE49-F238E27FC236}">
                <a16:creationId xmlns:a16="http://schemas.microsoft.com/office/drawing/2014/main" id="{495FA366-5411-A01F-EF10-669B8019678C}"/>
              </a:ext>
            </a:extLst>
          </p:cNvPr>
          <p:cNvSpPr/>
          <p:nvPr/>
        </p:nvSpPr>
        <p:spPr>
          <a:xfrm>
            <a:off x="3840246" y="2813838"/>
            <a:ext cx="7896816" cy="1375116"/>
          </a:xfrm>
          <a:prstGeom prst="roundRect">
            <a:avLst>
              <a:gd name="adj" fmla="val 1001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08000" bIns="36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Online knihovna:</a:t>
            </a:r>
            <a:endParaRPr kumimoji="0" lang="cs-CZ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EHDS v kostce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Digitalizace a jejích přínos, rizika </a:t>
            </a:r>
            <a:br>
              <a:rPr kumimoji="0" lang="cs-CZ" sz="1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 příležitosti, jak začít </a:t>
            </a:r>
            <a:endParaRPr kumimoji="0" lang="cs-CZ" sz="16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kumimoji="0" lang="cs-CZ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5148645-6381-B693-B9AF-8315EAF3DB8A}"/>
              </a:ext>
            </a:extLst>
          </p:cNvPr>
          <p:cNvSpPr/>
          <p:nvPr/>
        </p:nvSpPr>
        <p:spPr>
          <a:xfrm>
            <a:off x="410016" y="704530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7170BF-5EF8-7193-3B2A-74AE7C362B0D}"/>
              </a:ext>
            </a:extLst>
          </p:cNvPr>
          <p:cNvSpPr txBox="1">
            <a:spLocks/>
          </p:cNvSpPr>
          <p:nvPr/>
        </p:nvSpPr>
        <p:spPr>
          <a:xfrm>
            <a:off x="300864" y="249927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Komunikační kampaň EHDS</a:t>
            </a:r>
          </a:p>
        </p:txBody>
      </p:sp>
      <p:cxnSp>
        <p:nvCxnSpPr>
          <p:cNvPr id="63" name="Google Shape;4403;p113">
            <a:extLst>
              <a:ext uri="{FF2B5EF4-FFF2-40B4-BE49-F238E27FC236}">
                <a16:creationId xmlns:a16="http://schemas.microsoft.com/office/drawing/2014/main" id="{1744F2A6-036B-F1ED-AF95-5769DFCD84D2}"/>
              </a:ext>
            </a:extLst>
          </p:cNvPr>
          <p:cNvCxnSpPr>
            <a:cxnSpLocks/>
          </p:cNvCxnSpPr>
          <p:nvPr/>
        </p:nvCxnSpPr>
        <p:spPr>
          <a:xfrm>
            <a:off x="3530221" y="2813838"/>
            <a:ext cx="0" cy="3801396"/>
          </a:xfrm>
          <a:prstGeom prst="straightConnector1">
            <a:avLst/>
          </a:prstGeom>
          <a:noFill/>
          <a:ln w="19050" cap="flat" cmpd="sng">
            <a:solidFill>
              <a:schemeClr val="bg2">
                <a:lumMod val="9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oogle Shape;3866;p92">
            <a:extLst>
              <a:ext uri="{FF2B5EF4-FFF2-40B4-BE49-F238E27FC236}">
                <a16:creationId xmlns:a16="http://schemas.microsoft.com/office/drawing/2014/main" id="{6CB44188-6217-D071-EA7F-7B44650D52C7}"/>
              </a:ext>
            </a:extLst>
          </p:cNvPr>
          <p:cNvGrpSpPr>
            <a:grpSpLocks noChangeAspect="1"/>
          </p:cNvGrpSpPr>
          <p:nvPr/>
        </p:nvGrpSpPr>
        <p:grpSpPr>
          <a:xfrm>
            <a:off x="519467" y="4201218"/>
            <a:ext cx="2628000" cy="1691547"/>
            <a:chOff x="5602288" y="1864129"/>
            <a:chExt cx="2825182" cy="1818466"/>
          </a:xfrm>
        </p:grpSpPr>
        <p:grpSp>
          <p:nvGrpSpPr>
            <p:cNvPr id="3" name="Google Shape;3867;p92">
              <a:extLst>
                <a:ext uri="{FF2B5EF4-FFF2-40B4-BE49-F238E27FC236}">
                  <a16:creationId xmlns:a16="http://schemas.microsoft.com/office/drawing/2014/main" id="{885FFD69-E6EF-8C7E-D9BC-8A218C0B1814}"/>
                </a:ext>
              </a:extLst>
            </p:cNvPr>
            <p:cNvGrpSpPr/>
            <p:nvPr/>
          </p:nvGrpSpPr>
          <p:grpSpPr>
            <a:xfrm>
              <a:off x="5602288" y="2021116"/>
              <a:ext cx="1407337" cy="1652360"/>
              <a:chOff x="5602288" y="1543050"/>
              <a:chExt cx="1814512" cy="2130426"/>
            </a:xfrm>
          </p:grpSpPr>
          <p:sp>
            <p:nvSpPr>
              <p:cNvPr id="11" name="Google Shape;3868;p92">
                <a:extLst>
                  <a:ext uri="{FF2B5EF4-FFF2-40B4-BE49-F238E27FC236}">
                    <a16:creationId xmlns:a16="http://schemas.microsoft.com/office/drawing/2014/main" id="{3FC8D059-9776-0666-9924-581DF2830FE0}"/>
                  </a:ext>
                </a:extLst>
              </p:cNvPr>
              <p:cNvSpPr/>
              <p:nvPr/>
            </p:nvSpPr>
            <p:spPr>
              <a:xfrm>
                <a:off x="6456363" y="2424113"/>
                <a:ext cx="960437" cy="124936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2515" extrusionOk="0">
                    <a:moveTo>
                      <a:pt x="1815" y="2275"/>
                    </a:moveTo>
                    <a:cubicBezTo>
                      <a:pt x="1704" y="2275"/>
                      <a:pt x="1704" y="2275"/>
                      <a:pt x="1704" y="2275"/>
                    </a:cubicBezTo>
                    <a:cubicBezTo>
                      <a:pt x="1704" y="315"/>
                      <a:pt x="1704" y="315"/>
                      <a:pt x="1704" y="315"/>
                    </a:cubicBezTo>
                    <a:cubicBezTo>
                      <a:pt x="1777" y="315"/>
                      <a:pt x="1777" y="315"/>
                      <a:pt x="1777" y="315"/>
                    </a:cubicBezTo>
                    <a:cubicBezTo>
                      <a:pt x="1864" y="315"/>
                      <a:pt x="1934" y="245"/>
                      <a:pt x="1934" y="158"/>
                    </a:cubicBezTo>
                    <a:cubicBezTo>
                      <a:pt x="1934" y="71"/>
                      <a:pt x="1864" y="0"/>
                      <a:pt x="177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70" y="0"/>
                      <a:pt x="0" y="71"/>
                      <a:pt x="0" y="158"/>
                    </a:cubicBezTo>
                    <a:cubicBezTo>
                      <a:pt x="0" y="245"/>
                      <a:pt x="70" y="315"/>
                      <a:pt x="157" y="315"/>
                    </a:cubicBezTo>
                    <a:cubicBezTo>
                      <a:pt x="1199" y="315"/>
                      <a:pt x="1199" y="315"/>
                      <a:pt x="1199" y="315"/>
                    </a:cubicBezTo>
                    <a:cubicBezTo>
                      <a:pt x="1199" y="2275"/>
                      <a:pt x="1199" y="2275"/>
                      <a:pt x="1199" y="2275"/>
                    </a:cubicBezTo>
                    <a:cubicBezTo>
                      <a:pt x="583" y="2275"/>
                      <a:pt x="583" y="2275"/>
                      <a:pt x="583" y="2275"/>
                    </a:cubicBezTo>
                    <a:cubicBezTo>
                      <a:pt x="517" y="2275"/>
                      <a:pt x="464" y="2329"/>
                      <a:pt x="464" y="2395"/>
                    </a:cubicBezTo>
                    <a:cubicBezTo>
                      <a:pt x="464" y="2461"/>
                      <a:pt x="517" y="2515"/>
                      <a:pt x="583" y="2515"/>
                    </a:cubicBezTo>
                    <a:cubicBezTo>
                      <a:pt x="1815" y="2515"/>
                      <a:pt x="1815" y="2515"/>
                      <a:pt x="1815" y="2515"/>
                    </a:cubicBezTo>
                    <a:cubicBezTo>
                      <a:pt x="1881" y="2515"/>
                      <a:pt x="1934" y="2461"/>
                      <a:pt x="1934" y="2395"/>
                    </a:cubicBezTo>
                    <a:cubicBezTo>
                      <a:pt x="1934" y="2329"/>
                      <a:pt x="1881" y="2275"/>
                      <a:pt x="1815" y="227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3869;p92">
                <a:extLst>
                  <a:ext uri="{FF2B5EF4-FFF2-40B4-BE49-F238E27FC236}">
                    <a16:creationId xmlns:a16="http://schemas.microsoft.com/office/drawing/2014/main" id="{2A83AE79-A367-D7A9-44FB-4AE5BABDC708}"/>
                  </a:ext>
                </a:extLst>
              </p:cNvPr>
              <p:cNvSpPr/>
              <p:nvPr/>
            </p:nvSpPr>
            <p:spPr>
              <a:xfrm>
                <a:off x="6670675" y="1795463"/>
                <a:ext cx="744537" cy="60166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12" extrusionOk="0">
                    <a:moveTo>
                      <a:pt x="1418" y="13"/>
                    </a:moveTo>
                    <a:cubicBezTo>
                      <a:pt x="1366" y="0"/>
                      <a:pt x="1311" y="41"/>
                      <a:pt x="1296" y="103"/>
                    </a:cubicBezTo>
                    <a:cubicBezTo>
                      <a:pt x="1076" y="1017"/>
                      <a:pt x="1076" y="1017"/>
                      <a:pt x="1076" y="1017"/>
                    </a:cubicBezTo>
                    <a:cubicBezTo>
                      <a:pt x="98" y="1017"/>
                      <a:pt x="98" y="1017"/>
                      <a:pt x="98" y="1017"/>
                    </a:cubicBezTo>
                    <a:cubicBezTo>
                      <a:pt x="44" y="1017"/>
                      <a:pt x="0" y="1061"/>
                      <a:pt x="0" y="1115"/>
                    </a:cubicBezTo>
                    <a:cubicBezTo>
                      <a:pt x="0" y="1169"/>
                      <a:pt x="44" y="1212"/>
                      <a:pt x="98" y="1212"/>
                    </a:cubicBezTo>
                    <a:cubicBezTo>
                      <a:pt x="1150" y="1212"/>
                      <a:pt x="1150" y="1212"/>
                      <a:pt x="1150" y="1212"/>
                    </a:cubicBezTo>
                    <a:cubicBezTo>
                      <a:pt x="1150" y="1212"/>
                      <a:pt x="1150" y="1212"/>
                      <a:pt x="1150" y="1212"/>
                    </a:cubicBezTo>
                    <a:cubicBezTo>
                      <a:pt x="1152" y="1212"/>
                      <a:pt x="1152" y="1212"/>
                      <a:pt x="1152" y="1212"/>
                    </a:cubicBezTo>
                    <a:cubicBezTo>
                      <a:pt x="1200" y="1212"/>
                      <a:pt x="1239" y="1179"/>
                      <a:pt x="1248" y="1134"/>
                    </a:cubicBezTo>
                    <a:cubicBezTo>
                      <a:pt x="1250" y="1129"/>
                      <a:pt x="1252" y="1124"/>
                      <a:pt x="1253" y="1119"/>
                    </a:cubicBezTo>
                    <a:cubicBezTo>
                      <a:pt x="1486" y="149"/>
                      <a:pt x="1486" y="149"/>
                      <a:pt x="1486" y="149"/>
                    </a:cubicBezTo>
                    <a:cubicBezTo>
                      <a:pt x="1501" y="86"/>
                      <a:pt x="1470" y="25"/>
                      <a:pt x="1418" y="13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" name="Google Shape;3870;p92">
                <a:extLst>
                  <a:ext uri="{FF2B5EF4-FFF2-40B4-BE49-F238E27FC236}">
                    <a16:creationId xmlns:a16="http://schemas.microsoft.com/office/drawing/2014/main" id="{816580E8-78BD-3141-72F8-810734B73051}"/>
                  </a:ext>
                </a:extLst>
              </p:cNvPr>
              <p:cNvGrpSpPr/>
              <p:nvPr/>
            </p:nvGrpSpPr>
            <p:grpSpPr>
              <a:xfrm>
                <a:off x="5832475" y="1543050"/>
                <a:ext cx="854075" cy="1919288"/>
                <a:chOff x="1743075" y="1249363"/>
                <a:chExt cx="854075" cy="1919288"/>
              </a:xfrm>
            </p:grpSpPr>
            <p:sp>
              <p:nvSpPr>
                <p:cNvPr id="16" name="Google Shape;3871;p92">
                  <a:extLst>
                    <a:ext uri="{FF2B5EF4-FFF2-40B4-BE49-F238E27FC236}">
                      <a16:creationId xmlns:a16="http://schemas.microsoft.com/office/drawing/2014/main" id="{6B6EBE83-299C-A4A8-DA2E-427C665BA0A4}"/>
                    </a:ext>
                  </a:extLst>
                </p:cNvPr>
                <p:cNvSpPr/>
                <p:nvPr/>
              </p:nvSpPr>
              <p:spPr>
                <a:xfrm>
                  <a:off x="1743075" y="1651001"/>
                  <a:ext cx="854075" cy="151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0" h="3056" extrusionOk="0">
                      <a:moveTo>
                        <a:pt x="0" y="349"/>
                      </a:moveTo>
                      <a:cubicBezTo>
                        <a:pt x="0" y="156"/>
                        <a:pt x="156" y="0"/>
                        <a:pt x="349" y="0"/>
                      </a:cubicBezTo>
                      <a:cubicBezTo>
                        <a:pt x="445" y="0"/>
                        <a:pt x="531" y="38"/>
                        <a:pt x="595" y="101"/>
                      </a:cubicBezTo>
                      <a:cubicBezTo>
                        <a:pt x="605" y="106"/>
                        <a:pt x="615" y="113"/>
                        <a:pt x="624" y="122"/>
                      </a:cubicBezTo>
                      <a:cubicBezTo>
                        <a:pt x="1064" y="562"/>
                        <a:pt x="1064" y="562"/>
                        <a:pt x="1064" y="562"/>
                      </a:cubicBezTo>
                      <a:cubicBezTo>
                        <a:pt x="1593" y="562"/>
                        <a:pt x="1593" y="562"/>
                        <a:pt x="1593" y="562"/>
                      </a:cubicBezTo>
                      <a:cubicBezTo>
                        <a:pt x="1663" y="562"/>
                        <a:pt x="1720" y="619"/>
                        <a:pt x="1720" y="689"/>
                      </a:cubicBezTo>
                      <a:cubicBezTo>
                        <a:pt x="1720" y="758"/>
                        <a:pt x="1663" y="815"/>
                        <a:pt x="1593" y="815"/>
                      </a:cubicBezTo>
                      <a:cubicBezTo>
                        <a:pt x="1035" y="815"/>
                        <a:pt x="1035" y="815"/>
                        <a:pt x="1035" y="815"/>
                      </a:cubicBezTo>
                      <a:cubicBezTo>
                        <a:pt x="1035" y="815"/>
                        <a:pt x="1035" y="815"/>
                        <a:pt x="1035" y="815"/>
                      </a:cubicBezTo>
                      <a:cubicBezTo>
                        <a:pt x="1007" y="815"/>
                        <a:pt x="1007" y="815"/>
                        <a:pt x="1007" y="815"/>
                      </a:cubicBezTo>
                      <a:cubicBezTo>
                        <a:pt x="1007" y="811"/>
                        <a:pt x="1007" y="811"/>
                        <a:pt x="1007" y="811"/>
                      </a:cubicBezTo>
                      <a:cubicBezTo>
                        <a:pt x="987" y="806"/>
                        <a:pt x="968" y="796"/>
                        <a:pt x="953" y="781"/>
                      </a:cubicBezTo>
                      <a:cubicBezTo>
                        <a:pt x="698" y="526"/>
                        <a:pt x="698" y="526"/>
                        <a:pt x="698" y="526"/>
                      </a:cubicBezTo>
                      <a:cubicBezTo>
                        <a:pt x="698" y="1322"/>
                        <a:pt x="698" y="1322"/>
                        <a:pt x="698" y="1322"/>
                      </a:cubicBezTo>
                      <a:cubicBezTo>
                        <a:pt x="1505" y="1322"/>
                        <a:pt x="1505" y="1322"/>
                        <a:pt x="1505" y="1322"/>
                      </a:cubicBezTo>
                      <a:cubicBezTo>
                        <a:pt x="1509" y="1322"/>
                        <a:pt x="1513" y="1322"/>
                        <a:pt x="1518" y="1323"/>
                      </a:cubicBezTo>
                      <a:cubicBezTo>
                        <a:pt x="1522" y="1322"/>
                        <a:pt x="1526" y="1322"/>
                        <a:pt x="1530" y="1322"/>
                      </a:cubicBezTo>
                      <a:cubicBezTo>
                        <a:pt x="1635" y="1322"/>
                        <a:pt x="1720" y="1407"/>
                        <a:pt x="1720" y="1512"/>
                      </a:cubicBezTo>
                      <a:cubicBezTo>
                        <a:pt x="1720" y="1537"/>
                        <a:pt x="1720" y="1537"/>
                        <a:pt x="1720" y="1537"/>
                      </a:cubicBezTo>
                      <a:cubicBezTo>
                        <a:pt x="1720" y="1537"/>
                        <a:pt x="1720" y="1537"/>
                        <a:pt x="1720" y="1537"/>
                      </a:cubicBezTo>
                      <a:cubicBezTo>
                        <a:pt x="1720" y="1537"/>
                        <a:pt x="1720" y="1537"/>
                        <a:pt x="1720" y="1537"/>
                      </a:cubicBezTo>
                      <a:cubicBezTo>
                        <a:pt x="1720" y="2866"/>
                        <a:pt x="1720" y="2866"/>
                        <a:pt x="1720" y="2866"/>
                      </a:cubicBezTo>
                      <a:cubicBezTo>
                        <a:pt x="1720" y="2971"/>
                        <a:pt x="1635" y="3056"/>
                        <a:pt x="1530" y="3056"/>
                      </a:cubicBezTo>
                      <a:cubicBezTo>
                        <a:pt x="1425" y="3056"/>
                        <a:pt x="1340" y="2971"/>
                        <a:pt x="1340" y="2866"/>
                      </a:cubicBezTo>
                      <a:cubicBezTo>
                        <a:pt x="1340" y="1752"/>
                        <a:pt x="1340" y="1752"/>
                        <a:pt x="1340" y="1752"/>
                      </a:cubicBezTo>
                      <a:cubicBezTo>
                        <a:pt x="215" y="1752"/>
                        <a:pt x="215" y="1752"/>
                        <a:pt x="215" y="1752"/>
                      </a:cubicBezTo>
                      <a:cubicBezTo>
                        <a:pt x="96" y="1752"/>
                        <a:pt x="0" y="1656"/>
                        <a:pt x="0" y="1537"/>
                      </a:cubicBezTo>
                      <a:cubicBezTo>
                        <a:pt x="0" y="1517"/>
                        <a:pt x="0" y="1429"/>
                        <a:pt x="0" y="1403"/>
                      </a:cubicBezTo>
                      <a:lnTo>
                        <a:pt x="0" y="3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3872;p92">
                  <a:extLst>
                    <a:ext uri="{FF2B5EF4-FFF2-40B4-BE49-F238E27FC236}">
                      <a16:creationId xmlns:a16="http://schemas.microsoft.com/office/drawing/2014/main" id="{6239D0DD-4656-FA8E-D00C-AC4B70C7339D}"/>
                    </a:ext>
                  </a:extLst>
                </p:cNvPr>
                <p:cNvSpPr/>
                <p:nvPr/>
              </p:nvSpPr>
              <p:spPr>
                <a:xfrm>
                  <a:off x="1755775" y="1249363"/>
                  <a:ext cx="347662" cy="347663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" name="Google Shape;3873;p92">
                <a:extLst>
                  <a:ext uri="{FF2B5EF4-FFF2-40B4-BE49-F238E27FC236}">
                    <a16:creationId xmlns:a16="http://schemas.microsoft.com/office/drawing/2014/main" id="{1F4044C2-92EE-8ED8-A45B-8C75BEC1E4C3}"/>
                  </a:ext>
                </a:extLst>
              </p:cNvPr>
              <p:cNvSpPr/>
              <p:nvPr/>
            </p:nvSpPr>
            <p:spPr>
              <a:xfrm>
                <a:off x="5602288" y="2071688"/>
                <a:ext cx="873125" cy="152717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3078" extrusionOk="0">
                    <a:moveTo>
                      <a:pt x="190" y="0"/>
                    </a:moveTo>
                    <a:cubicBezTo>
                      <a:pt x="190" y="0"/>
                      <a:pt x="190" y="0"/>
                      <a:pt x="190" y="0"/>
                    </a:cubicBezTo>
                    <a:cubicBezTo>
                      <a:pt x="294" y="0"/>
                      <a:pt x="379" y="86"/>
                      <a:pt x="379" y="190"/>
                    </a:cubicBezTo>
                    <a:cubicBezTo>
                      <a:pt x="379" y="1554"/>
                      <a:pt x="379" y="1554"/>
                      <a:pt x="379" y="1554"/>
                    </a:cubicBezTo>
                    <a:cubicBezTo>
                      <a:pt x="1568" y="1554"/>
                      <a:pt x="1568" y="1554"/>
                      <a:pt x="1568" y="1554"/>
                    </a:cubicBezTo>
                    <a:cubicBezTo>
                      <a:pt x="1672" y="1554"/>
                      <a:pt x="1758" y="1640"/>
                      <a:pt x="1758" y="1744"/>
                    </a:cubicBezTo>
                    <a:cubicBezTo>
                      <a:pt x="1758" y="1848"/>
                      <a:pt x="1672" y="1933"/>
                      <a:pt x="1568" y="1933"/>
                    </a:cubicBezTo>
                    <a:cubicBezTo>
                      <a:pt x="945" y="1933"/>
                      <a:pt x="945" y="1933"/>
                      <a:pt x="945" y="1933"/>
                    </a:cubicBezTo>
                    <a:cubicBezTo>
                      <a:pt x="945" y="2905"/>
                      <a:pt x="945" y="2905"/>
                      <a:pt x="945" y="2905"/>
                    </a:cubicBezTo>
                    <a:cubicBezTo>
                      <a:pt x="1379" y="2905"/>
                      <a:pt x="1379" y="2905"/>
                      <a:pt x="1379" y="2905"/>
                    </a:cubicBezTo>
                    <a:cubicBezTo>
                      <a:pt x="1426" y="2905"/>
                      <a:pt x="1465" y="2944"/>
                      <a:pt x="1465" y="2992"/>
                    </a:cubicBezTo>
                    <a:cubicBezTo>
                      <a:pt x="1465" y="3040"/>
                      <a:pt x="1426" y="3078"/>
                      <a:pt x="1379" y="3078"/>
                    </a:cubicBezTo>
                    <a:cubicBezTo>
                      <a:pt x="439" y="3078"/>
                      <a:pt x="439" y="3078"/>
                      <a:pt x="439" y="3078"/>
                    </a:cubicBezTo>
                    <a:cubicBezTo>
                      <a:pt x="391" y="3078"/>
                      <a:pt x="352" y="3040"/>
                      <a:pt x="352" y="2992"/>
                    </a:cubicBezTo>
                    <a:cubicBezTo>
                      <a:pt x="352" y="2944"/>
                      <a:pt x="391" y="2905"/>
                      <a:pt x="439" y="2905"/>
                    </a:cubicBezTo>
                    <a:cubicBezTo>
                      <a:pt x="813" y="2905"/>
                      <a:pt x="813" y="2905"/>
                      <a:pt x="813" y="2905"/>
                    </a:cubicBezTo>
                    <a:cubicBezTo>
                      <a:pt x="813" y="1933"/>
                      <a:pt x="813" y="1933"/>
                      <a:pt x="813" y="1933"/>
                    </a:cubicBezTo>
                    <a:cubicBezTo>
                      <a:pt x="190" y="1933"/>
                      <a:pt x="190" y="1933"/>
                      <a:pt x="190" y="1933"/>
                    </a:cubicBezTo>
                    <a:cubicBezTo>
                      <a:pt x="190" y="1933"/>
                      <a:pt x="190" y="1933"/>
                      <a:pt x="190" y="1933"/>
                    </a:cubicBezTo>
                    <a:cubicBezTo>
                      <a:pt x="85" y="1933"/>
                      <a:pt x="0" y="1848"/>
                      <a:pt x="0" y="174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86"/>
                      <a:pt x="85" y="0"/>
                      <a:pt x="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3874;p92">
              <a:extLst>
                <a:ext uri="{FF2B5EF4-FFF2-40B4-BE49-F238E27FC236}">
                  <a16:creationId xmlns:a16="http://schemas.microsoft.com/office/drawing/2014/main" id="{7FF771A0-B002-3717-2702-EBAD1D9DA2A9}"/>
                </a:ext>
              </a:extLst>
            </p:cNvPr>
            <p:cNvSpPr/>
            <p:nvPr/>
          </p:nvSpPr>
          <p:spPr>
            <a:xfrm>
              <a:off x="6472908" y="2195957"/>
              <a:ext cx="330006" cy="296863"/>
            </a:xfrm>
            <a:custGeom>
              <a:avLst/>
              <a:gdLst/>
              <a:ahLst/>
              <a:cxnLst/>
              <a:rect l="l" t="t" r="r" b="b"/>
              <a:pathLst>
                <a:path w="2382" h="2144" extrusionOk="0">
                  <a:moveTo>
                    <a:pt x="1187" y="857"/>
                  </a:moveTo>
                  <a:cubicBezTo>
                    <a:pt x="596" y="1429"/>
                    <a:pt x="596" y="1429"/>
                    <a:pt x="596" y="1429"/>
                  </a:cubicBezTo>
                  <a:cubicBezTo>
                    <a:pt x="953" y="1429"/>
                    <a:pt x="953" y="1429"/>
                    <a:pt x="953" y="1429"/>
                  </a:cubicBezTo>
                  <a:cubicBezTo>
                    <a:pt x="953" y="2144"/>
                    <a:pt x="953" y="2144"/>
                    <a:pt x="953" y="2144"/>
                  </a:cubicBezTo>
                  <a:cubicBezTo>
                    <a:pt x="1429" y="2144"/>
                    <a:pt x="1429" y="2144"/>
                    <a:pt x="1429" y="2144"/>
                  </a:cubicBezTo>
                  <a:cubicBezTo>
                    <a:pt x="1429" y="1429"/>
                    <a:pt x="1429" y="1429"/>
                    <a:pt x="1429" y="1429"/>
                  </a:cubicBezTo>
                  <a:cubicBezTo>
                    <a:pt x="1786" y="1429"/>
                    <a:pt x="1786" y="1429"/>
                    <a:pt x="1786" y="1429"/>
                  </a:cubicBezTo>
                  <a:lnTo>
                    <a:pt x="1187" y="857"/>
                  </a:lnTo>
                  <a:close/>
                  <a:moveTo>
                    <a:pt x="2143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108" y="0"/>
                    <a:pt x="0" y="108"/>
                    <a:pt x="0" y="239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0" y="1798"/>
                    <a:pt x="108" y="1905"/>
                    <a:pt x="239" y="1905"/>
                  </a:cubicBezTo>
                  <a:cubicBezTo>
                    <a:pt x="715" y="1905"/>
                    <a:pt x="715" y="1905"/>
                    <a:pt x="715" y="1905"/>
                  </a:cubicBezTo>
                  <a:cubicBezTo>
                    <a:pt x="715" y="1667"/>
                    <a:pt x="715" y="1667"/>
                    <a:pt x="715" y="1667"/>
                  </a:cubicBezTo>
                  <a:cubicBezTo>
                    <a:pt x="239" y="1667"/>
                    <a:pt x="239" y="1667"/>
                    <a:pt x="239" y="1667"/>
                  </a:cubicBezTo>
                  <a:cubicBezTo>
                    <a:pt x="239" y="596"/>
                    <a:pt x="239" y="596"/>
                    <a:pt x="239" y="596"/>
                  </a:cubicBezTo>
                  <a:cubicBezTo>
                    <a:pt x="2143" y="596"/>
                    <a:pt x="2143" y="596"/>
                    <a:pt x="2143" y="596"/>
                  </a:cubicBezTo>
                  <a:cubicBezTo>
                    <a:pt x="2143" y="1667"/>
                    <a:pt x="2143" y="1667"/>
                    <a:pt x="2143" y="1667"/>
                  </a:cubicBezTo>
                  <a:cubicBezTo>
                    <a:pt x="1667" y="1667"/>
                    <a:pt x="1667" y="1667"/>
                    <a:pt x="1667" y="1667"/>
                  </a:cubicBezTo>
                  <a:cubicBezTo>
                    <a:pt x="1667" y="1905"/>
                    <a:pt x="1667" y="1905"/>
                    <a:pt x="1667" y="1905"/>
                  </a:cubicBezTo>
                  <a:cubicBezTo>
                    <a:pt x="2143" y="1905"/>
                    <a:pt x="2143" y="1905"/>
                    <a:pt x="2143" y="1905"/>
                  </a:cubicBezTo>
                  <a:cubicBezTo>
                    <a:pt x="2274" y="1905"/>
                    <a:pt x="2382" y="1798"/>
                    <a:pt x="2382" y="1667"/>
                  </a:cubicBezTo>
                  <a:cubicBezTo>
                    <a:pt x="2382" y="239"/>
                    <a:pt x="2382" y="239"/>
                    <a:pt x="2382" y="239"/>
                  </a:cubicBezTo>
                  <a:cubicBezTo>
                    <a:pt x="2382" y="108"/>
                    <a:pt x="2274" y="0"/>
                    <a:pt x="2143" y="0"/>
                  </a:cubicBezTo>
                  <a:close/>
                  <a:moveTo>
                    <a:pt x="298" y="387"/>
                  </a:moveTo>
                  <a:cubicBezTo>
                    <a:pt x="249" y="387"/>
                    <a:pt x="209" y="347"/>
                    <a:pt x="209" y="298"/>
                  </a:cubicBezTo>
                  <a:cubicBezTo>
                    <a:pt x="209" y="249"/>
                    <a:pt x="249" y="209"/>
                    <a:pt x="298" y="209"/>
                  </a:cubicBezTo>
                  <a:cubicBezTo>
                    <a:pt x="347" y="209"/>
                    <a:pt x="387" y="249"/>
                    <a:pt x="387" y="298"/>
                  </a:cubicBezTo>
                  <a:cubicBezTo>
                    <a:pt x="387" y="347"/>
                    <a:pt x="347" y="387"/>
                    <a:pt x="298" y="387"/>
                  </a:cubicBezTo>
                  <a:close/>
                  <a:moveTo>
                    <a:pt x="536" y="387"/>
                  </a:moveTo>
                  <a:cubicBezTo>
                    <a:pt x="487" y="387"/>
                    <a:pt x="447" y="347"/>
                    <a:pt x="447" y="298"/>
                  </a:cubicBezTo>
                  <a:cubicBezTo>
                    <a:pt x="447" y="249"/>
                    <a:pt x="487" y="209"/>
                    <a:pt x="536" y="209"/>
                  </a:cubicBezTo>
                  <a:cubicBezTo>
                    <a:pt x="585" y="209"/>
                    <a:pt x="625" y="249"/>
                    <a:pt x="625" y="298"/>
                  </a:cubicBezTo>
                  <a:cubicBezTo>
                    <a:pt x="625" y="347"/>
                    <a:pt x="585" y="387"/>
                    <a:pt x="536" y="387"/>
                  </a:cubicBezTo>
                  <a:close/>
                  <a:moveTo>
                    <a:pt x="2143" y="358"/>
                  </a:moveTo>
                  <a:cubicBezTo>
                    <a:pt x="715" y="358"/>
                    <a:pt x="715" y="358"/>
                    <a:pt x="715" y="358"/>
                  </a:cubicBezTo>
                  <a:cubicBezTo>
                    <a:pt x="715" y="239"/>
                    <a:pt x="715" y="239"/>
                    <a:pt x="715" y="239"/>
                  </a:cubicBezTo>
                  <a:cubicBezTo>
                    <a:pt x="2146" y="239"/>
                    <a:pt x="2146" y="239"/>
                    <a:pt x="2146" y="239"/>
                  </a:cubicBezTo>
                  <a:lnTo>
                    <a:pt x="2143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3875;p92">
              <a:extLst>
                <a:ext uri="{FF2B5EF4-FFF2-40B4-BE49-F238E27FC236}">
                  <a16:creationId xmlns:a16="http://schemas.microsoft.com/office/drawing/2014/main" id="{7F883A1F-E8B7-02EE-C089-C4AC2889DC3B}"/>
                </a:ext>
              </a:extLst>
            </p:cNvPr>
            <p:cNvGrpSpPr/>
            <p:nvPr/>
          </p:nvGrpSpPr>
          <p:grpSpPr>
            <a:xfrm>
              <a:off x="7050378" y="1864129"/>
              <a:ext cx="1377092" cy="1818466"/>
              <a:chOff x="4040188" y="1670050"/>
              <a:chExt cx="1362075" cy="1798638"/>
            </a:xfrm>
          </p:grpSpPr>
          <p:sp>
            <p:nvSpPr>
              <p:cNvPr id="9" name="Google Shape;3876;p92">
                <a:extLst>
                  <a:ext uri="{FF2B5EF4-FFF2-40B4-BE49-F238E27FC236}">
                    <a16:creationId xmlns:a16="http://schemas.microsoft.com/office/drawing/2014/main" id="{3E10E566-2BF7-D03A-231F-C3D2EECC5017}"/>
                  </a:ext>
                </a:extLst>
              </p:cNvPr>
              <p:cNvSpPr/>
              <p:nvPr/>
            </p:nvSpPr>
            <p:spPr>
              <a:xfrm>
                <a:off x="4584700" y="1701800"/>
                <a:ext cx="271463" cy="27305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877;p92">
                <a:extLst>
                  <a:ext uri="{FF2B5EF4-FFF2-40B4-BE49-F238E27FC236}">
                    <a16:creationId xmlns:a16="http://schemas.microsoft.com/office/drawing/2014/main" id="{551E7D80-43CD-1CD2-6BA7-E790350B5560}"/>
                  </a:ext>
                </a:extLst>
              </p:cNvPr>
              <p:cNvSpPr/>
              <p:nvPr/>
            </p:nvSpPr>
            <p:spPr>
              <a:xfrm>
                <a:off x="4040188" y="1670050"/>
                <a:ext cx="1362075" cy="1798638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6021" extrusionOk="0">
                    <a:moveTo>
                      <a:pt x="4482" y="76"/>
                    </a:moveTo>
                    <a:cubicBezTo>
                      <a:pt x="4407" y="0"/>
                      <a:pt x="4286" y="1"/>
                      <a:pt x="4210" y="77"/>
                    </a:cubicBezTo>
                    <a:cubicBezTo>
                      <a:pt x="4210" y="77"/>
                      <a:pt x="3580" y="707"/>
                      <a:pt x="3139" y="1147"/>
                    </a:cubicBezTo>
                    <a:cubicBezTo>
                      <a:pt x="3084" y="1125"/>
                      <a:pt x="3024" y="1112"/>
                      <a:pt x="2961" y="1112"/>
                    </a:cubicBezTo>
                    <a:cubicBezTo>
                      <a:pt x="2961" y="1112"/>
                      <a:pt x="2961" y="1112"/>
                      <a:pt x="2607" y="1112"/>
                    </a:cubicBezTo>
                    <a:cubicBezTo>
                      <a:pt x="2604" y="1156"/>
                      <a:pt x="2592" y="1316"/>
                      <a:pt x="2557" y="1485"/>
                    </a:cubicBezTo>
                    <a:cubicBezTo>
                      <a:pt x="2537" y="1581"/>
                      <a:pt x="2446" y="1856"/>
                      <a:pt x="2446" y="1856"/>
                    </a:cubicBezTo>
                    <a:cubicBezTo>
                      <a:pt x="2446" y="1856"/>
                      <a:pt x="2396" y="1646"/>
                      <a:pt x="2379" y="1581"/>
                    </a:cubicBezTo>
                    <a:cubicBezTo>
                      <a:pt x="2367" y="1535"/>
                      <a:pt x="2322" y="1432"/>
                      <a:pt x="2322" y="1432"/>
                    </a:cubicBezTo>
                    <a:cubicBezTo>
                      <a:pt x="2412" y="1338"/>
                      <a:pt x="2412" y="1338"/>
                      <a:pt x="2412" y="1338"/>
                    </a:cubicBezTo>
                    <a:cubicBezTo>
                      <a:pt x="2280" y="1201"/>
                      <a:pt x="2280" y="1201"/>
                      <a:pt x="2280" y="1201"/>
                    </a:cubicBezTo>
                    <a:cubicBezTo>
                      <a:pt x="2280" y="1199"/>
                      <a:pt x="2280" y="1199"/>
                      <a:pt x="2280" y="1199"/>
                    </a:cubicBezTo>
                    <a:cubicBezTo>
                      <a:pt x="2278" y="1197"/>
                      <a:pt x="2278" y="1197"/>
                      <a:pt x="2278" y="1197"/>
                    </a:cubicBezTo>
                    <a:cubicBezTo>
                      <a:pt x="2277" y="1198"/>
                      <a:pt x="2277" y="1198"/>
                      <a:pt x="2277" y="1198"/>
                    </a:cubicBezTo>
                    <a:cubicBezTo>
                      <a:pt x="2276" y="1197"/>
                      <a:pt x="2276" y="1197"/>
                      <a:pt x="2276" y="1197"/>
                    </a:cubicBezTo>
                    <a:cubicBezTo>
                      <a:pt x="2274" y="1199"/>
                      <a:pt x="2274" y="1199"/>
                      <a:pt x="2274" y="1199"/>
                    </a:cubicBezTo>
                    <a:cubicBezTo>
                      <a:pt x="2274" y="1201"/>
                      <a:pt x="2274" y="1201"/>
                      <a:pt x="2274" y="1201"/>
                    </a:cubicBezTo>
                    <a:cubicBezTo>
                      <a:pt x="2142" y="1338"/>
                      <a:pt x="2142" y="1338"/>
                      <a:pt x="2142" y="1338"/>
                    </a:cubicBezTo>
                    <a:cubicBezTo>
                      <a:pt x="2232" y="1432"/>
                      <a:pt x="2232" y="1432"/>
                      <a:pt x="2232" y="1432"/>
                    </a:cubicBezTo>
                    <a:cubicBezTo>
                      <a:pt x="2232" y="1432"/>
                      <a:pt x="2187" y="1535"/>
                      <a:pt x="2175" y="1581"/>
                    </a:cubicBezTo>
                    <a:cubicBezTo>
                      <a:pt x="2158" y="1646"/>
                      <a:pt x="2108" y="1856"/>
                      <a:pt x="2108" y="1856"/>
                    </a:cubicBezTo>
                    <a:cubicBezTo>
                      <a:pt x="2108" y="1856"/>
                      <a:pt x="2017" y="1581"/>
                      <a:pt x="1997" y="1485"/>
                    </a:cubicBezTo>
                    <a:cubicBezTo>
                      <a:pt x="1962" y="1316"/>
                      <a:pt x="1950" y="1156"/>
                      <a:pt x="1947" y="1112"/>
                    </a:cubicBezTo>
                    <a:cubicBezTo>
                      <a:pt x="1593" y="1112"/>
                      <a:pt x="1593" y="1112"/>
                      <a:pt x="1593" y="1112"/>
                    </a:cubicBezTo>
                    <a:cubicBezTo>
                      <a:pt x="1530" y="1112"/>
                      <a:pt x="1470" y="1125"/>
                      <a:pt x="1415" y="1147"/>
                    </a:cubicBezTo>
                    <a:cubicBezTo>
                      <a:pt x="974" y="707"/>
                      <a:pt x="344" y="77"/>
                      <a:pt x="344" y="77"/>
                    </a:cubicBezTo>
                    <a:cubicBezTo>
                      <a:pt x="268" y="1"/>
                      <a:pt x="147" y="0"/>
                      <a:pt x="72" y="76"/>
                    </a:cubicBezTo>
                    <a:cubicBezTo>
                      <a:pt x="0" y="147"/>
                      <a:pt x="1" y="269"/>
                      <a:pt x="77" y="345"/>
                    </a:cubicBezTo>
                    <a:cubicBezTo>
                      <a:pt x="147" y="415"/>
                      <a:pt x="1596" y="1876"/>
                      <a:pt x="1596" y="1876"/>
                    </a:cubicBezTo>
                    <a:cubicBezTo>
                      <a:pt x="1683" y="1876"/>
                      <a:pt x="1684" y="1876"/>
                      <a:pt x="1684" y="1876"/>
                    </a:cubicBezTo>
                    <a:cubicBezTo>
                      <a:pt x="1684" y="3091"/>
                      <a:pt x="1684" y="5763"/>
                      <a:pt x="1684" y="5763"/>
                    </a:cubicBezTo>
                    <a:cubicBezTo>
                      <a:pt x="1684" y="5908"/>
                      <a:pt x="1801" y="6021"/>
                      <a:pt x="1945" y="6021"/>
                    </a:cubicBezTo>
                    <a:cubicBezTo>
                      <a:pt x="2083" y="6021"/>
                      <a:pt x="2201" y="5908"/>
                      <a:pt x="2201" y="5763"/>
                    </a:cubicBezTo>
                    <a:cubicBezTo>
                      <a:pt x="2201" y="3472"/>
                      <a:pt x="2201" y="3472"/>
                      <a:pt x="2201" y="3472"/>
                    </a:cubicBezTo>
                    <a:cubicBezTo>
                      <a:pt x="2230" y="3472"/>
                      <a:pt x="2254" y="3472"/>
                      <a:pt x="2274" y="3472"/>
                    </a:cubicBezTo>
                    <a:cubicBezTo>
                      <a:pt x="2276" y="3472"/>
                      <a:pt x="2278" y="3472"/>
                      <a:pt x="2280" y="3472"/>
                    </a:cubicBezTo>
                    <a:cubicBezTo>
                      <a:pt x="2300" y="3472"/>
                      <a:pt x="2324" y="3472"/>
                      <a:pt x="2353" y="3472"/>
                    </a:cubicBezTo>
                    <a:cubicBezTo>
                      <a:pt x="2353" y="3472"/>
                      <a:pt x="2353" y="3472"/>
                      <a:pt x="2353" y="5763"/>
                    </a:cubicBezTo>
                    <a:cubicBezTo>
                      <a:pt x="2353" y="5908"/>
                      <a:pt x="2471" y="6021"/>
                      <a:pt x="2609" y="6021"/>
                    </a:cubicBezTo>
                    <a:cubicBezTo>
                      <a:pt x="2753" y="6021"/>
                      <a:pt x="2871" y="5908"/>
                      <a:pt x="2871" y="5763"/>
                    </a:cubicBezTo>
                    <a:cubicBezTo>
                      <a:pt x="2871" y="5763"/>
                      <a:pt x="2871" y="3091"/>
                      <a:pt x="2871" y="1876"/>
                    </a:cubicBezTo>
                    <a:cubicBezTo>
                      <a:pt x="2871" y="1876"/>
                      <a:pt x="2871" y="1876"/>
                      <a:pt x="2958" y="1876"/>
                    </a:cubicBezTo>
                    <a:cubicBezTo>
                      <a:pt x="2958" y="1876"/>
                      <a:pt x="4407" y="415"/>
                      <a:pt x="4477" y="345"/>
                    </a:cubicBezTo>
                    <a:cubicBezTo>
                      <a:pt x="4554" y="269"/>
                      <a:pt x="4554" y="147"/>
                      <a:pt x="4482" y="76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2" name="Obrázek 21" descr="Obsah obrázku text, snímek obrazovky, multimédia, Písmo&#10;&#10;Obsah generovaný pomocí AI může být nesprávný.">
            <a:extLst>
              <a:ext uri="{FF2B5EF4-FFF2-40B4-BE49-F238E27FC236}">
                <a16:creationId xmlns:a16="http://schemas.microsoft.com/office/drawing/2014/main" id="{738F38C4-A86B-8CBB-6D76-62307001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25" y="4284176"/>
            <a:ext cx="1446167" cy="2361862"/>
          </a:xfrm>
          <a:prstGeom prst="rect">
            <a:avLst/>
          </a:prstGeom>
        </p:spPr>
      </p:pic>
      <p:pic>
        <p:nvPicPr>
          <p:cNvPr id="24" name="Obrázek 23" descr="Obsah obrázku snímek obrazovky, oblečení, muž, kreslené&#10;&#10;Obsah generovaný pomocí AI může být nesprávný.">
            <a:extLst>
              <a:ext uri="{FF2B5EF4-FFF2-40B4-BE49-F238E27FC236}">
                <a16:creationId xmlns:a16="http://schemas.microsoft.com/office/drawing/2014/main" id="{1CB7B582-757A-A5AA-97A3-22402B3A3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39" y="4284176"/>
            <a:ext cx="1386724" cy="2349200"/>
          </a:xfrm>
          <a:prstGeom prst="rect">
            <a:avLst/>
          </a:prstGeom>
        </p:spPr>
      </p:pic>
      <p:pic>
        <p:nvPicPr>
          <p:cNvPr id="26" name="Obrázek 25" descr="Obsah obrázku text, snímek obrazovky, Multimediální software, kreslené&#10;&#10;Obsah generovaný pomocí AI může být nesprávný.">
            <a:extLst>
              <a:ext uri="{FF2B5EF4-FFF2-40B4-BE49-F238E27FC236}">
                <a16:creationId xmlns:a16="http://schemas.microsoft.com/office/drawing/2014/main" id="{1D2629E5-AF77-374F-0859-2B5E8008F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84" y="4270625"/>
            <a:ext cx="1386725" cy="2349200"/>
          </a:xfrm>
          <a:prstGeom prst="rect">
            <a:avLst/>
          </a:prstGeom>
        </p:spPr>
      </p:pic>
      <p:pic>
        <p:nvPicPr>
          <p:cNvPr id="28" name="Obrázek 27" descr="Obsah obrázku text, software, počítač, Multimediální software&#10;&#10;Obsah generovaný pomocí AI může být nesprávný.">
            <a:extLst>
              <a:ext uri="{FF2B5EF4-FFF2-40B4-BE49-F238E27FC236}">
                <a16:creationId xmlns:a16="http://schemas.microsoft.com/office/drawing/2014/main" id="{731CDDAD-838C-B40D-FF90-F280BB3B9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30" y="4266034"/>
            <a:ext cx="1368775" cy="2349200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41F55226-71ED-3E87-C32A-4C6202B266C5}"/>
              </a:ext>
            </a:extLst>
          </p:cNvPr>
          <p:cNvSpPr txBox="1"/>
          <p:nvPr/>
        </p:nvSpPr>
        <p:spPr>
          <a:xfrm>
            <a:off x="7788654" y="3226182"/>
            <a:ext cx="4038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cs-CZ" sz="1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Portál eZdravi.gov.cz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Interoperabilita, kyberbezpečnost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>
                <a:solidFill>
                  <a:srgbClr val="003A63"/>
                </a:solidFill>
                <a:latin typeface="Bahnschrift" panose="020B0502040204020203" pitchFamily="34" charset="0"/>
              </a:rPr>
              <a:t>EZKarta</a:t>
            </a: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102ACDC7-4D82-7E60-7270-73E17D85EA6E}"/>
              </a:ext>
            </a:extLst>
          </p:cNvPr>
          <p:cNvSpPr/>
          <p:nvPr/>
        </p:nvSpPr>
        <p:spPr>
          <a:xfrm>
            <a:off x="380285" y="2094377"/>
            <a:ext cx="11357173" cy="628111"/>
          </a:xfrm>
          <a:prstGeom prst="roundRect">
            <a:avLst>
              <a:gd name="adj" fmla="val 22797"/>
            </a:avLst>
          </a:prstGeom>
          <a:solidFill>
            <a:schemeClr val="bg1">
              <a:lumMod val="95000"/>
            </a:schemeClr>
          </a:solidFill>
        </p:spPr>
        <p:txBody>
          <a:bodyPr vert="horz" lIns="756000" tIns="720000" rIns="216000" bIns="72000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>
                <a:solidFill>
                  <a:srgbClr val="002060"/>
                </a:solidFill>
                <a:latin typeface="Bahnschrift" panose="020B0502040204020203" pitchFamily="34" charset="0"/>
              </a:rPr>
              <a:t>Součástí kampaně bude také zapojení profesních organizací, jako jsou </a:t>
            </a:r>
            <a:r>
              <a:rPr lang="cs-CZ" altLang="cs-CZ" sz="1600" b="1">
                <a:solidFill>
                  <a:srgbClr val="002060"/>
                </a:solidFill>
                <a:latin typeface="Bahnschrift" panose="020B0502040204020203" pitchFamily="34" charset="0"/>
              </a:rPr>
              <a:t>ČLS JEP, odborné společnosti, sekce mladých lékařů ČLK, Mladí lékaři, ANČR či AČMN. </a:t>
            </a:r>
          </a:p>
        </p:txBody>
      </p:sp>
      <p:pic>
        <p:nvPicPr>
          <p:cNvPr id="62" name="Obrázek 61" descr="+&#10;&#10;Obsah generovaný pomocí AI může být nesprávný.">
            <a:extLst>
              <a:ext uri="{FF2B5EF4-FFF2-40B4-BE49-F238E27FC236}">
                <a16:creationId xmlns:a16="http://schemas.microsoft.com/office/drawing/2014/main" id="{F62DDB10-97E6-C7FC-DC70-1C61DF2D1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7" y="2144581"/>
            <a:ext cx="523279" cy="5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46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2671A8-BEB3-4DA1-CCA8-D5DE9DF63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8AF2CFE3-F7BE-1A24-EEF9-0D6C7C080CFF}"/>
              </a:ext>
            </a:extLst>
          </p:cNvPr>
          <p:cNvGrpSpPr/>
          <p:nvPr/>
        </p:nvGrpSpPr>
        <p:grpSpPr>
          <a:xfrm>
            <a:off x="2324540" y="2440168"/>
            <a:ext cx="8013260" cy="2150088"/>
            <a:chOff x="2464533" y="2580068"/>
            <a:chExt cx="8013260" cy="2150088"/>
          </a:xfrm>
        </p:grpSpPr>
        <p:sp>
          <p:nvSpPr>
            <p:cNvPr id="2" name="Nadpis 1">
              <a:extLst>
                <a:ext uri="{FF2B5EF4-FFF2-40B4-BE49-F238E27FC236}">
                  <a16:creationId xmlns:a16="http://schemas.microsoft.com/office/drawing/2014/main" id="{75671619-5C84-33CF-BFF4-7D0372A8604E}"/>
                </a:ext>
              </a:extLst>
            </p:cNvPr>
            <p:cNvSpPr txBox="1">
              <a:spLocks/>
            </p:cNvSpPr>
            <p:nvPr/>
          </p:nvSpPr>
          <p:spPr>
            <a:xfrm>
              <a:off x="3746500" y="2866724"/>
              <a:ext cx="6731293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AKTUÁLNÍ LEGISLATIVNÍ PROBLEMATIKA EHEALTH </a:t>
              </a:r>
            </a:p>
          </p:txBody>
        </p:sp>
        <p:sp>
          <p:nvSpPr>
            <p:cNvPr id="3" name="Podnadpis 2">
              <a:extLst>
                <a:ext uri="{FF2B5EF4-FFF2-40B4-BE49-F238E27FC236}">
                  <a16:creationId xmlns:a16="http://schemas.microsoft.com/office/drawing/2014/main" id="{49E766D1-E5E2-E64C-F75F-8A297C141D0C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0D0AAFA0-BE17-5AB8-62D7-4CA729FB8C86}"/>
                </a:ext>
              </a:extLst>
            </p:cNvPr>
            <p:cNvSpPr txBox="1"/>
            <p:nvPr/>
          </p:nvSpPr>
          <p:spPr>
            <a:xfrm>
              <a:off x="2464533" y="2580068"/>
              <a:ext cx="210740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1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74A7CFE6-86C7-B18A-8001-E098E2809A8C}"/>
                </a:ext>
              </a:extLst>
            </p:cNvPr>
            <p:cNvSpPr/>
            <p:nvPr/>
          </p:nvSpPr>
          <p:spPr>
            <a:xfrm>
              <a:off x="3509240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endParaRPr lang="cs-CZ" sz="1200">
                <a:solidFill>
                  <a:srgbClr val="3F7AA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537FBF08-CA2C-E592-695D-00D5915DC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B236A65-D6FE-D295-454F-C40ECF925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81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41528F14-CF2E-F9BB-47ED-C73A6D14E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Aktuální legislativní problematika </a:t>
            </a:r>
            <a:r>
              <a:rPr lang="cs-CZ" sz="2400" b="1" cap="none" dirty="0" err="1">
                <a:solidFill>
                  <a:srgbClr val="002060"/>
                </a:solidFill>
              </a:rPr>
              <a:t>e</a:t>
            </a:r>
            <a:r>
              <a:rPr lang="cs-CZ" sz="2400" b="1" dirty="0" err="1">
                <a:solidFill>
                  <a:srgbClr val="002060"/>
                </a:solidFill>
              </a:rPr>
              <a:t>Health</a:t>
            </a:r>
            <a:br>
              <a:rPr lang="cs-CZ" sz="2400" b="1" dirty="0">
                <a:solidFill>
                  <a:srgbClr val="002060"/>
                </a:solidFill>
              </a:rPr>
            </a:br>
            <a:br>
              <a:rPr lang="cs-CZ" sz="2400" b="1" dirty="0">
                <a:solidFill>
                  <a:srgbClr val="002060"/>
                </a:solidFill>
              </a:rPr>
            </a:br>
            <a:r>
              <a:rPr lang="cs-CZ" sz="1400" b="1" i="1" dirty="0">
                <a:solidFill>
                  <a:schemeClr val="bg2">
                    <a:lumMod val="75000"/>
                  </a:schemeClr>
                </a:solidFill>
              </a:rPr>
              <a:t>(novela zákona o elektronizaci zdravotnictví)</a:t>
            </a:r>
            <a:br>
              <a:rPr lang="cs-CZ" sz="2400" b="1" dirty="0">
                <a:solidFill>
                  <a:srgbClr val="002060"/>
                </a:solidFill>
              </a:rPr>
            </a:br>
            <a:br>
              <a:rPr lang="cs-CZ" sz="2400" b="1" dirty="0">
                <a:solidFill>
                  <a:srgbClr val="002060"/>
                </a:solidFill>
              </a:rPr>
            </a:br>
            <a:endParaRPr lang="cs-CZ" sz="2400" dirty="0"/>
          </a:p>
        </p:txBody>
      </p:sp>
      <p:sp>
        <p:nvSpPr>
          <p:cNvPr id="10" name="Podnadpis 9">
            <a:extLst>
              <a:ext uri="{FF2B5EF4-FFF2-40B4-BE49-F238E27FC236}">
                <a16:creationId xmlns:a16="http://schemas.microsoft.com/office/drawing/2014/main" id="{5BE89765-13D4-FB1B-ADF4-5B963797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09225"/>
            <a:ext cx="5278619" cy="434376"/>
          </a:xfrm>
        </p:spPr>
        <p:txBody>
          <a:bodyPr>
            <a:noAutofit/>
          </a:bodyPr>
          <a:lstStyle/>
          <a:p>
            <a:r>
              <a:rPr lang="cs-CZ" dirty="0"/>
              <a:t>Mgr. JUDr. Vladimíra Těšitelová, LL.M.</a:t>
            </a:r>
          </a:p>
          <a:p>
            <a:r>
              <a:rPr lang="cs-CZ" b="0" i="1" dirty="0">
                <a:solidFill>
                  <a:schemeClr val="bg2">
                    <a:lumMod val="75000"/>
                  </a:schemeClr>
                </a:solidFill>
              </a:rPr>
              <a:t>Národní rada elektronického zdravotnictví</a:t>
            </a:r>
          </a:p>
          <a:p>
            <a:endParaRPr 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70B15F5-FDB7-2567-8413-1C1A6E8CE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25. 2. 2026</a:t>
            </a:r>
          </a:p>
        </p:txBody>
      </p:sp>
    </p:spTree>
    <p:extLst>
      <p:ext uri="{BB962C8B-B14F-4D97-AF65-F5344CB8AC3E}">
        <p14:creationId xmlns:p14="http://schemas.microsoft.com/office/powerpoint/2010/main" val="4008719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FAF2E1B-F05A-EBA3-303C-8DE5AF47A4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3675" y="2125453"/>
            <a:ext cx="10728325" cy="4428000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cs-CZ" b="1" dirty="0"/>
              <a:t>novela zákona o elektronizaci zdravotnictví - KONCEPCE</a:t>
            </a:r>
            <a:endParaRPr lang="cs-CZ" b="1" u="sng" dirty="0"/>
          </a:p>
          <a:p>
            <a:pPr marL="342900" indent="-342900" algn="just">
              <a:buFont typeface="+mj-lt"/>
              <a:buAutoNum type="arabicPeriod"/>
            </a:pPr>
            <a:r>
              <a:rPr lang="cs-CZ" b="1" dirty="0"/>
              <a:t>implementace Nařízení o EHDS – I. etapa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/>
              <a:t>Komplexnější novela – II. etapa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/>
              <a:t>Harmonogram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F27118B-2471-05E7-5D40-296F3D49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Struktura sdělení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57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C5D1D-D392-6FE1-5C1E-825A2A035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CE98AE9-A623-3246-F355-BF5157D03A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7945" y="1456266"/>
            <a:ext cx="10728325" cy="5188374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endParaRPr lang="cs-CZ" sz="1600" dirty="0">
              <a:latin typeface="Trebuchet MS" panose="020B0603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64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roce 2026 jsou plánovány k předložení Vládě ČR </a:t>
            </a:r>
            <a:r>
              <a:rPr lang="cs-CZ" sz="64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novely</a:t>
            </a:r>
            <a:r>
              <a:rPr lang="cs-CZ" sz="64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zákona č. 325/2021 Sb., o elektronizaci zdravotnictví, ve znění pozdějších předpisů: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cs-CZ" sz="6400" b="1" kern="100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0" indent="-1143000" algn="just">
              <a:lnSpc>
                <a:spcPct val="107000"/>
              </a:lnSpc>
              <a:buFont typeface="+mj-lt"/>
              <a:buAutoNum type="arabicPeriod"/>
            </a:pPr>
            <a:r>
              <a:rPr lang="cs-CZ" sz="6400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Institucionální implementace Nařízení o EHDS /I. etapa/</a:t>
            </a: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důvodem je plnění povinnosti členského státu podle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přísl.článků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Nařízení o EHDS, kdy každý členský stát sdělí Komisi totožnost orgánů do 26. března 2026</a:t>
            </a: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8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účinnost odstupňována až do roku 2031 (2027 – 2029 – 2031)</a:t>
            </a: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rámcová</a:t>
            </a:r>
            <a:r>
              <a:rPr lang="cs-CZ" sz="58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úprava, která bude upřesňována návazně na vydávání prováděcích aktů EK</a:t>
            </a: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8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termín pro předložení Vládě ČR – ČERVEN 2026</a:t>
            </a: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0" indent="-1143000" algn="just">
              <a:lnSpc>
                <a:spcPct val="107000"/>
              </a:lnSpc>
              <a:buFont typeface="+mj-lt"/>
              <a:buAutoNum type="arabicPeriod"/>
            </a:pPr>
            <a:r>
              <a:rPr lang="cs-CZ" sz="6400" b="1" kern="1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Komplexnější novela zákona o elektronizaci zdravotnictví</a:t>
            </a:r>
            <a:r>
              <a:rPr lang="cs-CZ" sz="6400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/II. etapa/</a:t>
            </a:r>
            <a:endParaRPr lang="cs-CZ" sz="6400" kern="1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64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výstupy z aplikační praxe</a:t>
            </a:r>
          </a:p>
          <a:p>
            <a:pPr marL="717550"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64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vývoj elektronizace zdravotnictví</a:t>
            </a:r>
          </a:p>
          <a:p>
            <a:pPr marL="717550"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64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implementace Nařízení o EHDS</a:t>
            </a:r>
          </a:p>
          <a:p>
            <a:pPr marL="717550"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64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termín předložení Vládě ČR – ZÁŘÍ 2026.		</a:t>
            </a:r>
            <a:endParaRPr lang="cs-CZ" sz="1000" kern="100" dirty="0">
              <a:effectLst/>
              <a:latin typeface="Calibri" panose="020F050202020403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D40B47CC-7B72-047C-9130-CF1A398D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474663"/>
            <a:ext cx="9802813" cy="72072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2. novela zákona o elektronizaci zdravotnictví- </a:t>
            </a:r>
            <a:r>
              <a:rPr lang="cs-CZ" i="1" dirty="0">
                <a:solidFill>
                  <a:srgbClr val="FF0000"/>
                </a:solidFill>
              </a:rPr>
              <a:t>koncepce</a:t>
            </a:r>
            <a:br>
              <a:rPr lang="cs-CZ" u="sng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02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48DBD-FF1D-2BB8-D1AB-0309520BC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A553302-C500-6E43-00DA-5D1CF50C1E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7305" y="968586"/>
            <a:ext cx="10728325" cy="5188374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cs-CZ" sz="1600" dirty="0">
              <a:latin typeface="Trebuchet MS" panose="020B0603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cs-CZ" sz="6400" b="1" kern="1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6400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Institucionální implementace Nařízení o EHDS /I. etapa/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cs-CZ" sz="6400" b="1" kern="1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1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51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rámci implementace </a:t>
            </a:r>
            <a:r>
              <a:rPr lang="cs-CZ" sz="51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základních institucionálních požadavků</a:t>
            </a:r>
            <a:r>
              <a:rPr lang="cs-CZ" sz="51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cestou novely zákona o elektronizaci zdravotnictví, který 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1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1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již dnes tvoří </a:t>
            </a:r>
            <a:r>
              <a:rPr lang="cs-CZ" sz="51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systémový základ </a:t>
            </a:r>
            <a:r>
              <a:rPr lang="cs-CZ" sz="51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elektronizace zdravotnictví a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1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1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tím je zajištěna </a:t>
            </a:r>
            <a:r>
              <a:rPr lang="cs-CZ" sz="51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právní jistota, návaznost </a:t>
            </a:r>
            <a:r>
              <a:rPr lang="cs-CZ" sz="51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existující národní elektronické služby a současně nedochází k roztříštění kompetencí do více právních předpisů bez jednotící logiky.</a:t>
            </a:r>
            <a:r>
              <a:rPr lang="cs-CZ" sz="51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sz="5100" kern="100" dirty="0">
              <a:effectLst/>
              <a:latin typeface="Calibri" panose="020F050202020403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7A016E68-756D-81D5-1225-A09958F4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593" y="794703"/>
            <a:ext cx="9802813" cy="720725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2. implementace Nařízení o EHDS</a:t>
            </a:r>
            <a:br>
              <a:rPr lang="cs-CZ" dirty="0"/>
            </a:br>
            <a:br>
              <a:rPr lang="cs-CZ" u="sng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94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724643" y="358698"/>
            <a:ext cx="5668130" cy="733692"/>
          </a:xfrm>
        </p:spPr>
        <p:txBody>
          <a:bodyPr anchor="t"/>
          <a:lstStyle/>
          <a:p>
            <a:pPr algn="ctr">
              <a:defRPr/>
            </a:pPr>
            <a:r>
              <a:rPr lang="cs-CZ" sz="3600" b="1" dirty="0">
                <a:latin typeface="+mn-lt"/>
              </a:rPr>
              <a:t>EHDS – Celková časová osa</a:t>
            </a:r>
            <a:endParaRPr lang="en-US" sz="3600" b="1" dirty="0">
              <a:latin typeface="+mn-lt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833132" y="1827169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3213593" y="1827169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4594053" y="1827169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5974513" y="1827169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7354973" y="1827169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 bwMode="auto">
          <a:xfrm>
            <a:off x="8735433" y="1827169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 bwMode="auto">
          <a:xfrm>
            <a:off x="10115893" y="1827169"/>
            <a:ext cx="0" cy="439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1833128" y="175316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2024</a:t>
            </a:r>
            <a:endParaRPr kumimoji="0" lang="en-IE" sz="11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3235328" y="175316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202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6</a:t>
            </a:r>
            <a:endParaRPr kumimoji="0" lang="en-IE" sz="11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637528" y="175316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2028</a:t>
            </a:r>
            <a:endParaRPr kumimoji="0" lang="en-IE" sz="11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039728" y="175316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2030</a:t>
            </a:r>
            <a:endParaRPr kumimoji="0" lang="en-IE" sz="11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7441928" y="175316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2032</a:t>
            </a:r>
            <a:endParaRPr kumimoji="0" lang="en-IE" sz="11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8844128" y="175316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2034</a:t>
            </a:r>
            <a:endParaRPr kumimoji="0" lang="en-IE" sz="11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10246328" y="175316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2036</a:t>
            </a:r>
            <a:endParaRPr kumimoji="0" lang="en-IE" sz="11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 bwMode="auto">
          <a:xfrm>
            <a:off x="217824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 bwMode="auto">
          <a:xfrm>
            <a:off x="2523363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 bwMode="auto">
          <a:xfrm>
            <a:off x="286847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 bwMode="auto">
          <a:xfrm>
            <a:off x="355870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 bwMode="auto">
          <a:xfrm>
            <a:off x="3903823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 bwMode="auto">
          <a:xfrm>
            <a:off x="424893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 bwMode="auto">
          <a:xfrm>
            <a:off x="493916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 bwMode="auto">
          <a:xfrm>
            <a:off x="5284283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 bwMode="auto">
          <a:xfrm>
            <a:off x="562939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 bwMode="auto">
          <a:xfrm>
            <a:off x="631962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 bwMode="auto">
          <a:xfrm>
            <a:off x="6664743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 bwMode="auto">
          <a:xfrm>
            <a:off x="700985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 bwMode="auto">
          <a:xfrm>
            <a:off x="770008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 bwMode="auto">
          <a:xfrm>
            <a:off x="8045203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 bwMode="auto">
          <a:xfrm>
            <a:off x="839031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 bwMode="auto">
          <a:xfrm>
            <a:off x="908054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 bwMode="auto">
          <a:xfrm>
            <a:off x="9425663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 bwMode="auto">
          <a:xfrm>
            <a:off x="977077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</p:cNvCxnSpPr>
          <p:nvPr/>
        </p:nvCxnSpPr>
        <p:spPr bwMode="auto">
          <a:xfrm>
            <a:off x="1046100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 bwMode="auto">
          <a:xfrm>
            <a:off x="10806123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 bwMode="auto">
          <a:xfrm>
            <a:off x="11151238" y="2151169"/>
            <a:ext cx="0" cy="4068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 bwMode="auto">
          <a:xfrm>
            <a:off x="241666" y="2203263"/>
            <a:ext cx="11340000" cy="432000"/>
          </a:xfrm>
          <a:prstGeom prst="rect">
            <a:avLst/>
          </a:prstGeom>
          <a:solidFill>
            <a:schemeClr val="accent2">
              <a:lumMod val="75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252817" y="2168878"/>
            <a:ext cx="180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1577890" y="2203263"/>
            <a:ext cx="72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413561" y="2299899"/>
            <a:ext cx="1098378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DA2B47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Obecná</a:t>
            </a: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93A8CD">
                    <a:lumMod val="75000"/>
                  </a:srgbClr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DA2B47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aplikace</a:t>
            </a:r>
            <a:endParaRPr kumimoji="0" lang="en-IE" sz="1050" b="1" i="0" u="none" strike="noStrike" kern="1200" cap="none" spc="0" normalizeH="0" baseline="0" noProof="0" dirty="0">
              <a:ln>
                <a:noFill/>
              </a:ln>
              <a:solidFill>
                <a:srgbClr val="DA2B47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74" name="Arrow: Right 73"/>
          <p:cNvSpPr/>
          <p:nvPr/>
        </p:nvSpPr>
        <p:spPr bwMode="auto">
          <a:xfrm>
            <a:off x="3893793" y="2229497"/>
            <a:ext cx="7740000" cy="360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52817" y="2730121"/>
            <a:ext cx="11340000" cy="1080000"/>
          </a:xfrm>
          <a:prstGeom prst="rect">
            <a:avLst/>
          </a:prstGeom>
          <a:solidFill>
            <a:schemeClr val="bg2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252817" y="2730121"/>
            <a:ext cx="180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1589041" y="2730121"/>
            <a:ext cx="72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443762" y="2782471"/>
            <a:ext cx="1044255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Pri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mární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využití zdravotních dat</a:t>
            </a: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(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Kapitola</a:t>
            </a: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II)</a:t>
            </a:r>
            <a:endParaRPr kumimoji="0" lang="en-IE" sz="11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7" name="Arrow: Right 6"/>
          <p:cNvSpPr/>
          <p:nvPr/>
        </p:nvSpPr>
        <p:spPr bwMode="auto">
          <a:xfrm>
            <a:off x="5282500" y="2767862"/>
            <a:ext cx="6408000" cy="360000"/>
          </a:xfrm>
          <a:prstGeom prst="rightArrow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Výměna 1. skupiny prioritních kategorií</a:t>
            </a:r>
            <a:endParaRPr kumimoji="0" lang="en-IE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2B8D21-DA21-67C9-60DC-938EA8BA7A44}"/>
              </a:ext>
            </a:extLst>
          </p:cNvPr>
          <p:cNvSpPr/>
          <p:nvPr/>
        </p:nvSpPr>
        <p:spPr bwMode="auto">
          <a:xfrm>
            <a:off x="260253" y="3958610"/>
            <a:ext cx="11340000" cy="1080000"/>
          </a:xfrm>
          <a:prstGeom prst="rect">
            <a:avLst/>
          </a:prstGeom>
          <a:solidFill>
            <a:srgbClr val="0066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0B11B5-3BF8-BB1D-E709-D9E87549C505}"/>
              </a:ext>
            </a:extLst>
          </p:cNvPr>
          <p:cNvSpPr/>
          <p:nvPr/>
        </p:nvSpPr>
        <p:spPr bwMode="auto">
          <a:xfrm>
            <a:off x="260253" y="3958610"/>
            <a:ext cx="180000" cy="108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FDED89-674C-943A-3FCD-938EC054D496}"/>
              </a:ext>
            </a:extLst>
          </p:cNvPr>
          <p:cNvSpPr/>
          <p:nvPr/>
        </p:nvSpPr>
        <p:spPr bwMode="auto">
          <a:xfrm>
            <a:off x="11596477" y="3958610"/>
            <a:ext cx="72000" cy="108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59D675-467A-45FB-8349-88B3DD24AE0C}"/>
              </a:ext>
            </a:extLst>
          </p:cNvPr>
          <p:cNvSpPr txBox="1"/>
          <p:nvPr/>
        </p:nvSpPr>
        <p:spPr bwMode="auto">
          <a:xfrm>
            <a:off x="440253" y="4191702"/>
            <a:ext cx="129865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EHR Certifikace systémů (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Kapitola</a:t>
            </a: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III)</a:t>
            </a:r>
            <a:endParaRPr kumimoji="0" lang="en-IE" sz="1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5153B9-830D-334D-26F7-82FA9BF0A884}"/>
              </a:ext>
            </a:extLst>
          </p:cNvPr>
          <p:cNvSpPr/>
          <p:nvPr/>
        </p:nvSpPr>
        <p:spPr bwMode="auto">
          <a:xfrm>
            <a:off x="256539" y="5187097"/>
            <a:ext cx="11340000" cy="1205533"/>
          </a:xfrm>
          <a:prstGeom prst="rect">
            <a:avLst/>
          </a:prstGeom>
          <a:solidFill>
            <a:srgbClr val="C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73B14C-6FF5-EBD9-2113-3540E63E89E4}"/>
              </a:ext>
            </a:extLst>
          </p:cNvPr>
          <p:cNvSpPr/>
          <p:nvPr/>
        </p:nvSpPr>
        <p:spPr bwMode="auto">
          <a:xfrm>
            <a:off x="256539" y="5187097"/>
            <a:ext cx="180000" cy="12055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95CAA-AAEB-B22C-70FA-048D4F10CB6D}"/>
              </a:ext>
            </a:extLst>
          </p:cNvPr>
          <p:cNvSpPr/>
          <p:nvPr/>
        </p:nvSpPr>
        <p:spPr bwMode="auto">
          <a:xfrm>
            <a:off x="11592763" y="5187097"/>
            <a:ext cx="72000" cy="12055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C7A284-90B9-98D8-0D10-878F316EB7A6}"/>
              </a:ext>
            </a:extLst>
          </p:cNvPr>
          <p:cNvSpPr txBox="1"/>
          <p:nvPr/>
        </p:nvSpPr>
        <p:spPr bwMode="auto">
          <a:xfrm>
            <a:off x="446091" y="5320141"/>
            <a:ext cx="111823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Sekundární využití zdravotních dat</a:t>
            </a:r>
            <a:endParaRPr kumimoji="0" lang="fr-BE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(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Kapitola</a:t>
            </a:r>
            <a:r>
              <a: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IV)</a:t>
            </a:r>
            <a:endParaRPr kumimoji="0" lang="en-IE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1CA4BF7-FE80-3C6B-A10D-D768CA3D4060}"/>
              </a:ext>
            </a:extLst>
          </p:cNvPr>
          <p:cNvGrpSpPr/>
          <p:nvPr/>
        </p:nvGrpSpPr>
        <p:grpSpPr>
          <a:xfrm>
            <a:off x="1898802" y="1887357"/>
            <a:ext cx="1219723" cy="4886557"/>
            <a:chOff x="2434629" y="1529127"/>
            <a:chExt cx="1219723" cy="488655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BE6DF4-F084-598D-E344-8A98B693330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64120" y="1529127"/>
              <a:ext cx="0" cy="457200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8C9FDA9-12C7-1782-32C0-EFCC73B25C3E}"/>
                </a:ext>
              </a:extLst>
            </p:cNvPr>
            <p:cNvSpPr txBox="1"/>
            <p:nvPr/>
          </p:nvSpPr>
          <p:spPr bwMode="auto">
            <a:xfrm>
              <a:off x="2434629" y="1530818"/>
              <a:ext cx="11288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Arial"/>
                  <a:cs typeface="Calibri"/>
                </a:rPr>
                <a:t>Nabytí platnosti</a:t>
              </a:r>
              <a:endParaRPr kumimoji="0" lang="en-IE" sz="11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03D8050-253A-D866-1C73-7D2D12F2C012}"/>
                </a:ext>
              </a:extLst>
            </p:cNvPr>
            <p:cNvSpPr txBox="1"/>
            <p:nvPr/>
          </p:nvSpPr>
          <p:spPr bwMode="auto">
            <a:xfrm>
              <a:off x="2525517" y="6154074"/>
              <a:ext cx="11288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Arial"/>
                  <a:cs typeface="Calibri"/>
                </a:rPr>
                <a:t>Nabytí platnosti</a:t>
              </a:r>
              <a:endParaRPr kumimoji="0" lang="en-IE" sz="11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563CCDF-3672-34B9-0C02-EBC4872BFAD1}"/>
              </a:ext>
            </a:extLst>
          </p:cNvPr>
          <p:cNvGrpSpPr/>
          <p:nvPr/>
        </p:nvGrpSpPr>
        <p:grpSpPr>
          <a:xfrm>
            <a:off x="2944788" y="1540040"/>
            <a:ext cx="1636988" cy="5245220"/>
            <a:chOff x="4872968" y="1236395"/>
            <a:chExt cx="1725318" cy="517582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0AD8B49-09A1-7CBC-9094-71A7E4403D3A}"/>
                </a:ext>
              </a:extLst>
            </p:cNvPr>
            <p:cNvSpPr txBox="1"/>
            <p:nvPr/>
          </p:nvSpPr>
          <p:spPr bwMode="auto">
            <a:xfrm>
              <a:off x="4872968" y="1236395"/>
              <a:ext cx="1725318" cy="258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1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Arial"/>
                  <a:cs typeface="Calibri"/>
                </a:rPr>
                <a:t>Lhůta pro prováděcí akty</a:t>
              </a:r>
              <a:endParaRPr kumimoji="0" lang="en-IE" sz="11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885BB3D-87A7-D6DC-A91F-6483873B11CB}"/>
                </a:ext>
              </a:extLst>
            </p:cNvPr>
            <p:cNvSpPr txBox="1"/>
            <p:nvPr/>
          </p:nvSpPr>
          <p:spPr bwMode="auto">
            <a:xfrm>
              <a:off x="4872969" y="6154074"/>
              <a:ext cx="1725317" cy="258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1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Arial"/>
                  <a:cs typeface="Calibri"/>
                </a:rPr>
                <a:t>Lhůta pro prováděcí akty</a:t>
              </a:r>
              <a:endParaRPr kumimoji="0" lang="en-IE" sz="11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77AE76-7804-B564-4750-E1E11A636B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870505" y="1529127"/>
              <a:ext cx="0" cy="457200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684DA3BD-6767-9BC6-98B0-3015ED2C86A8}"/>
              </a:ext>
            </a:extLst>
          </p:cNvPr>
          <p:cNvSpPr/>
          <p:nvPr/>
        </p:nvSpPr>
        <p:spPr bwMode="auto">
          <a:xfrm>
            <a:off x="6610582" y="3245210"/>
            <a:ext cx="5004000" cy="360000"/>
          </a:xfrm>
          <a:prstGeom prst="rightArrow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Výměna 2. skupiny prioritních kategorií</a:t>
            </a:r>
            <a:endParaRPr kumimoji="0" lang="en-IE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7A6D5B42-7BEE-C155-71E8-C9C560DC019B}"/>
              </a:ext>
            </a:extLst>
          </p:cNvPr>
          <p:cNvSpPr/>
          <p:nvPr/>
        </p:nvSpPr>
        <p:spPr bwMode="auto">
          <a:xfrm>
            <a:off x="6610582" y="4431866"/>
            <a:ext cx="5004000" cy="36000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Prod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ej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pouze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vyhovující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ch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produkt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ů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kategorie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58495F2D-F788-1815-56F4-5EFDF85472E7}"/>
              </a:ext>
            </a:extLst>
          </p:cNvPr>
          <p:cNvSpPr/>
          <p:nvPr/>
        </p:nvSpPr>
        <p:spPr bwMode="auto">
          <a:xfrm>
            <a:off x="5280802" y="5218132"/>
            <a:ext cx="6372000" cy="36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Sekundární použití obecně</a:t>
            </a:r>
            <a:endParaRPr kumimoji="0" lang="en-IE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87F825AA-2B82-D7F0-E8EF-0D8EAA17A1AB}"/>
              </a:ext>
            </a:extLst>
          </p:cNvPr>
          <p:cNvSpPr/>
          <p:nvPr/>
        </p:nvSpPr>
        <p:spPr bwMode="auto">
          <a:xfrm>
            <a:off x="5280802" y="3967366"/>
            <a:ext cx="6372000" cy="36000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Prod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ej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pouze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vyhovující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ch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produkt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ů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1.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kategorie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67236529-3337-251D-4010-CA004A5DA2F8}"/>
              </a:ext>
            </a:extLst>
          </p:cNvPr>
          <p:cNvSpPr/>
          <p:nvPr/>
        </p:nvSpPr>
        <p:spPr bwMode="auto">
          <a:xfrm>
            <a:off x="6610582" y="5543217"/>
            <a:ext cx="5004000" cy="36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Vybrané kategorie</a:t>
            </a:r>
            <a:endParaRPr kumimoji="0" lang="en-IE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CA1347A9-4BB2-CA0E-A9E8-F844A008A0FF}"/>
              </a:ext>
            </a:extLst>
          </p:cNvPr>
          <p:cNvSpPr/>
          <p:nvPr/>
        </p:nvSpPr>
        <p:spPr bwMode="auto">
          <a:xfrm>
            <a:off x="10629823" y="5896337"/>
            <a:ext cx="984759" cy="36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připojení</a:t>
            </a:r>
            <a:endParaRPr kumimoji="0" lang="en-IE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1A992C7-691B-9097-5907-4D41ACEA8773}"/>
              </a:ext>
            </a:extLst>
          </p:cNvPr>
          <p:cNvSpPr txBox="1"/>
          <p:nvPr/>
        </p:nvSpPr>
        <p:spPr bwMode="auto">
          <a:xfrm>
            <a:off x="6681602" y="3001888"/>
            <a:ext cx="3845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přehled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pacientů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,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elektronické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recepty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a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výdej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léčivých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přípravků</a:t>
            </a:r>
            <a:endParaRPr kumimoji="0" lang="en-IE" sz="1100" b="0" i="1" u="none" strike="noStrike" kern="1200" cap="none" spc="0" normalizeH="0" baseline="0" noProof="0" dirty="0">
              <a:ln>
                <a:noFill/>
              </a:ln>
              <a:solidFill>
                <a:srgbClr val="0356B1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F5632E8-49FE-42B2-4E3B-70BC0CC5C091}"/>
              </a:ext>
            </a:extLst>
          </p:cNvPr>
          <p:cNvSpPr txBox="1"/>
          <p:nvPr/>
        </p:nvSpPr>
        <p:spPr bwMode="auto">
          <a:xfrm>
            <a:off x="7367875" y="3498986"/>
            <a:ext cx="40126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lékařské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snímky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,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výsledky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lékařských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vyšetření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a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propouštěcí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356B1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zprávy</a:t>
            </a:r>
            <a:endParaRPr kumimoji="0" lang="en-IE" sz="1100" b="0" i="1" u="none" strike="noStrike" kern="1200" cap="none" spc="0" normalizeH="0" baseline="0" noProof="0" dirty="0">
              <a:ln>
                <a:noFill/>
              </a:ln>
              <a:solidFill>
                <a:srgbClr val="0356B1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4BE697D-AB04-B43E-908E-335AEEE8F320}"/>
              </a:ext>
            </a:extLst>
          </p:cNvPr>
          <p:cNvSpPr txBox="1"/>
          <p:nvPr/>
        </p:nvSpPr>
        <p:spPr bwMode="auto">
          <a:xfrm>
            <a:off x="10569475" y="6165405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Třetí země</a:t>
            </a:r>
            <a:endParaRPr kumimoji="0" lang="en-IE" sz="11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0F3083A-B558-1C68-4005-6761B1B48D63}"/>
              </a:ext>
            </a:extLst>
          </p:cNvPr>
          <p:cNvSpPr txBox="1"/>
          <p:nvPr/>
        </p:nvSpPr>
        <p:spPr bwMode="auto">
          <a:xfrm>
            <a:off x="7932888" y="5814727"/>
            <a:ext cx="22156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Genomika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,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omi</a:t>
            </a: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cs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, wellness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rPr>
              <a:t>aplikace</a:t>
            </a:r>
            <a:endParaRPr kumimoji="0" lang="en-IE" sz="11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Arial"/>
              <a:cs typeface="Calibri"/>
            </a:endParaRPr>
          </a:p>
        </p:txBody>
      </p:sp>
      <p:grpSp>
        <p:nvGrpSpPr>
          <p:cNvPr id="2" name="Group 76">
            <a:extLst>
              <a:ext uri="{FF2B5EF4-FFF2-40B4-BE49-F238E27FC236}">
                <a16:creationId xmlns:a16="http://schemas.microsoft.com/office/drawing/2014/main" id="{1B37DF5A-1069-973E-517D-765D99B91A4B}"/>
              </a:ext>
            </a:extLst>
          </p:cNvPr>
          <p:cNvGrpSpPr/>
          <p:nvPr/>
        </p:nvGrpSpPr>
        <p:grpSpPr>
          <a:xfrm>
            <a:off x="4299524" y="1895534"/>
            <a:ext cx="1696642" cy="4823797"/>
            <a:chOff x="4872969" y="1591887"/>
            <a:chExt cx="1696642" cy="4823797"/>
          </a:xfrm>
        </p:grpSpPr>
        <p:sp>
          <p:nvSpPr>
            <p:cNvPr id="4" name="TextBox 68">
              <a:extLst>
                <a:ext uri="{FF2B5EF4-FFF2-40B4-BE49-F238E27FC236}">
                  <a16:creationId xmlns:a16="http://schemas.microsoft.com/office/drawing/2014/main" id="{5DD89DCC-8BEC-9308-F3DD-6B93D9C097BB}"/>
                </a:ext>
              </a:extLst>
            </p:cNvPr>
            <p:cNvSpPr txBox="1"/>
            <p:nvPr/>
          </p:nvSpPr>
          <p:spPr bwMode="auto">
            <a:xfrm>
              <a:off x="5170980" y="1591887"/>
              <a:ext cx="13986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Arial"/>
                  <a:cs typeface="Calibri"/>
                </a:rPr>
                <a:t>Zadání aplikace</a:t>
              </a:r>
              <a:endParaRPr kumimoji="0" lang="en-IE" sz="11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endParaRPr>
            </a:p>
          </p:txBody>
        </p:sp>
        <p:sp>
          <p:nvSpPr>
            <p:cNvPr id="8" name="TextBox 69">
              <a:extLst>
                <a:ext uri="{FF2B5EF4-FFF2-40B4-BE49-F238E27FC236}">
                  <a16:creationId xmlns:a16="http://schemas.microsoft.com/office/drawing/2014/main" id="{67BCF66D-2DD6-EADB-3495-4EA325B980C3}"/>
                </a:ext>
              </a:extLst>
            </p:cNvPr>
            <p:cNvSpPr txBox="1"/>
            <p:nvPr/>
          </p:nvSpPr>
          <p:spPr bwMode="auto">
            <a:xfrm>
              <a:off x="4872969" y="6154074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1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  <a:cs typeface="Calibri"/>
              </a:endParaRPr>
            </a:p>
          </p:txBody>
        </p:sp>
        <p:cxnSp>
          <p:nvCxnSpPr>
            <p:cNvPr id="11" name="Straight Connector 53">
              <a:extLst>
                <a:ext uri="{FF2B5EF4-FFF2-40B4-BE49-F238E27FC236}">
                  <a16:creationId xmlns:a16="http://schemas.microsoft.com/office/drawing/2014/main" id="{26D2CF9A-5CD5-55BE-7BD1-7ACB85F6B40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860893" y="1727940"/>
              <a:ext cx="0" cy="457200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6266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01D45-9CC7-AA87-9DBC-6595EA567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0AEB387-2C28-8D9E-E65C-E1F90FFA7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0577" y="1476586"/>
            <a:ext cx="10728325" cy="5188374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endParaRPr lang="cs-CZ" sz="1600" dirty="0">
              <a:latin typeface="Trebuchet MS" panose="020B0603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6400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Institucionální implementace Nařízení o EHDS /I. etapa/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Konkrétně se jedná o následující orgány:</a:t>
            </a: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8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orgán pro digitální zdravotnictví 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(Digital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DHA) podle čl. 19 nařízení,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8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kontaktní místo pro digitální zdravotnictví 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NCPeH1 pro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MyHealth@EU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podle čl. 23 nařízení,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8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orgán dozoru nad trhem 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(Market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Surveillance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MSA) podle čl. 43 nařízení,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8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subjekt pro přístup ke zdravotním údajům 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Access Body HDAB) podle čl. 55 nařízení EHDS,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8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kontaktní místo pro sekundární využití zdravotních údajů 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-NCPeH2 pro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HealthData@EU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podle čl. 75 nařízení.</a:t>
            </a: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cs-CZ" sz="1000" kern="100" dirty="0">
              <a:effectLst/>
              <a:latin typeface="Calibri" panose="020F050202020403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E33233D8-CC0A-8D84-B3E7-00803B11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474663"/>
            <a:ext cx="9802813" cy="720725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2. implementace Nařízení o EHDS</a:t>
            </a:r>
            <a:br>
              <a:rPr lang="cs-CZ" u="sng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61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4C67D-A1BA-0D66-ED9C-5EFBF5BED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D631558-F71E-F510-4CB6-53DF0484BC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0577" y="1476586"/>
            <a:ext cx="10728325" cy="518837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cs-CZ" sz="1600" dirty="0">
              <a:latin typeface="Trebuchet MS" panose="020B0603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6400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Institucionální implementace Nařízení o EHDS /I. etapa/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5800" b="1" u="sng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58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rgán pro digitální zdravotnictví 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(Digital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DHA) 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čl. 19 nařízení</a:t>
            </a:r>
            <a:r>
              <a:rPr lang="cs-CZ" sz="58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vykonává </a:t>
            </a:r>
            <a:r>
              <a:rPr lang="cs-CZ" sz="58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následující činnosti:</a:t>
            </a:r>
          </a:p>
          <a:p>
            <a:pPr marL="457200" lvl="1" indent="0" algn="just">
              <a:lnSpc>
                <a:spcPct val="107000"/>
              </a:lnSpc>
              <a:buNone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	zajišťuje podmínky pro provádění práv a povinností pro primární využití zdravotních údajů podle kapitoly II a III nařízení o evropském prostoru pro zdravotní údaje (primární využití dat),</a:t>
            </a:r>
          </a:p>
          <a:p>
            <a:pPr marL="893763" lvl="1" indent="-446088" algn="just">
              <a:lnSpc>
                <a:spcPct val="107000"/>
              </a:lnSpc>
              <a:buAutoNum type="alphaLcParenR" startAt="2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zveřejňuje otevřené formální normy a jejich návrhy způsobem umožňujícím dálkový přístup, </a:t>
            </a:r>
          </a:p>
          <a:p>
            <a:pPr marL="893763" lvl="1" indent="-446088" algn="just">
              <a:lnSpc>
                <a:spcPct val="107000"/>
              </a:lnSpc>
              <a:buAutoNum type="alphaLcParenR" startAt="2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usnadňuje osobám se zdravotním postižením uplatňování jejich práv, </a:t>
            </a:r>
          </a:p>
          <a:p>
            <a:pPr marL="893763" lvl="1" indent="-446088" algn="just">
              <a:lnSpc>
                <a:spcPct val="107000"/>
              </a:lnSpc>
              <a:buAutoNum type="alphaLcParenR" startAt="2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zajišťuje zavedení evropského formátu pro výměnu elektronických zdravotních záznamů na vnitrostátní úrovni,</a:t>
            </a:r>
          </a:p>
          <a:p>
            <a:pPr marL="893763" lvl="1" indent="-446088" algn="just">
              <a:lnSpc>
                <a:spcPct val="107000"/>
              </a:lnSpc>
              <a:buAutoNum type="alphaLcParenR" startAt="2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zajišťuje činnosti orgánu  dozoru nad trhem v souladu s článkem 43 a 44, </a:t>
            </a:r>
          </a:p>
          <a:p>
            <a:pPr marL="893763" lvl="1" indent="-446088" algn="just">
              <a:lnSpc>
                <a:spcPct val="107000"/>
              </a:lnSpc>
              <a:buAutoNum type="alphaLcParenR" startAt="2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jednou za dva roky zpracovává a veřejnosti zpřístupňuje výroční zprávu o své činnosti,</a:t>
            </a:r>
          </a:p>
          <a:p>
            <a:pPr marL="893763" lvl="1" indent="-446088" algn="just">
              <a:lnSpc>
                <a:spcPct val="107000"/>
              </a:lnSpc>
              <a:buAutoNum type="alphaLcParenR" startAt="2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zveřejňuje  formuláře pro podání stížností a přijímá a vyřizuje stížnosti podle článku 21 a v případech stanovených tímto článkem je předává Úřadu pro ochranu osobních údajů, se kterým v rámci výkonu své působnosti  spolupracuje, a informuje  vyřízení těchto stížností,</a:t>
            </a:r>
          </a:p>
          <a:p>
            <a:pPr marL="893763" lvl="1" indent="-446088" algn="just">
              <a:lnSpc>
                <a:spcPct val="107000"/>
              </a:lnSpc>
              <a:buAutoNum type="alphaLcParenR" startAt="2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spolupracuje s Úřadem pro ochranu osobních údajů, </a:t>
            </a:r>
          </a:p>
          <a:p>
            <a:pPr marL="893763" lvl="1" indent="-446088" algn="just">
              <a:lnSpc>
                <a:spcPct val="107000"/>
              </a:lnSpc>
              <a:buAutoNum type="alphaLcParenR" startAt="2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při své činnosti může vyzvat povinné subjekty k vyjasnění nebo nápravě,</a:t>
            </a:r>
          </a:p>
          <a:p>
            <a:pPr marL="893763" lvl="1" indent="-446088" algn="just">
              <a:lnSpc>
                <a:spcPct val="107000"/>
              </a:lnSpc>
              <a:buAutoNum type="alphaLcParenR" startAt="2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poskytuje konzultace v oblasti práv a povinností v rámci Nařízení o EHDS,</a:t>
            </a:r>
          </a:p>
          <a:p>
            <a:pPr marL="893763" lvl="1" indent="-446088" algn="just">
              <a:lnSpc>
                <a:spcPct val="107000"/>
              </a:lnSpc>
              <a:buAutoNum type="alphaLcParenR" startAt="2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spolupracuje s obdobnými orgány jiných států, s orgány Evropské unie a s orgány mezinárodních organizací působícími v oblasti digitalizace zdravotnictví.</a:t>
            </a: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cs-CZ" sz="1000" kern="100" dirty="0">
              <a:effectLst/>
              <a:latin typeface="Calibri" panose="020F050202020403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64A1C78-4DDB-4A61-6ABA-D8F1B1685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89" y="511239"/>
            <a:ext cx="9802813" cy="720725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2. implementace Nařízení o EHDS</a:t>
            </a:r>
            <a:br>
              <a:rPr lang="cs-CZ" sz="2800" u="sng" dirty="0">
                <a:solidFill>
                  <a:srgbClr val="FF0000"/>
                </a:solidFill>
              </a:rPr>
            </a:b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99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20D2A-F2CD-5983-A57A-23A5099E7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9802FC4-D919-698C-B102-31277F4CD5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0577" y="1476586"/>
            <a:ext cx="10728325" cy="5188374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endParaRPr lang="cs-CZ" sz="1600" dirty="0">
              <a:latin typeface="Trebuchet MS" panose="020B0603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6400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Institucionální implementace Nařízení o EHDS /I. etapa/</a:t>
            </a:r>
            <a:endParaRPr lang="cs-CZ" sz="6400" b="1" kern="100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64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58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árodní kontaktní místo pro digitální zdravotnictví 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NCPeH1 pro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MyHealth@EU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podle čl. 23: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zajišťuje přeshraniční výměnu osobních elektronických zdravotních údajů dle článku 14 odst. 1 nařízení o evropském prostoru pro zdravotní údaje s národními kontaktními místy v ostatních členských státech prostřednictvím infrastruktury </a:t>
            </a:r>
            <a:r>
              <a:rPr lang="cs-CZ" sz="5800" b="1" u="sng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MyHealth@EU</a:t>
            </a:r>
            <a:r>
              <a:rPr lang="cs-CZ" sz="58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buNone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Ministerstvo </a:t>
            </a:r>
            <a:r>
              <a:rPr lang="cs-CZ" sz="58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zajistí připojení všech poskytovatelů zdravotních služeb, včetně lékáren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 národnímu kontaktnímu místu pro digitální zdravotnictví dle odst. 2 tak, aby by-la umožněna oboustranná vzájemná výměna elektronických zdravotních údajů. 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800" b="1" kern="1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buNone/>
            </a:pPr>
            <a:r>
              <a:rPr lang="cs-CZ" sz="5800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Pozn. </a:t>
            </a:r>
            <a:r>
              <a:rPr lang="cs-CZ" sz="5800" i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Navazuje novela zákona o zdravotních službách, kdy se  Národní kontaktní místo stává i v rámci právní regulace Národním kontaktním místem pro digitální zdravotnictví (</a:t>
            </a:r>
            <a:r>
              <a:rPr lang="cs-CZ" sz="5800" i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cs-CZ" sz="5800" i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800" i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cs-CZ" sz="5800" i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 </a:t>
            </a:r>
            <a:r>
              <a:rPr lang="cs-CZ" sz="5800" i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5800" i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cs-CZ" sz="5800" i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5800" i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NCPeH1 pro </a:t>
            </a:r>
            <a:r>
              <a:rPr lang="cs-CZ" sz="5800" i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MyHealth@EU</a:t>
            </a:r>
            <a:r>
              <a:rPr lang="cs-CZ" sz="5800" i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podle čl. 23. </a:t>
            </a:r>
            <a:endParaRPr lang="cs-CZ" sz="5800" i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cs-CZ" sz="1000" kern="100" dirty="0">
              <a:effectLst/>
              <a:latin typeface="Calibri" panose="020F050202020403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A4F2684F-56E6-E68D-903F-B959DC1F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474663"/>
            <a:ext cx="9802813" cy="720725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2. implementace Nařízení o EHDS</a:t>
            </a:r>
            <a:br>
              <a:rPr lang="cs-CZ" u="sng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2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26513-B20D-E5E1-C18F-C06D463AB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3F9D465-44CE-5A9C-4DE1-1CB13B62EE2E}"/>
              </a:ext>
            </a:extLst>
          </p:cNvPr>
          <p:cNvSpPr txBox="1"/>
          <p:nvPr/>
        </p:nvSpPr>
        <p:spPr>
          <a:xfrm>
            <a:off x="1001704" y="3579612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F7FE1CB-EB8D-739D-77DC-F644A09F7351}"/>
              </a:ext>
            </a:extLst>
          </p:cNvPr>
          <p:cNvSpPr txBox="1">
            <a:spLocks/>
          </p:cNvSpPr>
          <p:nvPr/>
        </p:nvSpPr>
        <p:spPr>
          <a:xfrm>
            <a:off x="540000" y="365125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>
                <a:latin typeface="Bahnschrift" panose="020B0502040204020203" pitchFamily="34" charset="0"/>
                <a:cs typeface="Arial" panose="020B0604020202020204" pitchFamily="34" charset="0"/>
              </a:rPr>
              <a:t>Schválení programu jednání 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A76715D-B408-0191-EA50-02D7BC30A303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Zástupný symbol pro číslo snímku 3">
            <a:extLst>
              <a:ext uri="{FF2B5EF4-FFF2-40B4-BE49-F238E27FC236}">
                <a16:creationId xmlns:a16="http://schemas.microsoft.com/office/drawing/2014/main" id="{BF33224E-25BE-8B5E-134D-C975441F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1277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131BE6D-A0CD-95E7-88FB-D0F9F2E73452}"/>
              </a:ext>
            </a:extLst>
          </p:cNvPr>
          <p:cNvSpPr txBox="1"/>
          <p:nvPr/>
        </p:nvSpPr>
        <p:spPr>
          <a:xfrm>
            <a:off x="989704" y="2157793"/>
            <a:ext cx="101885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rgbClr val="3F7AA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Návrh usnesení:</a:t>
            </a:r>
          </a:p>
          <a:p>
            <a:endParaRPr lang="cs-CZ" sz="2800">
              <a:solidFill>
                <a:srgbClr val="C2CD2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2CD23"/>
              </a:buClr>
            </a:pPr>
            <a:r>
              <a:rPr lang="cs-CZ" sz="2000" i="1">
                <a:solidFill>
                  <a:srgbClr val="44546A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„Národní rada elektronického zdravotnictví schvaluje navržený program jednání.“ </a:t>
            </a:r>
          </a:p>
          <a:p>
            <a:pPr marL="342900" indent="-342900">
              <a:buClr>
                <a:srgbClr val="C2CD23"/>
              </a:buClr>
              <a:buFont typeface="Arial" panose="020B0604020202020204" pitchFamily="34" charset="0"/>
              <a:buChar char="•"/>
            </a:pPr>
            <a:endParaRPr lang="cs-CZ" sz="2000">
              <a:solidFill>
                <a:srgbClr val="44546A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>
              <a:solidFill>
                <a:srgbClr val="C2CD2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4B702C-879B-136B-2338-D9C74C75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859" y="455191"/>
            <a:ext cx="1441141" cy="2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04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213AE-A34D-DF2E-ED94-8A41D1A04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89CC716-864C-A1DF-2C13-C477EC61FE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0577" y="1476586"/>
            <a:ext cx="10728325" cy="518837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sz="1600" dirty="0">
              <a:latin typeface="Trebuchet MS" panose="020B0603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Institucionální implementace Nařízení o EHDS /I. etapa/</a:t>
            </a:r>
            <a:endParaRPr lang="cs-CZ" b="1" kern="100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b="1" u="sng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rgán dozoru nad trhem </a:t>
            </a:r>
            <a:r>
              <a:rPr lang="cs-CZ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(Market </a:t>
            </a:r>
            <a:r>
              <a:rPr lang="cs-CZ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Surveillance</a:t>
            </a:r>
            <a:r>
              <a:rPr lang="cs-CZ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cs-CZ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MSA) podle čl. 43 nařízení: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rámci Orgánu pro digitální zdravotnictví (Digital </a:t>
            </a:r>
            <a:r>
              <a:rPr lang="cs-CZ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cs-CZ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DHA) podle čl. 19,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 pravomoci budou upřesněny návazně na prováděcí akty EK.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cs-CZ" sz="1000" kern="100" dirty="0">
              <a:effectLst/>
              <a:latin typeface="Calibri" panose="020F050202020403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F69338F8-7B19-E98F-D4C7-78F2F4F3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474663"/>
            <a:ext cx="9802813" cy="720725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2. implementace Nařízení o EHDS</a:t>
            </a:r>
            <a:br>
              <a:rPr lang="cs-CZ" u="sng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9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69A41-D1AF-EBAE-AD62-759B79E54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662B408-6877-7418-9068-5DB678D5F6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0577" y="1476586"/>
            <a:ext cx="10728325" cy="518837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cs-CZ" sz="1600" dirty="0">
              <a:latin typeface="Trebuchet MS" panose="020B0603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6400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Institucionální implementace Nařízení o EHDS /I. etapa/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58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Subjekt pro přístup ke zdravotním údajům 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Access Body HDAB) podle čl. 55: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	vydává rozhodnutí o přístupu ke zdravotním údajům, schvaluje a vydává povolení pro přístup ke zdravotním údajům v souladu s kapitolou IV nařízení o evropském prostoru pro zdravotní údaje,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	zpracovává zdravotní údaje dle článku 51 nařízení o evropském prostoru pro zdravotní údaje a provádí jejich pseudonymizaci nebo anonymizaci,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	je správcem informačních systémů veřejné správy pro sekundární využití dle kapitoly IV nařízení o evropském prostoru pro zdravotní údaje, a to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1.	informačního systému pro podání, zaznamenávání a zpracování žádostí o přístup ke zdravotním údajům, žádostí o údaje, rozhodnutí o těchto žádostech a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vyda-ných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povoleních ke zdravotním údajům a vyřízených žádostí o údaje a dalších údajů dle nařízení o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evrop-ském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prostoru pro zdravotní údaje,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	informačního systému pro poskytování informací dle článku 58 nařízení o evropském prostoru pro zdravotní údaje a zveřejnění informací o veškerých žádostech o přístup, vydaných povoleních, opatřeních v případě ne-souladu, výsledky sdělené uživateli a další informace dle nařízení o evropském prostoru pro zdravotní údaje,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3.	informačního systému poskytující přeshraniční přístup k elektronickým zdravotním údajům pro sekundární využití prostřednictvím infrastruktury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HealthDa-ta@EU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4.	vnitrostátního katalogu datových souborů v souladu s články 77, 78 a 80 dle nařízení o evropském prostoru pro zdravotní údaje, ……………………………………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cs-CZ" sz="1000" kern="100" dirty="0">
              <a:effectLst/>
              <a:latin typeface="Calibri" panose="020F050202020403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53176CF9-23CE-79F2-07C6-FEC738B6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474663"/>
            <a:ext cx="9802813" cy="720725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2. implementace Nařízení o EHDS</a:t>
            </a:r>
            <a:br>
              <a:rPr lang="cs-CZ" u="sng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12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08624-4588-D4E4-1395-D5F9696C0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65B1A8F-E205-AEB5-4CD5-16412E5796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0577" y="1476586"/>
            <a:ext cx="10728325" cy="5188374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cs-CZ" sz="1600" dirty="0">
              <a:latin typeface="Trebuchet MS" panose="020B0603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6400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Institucionální implementace Nařízení o EHDS /I. etapa/</a:t>
            </a:r>
          </a:p>
          <a:p>
            <a:pPr marL="457200" lvl="1" indent="0" algn="just">
              <a:lnSpc>
                <a:spcPct val="107000"/>
              </a:lnSpc>
              <a:buNone/>
            </a:pPr>
            <a:r>
              <a:rPr lang="cs-CZ" sz="58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kontaktní místo pro sekundární využití zdravotních údajů 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-NCPeH2 pro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HealthData@EU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podle čl. 75 nařízení.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58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buNone/>
            </a:pPr>
            <a:r>
              <a:rPr lang="cs-CZ" sz="58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akládá povinnost zavést a provozovat přeshraniční přístup k elektronickým zdravotním údajům pro sekundární využití prostřednictvím infrastruktury </a:t>
            </a:r>
            <a:r>
              <a:rPr lang="cs-CZ" sz="58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HealthData@EU</a:t>
            </a:r>
            <a:r>
              <a:rPr lang="cs-CZ" sz="58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 souladu s ustanovením nařízení, že subjekty pro přístup ke zdravotním údajům mají usnadňovat přeshraniční přístup prostřednictvím této infrastruktury a spolupracovat mezi sebou a s Komisí. </a:t>
            </a: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cs-CZ" sz="1000" kern="100" dirty="0">
              <a:effectLst/>
              <a:latin typeface="Calibri" panose="020F050202020403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86F3D7C6-52AA-0C23-E294-DC9E0F62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474663"/>
            <a:ext cx="9802813" cy="720725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2. implementace Nařízení o EHDS</a:t>
            </a:r>
            <a:br>
              <a:rPr lang="cs-CZ" u="sng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39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6CF89-5C41-4766-C44E-B355F2124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EE5D4A2-6A51-E167-EBA6-55E9733E8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435" y="1065973"/>
            <a:ext cx="11257129" cy="518837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cs-CZ" sz="8000" dirty="0"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r>
              <a:rPr lang="cs-CZ" sz="8000" b="1" dirty="0">
                <a:solidFill>
                  <a:srgbClr val="FF0000"/>
                </a:solidFill>
                <a:latin typeface="Trebuchet MS" panose="020B0603020202020204" pitchFamily="34" charset="0"/>
              </a:rPr>
              <a:t>Implementace Nařízení o EHDS II. etapa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cs-CZ" sz="8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8000" b="1" dirty="0">
                <a:latin typeface="Trebuchet MS" panose="020B0603020202020204" pitchFamily="34" charset="0"/>
              </a:rPr>
              <a:t>Povinnost pro poskytovatele zdravotních služeb </a:t>
            </a:r>
            <a:r>
              <a:rPr lang="cs-CZ" sz="8000" b="1" u="sng" dirty="0">
                <a:latin typeface="Trebuchet MS" panose="020B0603020202020204" pitchFamily="34" charset="0"/>
              </a:rPr>
              <a:t>vést prioritní kategorie </a:t>
            </a:r>
            <a:r>
              <a:rPr lang="cs-CZ" sz="8000" b="1" dirty="0">
                <a:latin typeface="Trebuchet MS" panose="020B0603020202020204" pitchFamily="34" charset="0"/>
              </a:rPr>
              <a:t>v jednotném evropském formátu</a:t>
            </a:r>
          </a:p>
          <a:p>
            <a:pPr marL="457200" lvl="1" indent="0">
              <a:buNone/>
            </a:pPr>
            <a:r>
              <a:rPr lang="cs-CZ" sz="8000" b="1" dirty="0">
                <a:latin typeface="Trebuchet MS" panose="020B0603020202020204" pitchFamily="34" charset="0"/>
              </a:rPr>
              <a:t>	Pacientský souhrn	</a:t>
            </a:r>
            <a:r>
              <a:rPr lang="cs-CZ" sz="8000" dirty="0">
                <a:latin typeface="Trebuchet MS" panose="020B0603020202020204" pitchFamily="34" charset="0"/>
              </a:rPr>
              <a:t>26. března 2029</a:t>
            </a:r>
          </a:p>
          <a:p>
            <a:pPr marL="0" lvl="0" indent="0">
              <a:buNone/>
            </a:pPr>
            <a:r>
              <a:rPr lang="cs-CZ" sz="8000" b="1" dirty="0">
                <a:latin typeface="Trebuchet MS" panose="020B0603020202020204" pitchFamily="34" charset="0"/>
              </a:rPr>
              <a:t>		Lékařské snímky a doprovodné zprávy ke snímkům</a:t>
            </a:r>
            <a:r>
              <a:rPr lang="cs-CZ" sz="8000" dirty="0">
                <a:latin typeface="Trebuchet MS" panose="020B0603020202020204" pitchFamily="34" charset="0"/>
              </a:rPr>
              <a:t>26. března 2031</a:t>
            </a:r>
          </a:p>
          <a:p>
            <a:pPr marL="0" lvl="0" indent="0">
              <a:buNone/>
            </a:pPr>
            <a:r>
              <a:rPr lang="cs-CZ" sz="8000" b="1" dirty="0">
                <a:latin typeface="Trebuchet MS" panose="020B0603020202020204" pitchFamily="34" charset="0"/>
              </a:rPr>
              <a:t>	Výsledky lékařských testů (včetně laboratorních a jiných výsledků) a 	doprovodné 	zprávy</a:t>
            </a:r>
            <a:r>
              <a:rPr lang="cs-CZ" sz="8000" dirty="0">
                <a:latin typeface="Trebuchet MS" panose="020B0603020202020204" pitchFamily="34" charset="0"/>
              </a:rPr>
              <a:t>26. 	března 2031</a:t>
            </a:r>
          </a:p>
          <a:p>
            <a:pPr marL="0" lvl="0" indent="0">
              <a:buNone/>
            </a:pPr>
            <a:r>
              <a:rPr lang="cs-CZ" sz="8000" b="1" dirty="0">
                <a:latin typeface="Trebuchet MS" panose="020B0603020202020204" pitchFamily="34" charset="0"/>
              </a:rPr>
              <a:t>	Propouštěcí zprávy</a:t>
            </a:r>
            <a:r>
              <a:rPr lang="cs-CZ" sz="8000" dirty="0">
                <a:latin typeface="Trebuchet MS" panose="020B0603020202020204" pitchFamily="34" charset="0"/>
              </a:rPr>
              <a:t>26. března 2031</a:t>
            </a:r>
            <a:endParaRPr lang="cs-CZ" sz="8000" b="1" dirty="0">
              <a:latin typeface="Trebuchet MS" panose="020B0603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8000" b="1" dirty="0">
                <a:latin typeface="Trebuchet MS" panose="020B0603020202020204" pitchFamily="34" charset="0"/>
              </a:rPr>
              <a:t>Povinnost pro poskytovatele zdravotních služeb </a:t>
            </a:r>
            <a:r>
              <a:rPr lang="cs-CZ" sz="8000" b="1" u="sng" dirty="0">
                <a:latin typeface="Trebuchet MS" panose="020B0603020202020204" pitchFamily="34" charset="0"/>
              </a:rPr>
              <a:t>vést zdravotnickou dokumentaci povinně v elektronické podobě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8000" b="1" dirty="0">
                <a:latin typeface="Trebuchet MS" panose="020B0603020202020204" pitchFamily="34" charset="0"/>
              </a:rPr>
              <a:t>přístup </a:t>
            </a:r>
            <a:r>
              <a:rPr lang="cs-CZ" sz="8000" dirty="0">
                <a:latin typeface="Trebuchet MS" panose="020B0603020202020204" pitchFamily="34" charset="0"/>
              </a:rPr>
              <a:t>ke zdravotnické dokumentaci z jednoho místa (Portál elektronického zdravotnictví) ? – pouze úprava § 66 odst. 4 – realizace práva na přístup plus identifikace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8000" dirty="0">
                <a:latin typeface="Trebuchet MS" panose="020B0603020202020204" pitchFamily="34" charset="0"/>
              </a:rPr>
              <a:t>zdravotní deník – zdravotní záznamy, které si vkládá sám pacient 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8000" dirty="0">
                <a:latin typeface="Trebuchet MS" panose="020B0603020202020204" pitchFamily="34" charset="0"/>
              </a:rPr>
              <a:t>těhotenská průkazka ?</a:t>
            </a:r>
          </a:p>
          <a:p>
            <a:pPr lvl="1"/>
            <a:endParaRPr lang="cs-CZ" sz="6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cs-CZ" sz="1000" kern="100" dirty="0">
              <a:effectLst/>
              <a:latin typeface="Calibri" panose="020F050202020403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B29093F8-EA82-B07E-D8DF-117D1BE5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0" y="474663"/>
            <a:ext cx="9414843" cy="720725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3. Komplexnější novela </a:t>
            </a:r>
            <a:br>
              <a:rPr lang="cs-CZ" sz="3100" dirty="0">
                <a:solidFill>
                  <a:srgbClr val="FF0000"/>
                </a:solidFill>
              </a:rPr>
            </a:br>
            <a:br>
              <a:rPr lang="cs-CZ" u="sng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45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A2EF4-3797-6575-8A16-879422C79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3E101EB-42FD-5629-164C-82546025CB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435" y="1065973"/>
            <a:ext cx="11257129" cy="518837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cs-CZ" sz="8000" dirty="0"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r>
              <a:rPr lang="cs-CZ" sz="8000" b="1" dirty="0">
                <a:solidFill>
                  <a:srgbClr val="FF0000"/>
                </a:solidFill>
                <a:latin typeface="Trebuchet MS" panose="020B0603020202020204" pitchFamily="34" charset="0"/>
              </a:rPr>
              <a:t>Implementace Nařízení o EHDS II. etapa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cs-CZ" sz="8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1" algn="ctr">
              <a:buFont typeface="Courier New" panose="02070309020205020404" pitchFamily="49" charset="0"/>
              <a:buChar char="o"/>
            </a:pPr>
            <a:endParaRPr lang="cs-CZ" sz="8000" b="1" dirty="0">
              <a:latin typeface="Trebuchet MS" panose="020B0603020202020204" pitchFamily="34" charset="0"/>
            </a:endParaRPr>
          </a:p>
          <a:p>
            <a:pPr marL="457200" lvl="1" indent="0" algn="ctr">
              <a:buNone/>
            </a:pPr>
            <a:r>
              <a:rPr lang="cs-CZ" sz="8000" b="1" dirty="0">
                <a:latin typeface="Trebuchet MS" panose="020B0603020202020204" pitchFamily="34" charset="0"/>
              </a:rPr>
              <a:t>§ 4</a:t>
            </a:r>
          </a:p>
          <a:p>
            <a:pPr marL="457200" lvl="1" indent="0" algn="ctr">
              <a:buNone/>
            </a:pPr>
            <a:r>
              <a:rPr lang="cs-CZ" sz="8000" b="1" dirty="0">
                <a:latin typeface="Trebuchet MS" panose="020B0603020202020204" pitchFamily="34" charset="0"/>
              </a:rPr>
              <a:t>………………………….</a:t>
            </a:r>
          </a:p>
          <a:p>
            <a:pPr marL="457200" lvl="1" indent="0">
              <a:buNone/>
            </a:pPr>
            <a:r>
              <a:rPr lang="cs-CZ" sz="8000" b="1" dirty="0">
                <a:latin typeface="Trebuchet MS" panose="020B0603020202020204" pitchFamily="34" charset="0"/>
              </a:rPr>
              <a:t>(3)Poskytovatel zdravotních služeb je povinen vést následující vybrané kategorie elektronických zdravotních dat v jednotném evropském formátu za účelem poskytování zdravotní péče:</a:t>
            </a:r>
          </a:p>
          <a:p>
            <a:pPr marL="1828800" lvl="1" indent="-479425">
              <a:buFont typeface="+mj-lt"/>
              <a:buAutoNum type="alphaLcParenR"/>
            </a:pPr>
            <a:r>
              <a:rPr lang="cs-CZ" sz="8000" b="1" dirty="0">
                <a:latin typeface="Trebuchet MS" panose="020B0603020202020204" pitchFamily="34" charset="0"/>
              </a:rPr>
              <a:t>pacientské souhrny,</a:t>
            </a:r>
          </a:p>
          <a:p>
            <a:pPr marL="1828800" lvl="1" indent="-479425">
              <a:buFont typeface="+mj-lt"/>
              <a:buAutoNum type="alphaLcParenR"/>
            </a:pPr>
            <a:r>
              <a:rPr lang="cs-CZ" sz="8000" b="1" dirty="0">
                <a:latin typeface="Trebuchet MS" panose="020B0603020202020204" pitchFamily="34" charset="0"/>
              </a:rPr>
              <a:t>lékařské snímky a doprovodné zprávy ke snímkům,</a:t>
            </a:r>
          </a:p>
          <a:p>
            <a:pPr marL="1828800" lvl="1" indent="-479425">
              <a:buFont typeface="+mj-lt"/>
              <a:buAutoNum type="alphaLcParenR"/>
            </a:pPr>
            <a:r>
              <a:rPr lang="cs-CZ" sz="8000" b="1" dirty="0">
                <a:latin typeface="Trebuchet MS" panose="020B0603020202020204" pitchFamily="34" charset="0"/>
              </a:rPr>
              <a:t>výsledky lékařských testů, včetně laboratorních a jiných diagnostických výsledků a doprovodných zpráv, a</a:t>
            </a:r>
          </a:p>
          <a:p>
            <a:pPr marL="1828800" lvl="1" indent="-479425">
              <a:buFont typeface="+mj-lt"/>
              <a:buAutoNum type="alphaLcParenR"/>
            </a:pPr>
            <a:r>
              <a:rPr lang="cs-CZ" sz="8000" b="1" dirty="0">
                <a:latin typeface="Trebuchet MS" panose="020B0603020202020204" pitchFamily="34" charset="0"/>
              </a:rPr>
              <a:t>propouštěcí zprávy. </a:t>
            </a:r>
          </a:p>
          <a:p>
            <a:pPr marL="457200" lvl="1" indent="0">
              <a:buNone/>
            </a:pPr>
            <a:r>
              <a:rPr lang="cs-CZ" sz="8000" b="1" dirty="0">
                <a:latin typeface="Trebuchet MS" panose="020B0603020202020204" pitchFamily="34" charset="0"/>
              </a:rPr>
              <a:t>(4) Jednotný evropský formát stanoví na základě prováděcího aktu EU ministerstvo standardem elektronického zdravotnictví podle tohoto zákona.</a:t>
            </a:r>
          </a:p>
          <a:p>
            <a:pPr lvl="1"/>
            <a:endParaRPr lang="cs-CZ" sz="6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cs-CZ" sz="1000" kern="100" dirty="0">
              <a:effectLst/>
              <a:latin typeface="Calibri" panose="020F050202020403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479C6927-3C7C-D850-822A-2003993F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0" y="474663"/>
            <a:ext cx="9414843" cy="720725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3. Komplexnější novela </a:t>
            </a:r>
            <a:br>
              <a:rPr lang="cs-CZ" sz="3100" dirty="0">
                <a:solidFill>
                  <a:srgbClr val="FF0000"/>
                </a:solidFill>
              </a:rPr>
            </a:br>
            <a:br>
              <a:rPr lang="cs-CZ" u="sng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63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AB939-3AC0-B568-72DD-113009FB3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0607292-9CAE-3906-F4AA-488100239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7945" y="1456266"/>
            <a:ext cx="10728325" cy="5188374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endParaRPr lang="cs-CZ" sz="1600" dirty="0">
              <a:latin typeface="Trebuchet MS" panose="020B0603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6400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Úprava zákona návazně na výstupy aplikační praxe </a:t>
            </a:r>
            <a:endParaRPr lang="cs-CZ" sz="6400" kern="1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64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</a:t>
            </a:r>
            <a:r>
              <a:rPr lang="cs-CZ" sz="64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dílený zdravotní záznam</a:t>
            </a:r>
            <a:r>
              <a:rPr lang="cs-CZ" sz="64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rozsah údajů, přístupy,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4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</a:t>
            </a:r>
            <a:r>
              <a:rPr lang="cs-CZ" sz="64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ýměnné sítě/afinitní domény – ověření shody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6400" b="1" kern="100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400" b="1" kern="1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úpravy v rámci související novely zákona o zdravotních službách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64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povinná </a:t>
            </a:r>
            <a:r>
              <a:rPr lang="cs-CZ" sz="6400" b="1" kern="1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eŽádanka</a:t>
            </a:r>
            <a:r>
              <a:rPr lang="cs-CZ" sz="64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účinnost 1. ledna 2028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64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povinné vedení zdravotnické dokumentace v elektronické podobě – účinnost 1. ledna 2029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64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úpravy NZIS</a:t>
            </a:r>
            <a:endParaRPr lang="cs-CZ" sz="6400" kern="1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64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64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kern="100" dirty="0">
              <a:effectLst/>
              <a:latin typeface="Calibri" panose="020F050202020403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37AA888C-E71A-A91F-C4F7-8CB3B923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474663"/>
            <a:ext cx="9802813" cy="720725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3. Komplexnější novela</a:t>
            </a:r>
            <a:br>
              <a:rPr lang="cs-CZ" u="sng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38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0469E-6FBB-2818-8DFE-33BB6277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6D8CE37-7B73-1B68-D2F5-76C7F51FE3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7" y="1194963"/>
            <a:ext cx="10728325" cy="518837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cs-CZ" sz="1600" dirty="0">
              <a:latin typeface="Trebuchet MS" panose="020B0603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9600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Úpravy NZIS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9600" b="1" kern="1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96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rozšíření </a:t>
            </a:r>
            <a:r>
              <a:rPr lang="cs-CZ" sz="9600" b="1" u="sng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účelu NZIS </a:t>
            </a:r>
            <a:r>
              <a:rPr lang="cs-CZ" sz="96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hodnocení sociálně zdravotních a sociálních služeb,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9600" b="1" u="sng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rozšíření součástí NZIS </a:t>
            </a:r>
            <a:r>
              <a:rPr lang="cs-CZ" sz="96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údaje z informačních systémů veřejné správy (MPSV, event. MŠMT), 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9600" b="1" u="sng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rozšíření NRHZS </a:t>
            </a:r>
            <a:r>
              <a:rPr lang="cs-CZ" sz="96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Národního registru hrazených zdravotních služeb o sociálně zdravotní služby – data resortu MPSV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9600" b="1" u="sng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rozšíření Přílohy č. 1 </a:t>
            </a:r>
            <a:r>
              <a:rPr lang="cs-CZ" sz="96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Národní registr vzácných onemocnění a Národní registr vybraných kategorií elektronických zdravotních dat (metadata),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96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syntetická data</a:t>
            </a:r>
            <a:r>
              <a:rPr lang="cs-CZ" sz="96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9600" b="1" u="sng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zpětný most pro MPSV </a:t>
            </a:r>
            <a:r>
              <a:rPr lang="cs-CZ" sz="96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na základě žádosti -  MPSV a ČSSZ plus hodnocení a  plánování potřeb sociálních a sociálně zdravotních služeb – účinnost od 1. ledna 2027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cs-CZ" sz="64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64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sz="64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64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kern="100" dirty="0">
              <a:effectLst/>
              <a:latin typeface="Calibri" panose="020F050202020403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0DF8FC4B-8D7E-7FC3-D68A-B4AABBD7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474663"/>
            <a:ext cx="9802813" cy="720725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3. Komplexnější novela</a:t>
            </a:r>
            <a:br>
              <a:rPr lang="cs-CZ" u="sng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30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83AEA-EB35-3007-1647-CD0C791DE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B5A28FB-1972-3D77-15A7-CF2CE05F12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9225" y="1029546"/>
            <a:ext cx="10728325" cy="518837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cs-CZ" sz="1600" dirty="0">
              <a:latin typeface="Trebuchet MS" panose="020B0603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8000" b="1" kern="100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Novela – institucionální zajištění EHDS (I. etapa)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8000" b="1" dirty="0">
                <a:latin typeface="Trebuchet MS" panose="020B0603020202020204" pitchFamily="34" charset="0"/>
              </a:rPr>
              <a:t>Polovina března 2025 - předložení 1. návrhu poradě vedení PM po 14 denním vnitřním obligatorním řízení (14 dnů)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8000" b="1" dirty="0">
                <a:latin typeface="Trebuchet MS" panose="020B0603020202020204" pitchFamily="34" charset="0"/>
              </a:rPr>
              <a:t>resortní fakultativní 1,5 měsíce, vč. vypořádání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8000" b="1" dirty="0">
                <a:latin typeface="Trebuchet MS" panose="020B0603020202020204" pitchFamily="34" charset="0"/>
              </a:rPr>
              <a:t>MPŘ květen 2026 - 1,5 měsíce, vč.  vypořádání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8000" b="1" dirty="0">
                <a:latin typeface="Trebuchet MS" panose="020B0603020202020204" pitchFamily="34" charset="0"/>
              </a:rPr>
              <a:t>předložení vládě </a:t>
            </a:r>
            <a:r>
              <a:rPr lang="cs-CZ" sz="8000" b="1" u="sng" dirty="0">
                <a:solidFill>
                  <a:srgbClr val="FF0000"/>
                </a:solidFill>
                <a:latin typeface="Trebuchet MS" panose="020B0603020202020204" pitchFamily="34" charset="0"/>
              </a:rPr>
              <a:t>konec června 2026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cs-CZ" sz="8000" b="1" kern="100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8000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Novela </a:t>
            </a:r>
            <a:r>
              <a:rPr lang="cs-CZ" sz="8000" b="1" kern="100" dirty="0" err="1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komplexnějsí</a:t>
            </a:r>
            <a:r>
              <a:rPr lang="cs-CZ" sz="8000" b="1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(II. etapa)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8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Konec března 2025 - předložení 1. návrhu poradě vedení PM konec března 2026 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8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začátek VPŘ duben 2026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8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vnitřní obligatorní 14 dnů, vč. vypořádání 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8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resortní fakultativní 2 měsíce, vč. vypořádání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8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MPŘ červenec 2026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8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měsíce, vč.  vypořádání 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8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předložení vládě </a:t>
            </a:r>
            <a:r>
              <a:rPr lang="cs-CZ" sz="8000" b="1" u="sng" kern="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konec září 2026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cs-CZ" sz="11200" b="1" kern="1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cs-CZ" sz="11200" b="1" kern="100" dirty="0">
              <a:solidFill>
                <a:srgbClr val="FF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buNone/>
            </a:pPr>
            <a:endParaRPr lang="cs-CZ" sz="96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6400" b="1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sz="6400" b="1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64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kern="100" dirty="0">
              <a:effectLst/>
              <a:latin typeface="Trebuchet MS" panose="020B0603020202020204" pitchFamily="34" charset="0"/>
              <a:ea typeface="Noto Sans CJK SC Regular"/>
              <a:cs typeface="Mangal" panose="02040503050203030202" pitchFamily="18" charset="0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D1E16097-9F3C-1571-5659-44BE0089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474663"/>
            <a:ext cx="9802813" cy="720725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4. HARMONOGRAM</a:t>
            </a:r>
            <a:br>
              <a:rPr lang="cs-CZ" u="sng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71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3500474-B8F0-1738-9F8D-559BB3D28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0059" y="3310466"/>
            <a:ext cx="6911881" cy="2544286"/>
          </a:xfrm>
        </p:spPr>
        <p:txBody>
          <a:bodyPr/>
          <a:lstStyle/>
          <a:p>
            <a:pPr lvl="0"/>
            <a:r>
              <a:rPr lang="cs-CZ" dirty="0"/>
              <a:t>Kontakt:</a:t>
            </a:r>
          </a:p>
          <a:p>
            <a:pPr lvl="0"/>
            <a:r>
              <a:rPr lang="cs-CZ" dirty="0"/>
              <a:t>Mgr. JUDr. Vladimíra Těšitelová, LL.M.</a:t>
            </a:r>
          </a:p>
          <a:p>
            <a:pPr lvl="0"/>
            <a:r>
              <a:rPr lang="cs-CZ" dirty="0"/>
              <a:t>St. zástupce ředitele ÚZIS ČR</a:t>
            </a:r>
          </a:p>
          <a:p>
            <a:pPr lvl="0"/>
            <a:r>
              <a:rPr lang="cs-CZ" dirty="0">
                <a:hlinkClick r:id="rId2"/>
              </a:rPr>
              <a:t>Vladimira.Tesitelova@uzis.cz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DA9625-38E8-A175-C603-21586D32DC29}"/>
              </a:ext>
            </a:extLst>
          </p:cNvPr>
          <p:cNvSpPr txBox="1"/>
          <p:nvPr/>
        </p:nvSpPr>
        <p:spPr>
          <a:xfrm>
            <a:off x="2640059" y="2456933"/>
            <a:ext cx="5898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Děkuji za pozornost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716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4C60B-AC8A-8EF4-06E1-0CFB215A4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C38BD080-675C-69EB-5905-238DF5F0ECEF}"/>
              </a:ext>
            </a:extLst>
          </p:cNvPr>
          <p:cNvGrpSpPr/>
          <p:nvPr/>
        </p:nvGrpSpPr>
        <p:grpSpPr>
          <a:xfrm>
            <a:off x="2107150" y="2440168"/>
            <a:ext cx="8241860" cy="2150088"/>
            <a:chOff x="2464533" y="2580068"/>
            <a:chExt cx="8241860" cy="2150088"/>
          </a:xfrm>
        </p:grpSpPr>
        <p:sp>
          <p:nvSpPr>
            <p:cNvPr id="2" name="Nadpis 1">
              <a:extLst>
                <a:ext uri="{FF2B5EF4-FFF2-40B4-BE49-F238E27FC236}">
                  <a16:creationId xmlns:a16="http://schemas.microsoft.com/office/drawing/2014/main" id="{064CE785-9980-AF85-D164-57465E3C63B4}"/>
                </a:ext>
              </a:extLst>
            </p:cNvPr>
            <p:cNvSpPr txBox="1">
              <a:spLocks/>
            </p:cNvSpPr>
            <p:nvPr/>
          </p:nvSpPr>
          <p:spPr>
            <a:xfrm>
              <a:off x="3746500" y="2866724"/>
              <a:ext cx="6959893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SYSTÉM ADMINISTRACE PRO VZDĚLÁVÁNÍ ZDRAVOTNÍKŮ</a:t>
              </a:r>
            </a:p>
          </p:txBody>
        </p:sp>
        <p:sp>
          <p:nvSpPr>
            <p:cNvPr id="3" name="Podnadpis 2">
              <a:extLst>
                <a:ext uri="{FF2B5EF4-FFF2-40B4-BE49-F238E27FC236}">
                  <a16:creationId xmlns:a16="http://schemas.microsoft.com/office/drawing/2014/main" id="{61B5A085-1562-D8F4-3AFD-37C22412AEF8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400D3B9C-67F1-7446-637A-D97ECC8AFE56}"/>
                </a:ext>
              </a:extLst>
            </p:cNvPr>
            <p:cNvSpPr txBox="1"/>
            <p:nvPr/>
          </p:nvSpPr>
          <p:spPr>
            <a:xfrm>
              <a:off x="2464533" y="2580068"/>
              <a:ext cx="210740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1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8FA00B76-D341-5F9F-F8DC-4FA842530AC6}"/>
                </a:ext>
              </a:extLst>
            </p:cNvPr>
            <p:cNvSpPr/>
            <p:nvPr/>
          </p:nvSpPr>
          <p:spPr>
            <a:xfrm>
              <a:off x="3509240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endParaRPr lang="cs-CZ" sz="1200">
                <a:solidFill>
                  <a:srgbClr val="3F7AA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C3D97A07-031C-E62A-90DA-9808BE967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2C7F1F2-6763-139D-3460-61E3123A3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9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C3159-DB4E-EEEA-3FA2-68BBE5254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21887764-678D-8640-D4E8-61F4A14C8491}"/>
              </a:ext>
            </a:extLst>
          </p:cNvPr>
          <p:cNvGrpSpPr/>
          <p:nvPr/>
        </p:nvGrpSpPr>
        <p:grpSpPr>
          <a:xfrm>
            <a:off x="2339475" y="2532238"/>
            <a:ext cx="9014325" cy="2183948"/>
            <a:chOff x="2363894" y="2546208"/>
            <a:chExt cx="9014325" cy="2183948"/>
          </a:xfrm>
        </p:grpSpPr>
        <p:sp>
          <p:nvSpPr>
            <p:cNvPr id="2" name="Nadpis 1">
              <a:extLst>
                <a:ext uri="{FF2B5EF4-FFF2-40B4-BE49-F238E27FC236}">
                  <a16:creationId xmlns:a16="http://schemas.microsoft.com/office/drawing/2014/main" id="{939D3302-5CD7-003E-C288-0BE97970A432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2857567"/>
              <a:ext cx="7850988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s-CZ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AKTUÁLNÍ STAV REALIZACE PROJEKTŮ PROGRAMU EZ</a:t>
              </a:r>
              <a:endParaRPr lang="cs-CZ" sz="360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Podnadpis 2">
              <a:extLst>
                <a:ext uri="{FF2B5EF4-FFF2-40B4-BE49-F238E27FC236}">
                  <a16:creationId xmlns:a16="http://schemas.microsoft.com/office/drawing/2014/main" id="{20F023F6-1E89-78AB-FF33-AEE410EFDAE8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050DA7D4-B2B6-C866-C6D3-D11A8E58B34C}"/>
                </a:ext>
              </a:extLst>
            </p:cNvPr>
            <p:cNvSpPr txBox="1"/>
            <p:nvPr/>
          </p:nvSpPr>
          <p:spPr>
            <a:xfrm>
              <a:off x="2363894" y="2546208"/>
              <a:ext cx="2107406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1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CE8C5999-1522-6B26-0A13-8FF38105B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E4159E8-E34A-9175-3508-E277D7406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1E28B4D-0A97-84B3-8F0A-00273BB579E0}"/>
              </a:ext>
            </a:extLst>
          </p:cNvPr>
          <p:cNvSpPr/>
          <p:nvPr/>
        </p:nvSpPr>
        <p:spPr>
          <a:xfrm>
            <a:off x="3277539" y="2645345"/>
            <a:ext cx="46809" cy="1420393"/>
          </a:xfrm>
          <a:prstGeom prst="rect">
            <a:avLst/>
          </a:prstGeom>
          <a:solidFill>
            <a:srgbClr val="DA212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rgbClr val="3F7AA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11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Písmo, Grafika, snímek obrazovky&#10;&#10;Obsah generovaný pomocí AI může být nesprávný.">
            <a:extLst>
              <a:ext uri="{FF2B5EF4-FFF2-40B4-BE49-F238E27FC236}">
                <a16:creationId xmlns:a16="http://schemas.microsoft.com/office/drawing/2014/main" id="{44D51180-0C7D-A5D3-8EBE-0E195A08F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333" y="2645026"/>
            <a:ext cx="6477000" cy="1722605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5288657-2388-F951-1E7A-0B98DB8B9AB2}"/>
              </a:ext>
            </a:extLst>
          </p:cNvPr>
          <p:cNvSpPr txBox="1"/>
          <p:nvPr/>
        </p:nvSpPr>
        <p:spPr>
          <a:xfrm>
            <a:off x="5447423" y="5990883"/>
            <a:ext cx="1297150" cy="4205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600" b="1">
                <a:solidFill>
                  <a:srgbClr val="2299DD"/>
                </a:solidFill>
              </a:defRPr>
            </a:pPr>
            <a:r>
              <a:rPr lang="cs-CZ" sz="2133" b="1" dirty="0">
                <a:solidFill>
                  <a:prstClr val="white"/>
                </a:solidFill>
                <a:latin typeface="Calibri"/>
              </a:rPr>
              <a:t>26.2.2026</a:t>
            </a:r>
            <a:endParaRPr sz="2133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 15">
            <a:extLst>
              <a:ext uri="{FF2B5EF4-FFF2-40B4-BE49-F238E27FC236}">
                <a16:creationId xmlns:a16="http://schemas.microsoft.com/office/drawing/2014/main" id="{07F4C233-AC03-0314-1DF0-BF95EB3D4E03}"/>
              </a:ext>
            </a:extLst>
          </p:cNvPr>
          <p:cNvSpPr/>
          <p:nvPr/>
        </p:nvSpPr>
        <p:spPr>
          <a:xfrm>
            <a:off x="4944366" y="6317868"/>
            <a:ext cx="9688985" cy="248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09585">
              <a:lnSpc>
                <a:spcPts val="1960"/>
              </a:lnSpc>
              <a:spcAft>
                <a:spcPts val="200"/>
              </a:spcAft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Ing. Zdeněk Blažek, MBA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9AD9C08D-C5D2-65AF-A9B1-ED225C269ECF}"/>
              </a:ext>
            </a:extLst>
          </p:cNvPr>
          <p:cNvSpPr/>
          <p:nvPr/>
        </p:nvSpPr>
        <p:spPr>
          <a:xfrm>
            <a:off x="3657600" y="4795359"/>
            <a:ext cx="4876800" cy="6096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84C5DF0B-7511-9251-4397-B326914001DC}"/>
              </a:ext>
            </a:extLst>
          </p:cNvPr>
          <p:cNvSpPr txBox="1"/>
          <p:nvPr/>
        </p:nvSpPr>
        <p:spPr>
          <a:xfrm>
            <a:off x="4255592" y="4852271"/>
            <a:ext cx="3680816" cy="4205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200" b="1">
                <a:solidFill>
                  <a:srgbClr val="2563EB"/>
                </a:solidFill>
              </a:defRPr>
            </a:pPr>
            <a:r>
              <a:rPr lang="cs-CZ" sz="2133" b="1" noProof="1">
                <a:solidFill>
                  <a:srgbClr val="0070C0"/>
                </a:solidFill>
                <a:latin typeface="Calibri"/>
              </a:rPr>
              <a:t>Informace pro Národní radu EZ</a:t>
            </a:r>
          </a:p>
        </p:txBody>
      </p:sp>
    </p:spTree>
    <p:extLst>
      <p:ext uri="{BB962C8B-B14F-4D97-AF65-F5344CB8AC3E}">
        <p14:creationId xmlns:p14="http://schemas.microsoft.com/office/powerpoint/2010/main" val="2482368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70560"/>
          </a:xfrm>
          <a:prstGeom prst="rect">
            <a:avLst/>
          </a:prstGeom>
          <a:gradFill>
            <a:gsLst>
              <a:gs pos="0">
                <a:srgbClr val="1D4ED8"/>
              </a:gs>
              <a:gs pos="100000">
                <a:srgbClr val="3B82F6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0560"/>
            <a:ext cx="12192000" cy="48768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1" y="146305"/>
            <a:ext cx="2108269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FFFFFF"/>
                </a:solidFill>
              </a:defRPr>
            </a:pPr>
            <a:r>
              <a:rPr sz="1733" b="1">
                <a:solidFill>
                  <a:srgbClr val="FFFFFF"/>
                </a:solidFill>
                <a:latin typeface="Calibri"/>
              </a:rPr>
              <a:t>Systém Administrace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3875" y="170689"/>
            <a:ext cx="279236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900">
                <a:solidFill>
                  <a:srgbClr val="BFDBFE"/>
                </a:solidFill>
              </a:defRPr>
            </a:pPr>
            <a:r>
              <a:rPr sz="1200">
                <a:solidFill>
                  <a:srgbClr val="BFDBFE"/>
                </a:solidFill>
                <a:latin typeface="Calibri"/>
              </a:rPr>
              <a:t>Národní rada elektronického zdravotnictví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1" y="877825"/>
            <a:ext cx="200510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400" b="1">
                <a:solidFill>
                  <a:srgbClr val="1E293B"/>
                </a:solidFill>
              </a:defRPr>
            </a:pPr>
            <a:r>
              <a:rPr sz="3200" b="1">
                <a:solidFill>
                  <a:srgbClr val="1E293B"/>
                </a:solidFill>
                <a:latin typeface="Calibri"/>
              </a:rPr>
              <a:t>O projektu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1" y="1463040"/>
            <a:ext cx="77588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200">
                <a:solidFill>
                  <a:srgbClr val="475569"/>
                </a:solidFill>
              </a:defRPr>
            </a:pPr>
            <a:r>
              <a:rPr sz="1600">
                <a:solidFill>
                  <a:srgbClr val="475569"/>
                </a:solidFill>
                <a:latin typeface="Calibri"/>
              </a:rPr>
              <a:t>Administrativní systém pro specializační a nástavbové vzdělávání zdravotnických pracovníků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" y="2011680"/>
            <a:ext cx="11216640" cy="115824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064" y="2109216"/>
            <a:ext cx="73152" cy="963168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904" y="2157985"/>
            <a:ext cx="1245854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1E293B"/>
                </a:solidFill>
              </a:defRPr>
            </a:pPr>
            <a:r>
              <a:rPr sz="1733" b="1">
                <a:solidFill>
                  <a:srgbClr val="1E293B"/>
                </a:solidFill>
                <a:latin typeface="Calibri"/>
              </a:rPr>
              <a:t>Cíl projektu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904" y="2560321"/>
            <a:ext cx="10789920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Výrazně zlepšit řízení a administraci specializačního a nástavbového vzdělávání v ČR vytvořením efektivního, moderního a uživatelsky přívětivého informačního systému.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7680" y="3291840"/>
            <a:ext cx="11216640" cy="115824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064" y="3389376"/>
            <a:ext cx="73152" cy="963168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905" y="3438145"/>
            <a:ext cx="1102481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1E293B"/>
                </a:solidFill>
              </a:defRPr>
            </a:pPr>
            <a:r>
              <a:rPr sz="1733" b="1">
                <a:solidFill>
                  <a:srgbClr val="1E293B"/>
                </a:solidFill>
                <a:latin typeface="Calibri"/>
              </a:rPr>
              <a:t>Realizátor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904" y="3840481"/>
            <a:ext cx="1078992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Institut postgraduálního vzdělávání ve zdravotnictví (IPVZ), pověřený Ministerstvem zdravotnictví dle zákona č. 95/2004 Sb., § 43c.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" y="4572000"/>
            <a:ext cx="11216640" cy="115824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2064" y="4669536"/>
            <a:ext cx="73152" cy="963168"/>
          </a:xfrm>
          <a:prstGeom prst="rect">
            <a:avLst/>
          </a:prstGeom>
          <a:solidFill>
            <a:srgbClr val="0596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905" y="4718305"/>
            <a:ext cx="1282723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1E293B"/>
                </a:solidFill>
              </a:defRPr>
            </a:pPr>
            <a:r>
              <a:rPr sz="1733" b="1">
                <a:solidFill>
                  <a:srgbClr val="1E293B"/>
                </a:solidFill>
                <a:latin typeface="Calibri"/>
              </a:rPr>
              <a:t>Financování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904" y="5120641"/>
            <a:ext cx="1078992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Pilíř 6: Zdraví a odolnost obyvatel, Komponenta 6.1: Zvýšení odolnosti systému zdravotní péče. Projekt NPO reg. č. CZ.31.7.0/0.0/0.0/22_059/0007698.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7680" y="5913120"/>
            <a:ext cx="11216640" cy="463296"/>
          </a:xfrm>
          <a:prstGeom prst="roundRect">
            <a:avLst/>
          </a:prstGeom>
          <a:solidFill>
            <a:srgbClr val="EFF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9351" y="5974080"/>
            <a:ext cx="7833298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000">
                <a:solidFill>
                  <a:srgbClr val="2563EB"/>
                </a:solidFill>
              </a:defRPr>
            </a:pPr>
            <a:r>
              <a:rPr sz="1333">
                <a:solidFill>
                  <a:srgbClr val="2563EB"/>
                </a:solidFill>
                <a:latin typeface="Calibri"/>
              </a:rPr>
              <a:t>✓ Digitalizace procesů   ✓ Snížení admin. zátěže   ✓ Centralizace dat   ✓ Automatizace kontrol   ✓ Lepší přehled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486144"/>
            <a:ext cx="12192000" cy="371856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8494" y="6522720"/>
            <a:ext cx="6135013" cy="2358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700">
                <a:solidFill>
                  <a:srgbClr val="94A3B8"/>
                </a:solidFill>
              </a:defRPr>
            </a:pPr>
            <a:r>
              <a:rPr sz="933">
                <a:solidFill>
                  <a:srgbClr val="94A3B8"/>
                </a:solidFill>
                <a:latin typeface="Calibri"/>
              </a:rPr>
              <a:t>Projekt NPO reg. č. CZ.31.7.0/0.0/0.0/22_059/0007698  |  Financováno EU – NextGenerationEU  |  Pilíř 6, Komponenta 6.1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70560"/>
          </a:xfrm>
          <a:prstGeom prst="rect">
            <a:avLst/>
          </a:prstGeom>
          <a:gradFill>
            <a:gsLst>
              <a:gs pos="0">
                <a:srgbClr val="1D4ED8"/>
              </a:gs>
              <a:gs pos="100000">
                <a:srgbClr val="3B82F6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0560"/>
            <a:ext cx="12192000" cy="48768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1" y="146305"/>
            <a:ext cx="2107180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FFFFFF"/>
                </a:solidFill>
              </a:defRPr>
            </a:pPr>
            <a:r>
              <a:rPr sz="1733" b="1" dirty="0" err="1">
                <a:solidFill>
                  <a:srgbClr val="FFFFFF"/>
                </a:solidFill>
                <a:latin typeface="Calibri"/>
              </a:rPr>
              <a:t>Systém</a:t>
            </a:r>
            <a:r>
              <a:rPr sz="17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sz="1733" b="1" dirty="0" err="1">
                <a:solidFill>
                  <a:srgbClr val="FFFFFF"/>
                </a:solidFill>
                <a:latin typeface="Calibri"/>
              </a:rPr>
              <a:t>Administrace</a:t>
            </a:r>
            <a:endParaRPr sz="1733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3875" y="170689"/>
            <a:ext cx="279236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900">
                <a:solidFill>
                  <a:srgbClr val="BFDBFE"/>
                </a:solidFill>
              </a:defRPr>
            </a:pPr>
            <a:r>
              <a:rPr sz="1200" dirty="0" err="1">
                <a:solidFill>
                  <a:srgbClr val="BFDBFE"/>
                </a:solidFill>
                <a:latin typeface="Calibri"/>
              </a:rPr>
              <a:t>Národní</a:t>
            </a:r>
            <a:r>
              <a:rPr sz="1200" dirty="0">
                <a:solidFill>
                  <a:srgbClr val="BFDBFE"/>
                </a:solidFill>
                <a:latin typeface="Calibri"/>
              </a:rPr>
              <a:t> rada </a:t>
            </a:r>
            <a:r>
              <a:rPr sz="1200" dirty="0" err="1">
                <a:solidFill>
                  <a:srgbClr val="BFDBFE"/>
                </a:solidFill>
                <a:latin typeface="Calibri"/>
              </a:rPr>
              <a:t>elektronického</a:t>
            </a:r>
            <a:r>
              <a:rPr sz="1200" dirty="0">
                <a:solidFill>
                  <a:srgbClr val="BFDBFE"/>
                </a:solidFill>
                <a:latin typeface="Calibri"/>
              </a:rPr>
              <a:t> </a:t>
            </a:r>
            <a:r>
              <a:rPr sz="1200" dirty="0" err="1">
                <a:solidFill>
                  <a:srgbClr val="BFDBFE"/>
                </a:solidFill>
                <a:latin typeface="Calibri"/>
              </a:rPr>
              <a:t>zdravotnictví</a:t>
            </a:r>
            <a:endParaRPr sz="1200" dirty="0">
              <a:solidFill>
                <a:srgbClr val="BFDBF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877825"/>
            <a:ext cx="307488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400" b="1">
                <a:solidFill>
                  <a:srgbClr val="1E293B"/>
                </a:solidFill>
              </a:defRPr>
            </a:pPr>
            <a:r>
              <a:rPr sz="3200" b="1">
                <a:solidFill>
                  <a:srgbClr val="1E293B"/>
                </a:solidFill>
                <a:latin typeface="Calibri"/>
              </a:rPr>
              <a:t>Přínosy a výhody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463040"/>
            <a:ext cx="93554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200">
                <a:solidFill>
                  <a:srgbClr val="475569"/>
                </a:solidFill>
              </a:defRPr>
            </a:pPr>
            <a:r>
              <a:rPr lang="cs-CZ" sz="1600" noProof="1">
                <a:solidFill>
                  <a:srgbClr val="475569"/>
                </a:solidFill>
                <a:latin typeface="Calibri"/>
              </a:rPr>
              <a:t>Implementace nového systému pro postgraduální vzdělávání přináší výhody pro všechny zainteresované strany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" y="1950720"/>
            <a:ext cx="3657600" cy="353568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" y="1950720"/>
            <a:ext cx="3657600" cy="73152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" y="2194561"/>
            <a:ext cx="561372" cy="543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200"/>
            </a:pPr>
            <a:r>
              <a:rPr sz="2933">
                <a:solidFill>
                  <a:prstClr val="black"/>
                </a:solidFill>
                <a:latin typeface="Calibri"/>
              </a:rPr>
              <a:t>👨‍⚕️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1" y="2194560"/>
            <a:ext cx="257307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200" b="1">
                <a:solidFill>
                  <a:srgbClr val="1E293B"/>
                </a:solidFill>
              </a:defRPr>
            </a:pPr>
            <a:r>
              <a:rPr sz="1600" b="1">
                <a:solidFill>
                  <a:srgbClr val="1E293B"/>
                </a:solidFill>
                <a:latin typeface="Calibri"/>
              </a:rPr>
              <a:t>Pro zdravotnické pracovníky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" y="2804160"/>
            <a:ext cx="3291840" cy="118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667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✓ Všechny dokumenty na jednom místě</a:t>
            </a:r>
          </a:p>
          <a:p>
            <a:pPr defTabSz="609585">
              <a:spcAft>
                <a:spcPts val="667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✓ Snadné podávání žádostí online</a:t>
            </a:r>
          </a:p>
          <a:p>
            <a:pPr defTabSz="609585">
              <a:spcAft>
                <a:spcPts val="667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✓ Automatické kontroly náležitostí</a:t>
            </a:r>
          </a:p>
          <a:p>
            <a:pPr defTabSz="609585">
              <a:spcAft>
                <a:spcPts val="667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✓ Přehledný přístup k historii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28160" y="1950720"/>
            <a:ext cx="3657600" cy="353568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8160" y="1950720"/>
            <a:ext cx="3657600" cy="73152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1040" y="2194561"/>
            <a:ext cx="561372" cy="543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200"/>
            </a:pPr>
            <a:r>
              <a:rPr sz="2933">
                <a:solidFill>
                  <a:prstClr val="black"/>
                </a:solidFill>
                <a:latin typeface="Calibri"/>
              </a:rPr>
              <a:t>🏥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9681" y="2194560"/>
            <a:ext cx="233192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200" b="1">
                <a:solidFill>
                  <a:srgbClr val="1E293B"/>
                </a:solidFill>
              </a:defRPr>
            </a:pPr>
            <a:r>
              <a:rPr sz="1600" b="1">
                <a:solidFill>
                  <a:srgbClr val="1E293B"/>
                </a:solidFill>
                <a:latin typeface="Calibri"/>
              </a:rPr>
              <a:t>Pro akreditovaná zařízení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1040" y="2804161"/>
            <a:ext cx="3291840" cy="118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667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✓ Jednodušší správa akreditací</a:t>
            </a:r>
          </a:p>
          <a:p>
            <a:pPr defTabSz="609585">
              <a:spcAft>
                <a:spcPts val="667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✓ Přehled o školencích v reálném čase</a:t>
            </a:r>
          </a:p>
          <a:p>
            <a:pPr defTabSz="609585">
              <a:spcAft>
                <a:spcPts val="667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✓ Elektronické podávání žádostí</a:t>
            </a:r>
          </a:p>
          <a:p>
            <a:pPr defTabSz="609585">
              <a:spcAft>
                <a:spcPts val="667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✓ Notifikace o vypršení platnosti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68640" y="1950720"/>
            <a:ext cx="3657600" cy="353568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68640" y="1950720"/>
            <a:ext cx="3657600" cy="73152"/>
          </a:xfrm>
          <a:prstGeom prst="rect">
            <a:avLst/>
          </a:prstGeom>
          <a:solidFill>
            <a:srgbClr val="0596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1520" y="2194561"/>
            <a:ext cx="561372" cy="543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200"/>
            </a:pPr>
            <a:r>
              <a:rPr sz="2933">
                <a:solidFill>
                  <a:prstClr val="black"/>
                </a:solidFill>
                <a:latin typeface="Calibri"/>
              </a:rPr>
              <a:t>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00161" y="2194560"/>
            <a:ext cx="227658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200" b="1">
                <a:solidFill>
                  <a:srgbClr val="1E293B"/>
                </a:solidFill>
              </a:defRPr>
            </a:pPr>
            <a:r>
              <a:rPr sz="1600" b="1">
                <a:solidFill>
                  <a:srgbClr val="1E293B"/>
                </a:solidFill>
                <a:latin typeface="Calibri"/>
              </a:rPr>
              <a:t>Pro pověřené organizace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51520" y="2804161"/>
            <a:ext cx="3291840" cy="118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667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✓ Rychlejší kontrola žádostí</a:t>
            </a:r>
          </a:p>
          <a:p>
            <a:pPr defTabSz="609585">
              <a:spcAft>
                <a:spcPts val="667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✓ Elektronická organizace zkoušek</a:t>
            </a:r>
          </a:p>
          <a:p>
            <a:pPr defTabSz="609585">
              <a:spcAft>
                <a:spcPts val="667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✓ Propojení s národními registry</a:t>
            </a:r>
          </a:p>
          <a:p>
            <a:pPr defTabSz="609585">
              <a:spcAft>
                <a:spcPts val="667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✓ API rozhraní pro IS LF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87680" y="5730240"/>
            <a:ext cx="11216640" cy="463296"/>
          </a:xfrm>
          <a:prstGeom prst="roundRect">
            <a:avLst/>
          </a:prstGeom>
          <a:solidFill>
            <a:srgbClr val="EFF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06351" y="5791201"/>
            <a:ext cx="797929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900">
                <a:solidFill>
                  <a:srgbClr val="2563EB"/>
                </a:solidFill>
              </a:defRPr>
            </a:pPr>
            <a:r>
              <a:rPr sz="1200">
                <a:solidFill>
                  <a:srgbClr val="2563EB"/>
                </a:solidFill>
                <a:latin typeface="Calibri"/>
              </a:rPr>
              <a:t>Vysoká dostupnost 24/7  |  Odezva do 2 sekund  |  Tisíce souběžných uživatelů  |  Bezpečnost dle GDPR  |  On-premise řešení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86144"/>
            <a:ext cx="12192000" cy="371856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8494" y="6522720"/>
            <a:ext cx="6135013" cy="2358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700">
                <a:solidFill>
                  <a:srgbClr val="94A3B8"/>
                </a:solidFill>
              </a:defRPr>
            </a:pPr>
            <a:r>
              <a:rPr sz="933">
                <a:solidFill>
                  <a:srgbClr val="94A3B8"/>
                </a:solidFill>
                <a:latin typeface="Calibri"/>
              </a:rPr>
              <a:t>Projekt NPO reg. č. CZ.31.7.0/0.0/0.0/22_059/0007698  |  Financováno EU – NextGenerationEU  |  Pilíř 6, Komponenta 6.1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70560"/>
          </a:xfrm>
          <a:prstGeom prst="rect">
            <a:avLst/>
          </a:prstGeom>
          <a:gradFill>
            <a:gsLst>
              <a:gs pos="0">
                <a:srgbClr val="1D4ED8"/>
              </a:gs>
              <a:gs pos="100000">
                <a:srgbClr val="3B82F6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0560"/>
            <a:ext cx="12192000" cy="48768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1" y="146305"/>
            <a:ext cx="2107180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FFFFFF"/>
                </a:solidFill>
              </a:defRPr>
            </a:pPr>
            <a:r>
              <a:rPr sz="1733" b="1">
                <a:solidFill>
                  <a:srgbClr val="FFFFFF"/>
                </a:solidFill>
                <a:latin typeface="Calibri"/>
              </a:rPr>
              <a:t>Systém Administrace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3490" y="170689"/>
            <a:ext cx="279275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900">
                <a:solidFill>
                  <a:srgbClr val="BFDBFE"/>
                </a:solidFill>
              </a:defRPr>
            </a:pPr>
            <a:r>
              <a:rPr sz="1200">
                <a:solidFill>
                  <a:srgbClr val="BFDBFE"/>
                </a:solidFill>
                <a:latin typeface="Calibri"/>
              </a:rPr>
              <a:t>Národní rada elektronického zdravotnictví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1" y="877825"/>
            <a:ext cx="29979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400" b="1">
                <a:solidFill>
                  <a:srgbClr val="1E293B"/>
                </a:solidFill>
              </a:defRPr>
            </a:pPr>
            <a:r>
              <a:rPr sz="3200" b="1">
                <a:solidFill>
                  <a:srgbClr val="1E293B"/>
                </a:solidFill>
                <a:latin typeface="Calibri"/>
              </a:rPr>
              <a:t>Moduly systému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463040"/>
            <a:ext cx="686431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200">
                <a:solidFill>
                  <a:srgbClr val="475569"/>
                </a:solidFill>
              </a:defRPr>
            </a:pPr>
            <a:r>
              <a:rPr sz="1600">
                <a:solidFill>
                  <a:srgbClr val="475569"/>
                </a:solidFill>
                <a:latin typeface="Calibri"/>
              </a:rPr>
              <a:t>Systém Administrace je provozován jako Informační systém veřejné správy (ISVS)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" y="2011680"/>
            <a:ext cx="2682240" cy="316992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" y="2011680"/>
            <a:ext cx="2682240" cy="73152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3040" y="2316480"/>
            <a:ext cx="731520" cy="731520"/>
          </a:xfrm>
          <a:prstGeom prst="ellipse">
            <a:avLst/>
          </a:prstGeom>
          <a:solidFill>
            <a:srgbClr val="EFF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8114" y="2377441"/>
            <a:ext cx="561372" cy="543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2200"/>
            </a:pPr>
            <a:r>
              <a:rPr sz="2933">
                <a:solidFill>
                  <a:prstClr val="black"/>
                </a:solidFill>
                <a:latin typeface="Calibri"/>
              </a:rPr>
              <a:t>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977" y="3230880"/>
            <a:ext cx="1561646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100" b="1">
                <a:solidFill>
                  <a:srgbClr val="1E293B"/>
                </a:solidFill>
              </a:defRPr>
            </a:pPr>
            <a:r>
              <a:rPr sz="1467" b="1">
                <a:solidFill>
                  <a:srgbClr val="1E293B"/>
                </a:solidFill>
                <a:latin typeface="Calibri"/>
              </a:rPr>
              <a:t>Modul akreditace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718561"/>
            <a:ext cx="243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900">
                <a:solidFill>
                  <a:srgbClr val="475569"/>
                </a:solidFill>
              </a:defRPr>
            </a:pPr>
            <a:r>
              <a:rPr sz="1200">
                <a:solidFill>
                  <a:srgbClr val="475569"/>
                </a:solidFill>
                <a:latin typeface="Calibri"/>
              </a:rPr>
              <a:t>Správa akreditací a žádostí o akreditaci pro vzdělávací programy a pracoviště.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28416" y="2011680"/>
            <a:ext cx="2682240" cy="316992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28416" y="2011680"/>
            <a:ext cx="2682240" cy="73152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03776" y="2316480"/>
            <a:ext cx="731520" cy="731520"/>
          </a:xfrm>
          <a:prstGeom prst="ellipse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8850" y="2377441"/>
            <a:ext cx="561372" cy="543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2200"/>
            </a:pPr>
            <a:r>
              <a:rPr sz="2933">
                <a:solidFill>
                  <a:prstClr val="black"/>
                </a:solidFill>
                <a:latin typeface="Calibri"/>
              </a:rPr>
              <a:t>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2945" y="3230880"/>
            <a:ext cx="2253181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100" b="1">
                <a:solidFill>
                  <a:srgbClr val="1E293B"/>
                </a:solidFill>
              </a:defRPr>
            </a:pPr>
            <a:r>
              <a:rPr sz="1467" b="1">
                <a:solidFill>
                  <a:srgbClr val="1E293B"/>
                </a:solidFill>
                <a:latin typeface="Calibri"/>
              </a:rPr>
              <a:t>Modul účastník vzdělávání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50336" y="3718561"/>
            <a:ext cx="243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900">
                <a:solidFill>
                  <a:srgbClr val="475569"/>
                </a:solidFill>
              </a:defRPr>
            </a:pPr>
            <a:r>
              <a:rPr sz="1200">
                <a:solidFill>
                  <a:srgbClr val="475569"/>
                </a:solidFill>
                <a:latin typeface="Calibri"/>
              </a:rPr>
              <a:t>Komplexní správa účastníků vzdělávání včetně elektronického indexu (eIndex).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69152" y="2011680"/>
            <a:ext cx="2682240" cy="316992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69152" y="2011680"/>
            <a:ext cx="2682240" cy="73152"/>
          </a:xfrm>
          <a:prstGeom prst="rect">
            <a:avLst/>
          </a:prstGeom>
          <a:solidFill>
            <a:srgbClr val="0596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44512" y="2316480"/>
            <a:ext cx="731520" cy="731520"/>
          </a:xfrm>
          <a:prstGeom prst="ellipse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9586" y="2377441"/>
            <a:ext cx="561372" cy="543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2200"/>
            </a:pPr>
            <a:r>
              <a:rPr sz="2933">
                <a:solidFill>
                  <a:prstClr val="black"/>
                </a:solidFill>
                <a:latin typeface="Calibri"/>
              </a:rPr>
              <a:t>⭐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95397" y="3230880"/>
            <a:ext cx="1429750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100" b="1">
                <a:solidFill>
                  <a:srgbClr val="1E293B"/>
                </a:solidFill>
              </a:defRPr>
            </a:pPr>
            <a:r>
              <a:rPr sz="1467" b="1">
                <a:solidFill>
                  <a:srgbClr val="1E293B"/>
                </a:solidFill>
                <a:latin typeface="Calibri"/>
              </a:rPr>
              <a:t>Modul evaluace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91072" y="3718561"/>
            <a:ext cx="243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900">
                <a:solidFill>
                  <a:srgbClr val="475569"/>
                </a:solidFill>
              </a:defRPr>
            </a:pPr>
            <a:r>
              <a:rPr sz="1200">
                <a:solidFill>
                  <a:srgbClr val="475569"/>
                </a:solidFill>
                <a:latin typeface="Calibri"/>
              </a:rPr>
              <a:t>Hodnocení kvality vzdělávání a zpětné vazby od účastníků i školitelů.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009888" y="2011680"/>
            <a:ext cx="2682240" cy="316992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09888" y="2011680"/>
            <a:ext cx="2682240" cy="73152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985248" y="2316480"/>
            <a:ext cx="731520" cy="731520"/>
          </a:xfrm>
          <a:prstGeom prst="ellipse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70322" y="2377441"/>
            <a:ext cx="561372" cy="543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2200"/>
            </a:pPr>
            <a:r>
              <a:rPr sz="2933">
                <a:solidFill>
                  <a:prstClr val="black"/>
                </a:solidFill>
                <a:latin typeface="Calibri"/>
              </a:rPr>
              <a:t>📊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73442" y="3230880"/>
            <a:ext cx="2355132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100" b="1">
                <a:solidFill>
                  <a:srgbClr val="1E293B"/>
                </a:solidFill>
              </a:defRPr>
            </a:pPr>
            <a:r>
              <a:rPr sz="1467" b="1">
                <a:solidFill>
                  <a:srgbClr val="1E293B"/>
                </a:solidFill>
                <a:latin typeface="Calibri"/>
              </a:rPr>
              <a:t>Modul statistiky a reporting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31808" y="3718561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900">
                <a:solidFill>
                  <a:srgbClr val="475569"/>
                </a:solidFill>
              </a:defRPr>
            </a:pPr>
            <a:r>
              <a:rPr sz="1200">
                <a:solidFill>
                  <a:srgbClr val="475569"/>
                </a:solidFill>
                <a:latin typeface="Calibri"/>
              </a:rPr>
              <a:t>Sledování trendů, transparentnost a podpora rozhodovacích procesů.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267200" y="5547360"/>
            <a:ext cx="3657600" cy="487680"/>
          </a:xfrm>
          <a:prstGeom prst="roundRect">
            <a:avLst/>
          </a:prstGeom>
          <a:solidFill>
            <a:srgbClr val="0596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61001" y="5608320"/>
            <a:ext cx="1869999" cy="379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400" b="1">
                <a:solidFill>
                  <a:srgbClr val="FFFFFF"/>
                </a:solidFill>
              </a:defRPr>
            </a:pPr>
            <a:r>
              <a:rPr sz="1867" b="1">
                <a:solidFill>
                  <a:srgbClr val="FFFFFF"/>
                </a:solidFill>
                <a:latin typeface="Calibri"/>
              </a:rPr>
              <a:t>START  1. 1. 2026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486144"/>
            <a:ext cx="12192000" cy="371856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28494" y="6522720"/>
            <a:ext cx="6135013" cy="2358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700">
                <a:solidFill>
                  <a:srgbClr val="94A3B8"/>
                </a:solidFill>
              </a:defRPr>
            </a:pPr>
            <a:r>
              <a:rPr sz="933">
                <a:solidFill>
                  <a:srgbClr val="94A3B8"/>
                </a:solidFill>
                <a:latin typeface="Calibri"/>
              </a:rPr>
              <a:t>Projekt NPO reg. č. CZ.31.7.0/0.0/0.0/22_059/0007698  |  Financováno EU – NextGenerationEU  |  Pilíř 6, Komponenta 6.1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975360"/>
            <a:ext cx="5649303" cy="6667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800" b="1">
                <a:solidFill>
                  <a:srgbClr val="0054A6"/>
                </a:solidFill>
              </a:defRPr>
            </a:pPr>
            <a:r>
              <a:rPr sz="3733" b="1">
                <a:solidFill>
                  <a:srgbClr val="0054A6"/>
                </a:solidFill>
                <a:latin typeface="Calibri"/>
              </a:rPr>
              <a:t>Klíčové funkce pro školence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2194560"/>
            <a:ext cx="2682240" cy="2194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3202" y="2377441"/>
            <a:ext cx="5950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2400"/>
            </a:pPr>
            <a:r>
              <a:rPr sz="3200">
                <a:solidFill>
                  <a:prstClr val="black"/>
                </a:solidFill>
                <a:latin typeface="Calibri"/>
              </a:rPr>
              <a:t>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0930" y="2865120"/>
            <a:ext cx="1739579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100" b="1">
                <a:solidFill>
                  <a:srgbClr val="374151"/>
                </a:solidFill>
              </a:defRPr>
            </a:pPr>
            <a:r>
              <a:rPr sz="1467" b="1">
                <a:solidFill>
                  <a:srgbClr val="374151"/>
                </a:solidFill>
                <a:latin typeface="Calibri"/>
              </a:rPr>
              <a:t>Elektronické žádosti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3230881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900">
                <a:solidFill>
                  <a:srgbClr val="6B7280"/>
                </a:solidFill>
              </a:defRPr>
            </a:pPr>
            <a:r>
              <a:rPr sz="1200">
                <a:solidFill>
                  <a:srgbClr val="6B7280"/>
                </a:solidFill>
                <a:latin typeface="Calibri"/>
              </a:rPr>
              <a:t>Podávání přihlášek ke zkouškám kompletně online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99104" y="2194560"/>
            <a:ext cx="2682240" cy="2194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2706" y="2377441"/>
            <a:ext cx="5950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2400"/>
            </a:pPr>
            <a:r>
              <a:rPr sz="3200">
                <a:solidFill>
                  <a:prstClr val="black"/>
                </a:solidFill>
                <a:latin typeface="Calibri"/>
              </a:rPr>
              <a:t>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5800" y="2865120"/>
            <a:ext cx="708848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100" b="1">
                <a:solidFill>
                  <a:srgbClr val="374151"/>
                </a:solidFill>
              </a:defRPr>
            </a:pPr>
            <a:r>
              <a:rPr sz="1467" b="1">
                <a:solidFill>
                  <a:srgbClr val="374151"/>
                </a:solidFill>
                <a:latin typeface="Calibri"/>
              </a:rPr>
              <a:t>eIndex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1024" y="3230881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900">
                <a:solidFill>
                  <a:srgbClr val="6B7280"/>
                </a:solidFill>
              </a:defRPr>
            </a:pPr>
            <a:r>
              <a:rPr sz="1200">
                <a:solidFill>
                  <a:srgbClr val="6B7280"/>
                </a:solidFill>
                <a:latin typeface="Calibri"/>
              </a:rPr>
              <a:t>Digitální průkaz odbornosti s potvrzováním praxe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88608" y="2194560"/>
            <a:ext cx="2682240" cy="2194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2210" y="2377441"/>
            <a:ext cx="5950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2400"/>
            </a:pPr>
            <a:r>
              <a:rPr sz="3200">
                <a:solidFill>
                  <a:prstClr val="black"/>
                </a:solidFill>
                <a:latin typeface="Calibri"/>
              </a:rPr>
              <a:t>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01191" y="2865120"/>
            <a:ext cx="1257074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100" b="1">
                <a:solidFill>
                  <a:srgbClr val="374151"/>
                </a:solidFill>
              </a:defRPr>
            </a:pPr>
            <a:r>
              <a:rPr sz="1467" b="1">
                <a:solidFill>
                  <a:srgbClr val="374151"/>
                </a:solidFill>
                <a:latin typeface="Calibri"/>
              </a:rPr>
              <a:t>Automatizace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0528" y="3230881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900">
                <a:solidFill>
                  <a:srgbClr val="6B7280"/>
                </a:solidFill>
              </a:defRPr>
            </a:pPr>
            <a:r>
              <a:rPr sz="1200">
                <a:solidFill>
                  <a:srgbClr val="6B7280"/>
                </a:solidFill>
                <a:latin typeface="Calibri"/>
              </a:rPr>
              <a:t>Předvyplněné údaje z národních registrů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278112" y="2194560"/>
            <a:ext cx="2682240" cy="2194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21714" y="2377441"/>
            <a:ext cx="5950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2400"/>
            </a:pPr>
            <a:r>
              <a:rPr sz="3200">
                <a:solidFill>
                  <a:prstClr val="black"/>
                </a:solidFill>
                <a:latin typeface="Calibri"/>
              </a:rPr>
              <a:t>📊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99937" y="2865120"/>
            <a:ext cx="1638590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100" b="1">
                <a:solidFill>
                  <a:srgbClr val="374151"/>
                </a:solidFill>
              </a:defRPr>
            </a:pPr>
            <a:r>
              <a:rPr sz="1467" b="1">
                <a:solidFill>
                  <a:srgbClr val="374151"/>
                </a:solidFill>
                <a:latin typeface="Calibri"/>
              </a:rPr>
              <a:t>Kompletní přehled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00032" y="3230881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900">
                <a:solidFill>
                  <a:srgbClr val="6B7280"/>
                </a:solidFill>
              </a:defRPr>
            </a:pPr>
            <a:r>
              <a:rPr sz="1200">
                <a:solidFill>
                  <a:srgbClr val="6B7280"/>
                </a:solidFill>
                <a:latin typeface="Calibri"/>
              </a:rPr>
              <a:t>Veškerá historie vzdělávání na jednom místě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" y="4876800"/>
            <a:ext cx="109728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1400">
                <a:solidFill>
                  <a:srgbClr val="059669"/>
                </a:solidFill>
              </a:defRPr>
            </a:pPr>
            <a:r>
              <a:rPr sz="1867">
                <a:solidFill>
                  <a:srgbClr val="059669"/>
                </a:solidFill>
                <a:latin typeface="Calibri"/>
              </a:rPr>
              <a:t>✅ Méně papírů  ✅ Rychlejší vyřízení  ✅ Aktuální informace  ✅ Notifikace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89681" y="6522721"/>
            <a:ext cx="401263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900">
                <a:solidFill>
                  <a:srgbClr val="6B7280"/>
                </a:solidFill>
              </a:defRPr>
            </a:pPr>
            <a:r>
              <a:rPr sz="1200">
                <a:solidFill>
                  <a:srgbClr val="6B7280"/>
                </a:solidFill>
                <a:latin typeface="Calibri"/>
              </a:rPr>
              <a:t>systemadministrace.cz  |  podpora@ipvz.cz  |  Infolinka: 1221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D70CC8-EA06-71FB-6717-C0DA18B9E1C1}"/>
              </a:ext>
            </a:extLst>
          </p:cNvPr>
          <p:cNvSpPr/>
          <p:nvPr/>
        </p:nvSpPr>
        <p:spPr>
          <a:xfrm>
            <a:off x="0" y="0"/>
            <a:ext cx="12192000" cy="670560"/>
          </a:xfrm>
          <a:prstGeom prst="rect">
            <a:avLst/>
          </a:prstGeom>
          <a:gradFill>
            <a:gsLst>
              <a:gs pos="0">
                <a:srgbClr val="1D4ED8"/>
              </a:gs>
              <a:gs pos="100000">
                <a:srgbClr val="3B82F6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159D6F30-B963-CC79-8FDF-5A7A08510DC9}"/>
              </a:ext>
            </a:extLst>
          </p:cNvPr>
          <p:cNvSpPr txBox="1"/>
          <p:nvPr/>
        </p:nvSpPr>
        <p:spPr>
          <a:xfrm>
            <a:off x="426721" y="146305"/>
            <a:ext cx="2107180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FFFFFF"/>
                </a:solidFill>
              </a:defRPr>
            </a:pPr>
            <a:r>
              <a:rPr sz="1733" b="1" dirty="0" err="1">
                <a:solidFill>
                  <a:srgbClr val="FFFFFF"/>
                </a:solidFill>
                <a:latin typeface="Calibri"/>
              </a:rPr>
              <a:t>Systém</a:t>
            </a:r>
            <a:r>
              <a:rPr sz="17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sz="1733" b="1" dirty="0" err="1">
                <a:solidFill>
                  <a:srgbClr val="FFFFFF"/>
                </a:solidFill>
                <a:latin typeface="Calibri"/>
              </a:rPr>
              <a:t>Administrace</a:t>
            </a:r>
            <a:endParaRPr sz="1733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C46517C8-768A-F89D-EA27-326690B350C1}"/>
              </a:ext>
            </a:extLst>
          </p:cNvPr>
          <p:cNvSpPr txBox="1"/>
          <p:nvPr/>
        </p:nvSpPr>
        <p:spPr>
          <a:xfrm>
            <a:off x="9030282" y="170689"/>
            <a:ext cx="279595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900">
                <a:solidFill>
                  <a:srgbClr val="BFDBFE"/>
                </a:solidFill>
              </a:defRPr>
            </a:pPr>
            <a:r>
              <a:rPr sz="1200" dirty="0" err="1">
                <a:solidFill>
                  <a:srgbClr val="BFDBFE"/>
                </a:solidFill>
                <a:latin typeface="Calibri"/>
              </a:rPr>
              <a:t>Národní</a:t>
            </a:r>
            <a:r>
              <a:rPr sz="1200" dirty="0">
                <a:solidFill>
                  <a:srgbClr val="BFDBFE"/>
                </a:solidFill>
                <a:latin typeface="Calibri"/>
              </a:rPr>
              <a:t> rada </a:t>
            </a:r>
            <a:r>
              <a:rPr sz="1200" dirty="0" err="1">
                <a:solidFill>
                  <a:srgbClr val="BFDBFE"/>
                </a:solidFill>
                <a:latin typeface="Calibri"/>
              </a:rPr>
              <a:t>elektronického</a:t>
            </a:r>
            <a:r>
              <a:rPr sz="1200" dirty="0">
                <a:solidFill>
                  <a:srgbClr val="BFDBFE"/>
                </a:solidFill>
                <a:latin typeface="Calibri"/>
              </a:rPr>
              <a:t> </a:t>
            </a:r>
            <a:r>
              <a:rPr sz="1200" dirty="0" err="1">
                <a:solidFill>
                  <a:srgbClr val="BFDBFE"/>
                </a:solidFill>
                <a:latin typeface="Calibri"/>
              </a:rPr>
              <a:t>zdravotnictví</a:t>
            </a:r>
            <a:endParaRPr sz="1200" dirty="0">
              <a:solidFill>
                <a:srgbClr val="BFDBF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70560"/>
          </a:xfrm>
          <a:prstGeom prst="rect">
            <a:avLst/>
          </a:prstGeom>
          <a:gradFill>
            <a:gsLst>
              <a:gs pos="0">
                <a:srgbClr val="1D4ED8"/>
              </a:gs>
              <a:gs pos="100000">
                <a:srgbClr val="3B82F6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0560"/>
            <a:ext cx="12192000" cy="48768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1" y="146305"/>
            <a:ext cx="2108269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FFFFFF"/>
                </a:solidFill>
              </a:defRPr>
            </a:pPr>
            <a:r>
              <a:rPr sz="1733" b="1">
                <a:solidFill>
                  <a:srgbClr val="FFFFFF"/>
                </a:solidFill>
                <a:latin typeface="Calibri"/>
              </a:rPr>
              <a:t>Systém Administrace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3490" y="170689"/>
            <a:ext cx="279275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900">
                <a:solidFill>
                  <a:srgbClr val="BFDBFE"/>
                </a:solidFill>
              </a:defRPr>
            </a:pPr>
            <a:r>
              <a:rPr sz="1200">
                <a:solidFill>
                  <a:srgbClr val="BFDBFE"/>
                </a:solidFill>
                <a:latin typeface="Calibri"/>
              </a:rPr>
              <a:t>Národní rada elektronického zdravotnictví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877825"/>
            <a:ext cx="34438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400" b="1">
                <a:solidFill>
                  <a:srgbClr val="1E293B"/>
                </a:solidFill>
              </a:defRPr>
            </a:pPr>
            <a:r>
              <a:rPr sz="3200" b="1">
                <a:solidFill>
                  <a:srgbClr val="1E293B"/>
                </a:solidFill>
                <a:latin typeface="Calibri"/>
              </a:rPr>
              <a:t>Strategický kontext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463040"/>
            <a:ext cx="483818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200">
                <a:solidFill>
                  <a:srgbClr val="475569"/>
                </a:solidFill>
              </a:defRPr>
            </a:pPr>
            <a:r>
              <a:rPr sz="1600">
                <a:solidFill>
                  <a:srgbClr val="475569"/>
                </a:solidFill>
                <a:latin typeface="Calibri"/>
              </a:rPr>
              <a:t>Zasazení do ekosystému elektronického zdravotnictví ČR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" y="1950720"/>
            <a:ext cx="5425440" cy="420624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064" y="2048256"/>
            <a:ext cx="73152" cy="4011168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905" y="2097025"/>
            <a:ext cx="3102131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1E293B"/>
                </a:solidFill>
              </a:defRPr>
            </a:pPr>
            <a:r>
              <a:rPr sz="1733" b="1">
                <a:solidFill>
                  <a:srgbClr val="1E293B"/>
                </a:solidFill>
                <a:latin typeface="Calibri"/>
              </a:rPr>
              <a:t>Národní strategie EZ 2025–2035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904" y="2499360"/>
            <a:ext cx="4998720" cy="1912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lang="cs-CZ" sz="1333" noProof="1">
                <a:solidFill>
                  <a:srgbClr val="475569"/>
                </a:solidFill>
                <a:latin typeface="Calibri"/>
              </a:rPr>
              <a:t>✓  Digitalizace vzdělávání zdravotníků</a:t>
            </a:r>
          </a:p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lang="cs-CZ" sz="1333" noProof="1">
                <a:solidFill>
                  <a:srgbClr val="475569"/>
                </a:solidFill>
                <a:latin typeface="Calibri"/>
              </a:rPr>
              <a:t>✓  Interoperabilita se službami eGovernmentu</a:t>
            </a:r>
          </a:p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lang="cs-CZ" sz="1333" noProof="1">
                <a:solidFill>
                  <a:srgbClr val="475569"/>
                </a:solidFill>
                <a:latin typeface="Calibri"/>
              </a:rPr>
              <a:t>✓  Napojení na centrální služby EZ </a:t>
            </a:r>
          </a:p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lang="cs-CZ" sz="1333" noProof="1">
                <a:solidFill>
                  <a:srgbClr val="475569"/>
                </a:solidFill>
                <a:latin typeface="Calibri"/>
              </a:rPr>
              <a:t>✓  Podpora EHDS – kvalifikovaní zdravotníci</a:t>
            </a:r>
          </a:p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lang="cs-CZ" sz="1333" noProof="1">
                <a:solidFill>
                  <a:srgbClr val="475569"/>
                </a:solidFill>
                <a:latin typeface="Calibri"/>
              </a:rPr>
              <a:t>✓  Identita občana (NIA) jako primární autentizace</a:t>
            </a:r>
          </a:p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lang="cs-CZ" sz="1333" noProof="1">
                <a:solidFill>
                  <a:srgbClr val="475569"/>
                </a:solidFill>
                <a:latin typeface="Calibri"/>
              </a:rPr>
              <a:t>✓  Vazba na kmenové registry MZ ČR</a:t>
            </a:r>
          </a:p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lang="cs-CZ" sz="1333" noProof="1">
                <a:solidFill>
                  <a:srgbClr val="475569"/>
                </a:solidFill>
                <a:latin typeface="Calibri"/>
              </a:rPr>
              <a:t>✓  Soulad s výzvami IROP 78/79/80 a NPO 22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78880" y="1950720"/>
            <a:ext cx="5425440" cy="4206240"/>
          </a:xfrm>
          <a:prstGeom prst="roundRect">
            <a:avLst/>
          </a:prstGeom>
          <a:gradFill>
            <a:gsLst>
              <a:gs pos="0">
                <a:srgbClr val="1D4ED8"/>
              </a:gs>
              <a:gs pos="100000">
                <a:srgbClr val="2563EB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3680" y="2170176"/>
            <a:ext cx="2124236" cy="379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400" b="1">
                <a:solidFill>
                  <a:srgbClr val="FFFFFF"/>
                </a:solidFill>
              </a:defRPr>
            </a:pPr>
            <a:r>
              <a:rPr sz="1867" b="1">
                <a:solidFill>
                  <a:srgbClr val="FFFFFF"/>
                </a:solidFill>
                <a:latin typeface="Calibri"/>
              </a:rPr>
              <a:t>Uživatelské skupiny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3680" y="2682240"/>
            <a:ext cx="475488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1067"/>
              </a:spcAft>
              <a:defRPr sz="1200">
                <a:solidFill>
                  <a:srgbClr val="FFFFFF"/>
                </a:solidFill>
              </a:defRPr>
            </a:pPr>
            <a:r>
              <a:rPr sz="1600">
                <a:solidFill>
                  <a:srgbClr val="FFFFFF"/>
                </a:solidFill>
                <a:latin typeface="Calibri"/>
              </a:rPr>
              <a:t>1.  Školenci – účastníci vzdělávání</a:t>
            </a:r>
          </a:p>
          <a:p>
            <a:pPr defTabSz="609585">
              <a:spcAft>
                <a:spcPts val="1067"/>
              </a:spcAft>
              <a:defRPr sz="1200">
                <a:solidFill>
                  <a:srgbClr val="FFFFFF"/>
                </a:solidFill>
              </a:defRPr>
            </a:pPr>
            <a:r>
              <a:rPr sz="1600">
                <a:solidFill>
                  <a:srgbClr val="FFFFFF"/>
                </a:solidFill>
                <a:latin typeface="Calibri"/>
              </a:rPr>
              <a:t>2.  Školitelé – vedoucí praktické přípravy</a:t>
            </a:r>
          </a:p>
          <a:p>
            <a:pPr defTabSz="609585">
              <a:spcAft>
                <a:spcPts val="1067"/>
              </a:spcAft>
              <a:defRPr sz="1200">
                <a:solidFill>
                  <a:srgbClr val="FFFFFF"/>
                </a:solidFill>
              </a:defRPr>
            </a:pPr>
            <a:r>
              <a:rPr sz="1600">
                <a:solidFill>
                  <a:srgbClr val="FFFFFF"/>
                </a:solidFill>
                <a:latin typeface="Calibri"/>
              </a:rPr>
              <a:t>3.  Akreditovaná zařízení – zdravotnická pracoviště</a:t>
            </a:r>
          </a:p>
          <a:p>
            <a:pPr defTabSz="609585">
              <a:spcAft>
                <a:spcPts val="1067"/>
              </a:spcAft>
              <a:defRPr sz="1200">
                <a:solidFill>
                  <a:srgbClr val="FFFFFF"/>
                </a:solidFill>
              </a:defRPr>
            </a:pPr>
            <a:r>
              <a:rPr sz="1600">
                <a:solidFill>
                  <a:srgbClr val="FFFFFF"/>
                </a:solidFill>
                <a:latin typeface="Calibri"/>
              </a:rPr>
              <a:t>4.  Pověřené organizace – IPVZ, NCO NZO a další</a:t>
            </a:r>
          </a:p>
          <a:p>
            <a:pPr defTabSz="609585">
              <a:spcAft>
                <a:spcPts val="1067"/>
              </a:spcAft>
              <a:defRPr sz="1200">
                <a:solidFill>
                  <a:srgbClr val="FFFFFF"/>
                </a:solidFill>
              </a:defRPr>
            </a:pPr>
            <a:r>
              <a:rPr sz="1600">
                <a:solidFill>
                  <a:srgbClr val="FFFFFF"/>
                </a:solidFill>
                <a:latin typeface="Calibri"/>
              </a:rPr>
              <a:t>5.  Ministerstvo zdravotnictví – správce systému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486144"/>
            <a:ext cx="12192000" cy="371856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8494" y="6522720"/>
            <a:ext cx="6135013" cy="2358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700">
                <a:solidFill>
                  <a:srgbClr val="94A3B8"/>
                </a:solidFill>
              </a:defRPr>
            </a:pPr>
            <a:r>
              <a:rPr sz="933">
                <a:solidFill>
                  <a:srgbClr val="94A3B8"/>
                </a:solidFill>
                <a:latin typeface="Calibri"/>
              </a:rPr>
              <a:t>Projekt NPO reg. č. CZ.31.7.0/0.0/0.0/22_059/0007698  |  Financováno EU – NextGenerationEU  |  Pilíř 6, Komponenta 6.1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70560"/>
          </a:xfrm>
          <a:prstGeom prst="rect">
            <a:avLst/>
          </a:prstGeom>
          <a:gradFill>
            <a:gsLst>
              <a:gs pos="0">
                <a:srgbClr val="1D4ED8"/>
              </a:gs>
              <a:gs pos="100000">
                <a:srgbClr val="3B82F6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0560"/>
            <a:ext cx="12192000" cy="48768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1" y="146305"/>
            <a:ext cx="2108269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FFFFFF"/>
                </a:solidFill>
              </a:defRPr>
            </a:pPr>
            <a:r>
              <a:rPr sz="1733" b="1">
                <a:solidFill>
                  <a:srgbClr val="FFFFFF"/>
                </a:solidFill>
                <a:latin typeface="Calibri"/>
              </a:rPr>
              <a:t>Systém Administrace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3490" y="170689"/>
            <a:ext cx="279275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900">
                <a:solidFill>
                  <a:srgbClr val="BFDBFE"/>
                </a:solidFill>
              </a:defRPr>
            </a:pPr>
            <a:r>
              <a:rPr sz="1200">
                <a:solidFill>
                  <a:srgbClr val="BFDBFE"/>
                </a:solidFill>
                <a:latin typeface="Calibri"/>
              </a:rPr>
              <a:t>Národní rada elektronického zdravotnictví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1" y="877825"/>
            <a:ext cx="42807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400" b="1">
                <a:solidFill>
                  <a:srgbClr val="1E293B"/>
                </a:solidFill>
              </a:defRPr>
            </a:pPr>
            <a:r>
              <a:rPr sz="3200" b="1">
                <a:solidFill>
                  <a:srgbClr val="1E293B"/>
                </a:solidFill>
                <a:latin typeface="Calibri"/>
              </a:rPr>
              <a:t>Klíčové milníky projektu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9760" y="1950720"/>
            <a:ext cx="48768" cy="42672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31264" y="1975104"/>
            <a:ext cx="365760" cy="365760"/>
          </a:xfrm>
          <a:prstGeom prst="ellipse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882" y="1889760"/>
            <a:ext cx="7040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1500" b="1">
                <a:solidFill>
                  <a:srgbClr val="1E293B"/>
                </a:solidFill>
              </a:defRPr>
            </a:pPr>
            <a:r>
              <a:rPr sz="2000" b="1">
                <a:solidFill>
                  <a:srgbClr val="1E293B"/>
                </a:solidFill>
                <a:latin typeface="Calibri"/>
              </a:rPr>
              <a:t>2023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16480" y="1889760"/>
            <a:ext cx="9387840" cy="95097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0864" y="1938528"/>
            <a:ext cx="73152" cy="85344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0321" y="1987297"/>
            <a:ext cx="1624163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1E293B"/>
                </a:solidFill>
              </a:defRPr>
            </a:pPr>
            <a:r>
              <a:rPr sz="1733" b="1">
                <a:solidFill>
                  <a:srgbClr val="1E293B"/>
                </a:solidFill>
                <a:latin typeface="Calibri"/>
              </a:rPr>
              <a:t>Zahájení vývoje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0320" y="2353056"/>
            <a:ext cx="890016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 sz="1000">
                <a:solidFill>
                  <a:srgbClr val="475569"/>
                </a:solidFill>
              </a:defRPr>
            </a:pPr>
            <a:r>
              <a:rPr lang="cs-CZ" sz="1333" noProof="1">
                <a:solidFill>
                  <a:srgbClr val="475569"/>
                </a:solidFill>
                <a:latin typeface="Calibri"/>
              </a:rPr>
              <a:t>Procesní a datová analýza, návrh architektury, specifikace požadavků, legislativa</a:t>
            </a:r>
          </a:p>
        </p:txBody>
      </p:sp>
      <p:sp>
        <p:nvSpPr>
          <p:cNvPr id="15" name="Oval 14"/>
          <p:cNvSpPr/>
          <p:nvPr/>
        </p:nvSpPr>
        <p:spPr>
          <a:xfrm>
            <a:off x="1731264" y="3048000"/>
            <a:ext cx="365760" cy="365760"/>
          </a:xfrm>
          <a:prstGeom prst="ellipse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882" y="2962656"/>
            <a:ext cx="7040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1500" b="1">
                <a:solidFill>
                  <a:srgbClr val="1E293B"/>
                </a:solidFill>
              </a:defRPr>
            </a:pPr>
            <a:r>
              <a:rPr sz="2000" b="1">
                <a:solidFill>
                  <a:srgbClr val="1E293B"/>
                </a:solidFill>
                <a:latin typeface="Calibri"/>
              </a:rPr>
              <a:t>2024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16480" y="2962656"/>
            <a:ext cx="9387840" cy="95097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40864" y="3011424"/>
            <a:ext cx="73152" cy="85344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0320" y="3060193"/>
            <a:ext cx="4758162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1E293B"/>
                </a:solidFill>
              </a:defRPr>
            </a:pPr>
            <a:r>
              <a:rPr lang="cs-CZ" sz="1733" b="1" dirty="0">
                <a:solidFill>
                  <a:srgbClr val="1E293B"/>
                </a:solidFill>
                <a:latin typeface="Calibri"/>
              </a:rPr>
              <a:t>Příprava zadávací dokumentace + Veřejná zakázka</a:t>
            </a:r>
            <a:endParaRPr sz="1733" b="1" dirty="0">
              <a:solidFill>
                <a:srgbClr val="1E293B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0320" y="3425952"/>
            <a:ext cx="890016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 sz="1000">
                <a:solidFill>
                  <a:srgbClr val="475569"/>
                </a:solidFill>
              </a:defRPr>
            </a:pPr>
            <a:r>
              <a:rPr lang="cs-CZ" sz="1333" dirty="0">
                <a:solidFill>
                  <a:srgbClr val="475569"/>
                </a:solidFill>
                <a:latin typeface="Calibri"/>
              </a:rPr>
              <a:t>VŘ 8/2024 – 1/2025</a:t>
            </a:r>
            <a:endParaRPr sz="1333" dirty="0">
              <a:solidFill>
                <a:srgbClr val="475569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31264" y="4120896"/>
            <a:ext cx="365760" cy="365760"/>
          </a:xfrm>
          <a:prstGeom prst="ellipse">
            <a:avLst/>
          </a:prstGeom>
          <a:solidFill>
            <a:srgbClr val="D977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1882" y="4035552"/>
            <a:ext cx="7040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1500" b="1">
                <a:solidFill>
                  <a:srgbClr val="1E293B"/>
                </a:solidFill>
              </a:defRPr>
            </a:pPr>
            <a:r>
              <a:rPr sz="2000" b="1">
                <a:solidFill>
                  <a:srgbClr val="1E293B"/>
                </a:solidFill>
                <a:latin typeface="Calibri"/>
              </a:rPr>
              <a:t>2025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316480" y="4035552"/>
            <a:ext cx="9387840" cy="95097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40864" y="4084320"/>
            <a:ext cx="73152" cy="853440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60320" y="4133089"/>
            <a:ext cx="2570768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1E293B"/>
                </a:solidFill>
              </a:defRPr>
            </a:pPr>
            <a:r>
              <a:rPr lang="cs-CZ" sz="1733" b="1" dirty="0">
                <a:solidFill>
                  <a:srgbClr val="1E293B"/>
                </a:solidFill>
                <a:latin typeface="Calibri"/>
              </a:rPr>
              <a:t>Vývoj systému a testování</a:t>
            </a:r>
            <a:endParaRPr sz="1733" b="1" dirty="0">
              <a:solidFill>
                <a:srgbClr val="1E293B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0320" y="4498849"/>
            <a:ext cx="890016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 sz="1000">
                <a:solidFill>
                  <a:srgbClr val="475569"/>
                </a:solidFill>
              </a:defRPr>
            </a:pPr>
            <a:r>
              <a:rPr lang="cs-CZ" sz="1333" noProof="1">
                <a:solidFill>
                  <a:srgbClr val="475569"/>
                </a:solidFill>
                <a:latin typeface="Calibri"/>
              </a:rPr>
              <a:t>Vývoj systému od 4/2025. Migrace dat z EZP, uživatelská testování s klíčovými uživateli, manuály, dokončení integrací</a:t>
            </a:r>
          </a:p>
        </p:txBody>
      </p:sp>
      <p:sp>
        <p:nvSpPr>
          <p:cNvPr id="27" name="Oval 26"/>
          <p:cNvSpPr/>
          <p:nvPr/>
        </p:nvSpPr>
        <p:spPr>
          <a:xfrm>
            <a:off x="1731264" y="5193792"/>
            <a:ext cx="365760" cy="365760"/>
          </a:xfrm>
          <a:prstGeom prst="ellipse">
            <a:avLst/>
          </a:prstGeom>
          <a:solidFill>
            <a:srgbClr val="0596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432" y="5108448"/>
            <a:ext cx="94448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1500" b="1">
                <a:solidFill>
                  <a:srgbClr val="1E293B"/>
                </a:solidFill>
              </a:defRPr>
            </a:pPr>
            <a:r>
              <a:rPr sz="2000" b="1">
                <a:solidFill>
                  <a:srgbClr val="1E293B"/>
                </a:solidFill>
                <a:latin typeface="Calibri"/>
              </a:rPr>
              <a:t>1/2026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316480" y="5108448"/>
            <a:ext cx="9387840" cy="950976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40864" y="5157216"/>
            <a:ext cx="73152" cy="853440"/>
          </a:xfrm>
          <a:prstGeom prst="rect">
            <a:avLst/>
          </a:prstGeom>
          <a:solidFill>
            <a:srgbClr val="0596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60320" y="5205985"/>
            <a:ext cx="1356462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1E293B"/>
                </a:solidFill>
              </a:defRPr>
            </a:pPr>
            <a:r>
              <a:rPr sz="1733" b="1">
                <a:solidFill>
                  <a:srgbClr val="1E293B"/>
                </a:solidFill>
                <a:latin typeface="Calibri"/>
              </a:rPr>
              <a:t>Ostrý provoz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60320" y="5571744"/>
            <a:ext cx="890016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 sz="1000">
                <a:solidFill>
                  <a:srgbClr val="475569"/>
                </a:solidFill>
              </a:defRPr>
            </a:pPr>
            <a:r>
              <a:rPr lang="cs-CZ" sz="1333" noProof="1">
                <a:solidFill>
                  <a:srgbClr val="475569"/>
                </a:solidFill>
                <a:latin typeface="Calibri"/>
              </a:rPr>
              <a:t>Plné spuštění pro všechny uživatele, optimalizace provozu systému od 1/2026 – 5/2026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90560" y="6096000"/>
            <a:ext cx="3413760" cy="341376"/>
          </a:xfrm>
          <a:prstGeom prst="roundRect">
            <a:avLst/>
          </a:prstGeom>
          <a:solidFill>
            <a:srgbClr val="D1FA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61195" y="6120384"/>
            <a:ext cx="2072490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000" b="1">
                <a:solidFill>
                  <a:srgbClr val="059669"/>
                </a:solidFill>
              </a:defRPr>
            </a:pPr>
            <a:r>
              <a:rPr sz="1333" b="1">
                <a:solidFill>
                  <a:srgbClr val="059669"/>
                </a:solidFill>
                <a:latin typeface="Calibri"/>
              </a:rPr>
              <a:t>● AKTUÁLNĚ: Ostrý provoz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486144"/>
            <a:ext cx="12192000" cy="371856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28494" y="6522720"/>
            <a:ext cx="6135013" cy="2358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700">
                <a:solidFill>
                  <a:srgbClr val="94A3B8"/>
                </a:solidFill>
              </a:defRPr>
            </a:pPr>
            <a:r>
              <a:rPr sz="933">
                <a:solidFill>
                  <a:srgbClr val="94A3B8"/>
                </a:solidFill>
                <a:latin typeface="Calibri"/>
              </a:rPr>
              <a:t>Projekt NPO reg. č. CZ.31.7.0/0.0/0.0/22_059/0007698  |  Financováno EU – NextGenerationEU  |  Pilíř 6, Komponenta 6.1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70560"/>
          </a:xfrm>
          <a:prstGeom prst="rect">
            <a:avLst/>
          </a:prstGeom>
          <a:gradFill>
            <a:gsLst>
              <a:gs pos="0">
                <a:srgbClr val="1D4ED8"/>
              </a:gs>
              <a:gs pos="100000">
                <a:srgbClr val="3B82F6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0560"/>
            <a:ext cx="12192000" cy="48768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1" y="146305"/>
            <a:ext cx="2107180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FFFFFF"/>
                </a:solidFill>
              </a:defRPr>
            </a:pPr>
            <a:r>
              <a:rPr sz="1733" b="1">
                <a:solidFill>
                  <a:srgbClr val="FFFFFF"/>
                </a:solidFill>
                <a:latin typeface="Calibri"/>
              </a:rPr>
              <a:t>Systém Administrace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3490" y="170689"/>
            <a:ext cx="279275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900">
                <a:solidFill>
                  <a:srgbClr val="BFDBFE"/>
                </a:solidFill>
              </a:defRPr>
            </a:pPr>
            <a:r>
              <a:rPr sz="1200">
                <a:solidFill>
                  <a:srgbClr val="BFDBFE"/>
                </a:solidFill>
                <a:latin typeface="Calibri"/>
              </a:rPr>
              <a:t>Národní rada elektronického zdravotnictví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1" y="877825"/>
            <a:ext cx="29161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400" b="1">
                <a:solidFill>
                  <a:srgbClr val="1E293B"/>
                </a:solidFill>
              </a:defRPr>
            </a:pPr>
            <a:r>
              <a:rPr sz="3200" b="1">
                <a:solidFill>
                  <a:srgbClr val="1E293B"/>
                </a:solidFill>
                <a:latin typeface="Calibri"/>
              </a:rPr>
              <a:t>Systém v číslech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463040"/>
            <a:ext cx="5750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200">
                <a:solidFill>
                  <a:srgbClr val="475569"/>
                </a:solidFill>
              </a:defRPr>
            </a:pPr>
            <a:r>
              <a:rPr sz="1600">
                <a:solidFill>
                  <a:srgbClr val="475569"/>
                </a:solidFill>
                <a:latin typeface="Calibri"/>
              </a:rPr>
              <a:t>Klíčové parametry od spuštění ostrého provozu (stav k únoru 2026)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" y="2011680"/>
            <a:ext cx="2560320" cy="170688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" y="2011680"/>
            <a:ext cx="2560320" cy="85344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8031" y="2255520"/>
            <a:ext cx="479618" cy="789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3400" b="1">
                <a:solidFill>
                  <a:srgbClr val="2563EB"/>
                </a:solidFill>
              </a:defRPr>
            </a:pPr>
            <a:r>
              <a:rPr sz="4533" b="1">
                <a:solidFill>
                  <a:srgbClr val="2563EB"/>
                </a:solidFill>
                <a:latin typeface="Calibri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3048000"/>
            <a:ext cx="231648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uživatelských rolí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30880" y="2011680"/>
            <a:ext cx="2560320" cy="170688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0880" y="2011680"/>
            <a:ext cx="2560320" cy="85344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1231" y="2255520"/>
            <a:ext cx="479618" cy="789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3400" b="1">
                <a:solidFill>
                  <a:srgbClr val="2299DD"/>
                </a:solidFill>
              </a:defRPr>
            </a:pPr>
            <a:r>
              <a:rPr sz="4533" b="1">
                <a:solidFill>
                  <a:srgbClr val="2299DD"/>
                </a:solidFill>
                <a:latin typeface="Calibri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3048000"/>
            <a:ext cx="231648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moduly systému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74080" y="2011680"/>
            <a:ext cx="2560320" cy="170688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74080" y="2011680"/>
            <a:ext cx="2560320" cy="85344"/>
          </a:xfrm>
          <a:prstGeom prst="rect">
            <a:avLst/>
          </a:prstGeom>
          <a:solidFill>
            <a:srgbClr val="0596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4444" y="2255520"/>
            <a:ext cx="1319592" cy="789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3400" b="1">
                <a:solidFill>
                  <a:srgbClr val="059669"/>
                </a:solidFill>
              </a:defRPr>
            </a:pPr>
            <a:r>
              <a:rPr sz="4533" b="1">
                <a:solidFill>
                  <a:srgbClr val="059669"/>
                </a:solidFill>
                <a:latin typeface="Calibri"/>
              </a:rPr>
              <a:t>24/7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3048000"/>
            <a:ext cx="231648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dostupnost online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717280" y="2011680"/>
            <a:ext cx="2560320" cy="170688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17280" y="2011680"/>
            <a:ext cx="2560320" cy="85344"/>
          </a:xfrm>
          <a:prstGeom prst="rect">
            <a:avLst/>
          </a:prstGeom>
          <a:solidFill>
            <a:srgbClr val="1D4E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85359" y="2255520"/>
            <a:ext cx="1624163" cy="789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3400" b="1">
                <a:solidFill>
                  <a:srgbClr val="1D4ED8"/>
                </a:solidFill>
              </a:defRPr>
            </a:pPr>
            <a:r>
              <a:rPr sz="4533" b="1">
                <a:solidFill>
                  <a:srgbClr val="1D4ED8"/>
                </a:solidFill>
                <a:latin typeface="Calibri"/>
              </a:rPr>
              <a:t>100 %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3048001"/>
            <a:ext cx="231648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digitální podání žádostí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87680" y="4023360"/>
            <a:ext cx="11216640" cy="21336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2064" y="4120896"/>
            <a:ext cx="73152" cy="1938528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905" y="4169665"/>
            <a:ext cx="4281685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1E293B"/>
                </a:solidFill>
              </a:defRPr>
            </a:pPr>
            <a:r>
              <a:rPr sz="1733" b="1">
                <a:solidFill>
                  <a:srgbClr val="1E293B"/>
                </a:solidFill>
                <a:latin typeface="Calibri"/>
              </a:rPr>
              <a:t>Klíčové metriky pro sledování Národní radou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904" y="4572001"/>
            <a:ext cx="10789920" cy="1374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• Počet registrovaných uživatelů (školenci, školitelé, akreditovaná zařízení)</a:t>
            </a:r>
          </a:p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• Počet elektronicky podaných žádostí vs. dříve papírové</a:t>
            </a:r>
          </a:p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• Míra adopce eIndexu u nově zařazených školenců</a:t>
            </a:r>
          </a:p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• Průměrná doba zpracování žádosti (digitální vs. papírová cesta)</a:t>
            </a:r>
          </a:p>
          <a:p>
            <a:pPr defTabSz="609585">
              <a:spcAft>
                <a:spcPts val="533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• Dostupnost a výkon systému (SLA, doba odezvy &lt; 2 s)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6486144"/>
            <a:ext cx="12192000" cy="371856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28494" y="6522720"/>
            <a:ext cx="6135013" cy="2358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700">
                <a:solidFill>
                  <a:srgbClr val="94A3B8"/>
                </a:solidFill>
              </a:defRPr>
            </a:pPr>
            <a:r>
              <a:rPr sz="933">
                <a:solidFill>
                  <a:srgbClr val="94A3B8"/>
                </a:solidFill>
                <a:latin typeface="Calibri"/>
              </a:rPr>
              <a:t>Projekt NPO reg. č. CZ.31.7.0/0.0/0.0/22_059/0007698  |  Financováno EU – NextGenerationEU  |  Pilíř 6, Komponenta 6.1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70560"/>
          </a:xfrm>
          <a:prstGeom prst="rect">
            <a:avLst/>
          </a:prstGeom>
          <a:gradFill>
            <a:gsLst>
              <a:gs pos="0">
                <a:srgbClr val="1D4ED8"/>
              </a:gs>
              <a:gs pos="100000">
                <a:srgbClr val="3B82F6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0560"/>
            <a:ext cx="12192000" cy="48768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1" y="146305"/>
            <a:ext cx="2108269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FFFFFF"/>
                </a:solidFill>
              </a:defRPr>
            </a:pPr>
            <a:r>
              <a:rPr sz="1733" b="1">
                <a:solidFill>
                  <a:srgbClr val="FFFFFF"/>
                </a:solidFill>
                <a:latin typeface="Calibri"/>
              </a:rPr>
              <a:t>Systém Administrace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3490" y="170689"/>
            <a:ext cx="279275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900">
                <a:solidFill>
                  <a:srgbClr val="BFDBFE"/>
                </a:solidFill>
              </a:defRPr>
            </a:pPr>
            <a:r>
              <a:rPr sz="1200">
                <a:solidFill>
                  <a:srgbClr val="BFDBFE"/>
                </a:solidFill>
                <a:latin typeface="Calibri"/>
              </a:rPr>
              <a:t>Národní rada elektronického zdravotnictví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1" y="877825"/>
            <a:ext cx="426591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400" b="1">
                <a:solidFill>
                  <a:srgbClr val="1E293B"/>
                </a:solidFill>
              </a:defRPr>
            </a:pPr>
            <a:r>
              <a:rPr sz="3200" b="1">
                <a:solidFill>
                  <a:srgbClr val="1E293B"/>
                </a:solidFill>
                <a:latin typeface="Calibri"/>
              </a:rPr>
              <a:t>Architektura a integrace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463040"/>
            <a:ext cx="492128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200">
                <a:solidFill>
                  <a:srgbClr val="475569"/>
                </a:solidFill>
              </a:defRPr>
            </a:pPr>
            <a:r>
              <a:rPr sz="1600">
                <a:solidFill>
                  <a:srgbClr val="475569"/>
                </a:solidFill>
                <a:latin typeface="Calibri"/>
              </a:rPr>
              <a:t>Napojení na centrální služby elektronického zdravotnictví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79520" y="1889760"/>
            <a:ext cx="4632960" cy="1280160"/>
          </a:xfrm>
          <a:prstGeom prst="roundRect">
            <a:avLst/>
          </a:prstGeom>
          <a:gradFill>
            <a:gsLst>
              <a:gs pos="0">
                <a:srgbClr val="1D4ED8"/>
              </a:gs>
              <a:gs pos="100000">
                <a:srgbClr val="3B82F6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2374" y="2011681"/>
            <a:ext cx="28472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800" b="1">
                <a:solidFill>
                  <a:srgbClr val="FFFFFF"/>
                </a:solidFill>
              </a:defRPr>
            </a:pPr>
            <a:r>
              <a:rPr sz="2400" b="1">
                <a:solidFill>
                  <a:srgbClr val="FFFFFF"/>
                </a:solidFill>
                <a:latin typeface="Calibri"/>
              </a:rPr>
              <a:t>Systém Administrace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9762" y="2560320"/>
            <a:ext cx="1792477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000">
                <a:solidFill>
                  <a:srgbClr val="BFDBFE"/>
                </a:solidFill>
              </a:defRPr>
            </a:pPr>
            <a:r>
              <a:rPr sz="1333">
                <a:solidFill>
                  <a:srgbClr val="BFDBFE"/>
                </a:solidFill>
                <a:latin typeface="Calibri"/>
              </a:rPr>
              <a:t>sysa.mzd.gov.cz  |  ISVS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5760" y="3535680"/>
            <a:ext cx="3535680" cy="67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2563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8482" y="3681984"/>
            <a:ext cx="2030235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000" b="1">
                <a:solidFill>
                  <a:srgbClr val="1E293B"/>
                </a:solidFill>
              </a:defRPr>
            </a:pPr>
            <a:r>
              <a:rPr sz="1333" b="1">
                <a:solidFill>
                  <a:srgbClr val="1E293B"/>
                </a:solidFill>
                <a:latin typeface="Calibri"/>
              </a:rPr>
              <a:t>Identita občana (NIA/DIA)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84320" y="3718560"/>
            <a:ext cx="548640" cy="304800"/>
          </a:xfrm>
          <a:prstGeom prst="rightArrow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5760" y="4389120"/>
            <a:ext cx="3535680" cy="67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2299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771" y="4535424"/>
            <a:ext cx="1695657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000" b="1">
                <a:solidFill>
                  <a:srgbClr val="1E293B"/>
                </a:solidFill>
              </a:defRPr>
            </a:pPr>
            <a:r>
              <a:rPr sz="1333" b="1">
                <a:solidFill>
                  <a:srgbClr val="1E293B"/>
                </a:solidFill>
                <a:latin typeface="Calibri"/>
              </a:rPr>
              <a:t>Kmenové registry MZ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084320" y="4572000"/>
            <a:ext cx="548640" cy="304800"/>
          </a:xfrm>
          <a:prstGeom prst="rightArrow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760" y="5242560"/>
            <a:ext cx="3535680" cy="67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596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3040" y="5388864"/>
            <a:ext cx="1281120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000" b="1">
                <a:solidFill>
                  <a:srgbClr val="1E293B"/>
                </a:solidFill>
              </a:defRPr>
            </a:pPr>
            <a:r>
              <a:rPr sz="1333" b="1">
                <a:solidFill>
                  <a:srgbClr val="1E293B"/>
                </a:solidFill>
                <a:latin typeface="Calibri"/>
              </a:rPr>
              <a:t>NR-ZP / NR-PZS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084320" y="5425440"/>
            <a:ext cx="548640" cy="304800"/>
          </a:xfrm>
          <a:prstGeom prst="rightArrow">
            <a:avLst/>
          </a:prstGeom>
          <a:solidFill>
            <a:srgbClr val="0596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290560" y="3535680"/>
            <a:ext cx="3535680" cy="67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2563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94358" y="3681984"/>
            <a:ext cx="728084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000" b="1">
                <a:solidFill>
                  <a:srgbClr val="1E293B"/>
                </a:solidFill>
              </a:defRPr>
            </a:pPr>
            <a:r>
              <a:rPr sz="1333" b="1">
                <a:solidFill>
                  <a:srgbClr val="1E293B"/>
                </a:solidFill>
                <a:latin typeface="Calibri"/>
              </a:rPr>
              <a:t>EZKarta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7559040" y="3718560"/>
            <a:ext cx="548640" cy="304800"/>
          </a:xfrm>
          <a:prstGeom prst="leftArrow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90560" y="4389120"/>
            <a:ext cx="3535680" cy="67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2299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15060" y="4535424"/>
            <a:ext cx="1686680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000" b="1">
                <a:solidFill>
                  <a:srgbClr val="1E293B"/>
                </a:solidFill>
              </a:defRPr>
            </a:pPr>
            <a:r>
              <a:rPr sz="1333" b="1">
                <a:solidFill>
                  <a:srgbClr val="1E293B"/>
                </a:solidFill>
                <a:latin typeface="Calibri"/>
              </a:rPr>
              <a:t>KSEZ / Katalog služeb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7559040" y="4572000"/>
            <a:ext cx="548640" cy="304800"/>
          </a:xfrm>
          <a:prstGeom prst="leftArrow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290560" y="5242560"/>
            <a:ext cx="3535680" cy="67056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596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39425" y="5388864"/>
            <a:ext cx="1637949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000" b="1">
                <a:solidFill>
                  <a:srgbClr val="1E293B"/>
                </a:solidFill>
              </a:defRPr>
            </a:pPr>
            <a:r>
              <a:rPr sz="1333" b="1">
                <a:solidFill>
                  <a:srgbClr val="1E293B"/>
                </a:solidFill>
                <a:latin typeface="Calibri"/>
              </a:rPr>
              <a:t>Notifikační služby EZ</a:t>
            </a:r>
          </a:p>
        </p:txBody>
      </p:sp>
      <p:sp>
        <p:nvSpPr>
          <p:cNvPr id="29" name="Left Arrow 28"/>
          <p:cNvSpPr/>
          <p:nvPr/>
        </p:nvSpPr>
        <p:spPr>
          <a:xfrm>
            <a:off x="7559040" y="5425440"/>
            <a:ext cx="548640" cy="304800"/>
          </a:xfrm>
          <a:prstGeom prst="leftArrow">
            <a:avLst/>
          </a:prstGeom>
          <a:solidFill>
            <a:srgbClr val="0596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93920" y="3169920"/>
            <a:ext cx="36576" cy="36576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61504" y="3169920"/>
            <a:ext cx="36576" cy="36576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486144"/>
            <a:ext cx="12192000" cy="371856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28494" y="6522720"/>
            <a:ext cx="6135013" cy="2358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700">
                <a:solidFill>
                  <a:srgbClr val="94A3B8"/>
                </a:solidFill>
              </a:defRPr>
            </a:pPr>
            <a:r>
              <a:rPr sz="933">
                <a:solidFill>
                  <a:srgbClr val="94A3B8"/>
                </a:solidFill>
                <a:latin typeface="Calibri"/>
              </a:rPr>
              <a:t>Projekt NPO reg. č. CZ.31.7.0/0.0/0.0/22_059/0007698  |  Financováno EU – NextGenerationEU  |  Pilíř 6, Komponenta 6.1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20FDD-0B9C-9B38-A95F-CFA544B4A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Obsah obrázku text, Webová stránka, Webové stránky, software&#10;&#10;Obsah generovaný pomocí AI může být nesprávný.">
            <a:extLst>
              <a:ext uri="{FF2B5EF4-FFF2-40B4-BE49-F238E27FC236}">
                <a16:creationId xmlns:a16="http://schemas.microsoft.com/office/drawing/2014/main" id="{13BBDB71-EF9F-6BB1-9381-C3B1739BD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1461"/>
            <a:ext cx="12182615" cy="58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6B8E8-3F91-0839-542A-E9DA79B30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7E6E507-9682-A399-5200-D4B33CC98380}"/>
              </a:ext>
            </a:extLst>
          </p:cNvPr>
          <p:cNvSpPr txBox="1">
            <a:spLocks/>
          </p:cNvSpPr>
          <p:nvPr/>
        </p:nvSpPr>
        <p:spPr>
          <a:xfrm>
            <a:off x="540000" y="365125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Aktuální stav realizace projektů Programu EZ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BEAAB3D-AC6A-9E8E-F9F5-8019D09F0C98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Zástupný symbol pro číslo snímku 3">
            <a:extLst>
              <a:ext uri="{FF2B5EF4-FFF2-40B4-BE49-F238E27FC236}">
                <a16:creationId xmlns:a16="http://schemas.microsoft.com/office/drawing/2014/main" id="{2DDCC386-B0D6-BAD5-5D18-27DA71C8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1277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7C97EF-F678-7F36-E08E-DB8B898C5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859" y="455191"/>
            <a:ext cx="1441141" cy="22606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8D46120-8C3E-F8AB-0FBD-BEFEADDA196F}"/>
              </a:ext>
            </a:extLst>
          </p:cNvPr>
          <p:cNvSpPr txBox="1"/>
          <p:nvPr/>
        </p:nvSpPr>
        <p:spPr>
          <a:xfrm>
            <a:off x="989704" y="2157793"/>
            <a:ext cx="101885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F7AA8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Návrh usnesení: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2CD2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CD23"/>
              </a:buClr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„Národní rada elektronického zdravotnictví bere podané informace na vědomí.“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CD2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2CD2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797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Webové stránky, Webová stránka&#10;&#10;Obsah generovaný pomocí AI může být nesprávný.">
            <a:extLst>
              <a:ext uri="{FF2B5EF4-FFF2-40B4-BE49-F238E27FC236}">
                <a16:creationId xmlns:a16="http://schemas.microsoft.com/office/drawing/2014/main" id="{3DA3EA99-E00A-B90D-DE7B-ACEE681B4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" y="-1"/>
            <a:ext cx="12183560" cy="686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47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5DB32-244C-4D6B-6682-2AB2FFB09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Webové stránky, Webová stránka, software&#10;&#10;Obsah generovaný pomocí AI může být nesprávný.">
            <a:extLst>
              <a:ext uri="{FF2B5EF4-FFF2-40B4-BE49-F238E27FC236}">
                <a16:creationId xmlns:a16="http://schemas.microsoft.com/office/drawing/2014/main" id="{078B8C34-2A19-1260-A70E-4C424F51F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49" y="0"/>
            <a:ext cx="10363200" cy="684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32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96058-88E8-0B93-AD66-0B6E668A7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oftware, Webová stránka, Počítačová ikona&#10;&#10;Obsah generovaný pomocí AI může být nesprávný.">
            <a:extLst>
              <a:ext uri="{FF2B5EF4-FFF2-40B4-BE49-F238E27FC236}">
                <a16:creationId xmlns:a16="http://schemas.microsoft.com/office/drawing/2014/main" id="{961EEE9E-E7B0-74A7-24BE-0A647DA02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96" y="0"/>
            <a:ext cx="9845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034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98692-60DF-3AD4-1B11-A55C37B47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Webová stránka, Webové stránky&#10;&#10;Obsah generovaný pomocí AI může být nesprávný.">
            <a:extLst>
              <a:ext uri="{FF2B5EF4-FFF2-40B4-BE49-F238E27FC236}">
                <a16:creationId xmlns:a16="http://schemas.microsoft.com/office/drawing/2014/main" id="{3343E3CC-16D9-D053-A30B-7FB5A5143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70" y="0"/>
            <a:ext cx="9041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71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31520"/>
            <a:ext cx="12192000" cy="60960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975360"/>
            <a:ext cx="7361439" cy="6667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800" b="1">
                <a:solidFill>
                  <a:srgbClr val="0054A6"/>
                </a:solidFill>
              </a:defRPr>
            </a:pPr>
            <a:r>
              <a:rPr sz="3733" b="1">
                <a:solidFill>
                  <a:srgbClr val="0054A6"/>
                </a:solidFill>
                <a:latin typeface="Calibri"/>
              </a:rPr>
              <a:t>Podání přihlášky k atestační zkoušce</a:t>
            </a:r>
          </a:p>
        </p:txBody>
      </p:sp>
      <p:sp>
        <p:nvSpPr>
          <p:cNvPr id="8" name="Oval 7"/>
          <p:cNvSpPr/>
          <p:nvPr/>
        </p:nvSpPr>
        <p:spPr>
          <a:xfrm>
            <a:off x="609600" y="1950720"/>
            <a:ext cx="426720" cy="426720"/>
          </a:xfrm>
          <a:prstGeom prst="ellipse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530" y="2011680"/>
            <a:ext cx="2888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200" b="1">
                <a:solidFill>
                  <a:srgbClr val="FFFFFF"/>
                </a:solidFill>
              </a:defRPr>
            </a:pPr>
            <a:r>
              <a:rPr sz="16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8240" y="2011680"/>
            <a:ext cx="487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 sz="1200">
                <a:solidFill>
                  <a:srgbClr val="374151"/>
                </a:solidFill>
              </a:defRPr>
            </a:pPr>
            <a:r>
              <a:rPr sz="1600">
                <a:solidFill>
                  <a:srgbClr val="374151"/>
                </a:solidFill>
                <a:latin typeface="Calibri"/>
              </a:rPr>
              <a:t>Přihlaste se do systému sysa.mzd.gov.cz</a:t>
            </a:r>
          </a:p>
        </p:txBody>
      </p:sp>
      <p:sp>
        <p:nvSpPr>
          <p:cNvPr id="11" name="Oval 10"/>
          <p:cNvSpPr/>
          <p:nvPr/>
        </p:nvSpPr>
        <p:spPr>
          <a:xfrm>
            <a:off x="6339840" y="1950720"/>
            <a:ext cx="426720" cy="426720"/>
          </a:xfrm>
          <a:prstGeom prst="ellipse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8770" y="2011680"/>
            <a:ext cx="2888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200" b="1">
                <a:solidFill>
                  <a:srgbClr val="FFFFFF"/>
                </a:solidFill>
              </a:defRPr>
            </a:pPr>
            <a:r>
              <a:rPr sz="16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8480" y="2011681"/>
            <a:ext cx="487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 sz="1200">
                <a:solidFill>
                  <a:srgbClr val="374151"/>
                </a:solidFill>
              </a:defRPr>
            </a:pPr>
            <a:r>
              <a:rPr sz="1600">
                <a:solidFill>
                  <a:srgbClr val="374151"/>
                </a:solidFill>
                <a:latin typeface="Calibri"/>
              </a:rPr>
              <a:t>Menu: Žádosti → Moje žádosti → Nová žádost</a:t>
            </a:r>
          </a:p>
        </p:txBody>
      </p:sp>
      <p:sp>
        <p:nvSpPr>
          <p:cNvPr id="14" name="Oval 13"/>
          <p:cNvSpPr/>
          <p:nvPr/>
        </p:nvSpPr>
        <p:spPr>
          <a:xfrm>
            <a:off x="609600" y="2621280"/>
            <a:ext cx="426720" cy="426720"/>
          </a:xfrm>
          <a:prstGeom prst="ellipse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530" y="2682240"/>
            <a:ext cx="2888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200" b="1">
                <a:solidFill>
                  <a:srgbClr val="FFFFFF"/>
                </a:solidFill>
              </a:defRPr>
            </a:pPr>
            <a:r>
              <a:rPr sz="16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240" y="2682240"/>
            <a:ext cx="487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 sz="1200">
                <a:solidFill>
                  <a:srgbClr val="374151"/>
                </a:solidFill>
              </a:defRPr>
            </a:pPr>
            <a:r>
              <a:rPr sz="1600">
                <a:solidFill>
                  <a:srgbClr val="374151"/>
                </a:solidFill>
                <a:latin typeface="Calibri"/>
              </a:rPr>
              <a:t>Vyberte typ: Přihláška k atestační zkoušce</a:t>
            </a:r>
          </a:p>
        </p:txBody>
      </p:sp>
      <p:sp>
        <p:nvSpPr>
          <p:cNvPr id="17" name="Oval 16"/>
          <p:cNvSpPr/>
          <p:nvPr/>
        </p:nvSpPr>
        <p:spPr>
          <a:xfrm>
            <a:off x="6339840" y="2621280"/>
            <a:ext cx="426720" cy="426720"/>
          </a:xfrm>
          <a:prstGeom prst="ellipse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8770" y="2682240"/>
            <a:ext cx="2888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200" b="1">
                <a:solidFill>
                  <a:srgbClr val="FFFFFF"/>
                </a:solidFill>
              </a:defRPr>
            </a:pPr>
            <a:r>
              <a:rPr sz="1600" b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480" y="2682241"/>
            <a:ext cx="487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 sz="1200">
                <a:solidFill>
                  <a:srgbClr val="374151"/>
                </a:solidFill>
              </a:defRPr>
            </a:pPr>
            <a:r>
              <a:rPr sz="1600">
                <a:solidFill>
                  <a:srgbClr val="374151"/>
                </a:solidFill>
                <a:latin typeface="Calibri"/>
              </a:rPr>
              <a:t>Vyplňte předmět (druh, obor, termín zkoušky)</a:t>
            </a:r>
          </a:p>
        </p:txBody>
      </p:sp>
      <p:sp>
        <p:nvSpPr>
          <p:cNvPr id="20" name="Oval 19"/>
          <p:cNvSpPr/>
          <p:nvPr/>
        </p:nvSpPr>
        <p:spPr>
          <a:xfrm>
            <a:off x="609600" y="3291840"/>
            <a:ext cx="426720" cy="426720"/>
          </a:xfrm>
          <a:prstGeom prst="ellipse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530" y="3352800"/>
            <a:ext cx="2888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200" b="1">
                <a:solidFill>
                  <a:srgbClr val="FFFFFF"/>
                </a:solidFill>
              </a:defRPr>
            </a:pPr>
            <a:r>
              <a:rPr sz="1600" b="1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8240" y="3352801"/>
            <a:ext cx="487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 sz="1200">
                <a:solidFill>
                  <a:srgbClr val="374151"/>
                </a:solidFill>
              </a:defRPr>
            </a:pPr>
            <a:r>
              <a:rPr sz="1600">
                <a:solidFill>
                  <a:srgbClr val="374151"/>
                </a:solidFill>
                <a:latin typeface="Calibri"/>
              </a:rPr>
              <a:t>Zkontrolujte předvyplněné údaje z registrů</a:t>
            </a:r>
          </a:p>
        </p:txBody>
      </p:sp>
      <p:sp>
        <p:nvSpPr>
          <p:cNvPr id="23" name="Oval 22"/>
          <p:cNvSpPr/>
          <p:nvPr/>
        </p:nvSpPr>
        <p:spPr>
          <a:xfrm>
            <a:off x="6339840" y="3291840"/>
            <a:ext cx="426720" cy="426720"/>
          </a:xfrm>
          <a:prstGeom prst="ellipse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8770" y="3352800"/>
            <a:ext cx="2888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200" b="1">
                <a:solidFill>
                  <a:srgbClr val="FFFFFF"/>
                </a:solidFill>
              </a:defRPr>
            </a:pPr>
            <a:r>
              <a:rPr sz="1600" b="1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8480" y="3352800"/>
            <a:ext cx="487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 sz="1200">
                <a:solidFill>
                  <a:srgbClr val="374151"/>
                </a:solidFill>
              </a:defRPr>
            </a:pPr>
            <a:r>
              <a:rPr sz="1600">
                <a:solidFill>
                  <a:srgbClr val="374151"/>
                </a:solidFill>
                <a:latin typeface="Calibri"/>
              </a:rPr>
              <a:t>Doplňte praxi, kurzy a stáže</a:t>
            </a:r>
          </a:p>
        </p:txBody>
      </p:sp>
      <p:sp>
        <p:nvSpPr>
          <p:cNvPr id="26" name="Oval 25"/>
          <p:cNvSpPr/>
          <p:nvPr/>
        </p:nvSpPr>
        <p:spPr>
          <a:xfrm>
            <a:off x="609600" y="3962400"/>
            <a:ext cx="426720" cy="426720"/>
          </a:xfrm>
          <a:prstGeom prst="ellipse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530" y="4023360"/>
            <a:ext cx="2888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200" b="1">
                <a:solidFill>
                  <a:srgbClr val="FFFFFF"/>
                </a:solidFill>
              </a:defRPr>
            </a:pPr>
            <a:r>
              <a:rPr sz="1600" b="1">
                <a:solidFill>
                  <a:srgbClr val="FFFFFF"/>
                </a:solidFill>
                <a:latin typeface="Calibri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58240" y="4023360"/>
            <a:ext cx="487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 sz="1200">
                <a:solidFill>
                  <a:srgbClr val="374151"/>
                </a:solidFill>
              </a:defRPr>
            </a:pPr>
            <a:r>
              <a:rPr sz="1600">
                <a:solidFill>
                  <a:srgbClr val="374151"/>
                </a:solidFill>
                <a:latin typeface="Calibri"/>
              </a:rPr>
              <a:t>Nahrajte přílohy ve formátu PDF</a:t>
            </a:r>
          </a:p>
        </p:txBody>
      </p:sp>
      <p:sp>
        <p:nvSpPr>
          <p:cNvPr id="29" name="Oval 28"/>
          <p:cNvSpPr/>
          <p:nvPr/>
        </p:nvSpPr>
        <p:spPr>
          <a:xfrm>
            <a:off x="6339840" y="3962400"/>
            <a:ext cx="426720" cy="426720"/>
          </a:xfrm>
          <a:prstGeom prst="ellipse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8770" y="4023360"/>
            <a:ext cx="2888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1200" b="1">
                <a:solidFill>
                  <a:srgbClr val="FFFFFF"/>
                </a:solidFill>
              </a:defRPr>
            </a:pPr>
            <a:r>
              <a:rPr sz="1600" b="1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88480" y="4023360"/>
            <a:ext cx="487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 sz="1200">
                <a:solidFill>
                  <a:srgbClr val="374151"/>
                </a:solidFill>
              </a:defRPr>
            </a:pPr>
            <a:r>
              <a:rPr sz="1600">
                <a:solidFill>
                  <a:srgbClr val="374151"/>
                </a:solidFill>
                <a:latin typeface="Calibri"/>
              </a:rPr>
              <a:t>Klikněte na 'Uložit a odeslat žádost'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9600" y="4876800"/>
            <a:ext cx="10972800" cy="731520"/>
          </a:xfrm>
          <a:prstGeom prst="roundRect">
            <a:avLst/>
          </a:prstGeom>
          <a:solidFill>
            <a:srgbClr val="FEF3C7"/>
          </a:solidFill>
          <a:ln>
            <a:solidFill>
              <a:srgbClr val="D977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3440" y="5023104"/>
            <a:ext cx="535621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200">
                <a:solidFill>
                  <a:srgbClr val="D97706"/>
                </a:solidFill>
              </a:defRPr>
            </a:pPr>
            <a:r>
              <a:rPr sz="1600">
                <a:solidFill>
                  <a:srgbClr val="D97706"/>
                </a:solidFill>
                <a:latin typeface="Calibri"/>
              </a:rPr>
              <a:t>💡 TIP: Žádost můžete průběžně ukládat a vrátit se k ní později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89681" y="6522721"/>
            <a:ext cx="401263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900">
                <a:solidFill>
                  <a:srgbClr val="6B7280"/>
                </a:solidFill>
              </a:defRPr>
            </a:pPr>
            <a:r>
              <a:rPr sz="1200">
                <a:solidFill>
                  <a:srgbClr val="6B7280"/>
                </a:solidFill>
                <a:latin typeface="Calibri"/>
              </a:rPr>
              <a:t>systemadministrace.cz  |  podpora@ipvz.cz  |  Infolinka: 1221</a:t>
            </a:r>
          </a:p>
        </p:txBody>
      </p:sp>
      <p:pic>
        <p:nvPicPr>
          <p:cNvPr id="35" name="Obrázek 34" descr="Obsah obrázku symbol, bílé&#10;&#10;Obsah generovaný pomocí AI může být nesprávný.">
            <a:extLst>
              <a:ext uri="{FF2B5EF4-FFF2-40B4-BE49-F238E27FC236}">
                <a16:creationId xmlns:a16="http://schemas.microsoft.com/office/drawing/2014/main" id="{BF2DB35A-1D7E-D5FD-5352-A044CA18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79248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70560"/>
          </a:xfrm>
          <a:prstGeom prst="rect">
            <a:avLst/>
          </a:prstGeom>
          <a:gradFill>
            <a:gsLst>
              <a:gs pos="0">
                <a:srgbClr val="1D4ED8"/>
              </a:gs>
              <a:gs pos="100000">
                <a:srgbClr val="3B82F6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0560"/>
            <a:ext cx="12192000" cy="48768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1" y="146305"/>
            <a:ext cx="2108269" cy="3590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300" b="1">
                <a:solidFill>
                  <a:srgbClr val="FFFFFF"/>
                </a:solidFill>
              </a:defRPr>
            </a:pPr>
            <a:r>
              <a:rPr sz="1733" b="1">
                <a:solidFill>
                  <a:srgbClr val="FFFFFF"/>
                </a:solidFill>
                <a:latin typeface="Calibri"/>
              </a:rPr>
              <a:t>Systém Administrace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3490" y="170689"/>
            <a:ext cx="279275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09585">
              <a:defRPr sz="900">
                <a:solidFill>
                  <a:srgbClr val="BFDBFE"/>
                </a:solidFill>
              </a:defRPr>
            </a:pPr>
            <a:r>
              <a:rPr sz="1200">
                <a:solidFill>
                  <a:srgbClr val="BFDBFE"/>
                </a:solidFill>
                <a:latin typeface="Calibri"/>
              </a:rPr>
              <a:t>Národní rada elektronického zdravotnictví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1" y="877825"/>
            <a:ext cx="43007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400" b="1">
                <a:solidFill>
                  <a:srgbClr val="1E293B"/>
                </a:solidFill>
              </a:defRPr>
            </a:pPr>
            <a:r>
              <a:rPr sz="3200" b="1">
                <a:solidFill>
                  <a:srgbClr val="1E293B"/>
                </a:solidFill>
                <a:latin typeface="Calibri"/>
              </a:rPr>
              <a:t>eIndex – klíčová inovace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1" y="1463040"/>
            <a:ext cx="518763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200">
                <a:solidFill>
                  <a:srgbClr val="475569"/>
                </a:solidFill>
              </a:defRPr>
            </a:pPr>
            <a:r>
              <a:rPr sz="1600">
                <a:solidFill>
                  <a:srgbClr val="475569"/>
                </a:solidFill>
                <a:latin typeface="Calibri"/>
              </a:rPr>
              <a:t>Elektronický průkaz odbornosti nahrazující papírový logbook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" y="1950720"/>
            <a:ext cx="5425440" cy="420624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064" y="2048256"/>
            <a:ext cx="73152" cy="4011168"/>
          </a:xfrm>
          <a:prstGeom prst="rect">
            <a:avLst/>
          </a:prstGeom>
          <a:solidFill>
            <a:srgbClr val="0596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905" y="2097024"/>
            <a:ext cx="1891865" cy="379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400" b="1">
                <a:solidFill>
                  <a:srgbClr val="1E293B"/>
                </a:solidFill>
              </a:defRPr>
            </a:pPr>
            <a:r>
              <a:rPr sz="1867" b="1">
                <a:solidFill>
                  <a:srgbClr val="1E293B"/>
                </a:solidFill>
                <a:latin typeface="Calibri"/>
              </a:rPr>
              <a:t>Co eIndex přináší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904" y="2499361"/>
            <a:ext cx="4998720" cy="2057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533"/>
              </a:spcAft>
              <a:defRPr sz="1100">
                <a:solidFill>
                  <a:srgbClr val="475569"/>
                </a:solidFill>
              </a:defRPr>
            </a:pPr>
            <a:r>
              <a:rPr sz="1467">
                <a:solidFill>
                  <a:srgbClr val="475569"/>
                </a:solidFill>
                <a:latin typeface="Calibri"/>
              </a:rPr>
              <a:t>✓  Kompletní digitální evidence praxe</a:t>
            </a:r>
          </a:p>
          <a:p>
            <a:pPr defTabSz="609585">
              <a:spcAft>
                <a:spcPts val="533"/>
              </a:spcAft>
              <a:defRPr sz="1100">
                <a:solidFill>
                  <a:srgbClr val="475569"/>
                </a:solidFill>
              </a:defRPr>
            </a:pPr>
            <a:r>
              <a:rPr sz="1467">
                <a:solidFill>
                  <a:srgbClr val="475569"/>
                </a:solidFill>
                <a:latin typeface="Calibri"/>
              </a:rPr>
              <a:t>✓  Elektronické potvrzování školitelem</a:t>
            </a:r>
          </a:p>
          <a:p>
            <a:pPr defTabSz="609585">
              <a:spcAft>
                <a:spcPts val="533"/>
              </a:spcAft>
              <a:defRPr sz="1100">
                <a:solidFill>
                  <a:srgbClr val="475569"/>
                </a:solidFill>
              </a:defRPr>
            </a:pPr>
            <a:r>
              <a:rPr sz="1467">
                <a:solidFill>
                  <a:srgbClr val="475569"/>
                </a:solidFill>
                <a:latin typeface="Calibri"/>
              </a:rPr>
              <a:t>✓  Automatické sledování studijního plánu</a:t>
            </a:r>
          </a:p>
          <a:p>
            <a:pPr defTabSz="609585">
              <a:spcAft>
                <a:spcPts val="533"/>
              </a:spcAft>
              <a:defRPr sz="1100">
                <a:solidFill>
                  <a:srgbClr val="475569"/>
                </a:solidFill>
              </a:defRPr>
            </a:pPr>
            <a:r>
              <a:rPr sz="1467">
                <a:solidFill>
                  <a:srgbClr val="475569"/>
                </a:solidFill>
                <a:latin typeface="Calibri"/>
              </a:rPr>
              <a:t>✓  Evidence kurzů, stáží a výkonů</a:t>
            </a:r>
          </a:p>
          <a:p>
            <a:pPr defTabSz="609585">
              <a:spcAft>
                <a:spcPts val="533"/>
              </a:spcAft>
              <a:defRPr sz="1100">
                <a:solidFill>
                  <a:srgbClr val="475569"/>
                </a:solidFill>
              </a:defRPr>
            </a:pPr>
            <a:r>
              <a:rPr sz="1467">
                <a:solidFill>
                  <a:srgbClr val="475569"/>
                </a:solidFill>
                <a:latin typeface="Calibri"/>
              </a:rPr>
              <a:t>✓  Přehled v reálném čase 24/7</a:t>
            </a:r>
          </a:p>
          <a:p>
            <a:pPr defTabSz="609585">
              <a:spcAft>
                <a:spcPts val="533"/>
              </a:spcAft>
              <a:defRPr sz="1100">
                <a:solidFill>
                  <a:srgbClr val="475569"/>
                </a:solidFill>
              </a:defRPr>
            </a:pPr>
            <a:r>
              <a:rPr sz="1467">
                <a:solidFill>
                  <a:srgbClr val="475569"/>
                </a:solidFill>
                <a:latin typeface="Calibri"/>
              </a:rPr>
              <a:t>✓  Eliminace papírových průkazů</a:t>
            </a:r>
          </a:p>
          <a:p>
            <a:pPr defTabSz="609585">
              <a:spcAft>
                <a:spcPts val="533"/>
              </a:spcAft>
              <a:defRPr sz="1100">
                <a:solidFill>
                  <a:srgbClr val="475569"/>
                </a:solidFill>
              </a:defRPr>
            </a:pPr>
            <a:r>
              <a:rPr sz="1467">
                <a:solidFill>
                  <a:srgbClr val="475569"/>
                </a:solidFill>
                <a:latin typeface="Calibri"/>
              </a:rPr>
              <a:t>✓  Transparentní a auditovatelné záznamy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78880" y="1950720"/>
            <a:ext cx="5425440" cy="4206240"/>
          </a:xfrm>
          <a:prstGeom prst="roundRect">
            <a:avLst/>
          </a:prstGeom>
          <a:solidFill>
            <a:srgbClr val="FFFFFF"/>
          </a:solidFill>
          <a:ln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3264" y="2048256"/>
            <a:ext cx="73152" cy="4011168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7104" y="2097024"/>
            <a:ext cx="2002984" cy="379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400" b="1">
                <a:solidFill>
                  <a:srgbClr val="D97706"/>
                </a:solidFill>
              </a:defRPr>
            </a:pPr>
            <a:r>
              <a:rPr sz="1867" b="1">
                <a:solidFill>
                  <a:srgbClr val="D97706"/>
                </a:solidFill>
                <a:latin typeface="Calibri"/>
              </a:rPr>
              <a:t>Přechodné období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7104" y="2621280"/>
            <a:ext cx="4876800" cy="365760"/>
          </a:xfrm>
          <a:prstGeom prst="roundRect">
            <a:avLst/>
          </a:prstGeom>
          <a:solidFill>
            <a:srgbClr val="FEF3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1" y="2657856"/>
            <a:ext cx="1917513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000" b="1">
                <a:solidFill>
                  <a:srgbClr val="D97706"/>
                </a:solidFill>
              </a:defRPr>
            </a:pPr>
            <a:r>
              <a:rPr sz="1333" b="1">
                <a:solidFill>
                  <a:srgbClr val="D97706"/>
                </a:solidFill>
                <a:latin typeface="Calibri"/>
              </a:rPr>
              <a:t>Zařazení PŘED 1. 1. 2026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600" y="3048000"/>
            <a:ext cx="4754880" cy="810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400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• Papírový průkaz zůstává platný</a:t>
            </a:r>
          </a:p>
          <a:p>
            <a:pPr defTabSz="609585">
              <a:spcAft>
                <a:spcPts val="400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• Přihláška k atestaci přes SA + PDF skeny</a:t>
            </a:r>
          </a:p>
          <a:p>
            <a:pPr defTabSz="609585">
              <a:spcAft>
                <a:spcPts val="400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• Možnost přechodu na eIndex při kmenové zkoušce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47104" y="4389120"/>
            <a:ext cx="4876800" cy="365760"/>
          </a:xfrm>
          <a:prstGeom prst="roundRect">
            <a:avLst/>
          </a:prstGeom>
          <a:solidFill>
            <a:srgbClr val="D1FA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1" y="4425696"/>
            <a:ext cx="1762021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000" b="1">
                <a:solidFill>
                  <a:srgbClr val="059669"/>
                </a:solidFill>
              </a:defRPr>
            </a:pPr>
            <a:r>
              <a:rPr sz="1333" b="1">
                <a:solidFill>
                  <a:srgbClr val="059669"/>
                </a:solidFill>
                <a:latin typeface="Calibri"/>
              </a:rPr>
              <a:t>Zařazení OD 1. 1. 2026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05600" y="4815840"/>
            <a:ext cx="4754880" cy="810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400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• Automaticky používají eIndex</a:t>
            </a:r>
          </a:p>
          <a:p>
            <a:pPr defTabSz="609585">
              <a:spcAft>
                <a:spcPts val="400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• Školitel potvrzuje praxi digitálně</a:t>
            </a:r>
          </a:p>
          <a:p>
            <a:pPr defTabSz="609585">
              <a:spcAft>
                <a:spcPts val="400"/>
              </a:spcAft>
              <a:defRPr sz="1000">
                <a:solidFill>
                  <a:srgbClr val="475569"/>
                </a:solidFill>
              </a:defRPr>
            </a:pPr>
            <a:r>
              <a:rPr sz="1333">
                <a:solidFill>
                  <a:srgbClr val="475569"/>
                </a:solidFill>
                <a:latin typeface="Calibri"/>
              </a:rPr>
              <a:t>• Plně elektronické vzdělávání bez papírů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486144"/>
            <a:ext cx="12192000" cy="371856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28494" y="6522720"/>
            <a:ext cx="6135013" cy="2358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700">
                <a:solidFill>
                  <a:srgbClr val="94A3B8"/>
                </a:solidFill>
              </a:defRPr>
            </a:pPr>
            <a:r>
              <a:rPr sz="933">
                <a:solidFill>
                  <a:srgbClr val="94A3B8"/>
                </a:solidFill>
                <a:latin typeface="Calibri"/>
              </a:rPr>
              <a:t>Projekt NPO reg. č. CZ.31.7.0/0.0/0.0/22_059/0007698  |  Financováno EU – NextGenerationEU  |  Pilíř 6, Komponenta 6.1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31520"/>
            <a:ext cx="12192000" cy="60960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75360"/>
            <a:ext cx="3987823" cy="6667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800" b="1">
                <a:solidFill>
                  <a:srgbClr val="0054A6"/>
                </a:solidFill>
              </a:defRPr>
            </a:pPr>
            <a:r>
              <a:rPr sz="3733" b="1">
                <a:solidFill>
                  <a:srgbClr val="0054A6"/>
                </a:solidFill>
                <a:latin typeface="Calibri"/>
              </a:rPr>
              <a:t>Užitečné odkazy 🔗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2072640"/>
            <a:ext cx="10972800" cy="914400"/>
          </a:xfrm>
          <a:prstGeom prst="round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" y="2316480"/>
            <a:ext cx="526106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000"/>
            </a:pPr>
            <a:r>
              <a:rPr sz="2667">
                <a:solidFill>
                  <a:prstClr val="black"/>
                </a:solidFill>
                <a:latin typeface="Calibri"/>
              </a:rPr>
              <a:t>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4960" y="2218944"/>
            <a:ext cx="2262158" cy="379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400" b="1">
                <a:solidFill>
                  <a:srgbClr val="0054A6"/>
                </a:solidFill>
              </a:defRPr>
            </a:pPr>
            <a:r>
              <a:rPr sz="1867" b="1">
                <a:solidFill>
                  <a:srgbClr val="0054A6"/>
                </a:solidFill>
                <a:latin typeface="Calibri"/>
              </a:rPr>
              <a:t>Systém Administrace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4961" y="2584704"/>
            <a:ext cx="2031197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100">
                <a:solidFill>
                  <a:srgbClr val="2299DD"/>
                </a:solidFill>
              </a:defRPr>
            </a:pPr>
            <a:r>
              <a:rPr sz="1467">
                <a:solidFill>
                  <a:srgbClr val="2299DD"/>
                </a:solidFill>
                <a:latin typeface="Calibri"/>
              </a:rPr>
              <a:t>https://sysa.mzd.gov.cz/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0" y="2377440"/>
            <a:ext cx="2335896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100">
                <a:solidFill>
                  <a:srgbClr val="6B7280"/>
                </a:solidFill>
              </a:defRPr>
            </a:pPr>
            <a:r>
              <a:rPr sz="1467">
                <a:solidFill>
                  <a:srgbClr val="6B7280"/>
                </a:solidFill>
                <a:latin typeface="Calibri"/>
              </a:rPr>
              <a:t>Přihlášení a práce v systému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3108960"/>
            <a:ext cx="10972800" cy="914400"/>
          </a:xfrm>
          <a:prstGeom prst="round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440" y="3352800"/>
            <a:ext cx="526106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000"/>
            </a:pPr>
            <a:r>
              <a:rPr sz="2667">
                <a:solidFill>
                  <a:prstClr val="black"/>
                </a:solidFill>
                <a:latin typeface="Calibri"/>
              </a:rPr>
              <a:t>ℹ️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4960" y="3255264"/>
            <a:ext cx="1914307" cy="379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400" b="1">
                <a:solidFill>
                  <a:srgbClr val="0054A6"/>
                </a:solidFill>
              </a:defRPr>
            </a:pPr>
            <a:r>
              <a:rPr sz="1867" b="1">
                <a:solidFill>
                  <a:srgbClr val="0054A6"/>
                </a:solidFill>
                <a:latin typeface="Calibri"/>
              </a:rPr>
              <a:t>Informační portál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84961" y="3621024"/>
            <a:ext cx="3000373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100">
                <a:solidFill>
                  <a:srgbClr val="2299DD"/>
                </a:solidFill>
              </a:defRPr>
            </a:pPr>
            <a:r>
              <a:rPr sz="1467">
                <a:solidFill>
                  <a:srgbClr val="2299DD"/>
                </a:solidFill>
                <a:latin typeface="Calibri"/>
              </a:rPr>
              <a:t>https://www.systemadministrace.cz/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4800" y="3413760"/>
            <a:ext cx="1840825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100">
                <a:solidFill>
                  <a:srgbClr val="6B7280"/>
                </a:solidFill>
              </a:defRPr>
            </a:pPr>
            <a:r>
              <a:rPr sz="1467">
                <a:solidFill>
                  <a:srgbClr val="6B7280"/>
                </a:solidFill>
                <a:latin typeface="Calibri"/>
              </a:rPr>
              <a:t>Návody, FAQ, novinky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4145280"/>
            <a:ext cx="10972800" cy="914400"/>
          </a:xfrm>
          <a:prstGeom prst="round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440" y="4389120"/>
            <a:ext cx="526106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000"/>
            </a:pPr>
            <a:r>
              <a:rPr sz="2667">
                <a:solidFill>
                  <a:prstClr val="black"/>
                </a:solidFill>
                <a:latin typeface="Calibri"/>
              </a:rPr>
              <a:t>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4961" y="4291584"/>
            <a:ext cx="2210862" cy="379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400" b="1">
                <a:solidFill>
                  <a:srgbClr val="0054A6"/>
                </a:solidFill>
              </a:defRPr>
            </a:pPr>
            <a:r>
              <a:rPr sz="1867" b="1">
                <a:solidFill>
                  <a:srgbClr val="0054A6"/>
                </a:solidFill>
                <a:latin typeface="Calibri"/>
              </a:rPr>
              <a:t>Pokyny pro školence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4961" y="4657344"/>
            <a:ext cx="4583242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100">
                <a:solidFill>
                  <a:srgbClr val="2299DD"/>
                </a:solidFill>
              </a:defRPr>
            </a:pPr>
            <a:r>
              <a:rPr sz="1467">
                <a:solidFill>
                  <a:srgbClr val="2299DD"/>
                </a:solidFill>
                <a:latin typeface="Calibri"/>
              </a:rPr>
              <a:t>https://www.systemadministrace.cz/pokyny-pro-skolence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24801" y="4450080"/>
            <a:ext cx="1733167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100">
                <a:solidFill>
                  <a:srgbClr val="6B7280"/>
                </a:solidFill>
              </a:defRPr>
            </a:pPr>
            <a:r>
              <a:rPr sz="1467">
                <a:solidFill>
                  <a:srgbClr val="6B7280"/>
                </a:solidFill>
                <a:latin typeface="Calibri"/>
              </a:rPr>
              <a:t>Kompletní průvodce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9600" y="5181600"/>
            <a:ext cx="10972800" cy="914400"/>
          </a:xfrm>
          <a:prstGeom prst="round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440" y="5425440"/>
            <a:ext cx="526106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2000"/>
            </a:pPr>
            <a:r>
              <a:rPr sz="2667">
                <a:solidFill>
                  <a:prstClr val="black"/>
                </a:solidFill>
                <a:latin typeface="Calibri"/>
              </a:rPr>
              <a:t>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84960" y="5327904"/>
            <a:ext cx="1540806" cy="379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400" b="1">
                <a:solidFill>
                  <a:srgbClr val="0054A6"/>
                </a:solidFill>
              </a:defRPr>
            </a:pPr>
            <a:r>
              <a:rPr sz="1867" b="1">
                <a:solidFill>
                  <a:srgbClr val="0054A6"/>
                </a:solidFill>
                <a:latin typeface="Calibri"/>
              </a:rPr>
              <a:t>Video návody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84960" y="5693664"/>
            <a:ext cx="2913170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100">
                <a:solidFill>
                  <a:srgbClr val="2299DD"/>
                </a:solidFill>
              </a:defRPr>
            </a:pPr>
            <a:r>
              <a:rPr sz="1467">
                <a:solidFill>
                  <a:srgbClr val="2299DD"/>
                </a:solidFill>
                <a:latin typeface="Calibri"/>
              </a:rPr>
              <a:t>YouTube kanál Systém Administrace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24801" y="5486400"/>
            <a:ext cx="2042610" cy="31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100">
                <a:solidFill>
                  <a:srgbClr val="6B7280"/>
                </a:solidFill>
              </a:defRPr>
            </a:pPr>
            <a:r>
              <a:rPr sz="1467">
                <a:solidFill>
                  <a:srgbClr val="6B7280"/>
                </a:solidFill>
                <a:latin typeface="Calibri"/>
              </a:rPr>
              <a:t>Tutoriály krok za krokem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89681" y="6522721"/>
            <a:ext cx="401263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900">
                <a:solidFill>
                  <a:srgbClr val="6B7280"/>
                </a:solidFill>
              </a:defRPr>
            </a:pPr>
            <a:r>
              <a:rPr sz="1200">
                <a:solidFill>
                  <a:srgbClr val="6B7280"/>
                </a:solidFill>
                <a:latin typeface="Calibri"/>
              </a:rPr>
              <a:t>systemadministrace.cz  |  podpora@ipvz.cz  |  Infolinka: 1221</a:t>
            </a:r>
          </a:p>
        </p:txBody>
      </p:sp>
      <p:pic>
        <p:nvPicPr>
          <p:cNvPr id="29" name="Obrázek 28" descr="Obsah obrázku symbol, bílé&#10;&#10;Obsah generovaný pomocí AI může být nesprávný.">
            <a:extLst>
              <a:ext uri="{FF2B5EF4-FFF2-40B4-BE49-F238E27FC236}">
                <a16:creationId xmlns:a16="http://schemas.microsoft.com/office/drawing/2014/main" id="{4F612E02-4114-3F1D-2B55-801040D4E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79248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D4ED8"/>
              </a:gs>
              <a:gs pos="100000">
                <a:srgbClr val="2563EB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00800"/>
            <a:ext cx="12192000" cy="73152"/>
          </a:xfrm>
          <a:prstGeom prst="rect">
            <a:avLst/>
          </a:prstGeom>
          <a:solidFill>
            <a:srgbClr val="229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" y="609600"/>
            <a:ext cx="2262158" cy="379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585">
              <a:defRPr sz="1400" b="1">
                <a:solidFill>
                  <a:srgbClr val="BFDBFE"/>
                </a:solidFill>
              </a:defRPr>
            </a:pPr>
            <a:r>
              <a:rPr sz="1867" b="1">
                <a:solidFill>
                  <a:srgbClr val="BFDBFE"/>
                </a:solidFill>
                <a:latin typeface="Calibri"/>
              </a:rPr>
              <a:t>Systém Administrace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8869" y="1828801"/>
            <a:ext cx="5734262" cy="9130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4000" b="1">
                <a:solidFill>
                  <a:srgbClr val="FFFFFF"/>
                </a:solidFill>
              </a:defRPr>
            </a:pPr>
            <a:r>
              <a:rPr sz="5333" b="1">
                <a:solidFill>
                  <a:srgbClr val="FFFFFF"/>
                </a:solidFill>
                <a:latin typeface="Calibri"/>
              </a:rPr>
              <a:t>Děkuji za pozornost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4560" y="3657600"/>
            <a:ext cx="7802880" cy="201168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320" y="3840481"/>
            <a:ext cx="7071360" cy="147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Aft>
                <a:spcPts val="533"/>
              </a:spcAft>
              <a:defRPr sz="1100">
                <a:solidFill>
                  <a:srgbClr val="475569"/>
                </a:solidFill>
              </a:defRPr>
            </a:pPr>
            <a:r>
              <a:rPr lang="cs-CZ" sz="1467" noProof="1">
                <a:solidFill>
                  <a:srgbClr val="475569"/>
                </a:solidFill>
                <a:latin typeface="Calibri"/>
              </a:rPr>
              <a:t>Systém:  sysa.mzd.gov.cz</a:t>
            </a:r>
          </a:p>
          <a:p>
            <a:pPr defTabSz="609585">
              <a:spcAft>
                <a:spcPts val="533"/>
              </a:spcAft>
              <a:defRPr sz="1100">
                <a:solidFill>
                  <a:srgbClr val="475569"/>
                </a:solidFill>
              </a:defRPr>
            </a:pPr>
            <a:r>
              <a:rPr lang="cs-CZ" sz="1467" noProof="1">
                <a:solidFill>
                  <a:srgbClr val="475569"/>
                </a:solidFill>
                <a:latin typeface="Calibri"/>
              </a:rPr>
              <a:t>Informace:  </a:t>
            </a:r>
            <a:r>
              <a:rPr lang="cs-CZ" sz="1467" noProof="1">
                <a:solidFill>
                  <a:srgbClr val="475569"/>
                </a:solidFill>
                <a:latin typeface="Calibri"/>
                <a:hlinkClick r:id="rId2"/>
              </a:rPr>
              <a:t>www.systemadministrace.cz</a:t>
            </a:r>
            <a:r>
              <a:rPr lang="cs-CZ" sz="1467" noProof="1">
                <a:solidFill>
                  <a:srgbClr val="475569"/>
                </a:solidFill>
                <a:latin typeface="Calibri"/>
              </a:rPr>
              <a:t>  </a:t>
            </a:r>
          </a:p>
          <a:p>
            <a:pPr defTabSz="609585">
              <a:spcAft>
                <a:spcPts val="533"/>
              </a:spcAft>
              <a:defRPr sz="1100">
                <a:solidFill>
                  <a:srgbClr val="475569"/>
                </a:solidFill>
              </a:defRPr>
            </a:pPr>
            <a:r>
              <a:rPr lang="cs-CZ" sz="1467" noProof="1">
                <a:solidFill>
                  <a:srgbClr val="475569"/>
                </a:solidFill>
                <a:latin typeface="Calibri"/>
              </a:rPr>
              <a:t>Provozovatel:  Institut postgraduálního vzdělávání ve zdravotnictví (IPVZ)</a:t>
            </a:r>
          </a:p>
          <a:p>
            <a:pPr defTabSz="609585">
              <a:spcAft>
                <a:spcPts val="533"/>
              </a:spcAft>
              <a:defRPr sz="1100">
                <a:solidFill>
                  <a:srgbClr val="475569"/>
                </a:solidFill>
              </a:defRPr>
            </a:pPr>
            <a:r>
              <a:rPr lang="cs-CZ" sz="1467" noProof="1">
                <a:solidFill>
                  <a:srgbClr val="475569"/>
                </a:solidFill>
                <a:latin typeface="Calibri"/>
              </a:rPr>
              <a:t>E-mail:  </a:t>
            </a:r>
            <a:r>
              <a:rPr lang="cs-CZ" sz="1467" noProof="1">
                <a:solidFill>
                  <a:srgbClr val="475569"/>
                </a:solidFill>
                <a:latin typeface="Calibri"/>
                <a:hlinkClick r:id="rId3"/>
              </a:rPr>
              <a:t>podpora@ipvz.cz</a:t>
            </a:r>
            <a:r>
              <a:rPr lang="cs-CZ" sz="1467" noProof="1">
                <a:solidFill>
                  <a:srgbClr val="475569"/>
                </a:solidFill>
                <a:latin typeface="Calibri"/>
              </a:rPr>
              <a:t> </a:t>
            </a:r>
          </a:p>
          <a:p>
            <a:pPr defTabSz="609585">
              <a:spcAft>
                <a:spcPts val="533"/>
              </a:spcAft>
              <a:defRPr sz="1100">
                <a:solidFill>
                  <a:srgbClr val="475569"/>
                </a:solidFill>
              </a:defRPr>
            </a:pPr>
            <a:r>
              <a:rPr lang="cs-CZ" sz="1467" noProof="1">
                <a:solidFill>
                  <a:srgbClr val="475569"/>
                </a:solidFill>
                <a:latin typeface="Calibri"/>
              </a:rPr>
              <a:t>Infolinka:  1221  (Po–Pá 8–19)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8494" y="6522720"/>
            <a:ext cx="6135013" cy="2358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>
              <a:defRPr sz="700">
                <a:solidFill>
                  <a:srgbClr val="93C5FD"/>
                </a:solidFill>
              </a:defRPr>
            </a:pPr>
            <a:r>
              <a:rPr sz="933">
                <a:solidFill>
                  <a:srgbClr val="93C5FD"/>
                </a:solidFill>
                <a:latin typeface="Calibri"/>
              </a:rPr>
              <a:t>Projekt NPO reg. č. CZ.31.7.0/0.0/0.0/22_059/0007698  |  Financováno EU – NextGenerationEU  |  Pilíř 6, Komponenta 6.1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C815F-EFDB-A13A-5B31-5AFA365E7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FFC6EBB3-00F9-3A06-27BB-C8C36356668E}"/>
              </a:ext>
            </a:extLst>
          </p:cNvPr>
          <p:cNvGrpSpPr/>
          <p:nvPr/>
        </p:nvGrpSpPr>
        <p:grpSpPr>
          <a:xfrm>
            <a:off x="1857180" y="2440168"/>
            <a:ext cx="8709220" cy="2150088"/>
            <a:chOff x="2464533" y="2580068"/>
            <a:chExt cx="8709220" cy="2150088"/>
          </a:xfrm>
        </p:grpSpPr>
        <p:sp>
          <p:nvSpPr>
            <p:cNvPr id="2" name="Nadpis 1">
              <a:extLst>
                <a:ext uri="{FF2B5EF4-FFF2-40B4-BE49-F238E27FC236}">
                  <a16:creationId xmlns:a16="http://schemas.microsoft.com/office/drawing/2014/main" id="{F28EB972-CD91-EDFF-5E52-CEC802FCDBE0}"/>
                </a:ext>
              </a:extLst>
            </p:cNvPr>
            <p:cNvSpPr txBox="1">
              <a:spLocks/>
            </p:cNvSpPr>
            <p:nvPr/>
          </p:nvSpPr>
          <p:spPr>
            <a:xfrm>
              <a:off x="3746500" y="2622677"/>
              <a:ext cx="7427253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s-CZ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V</a:t>
              </a:r>
              <a:r>
                <a:rPr lang="pt-BR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ĚCNÉ ZMĚNY A</a:t>
              </a:r>
              <a:r>
                <a:rPr lang="cs-CZ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pt-BR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KOMPONENTY SOUVISEJÍCÍ S LEGISLATIVNÍMI ZMĚNAMI</a:t>
              </a:r>
              <a:endParaRPr lang="it-IT" sz="400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Podnadpis 2">
              <a:extLst>
                <a:ext uri="{FF2B5EF4-FFF2-40B4-BE49-F238E27FC236}">
                  <a16:creationId xmlns:a16="http://schemas.microsoft.com/office/drawing/2014/main" id="{153553C5-298D-49D5-9866-0D7A5438CEF5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880AA82F-482F-1DF1-A710-761C0C78259D}"/>
                </a:ext>
              </a:extLst>
            </p:cNvPr>
            <p:cNvSpPr txBox="1"/>
            <p:nvPr/>
          </p:nvSpPr>
          <p:spPr>
            <a:xfrm>
              <a:off x="2464533" y="2580068"/>
              <a:ext cx="210740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1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D09CDD1E-0817-9F13-124D-EE8B086BB476}"/>
                </a:ext>
              </a:extLst>
            </p:cNvPr>
            <p:cNvSpPr/>
            <p:nvPr/>
          </p:nvSpPr>
          <p:spPr>
            <a:xfrm>
              <a:off x="3509240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endParaRPr lang="cs-CZ" sz="1200">
                <a:solidFill>
                  <a:srgbClr val="3F7AA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9DAAA611-B8D1-75DF-BB05-3D8CDE09F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FB0839-B871-EF67-846F-52A4316A0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426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C815F-EFDB-A13A-5B31-5AFA365E7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FFC6EBB3-00F9-3A06-27BB-C8C36356668E}"/>
              </a:ext>
            </a:extLst>
          </p:cNvPr>
          <p:cNvGrpSpPr/>
          <p:nvPr/>
        </p:nvGrpSpPr>
        <p:grpSpPr>
          <a:xfrm>
            <a:off x="2868100" y="2440168"/>
            <a:ext cx="7469718" cy="2150088"/>
            <a:chOff x="2464533" y="2580068"/>
            <a:chExt cx="7469718" cy="2150088"/>
          </a:xfrm>
        </p:grpSpPr>
        <p:sp>
          <p:nvSpPr>
            <p:cNvPr id="2" name="Nadpis 1">
              <a:extLst>
                <a:ext uri="{FF2B5EF4-FFF2-40B4-BE49-F238E27FC236}">
                  <a16:creationId xmlns:a16="http://schemas.microsoft.com/office/drawing/2014/main" id="{F28EB972-CD91-EDFF-5E52-CEC802FCDBE0}"/>
                </a:ext>
              </a:extLst>
            </p:cNvPr>
            <p:cNvSpPr txBox="1">
              <a:spLocks/>
            </p:cNvSpPr>
            <p:nvPr/>
          </p:nvSpPr>
          <p:spPr>
            <a:xfrm>
              <a:off x="3746500" y="2866724"/>
              <a:ext cx="5796281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ÚKOLY A STANOVENÍ DALŠÍHO POSTUPU</a:t>
              </a:r>
            </a:p>
          </p:txBody>
        </p:sp>
        <p:sp>
          <p:nvSpPr>
            <p:cNvPr id="3" name="Podnadpis 2">
              <a:extLst>
                <a:ext uri="{FF2B5EF4-FFF2-40B4-BE49-F238E27FC236}">
                  <a16:creationId xmlns:a16="http://schemas.microsoft.com/office/drawing/2014/main" id="{153553C5-298D-49D5-9866-0D7A5438CEF5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880AA82F-482F-1DF1-A710-761C0C78259D}"/>
                </a:ext>
              </a:extLst>
            </p:cNvPr>
            <p:cNvSpPr txBox="1"/>
            <p:nvPr/>
          </p:nvSpPr>
          <p:spPr>
            <a:xfrm>
              <a:off x="2464533" y="2580068"/>
              <a:ext cx="210740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1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D09CDD1E-0817-9F13-124D-EE8B086BB476}"/>
                </a:ext>
              </a:extLst>
            </p:cNvPr>
            <p:cNvSpPr/>
            <p:nvPr/>
          </p:nvSpPr>
          <p:spPr>
            <a:xfrm>
              <a:off x="3509240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endParaRPr lang="cs-CZ" sz="1200">
                <a:solidFill>
                  <a:srgbClr val="3F7AA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9DAAA611-B8D1-75DF-BB05-3D8CDE09F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FB0839-B871-EF67-846F-52A4316A0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1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315D5-F4AB-2BF2-5F78-AAAD17F48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BB43D94D-1129-07AF-79BB-9DB0F4276FBC}"/>
              </a:ext>
            </a:extLst>
          </p:cNvPr>
          <p:cNvGrpSpPr/>
          <p:nvPr/>
        </p:nvGrpSpPr>
        <p:grpSpPr>
          <a:xfrm>
            <a:off x="3451669" y="2398441"/>
            <a:ext cx="9169071" cy="2183948"/>
            <a:chOff x="2363894" y="2546208"/>
            <a:chExt cx="9169071" cy="2183948"/>
          </a:xfrm>
        </p:grpSpPr>
        <p:sp>
          <p:nvSpPr>
            <p:cNvPr id="2" name="Nadpis 1">
              <a:extLst>
                <a:ext uri="{FF2B5EF4-FFF2-40B4-BE49-F238E27FC236}">
                  <a16:creationId xmlns:a16="http://schemas.microsoft.com/office/drawing/2014/main" id="{3F9308D9-6BE5-15FA-3091-414F7A1101DD}"/>
                </a:ext>
              </a:extLst>
            </p:cNvPr>
            <p:cNvSpPr txBox="1">
              <a:spLocks/>
            </p:cNvSpPr>
            <p:nvPr/>
          </p:nvSpPr>
          <p:spPr>
            <a:xfrm>
              <a:off x="3681977" y="2857567"/>
              <a:ext cx="7850988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s-CZ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ELEKTRONIZACE </a:t>
              </a:r>
              <a:br>
                <a:rPr lang="cs-CZ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</a:br>
              <a:r>
                <a:rPr lang="cs-CZ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POSUDKŮ</a:t>
              </a:r>
              <a:endParaRPr lang="cs-CZ" sz="360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Podnadpis 2">
              <a:extLst>
                <a:ext uri="{FF2B5EF4-FFF2-40B4-BE49-F238E27FC236}">
                  <a16:creationId xmlns:a16="http://schemas.microsoft.com/office/drawing/2014/main" id="{35341044-8B81-7944-6C58-269B551FA4C2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59789521-EF83-A31D-BEA7-828D3F086576}"/>
                </a:ext>
              </a:extLst>
            </p:cNvPr>
            <p:cNvSpPr txBox="1"/>
            <p:nvPr/>
          </p:nvSpPr>
          <p:spPr>
            <a:xfrm>
              <a:off x="2363894" y="2546208"/>
              <a:ext cx="2107406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1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F0B307D0-7D6C-D0BA-4E48-49A903C7D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3A97C3F-FFF8-B7A6-3069-084C1AC9D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D7C99F2-BD9D-97FA-DFD9-DFC52F87D8B4}"/>
              </a:ext>
            </a:extLst>
          </p:cNvPr>
          <p:cNvSpPr/>
          <p:nvPr/>
        </p:nvSpPr>
        <p:spPr>
          <a:xfrm>
            <a:off x="4514229" y="2570283"/>
            <a:ext cx="46809" cy="1420393"/>
          </a:xfrm>
          <a:prstGeom prst="rect">
            <a:avLst/>
          </a:prstGeom>
          <a:solidFill>
            <a:srgbClr val="DA212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rgbClr val="3F7AA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879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990AF-17D7-E56D-0906-CC64A313C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142BD6A3-A81F-2B85-420E-60668C0B689E}"/>
              </a:ext>
            </a:extLst>
          </p:cNvPr>
          <p:cNvGrpSpPr/>
          <p:nvPr/>
        </p:nvGrpSpPr>
        <p:grpSpPr>
          <a:xfrm>
            <a:off x="4171967" y="2440168"/>
            <a:ext cx="7845638" cy="2150088"/>
            <a:chOff x="2088613" y="2580068"/>
            <a:chExt cx="7845638" cy="2150088"/>
          </a:xfrm>
        </p:grpSpPr>
        <p:sp>
          <p:nvSpPr>
            <p:cNvPr id="2" name="Nadpis 1">
              <a:extLst>
                <a:ext uri="{FF2B5EF4-FFF2-40B4-BE49-F238E27FC236}">
                  <a16:creationId xmlns:a16="http://schemas.microsoft.com/office/drawing/2014/main" id="{BD7B4BF9-38C8-B2F6-D58B-C3C2D6632DEA}"/>
                </a:ext>
              </a:extLst>
            </p:cNvPr>
            <p:cNvSpPr txBox="1">
              <a:spLocks/>
            </p:cNvSpPr>
            <p:nvPr/>
          </p:nvSpPr>
          <p:spPr>
            <a:xfrm>
              <a:off x="3746500" y="2866724"/>
              <a:ext cx="5796281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DISKUZE </a:t>
              </a:r>
              <a:br>
                <a:rPr lang="cs-CZ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</a:br>
              <a:r>
                <a:rPr lang="it-IT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A RŮZNÉ</a:t>
              </a:r>
            </a:p>
          </p:txBody>
        </p:sp>
        <p:sp>
          <p:nvSpPr>
            <p:cNvPr id="3" name="Podnadpis 2">
              <a:extLst>
                <a:ext uri="{FF2B5EF4-FFF2-40B4-BE49-F238E27FC236}">
                  <a16:creationId xmlns:a16="http://schemas.microsoft.com/office/drawing/2014/main" id="{B7CD62D5-75BC-5B15-1B0D-A158C7512EAA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01F3315B-01FA-D463-8E59-B61F3809786B}"/>
                </a:ext>
              </a:extLst>
            </p:cNvPr>
            <p:cNvSpPr txBox="1"/>
            <p:nvPr/>
          </p:nvSpPr>
          <p:spPr>
            <a:xfrm>
              <a:off x="2088613" y="2580068"/>
              <a:ext cx="210740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1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E6C0DF87-AB16-668B-5463-C0823D680585}"/>
                </a:ext>
              </a:extLst>
            </p:cNvPr>
            <p:cNvSpPr/>
            <p:nvPr/>
          </p:nvSpPr>
          <p:spPr>
            <a:xfrm>
              <a:off x="3509240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endParaRPr lang="cs-CZ" sz="1200">
                <a:solidFill>
                  <a:srgbClr val="3F7AA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3D36C705-7E6F-A2B4-2A96-214890B0D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7952E32-D5DF-A3CC-DE07-AAFB75282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458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93B1D9-47B1-CBFB-5535-99475B4E5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C2D3B3A4-9F61-5AFD-5E5A-B22567F7A1A1}"/>
              </a:ext>
            </a:extLst>
          </p:cNvPr>
          <p:cNvGrpSpPr/>
          <p:nvPr/>
        </p:nvGrpSpPr>
        <p:grpSpPr>
          <a:xfrm>
            <a:off x="4171967" y="2440168"/>
            <a:ext cx="7845638" cy="2357758"/>
            <a:chOff x="2088613" y="2580068"/>
            <a:chExt cx="7845638" cy="2357758"/>
          </a:xfrm>
        </p:grpSpPr>
        <p:sp>
          <p:nvSpPr>
            <p:cNvPr id="2" name="Nadpis 1">
              <a:extLst>
                <a:ext uri="{FF2B5EF4-FFF2-40B4-BE49-F238E27FC236}">
                  <a16:creationId xmlns:a16="http://schemas.microsoft.com/office/drawing/2014/main" id="{6FEE3764-CBE7-B303-AD46-026668E18531}"/>
                </a:ext>
              </a:extLst>
            </p:cNvPr>
            <p:cNvSpPr txBox="1">
              <a:spLocks/>
            </p:cNvSpPr>
            <p:nvPr/>
          </p:nvSpPr>
          <p:spPr>
            <a:xfrm>
              <a:off x="3753324" y="3074394"/>
              <a:ext cx="5796281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s-CZ" sz="40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ZAKONČENÍ</a:t>
              </a:r>
              <a:endParaRPr lang="it-IT" sz="400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Podnadpis 2">
              <a:extLst>
                <a:ext uri="{FF2B5EF4-FFF2-40B4-BE49-F238E27FC236}">
                  <a16:creationId xmlns:a16="http://schemas.microsoft.com/office/drawing/2014/main" id="{A620C32D-E453-9318-0FB3-BBC2419AE118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FD5A2130-1F1F-7A0D-94FD-44B3B1E39C64}"/>
                </a:ext>
              </a:extLst>
            </p:cNvPr>
            <p:cNvSpPr txBox="1"/>
            <p:nvPr/>
          </p:nvSpPr>
          <p:spPr>
            <a:xfrm>
              <a:off x="2088613" y="2580068"/>
              <a:ext cx="210740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1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D1E6EB8E-BC78-9B0E-5858-2E9189454A83}"/>
                </a:ext>
              </a:extLst>
            </p:cNvPr>
            <p:cNvSpPr/>
            <p:nvPr/>
          </p:nvSpPr>
          <p:spPr>
            <a:xfrm>
              <a:off x="3509240" y="2659054"/>
              <a:ext cx="64800" cy="1583007"/>
            </a:xfrm>
            <a:prstGeom prst="rect">
              <a:avLst/>
            </a:prstGeom>
            <a:solidFill>
              <a:srgbClr val="DA2128"/>
            </a:solidFill>
          </p:spPr>
          <p:txBody>
            <a:bodyPr vert="horz" lIns="91440" tIns="45720" rIns="91440" bIns="45720" rtlCol="0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endParaRPr lang="cs-CZ" sz="1200">
                <a:solidFill>
                  <a:srgbClr val="3F7AA8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D7D68F15-9B65-F076-ACD5-08AD3B8DD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81BE626-9753-C6E9-C9AF-C8FD81442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337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0" r="-1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C4F77-2276-B14A-44D7-08EA03A9C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44102C0C-0C04-16C0-B95F-C3EC8A93A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FF5032-3D8C-6797-ECCD-38401C203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CCFC1D3-A274-B43D-310E-A9E09DBE2405}"/>
              </a:ext>
            </a:extLst>
          </p:cNvPr>
          <p:cNvSpPr/>
          <p:nvPr/>
        </p:nvSpPr>
        <p:spPr>
          <a:xfrm rot="16200000">
            <a:off x="4243276" y="2973273"/>
            <a:ext cx="58903" cy="1623020"/>
          </a:xfrm>
          <a:prstGeom prst="rect">
            <a:avLst/>
          </a:prstGeom>
          <a:solidFill>
            <a:srgbClr val="DA212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E56CC1E-747D-3871-49BB-E53575302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7" y="3102669"/>
            <a:ext cx="10296525" cy="6526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400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62661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9"/>
    </mc:Choice>
    <mc:Fallback xmlns="">
      <p:transition spd="slow" advTm="81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5A19D-5B7F-B034-75F9-9C11720C8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FA9F8E0-B3A1-96C3-362E-74290C60E0AB}"/>
              </a:ext>
            </a:extLst>
          </p:cNvPr>
          <p:cNvSpPr txBox="1"/>
          <p:nvPr/>
        </p:nvSpPr>
        <p:spPr>
          <a:xfrm>
            <a:off x="1001704" y="3579612"/>
            <a:ext cx="5064642" cy="35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2DB8DD5-5CC1-DF7E-3A48-9F6DA48F36F2}"/>
              </a:ext>
            </a:extLst>
          </p:cNvPr>
          <p:cNvSpPr txBox="1">
            <a:spLocks/>
          </p:cNvSpPr>
          <p:nvPr/>
        </p:nvSpPr>
        <p:spPr>
          <a:xfrm>
            <a:off x="540000" y="365125"/>
            <a:ext cx="11088000" cy="4774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Bahnschrift" panose="020B0502040204020203" pitchFamily="34" charset="0"/>
                <a:cs typeface="Arial" panose="020B0604020202020204" pitchFamily="34" charset="0"/>
              </a:rPr>
              <a:t>Elektronizace posudků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778A139-DEA0-12ED-A699-8EE0218C81C8}"/>
              </a:ext>
            </a:extLst>
          </p:cNvPr>
          <p:cNvSpPr/>
          <p:nvPr/>
        </p:nvSpPr>
        <p:spPr>
          <a:xfrm>
            <a:off x="639760" y="803877"/>
            <a:ext cx="670830" cy="45719"/>
          </a:xfrm>
          <a:prstGeom prst="rect">
            <a:avLst/>
          </a:prstGeom>
          <a:solidFill>
            <a:srgbClr val="3F7AA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Zástupný symbol pro číslo snímku 3">
            <a:extLst>
              <a:ext uri="{FF2B5EF4-FFF2-40B4-BE49-F238E27FC236}">
                <a16:creationId xmlns:a16="http://schemas.microsoft.com/office/drawing/2014/main" id="{A184746D-0264-27B4-2C24-DB0434E6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900" y="6127750"/>
            <a:ext cx="22531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4D3-D00C-4F51-80A7-9147D6EFBB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2B749B-54E3-B8FB-B3BD-40CCAC2A2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859" y="455191"/>
            <a:ext cx="1441141" cy="22606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4591948-3E0B-3F45-7BD6-A671E90A33A9}"/>
              </a:ext>
            </a:extLst>
          </p:cNvPr>
          <p:cNvSpPr txBox="1"/>
          <p:nvPr/>
        </p:nvSpPr>
        <p:spPr>
          <a:xfrm>
            <a:off x="989704" y="2157793"/>
            <a:ext cx="101885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3F7AA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Návrh usnesení:</a:t>
            </a:r>
          </a:p>
          <a:p>
            <a:endParaRPr lang="cs-CZ" sz="2800" dirty="0">
              <a:solidFill>
                <a:srgbClr val="C2CD2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2CD23"/>
              </a:buClr>
            </a:pPr>
            <a:r>
              <a:rPr lang="cs-CZ" sz="2000" i="1" dirty="0">
                <a:solidFill>
                  <a:srgbClr val="44546A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„Národní rada elektronického zdravotnictví bere podané informace na vědomí.“ </a:t>
            </a:r>
          </a:p>
          <a:p>
            <a:pPr marL="342900" indent="-342900">
              <a:buClr>
                <a:srgbClr val="C2CD23"/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44546A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C2CD23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4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1C8C8-D38F-7983-9BBB-7E4E577B4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2F668024-209C-4C28-AC91-674F3A45B73E}"/>
              </a:ext>
            </a:extLst>
          </p:cNvPr>
          <p:cNvGrpSpPr/>
          <p:nvPr/>
        </p:nvGrpSpPr>
        <p:grpSpPr>
          <a:xfrm>
            <a:off x="1748943" y="2532238"/>
            <a:ext cx="8964354" cy="2183948"/>
            <a:chOff x="2363894" y="2546208"/>
            <a:chExt cx="8964354" cy="2183948"/>
          </a:xfrm>
        </p:grpSpPr>
        <p:sp>
          <p:nvSpPr>
            <p:cNvPr id="2" name="Nadpis 1">
              <a:extLst>
                <a:ext uri="{FF2B5EF4-FFF2-40B4-BE49-F238E27FC236}">
                  <a16:creationId xmlns:a16="http://schemas.microsoft.com/office/drawing/2014/main" id="{3E72990D-FDE9-727A-02F4-FEF14F36F8F0}"/>
                </a:ext>
              </a:extLst>
            </p:cNvPr>
            <p:cNvSpPr txBox="1">
              <a:spLocks/>
            </p:cNvSpPr>
            <p:nvPr/>
          </p:nvSpPr>
          <p:spPr>
            <a:xfrm>
              <a:off x="3477260" y="2857567"/>
              <a:ext cx="7850988" cy="18634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s-CZ" sz="36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NÁRODNÍ STRATEGIE ELEKTRONICKÉHO ZDRAVOTNICTVÍ</a:t>
              </a:r>
            </a:p>
          </p:txBody>
        </p:sp>
        <p:sp>
          <p:nvSpPr>
            <p:cNvPr id="3" name="Podnadpis 2">
              <a:extLst>
                <a:ext uri="{FF2B5EF4-FFF2-40B4-BE49-F238E27FC236}">
                  <a16:creationId xmlns:a16="http://schemas.microsoft.com/office/drawing/2014/main" id="{36583C2E-E79B-3594-D1A7-34D162A57809}"/>
                </a:ext>
              </a:extLst>
            </p:cNvPr>
            <p:cNvSpPr txBox="1">
              <a:spLocks/>
            </p:cNvSpPr>
            <p:nvPr/>
          </p:nvSpPr>
          <p:spPr>
            <a:xfrm>
              <a:off x="3527231" y="3074394"/>
              <a:ext cx="6407020" cy="16557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9BDE4324-0F81-6B82-D140-9BA45BFFECB0}"/>
                </a:ext>
              </a:extLst>
            </p:cNvPr>
            <p:cNvSpPr txBox="1"/>
            <p:nvPr/>
          </p:nvSpPr>
          <p:spPr>
            <a:xfrm>
              <a:off x="2363894" y="2546208"/>
              <a:ext cx="2107406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100">
                  <a:solidFill>
                    <a:schemeClr val="bg1"/>
                  </a:solidFill>
                  <a:latin typeface="Bahnschrift" panose="020B0502040204020203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C68B3EFA-20CC-29D4-5C75-653BADB27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1650760" cy="7215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4D50E9A-C642-4989-C10B-D48C7090A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742950"/>
            <a:ext cx="2032000" cy="65266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B52B998-247A-0626-9799-54138CD11C39}"/>
              </a:ext>
            </a:extLst>
          </p:cNvPr>
          <p:cNvSpPr/>
          <p:nvPr/>
        </p:nvSpPr>
        <p:spPr>
          <a:xfrm>
            <a:off x="2687007" y="2645345"/>
            <a:ext cx="46809" cy="1420393"/>
          </a:xfrm>
          <a:prstGeom prst="rect">
            <a:avLst/>
          </a:prstGeom>
          <a:solidFill>
            <a:srgbClr val="DA2128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cs-CZ" sz="1200">
              <a:solidFill>
                <a:srgbClr val="3F7AA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099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NCEZ - šablona" id="{FCDEE49F-CB69-40D9-ACF8-0CC0D247E470}" vid="{BFCDD164-1B97-4A88-B176-FCCBA7BE4BE1}"/>
    </a:ext>
  </a:extLst>
</a:theme>
</file>

<file path=ppt/theme/theme2.xml><?xml version="1.0" encoding="utf-8"?>
<a:theme xmlns:a="http://schemas.openxmlformats.org/drawingml/2006/main" name="1_Motiv Office">
  <a:themeElements>
    <a:clrScheme name="UZIS">
      <a:dk1>
        <a:sysClr val="windowText" lastClr="000000"/>
      </a:dk1>
      <a:lt1>
        <a:sysClr val="window" lastClr="FFFFFF"/>
      </a:lt1>
      <a:dk2>
        <a:srgbClr val="2C2F7A"/>
      </a:dk2>
      <a:lt2>
        <a:srgbClr val="F2F2F2"/>
      </a:lt2>
      <a:accent1>
        <a:srgbClr val="2C2F7A"/>
      </a:accent1>
      <a:accent2>
        <a:srgbClr val="DA2B47"/>
      </a:accent2>
      <a:accent3>
        <a:srgbClr val="BBC747"/>
      </a:accent3>
      <a:accent4>
        <a:srgbClr val="7B3C8E"/>
      </a:accent4>
      <a:accent5>
        <a:srgbClr val="93A8CD"/>
      </a:accent5>
      <a:accent6>
        <a:srgbClr val="FF788D"/>
      </a:accent6>
      <a:hlink>
        <a:srgbClr val="93A8CD"/>
      </a:hlink>
      <a:folHlink>
        <a:srgbClr val="FF78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̌ABLONA PRO PREZENTACE A ANALÝZY ÚSTAVU ZDRAVOTNICKÝCH INFORMACÍ" id="{A1266656-8033-6549-A202-EED3F1458541}" vid="{E995CA3B-8868-B443-966C-5ACC4F684D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e7dee4-cef6-4706-b323-3af68f54fc32" xsi:nil="true"/>
    <lcf76f155ced4ddcb4097134ff3c332f xmlns="d1bb1433-a07c-428c-a4ce-e63af4b52ce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3D8DBB70A25B4CAED99F22B5C220EA" ma:contentTypeVersion="15" ma:contentTypeDescription="Vytvoří nový dokument" ma:contentTypeScope="" ma:versionID="8f0206085ddc5626311527ac18c509e4">
  <xsd:schema xmlns:xsd="http://www.w3.org/2001/XMLSchema" xmlns:xs="http://www.w3.org/2001/XMLSchema" xmlns:p="http://schemas.microsoft.com/office/2006/metadata/properties" xmlns:ns2="d1bb1433-a07c-428c-a4ce-e63af4b52ce3" xmlns:ns3="1fe7dee4-cef6-4706-b323-3af68f54fc32" targetNamespace="http://schemas.microsoft.com/office/2006/metadata/properties" ma:root="true" ma:fieldsID="d2484f190f2245634e77a1d9a2ed3cd8" ns2:_="" ns3:_="">
    <xsd:import namespace="d1bb1433-a07c-428c-a4ce-e63af4b52ce3"/>
    <xsd:import namespace="1fe7dee4-cef6-4706-b323-3af68f54fc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b1433-a07c-428c-a4ce-e63af4b52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9528a91f-2e03-4533-9257-29445d84df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7dee4-cef6-4706-b323-3af68f54fc3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320ec68-8ed9-4fff-a392-573e2622bfc5}" ma:internalName="TaxCatchAll" ma:showField="CatchAllData" ma:web="1fe7dee4-cef6-4706-b323-3af68f54fc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F8BA48-C402-4133-9E3D-E45EA89C9F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CFFCA7-B91F-4111-A93A-0D39769A4831}">
  <ds:schemaRefs>
    <ds:schemaRef ds:uri="http://purl.org/dc/terms/"/>
    <ds:schemaRef ds:uri="1fe7dee4-cef6-4706-b323-3af68f54fc32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1bb1433-a07c-428c-a4ce-e63af4b52c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2CF58F-BBCB-4553-A856-3F7D96D5ABC0}">
  <ds:schemaRefs>
    <ds:schemaRef ds:uri="1fe7dee4-cef6-4706-b323-3af68f54fc32"/>
    <ds:schemaRef ds:uri="d1bb1433-a07c-428c-a4ce-e63af4b52c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NREZ 26.8.2022</Template>
  <TotalTime>2542</TotalTime>
  <Words>6874</Words>
  <Application>Microsoft Macintosh PowerPoint</Application>
  <PresentationFormat>Širokoúhlá obrazovka</PresentationFormat>
  <Paragraphs>1030</Paragraphs>
  <Slides>72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72</vt:i4>
      </vt:variant>
    </vt:vector>
  </HeadingPairs>
  <TitlesOfParts>
    <vt:vector size="86" baseType="lpstr">
      <vt:lpstr>Aptos</vt:lpstr>
      <vt:lpstr>Arial</vt:lpstr>
      <vt:lpstr>Bahnschrift</vt:lpstr>
      <vt:lpstr>Calibri</vt:lpstr>
      <vt:lpstr>Calibri Light</vt:lpstr>
      <vt:lpstr>Century Gothic</vt:lpstr>
      <vt:lpstr>Courier New</vt:lpstr>
      <vt:lpstr>Lato</vt:lpstr>
      <vt:lpstr>Roboto</vt:lpstr>
      <vt:lpstr>Trebuchet MS</vt:lpstr>
      <vt:lpstr>Wingdings</vt:lpstr>
      <vt:lpstr>Motiv Office</vt:lpstr>
      <vt:lpstr>1_Motiv Office</vt:lpstr>
      <vt:lpstr>Office Theme</vt:lpstr>
      <vt:lpstr>NÁRODNÍ RADA  ELEKTRONICKÉHO ZDRAVOTNICTVÍ  9. JEDNÁNÍ  26. února 2026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Aktuální legislativní problematika eHealth  (novela zákona o elektronizaci zdravotnictví)  </vt:lpstr>
      <vt:lpstr>Struktura sdělení</vt:lpstr>
      <vt:lpstr>2. novela zákona o elektronizaci zdravotnictví- koncepce </vt:lpstr>
      <vt:lpstr>2. implementace Nařízení o EHDS  </vt:lpstr>
      <vt:lpstr>EHDS – Celková časová osa</vt:lpstr>
      <vt:lpstr>2. implementace Nařízení o EHDS </vt:lpstr>
      <vt:lpstr>2. implementace Nařízení o EHDS </vt:lpstr>
      <vt:lpstr>2. implementace Nařízení o EHDS </vt:lpstr>
      <vt:lpstr>2. implementace Nařízení o EHDS </vt:lpstr>
      <vt:lpstr>2. implementace Nařízení o EHDS </vt:lpstr>
      <vt:lpstr>2. implementace Nařízení o EHDS </vt:lpstr>
      <vt:lpstr>3. Komplexnější novela   </vt:lpstr>
      <vt:lpstr>3. Komplexnější novela   </vt:lpstr>
      <vt:lpstr>3. Komplexnější novela </vt:lpstr>
      <vt:lpstr>3. Komplexnější novela </vt:lpstr>
      <vt:lpstr>4. HARMONOGRAM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>Office365 deploy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jednání   Národní rady elektronického zdravotnictví</dc:title>
  <dc:creator>Říhová Eliška, Mgr. Bc.</dc:creator>
  <cp:lastModifiedBy>Martin Zeman</cp:lastModifiedBy>
  <cp:revision>4</cp:revision>
  <dcterms:created xsi:type="dcterms:W3CDTF">2022-09-21T07:20:39Z</dcterms:created>
  <dcterms:modified xsi:type="dcterms:W3CDTF">2026-03-02T07:13:34Z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0x010100B53D8DBB70A25B4CAED99F22B5C220EA</vt:lpwstr>
  </property>
  <property fmtid="{D5CDD505-2E9C-101B-9397-08002B2CF9AE}" pid="3" name="MediaServiceImageTags">
    <vt:lpwstr/>
  </property>
</Properties>
</file>