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58" r:id="rId6"/>
    <p:sldId id="257" r:id="rId7"/>
    <p:sldId id="264" r:id="rId8"/>
    <p:sldId id="259" r:id="rId9"/>
    <p:sldId id="274" r:id="rId10"/>
    <p:sldId id="275" r:id="rId11"/>
    <p:sldId id="276" r:id="rId12"/>
    <p:sldId id="327" r:id="rId13"/>
    <p:sldId id="333" r:id="rId14"/>
    <p:sldId id="328" r:id="rId15"/>
    <p:sldId id="335" r:id="rId16"/>
    <p:sldId id="330" r:id="rId17"/>
    <p:sldId id="334" r:id="rId18"/>
    <p:sldId id="331" r:id="rId19"/>
    <p:sldId id="269" r:id="rId20"/>
    <p:sldId id="270" r:id="rId21"/>
    <p:sldId id="271" r:id="rId22"/>
    <p:sldId id="332" r:id="rId23"/>
    <p:sldId id="337" r:id="rId24"/>
    <p:sldId id="338" r:id="rId25"/>
    <p:sldId id="273" r:id="rId26"/>
    <p:sldId id="336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ára Jiráková" initials="KJ" lastIdx="11" clrIdx="0">
    <p:extLst>
      <p:ext uri="{19B8F6BF-5375-455C-9EA6-DF929625EA0E}">
        <p15:presenceInfo xmlns:p15="http://schemas.microsoft.com/office/powerpoint/2012/main" userId="S-1-5-21-2911291989-1281936650-3888358911-170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D77"/>
    <a:srgbClr val="F2829F"/>
    <a:srgbClr val="F8BACA"/>
    <a:srgbClr val="D21747"/>
    <a:srgbClr val="F7B935"/>
    <a:srgbClr val="FAD27A"/>
    <a:srgbClr val="FBE0A3"/>
    <a:srgbClr val="DDE66C"/>
    <a:srgbClr val="E7ED97"/>
    <a:srgbClr val="C2C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65" d="100"/>
          <a:sy n="65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5EE49-23C6-4FA1-857D-D30BE7977634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D4EAD-15A1-4C9D-A3A3-35552D4344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9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195BDE-F4CE-47BB-A5D7-2E46527CA05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3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F5F04-2CF6-4412-ABA4-6A9DEAB00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849DFE-6405-426A-A942-D15DA2B41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4A4C5-F0EE-4904-8D7F-70DD165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296BD-7400-4136-A505-C295019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88CAF-2758-4057-8842-CA8A5F8F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4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6F5D1-FF93-475B-A7FD-9DF1C89B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C0996-5AFD-4404-A495-11E7E3D5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50A80-F435-4393-924F-6D2C89D3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A599E-CFFF-44EB-81EB-E32FF563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0ADB4-F67A-4695-A2F0-747B0B9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DDF303-CD96-42D0-B0FF-1EA2631BB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8536A-2C47-465F-89A9-3E6CCA23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6E8545-207B-4A04-A67E-4D527662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56CD5-46BB-4CD6-B7C3-49BC4372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8F517-15EB-441E-9B99-086CDBD2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57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593D6-5E72-46E0-8609-B3C4C56D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5881E-EF6E-4C6E-8CD6-F7CBBA5F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D70B8-1E56-4147-AFE8-FBD915CB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7E416-C1E9-4A4A-9A21-4134EC34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FE17E-4CC4-4DF2-B03F-3315BD24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65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105E-68CD-41F5-B29E-FC066376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557284-CDAB-42CA-AAC7-890C775A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83D1C-0B80-4BD9-82CC-18D70DF7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E823B-175F-401A-86DD-56AED80C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5BCB87-A096-46CE-A7AB-21626DDF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060D0-0398-4E94-997D-486C5EAB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BA8DE-A023-4784-9C24-5F54ADB47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70A725-9AC0-4328-BEE0-5C92B037A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EA8F1F-1920-4E2D-B7B4-658F1AB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B2C335-96C2-46CC-85FD-26EBBC42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787420-5B93-4AB9-9297-31A56EB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7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14DFC-AD82-4229-AF85-DCBA3B43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E0A51-C50F-4BEB-8034-995ED134A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AA962-E8E4-4F68-ADD3-32DF52E7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9BBE84-B6A0-47B4-A765-72F94C192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2CF32B-66C2-48E5-9188-6811AECCF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099056-A368-4774-AA70-01EFB13B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4183AE-BD5F-484D-95B8-7B7A0934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88A38F-89E4-414A-A14C-179548B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1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0130-E23E-4724-B665-F69E2170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7635F4-A027-4FCD-9181-C3CCB985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561664-BACC-4F60-B08E-D3DDA014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9980D5-CCF0-40A5-82DB-BC6AF9EC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8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4C9999-BFFF-4A0D-8575-A01A28B3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F26627-5AEC-4D47-9312-B1A2F0BC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C0FE30-CBC6-436F-A854-0A1A7CEF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0F589-F8E6-432C-BA95-17B75232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F5BF9-2411-4297-969E-29D8F560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DAE907-683B-4142-B763-01A0A5727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FBC82-6FA8-4048-9714-C2A7D198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97645C-2013-4F74-948A-A86B798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A3E7B-0642-463A-ADA0-4B68A1C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E66D8-C4B1-4A4A-ABF3-26E35DF4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0B9ABF-0BAF-4AD4-89E4-B360E942A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FBC927-3E00-44FF-9FE0-AAF7BE56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593BEE-C435-4B8E-B111-35C6BD47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2EEE82-6674-4CAA-A118-1343F2EA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25D0C-A0E5-41A1-9904-42DD0CA7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8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A6F532-D7EC-48E9-A215-420941A9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81003-F90E-4316-9327-96176CCB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7634AD-1675-4871-805B-2C8C819F4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EA20-B24C-489F-912F-A3AF0FE7DA5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3E45C-2BF3-4558-A99B-100B3D7E2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DD1E6-343B-4BC6-BCA7-7A7CB5C37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4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C709E-0176-4B91-B92E-262C3D79E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769" y="1600199"/>
            <a:ext cx="10839562" cy="24325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jednání</a:t>
            </a:r>
            <a:b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rady elektronického zdravotnictví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id="{27949A00-AD9D-4441-90AB-4567CE72D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" y="194263"/>
            <a:ext cx="5833872" cy="1207008"/>
          </a:xfrm>
          <a:prstGeom prst="rect">
            <a:avLst/>
          </a:prstGeom>
        </p:spPr>
      </p:pic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AD2D8C55-B784-490B-8A04-4C737D18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8506" y="5787210"/>
            <a:ext cx="1989825" cy="646047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35AC28F5-B569-48AF-9EAF-CEDBE7595494}"/>
              </a:ext>
            </a:extLst>
          </p:cNvPr>
          <p:cNvSpPr txBox="1">
            <a:spLocks/>
          </p:cNvSpPr>
          <p:nvPr/>
        </p:nvSpPr>
        <p:spPr>
          <a:xfrm>
            <a:off x="1014734" y="5576834"/>
            <a:ext cx="91440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 května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25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2672675" cy="204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grpSp>
        <p:nvGrpSpPr>
          <p:cNvPr id="8" name="Skupina 7">
            <a:extLst>
              <a:ext uri="{FF2B5EF4-FFF2-40B4-BE49-F238E27FC236}">
                <a16:creationId xmlns:a16="http://schemas.microsoft.com/office/drawing/2014/main" id="{4D34EC31-98D6-92C1-DE7F-EE44A9C62D67}"/>
              </a:ext>
            </a:extLst>
          </p:cNvPr>
          <p:cNvGrpSpPr/>
          <p:nvPr/>
        </p:nvGrpSpPr>
        <p:grpSpPr>
          <a:xfrm>
            <a:off x="1298760" y="2203060"/>
            <a:ext cx="9566915" cy="4213141"/>
            <a:chOff x="1298760" y="2203060"/>
            <a:chExt cx="9566915" cy="4213141"/>
          </a:xfrm>
        </p:grpSpPr>
        <p:sp>
          <p:nvSpPr>
            <p:cNvPr id="10" name="Volný tvar: obrazec 9">
              <a:extLst>
                <a:ext uri="{FF2B5EF4-FFF2-40B4-BE49-F238E27FC236}">
                  <a16:creationId xmlns:a16="http://schemas.microsoft.com/office/drawing/2014/main" id="{3ACD45FB-63B2-81E5-0DDF-B386A95354FC}"/>
                </a:ext>
              </a:extLst>
            </p:cNvPr>
            <p:cNvSpPr/>
            <p:nvPr/>
          </p:nvSpPr>
          <p:spPr>
            <a:xfrm>
              <a:off x="1298760" y="2203060"/>
              <a:ext cx="2765004" cy="1872582"/>
            </a:xfrm>
            <a:custGeom>
              <a:avLst/>
              <a:gdLst>
                <a:gd name="connsiteX0" fmla="*/ 0 w 2765004"/>
                <a:gd name="connsiteY0" fmla="*/ 0 h 1872582"/>
                <a:gd name="connsiteX1" fmla="*/ 2765004 w 2765004"/>
                <a:gd name="connsiteY1" fmla="*/ 0 h 1872582"/>
                <a:gd name="connsiteX2" fmla="*/ 2765004 w 2765004"/>
                <a:gd name="connsiteY2" fmla="*/ 1872582 h 1872582"/>
                <a:gd name="connsiteX3" fmla="*/ 0 w 2765004"/>
                <a:gd name="connsiteY3" fmla="*/ 1872582 h 1872582"/>
                <a:gd name="connsiteX4" fmla="*/ 0 w 2765004"/>
                <a:gd name="connsiteY4" fmla="*/ 0 h 187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5004" h="1872582">
                  <a:moveTo>
                    <a:pt x="0" y="0"/>
                  </a:moveTo>
                  <a:lnTo>
                    <a:pt x="2765004" y="0"/>
                  </a:lnTo>
                  <a:lnTo>
                    <a:pt x="2765004" y="1872582"/>
                  </a:lnTo>
                  <a:lnTo>
                    <a:pt x="0" y="1872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35488" tIns="142218" rIns="135488" bIns="142218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600" kern="1200" dirty="0">
                  <a:solidFill>
                    <a:srgbClr val="0F486A"/>
                  </a:solidFill>
                </a:rPr>
                <a:t>Založení nové a decentralizované infrastruktury EU </a:t>
              </a:r>
              <a:r>
                <a:rPr lang="cs-CZ" sz="1600" b="1" kern="1200" dirty="0">
                  <a:solidFill>
                    <a:srgbClr val="0F486A"/>
                  </a:solidFill>
                </a:rPr>
                <a:t>HealthData@EU </a:t>
              </a:r>
              <a:r>
                <a:rPr lang="cs-CZ" sz="1600" kern="1200" dirty="0">
                  <a:solidFill>
                    <a:srgbClr val="0F486A"/>
                  </a:solidFill>
                </a:rPr>
                <a:t>propojující subjekty pro přístup ke zdravotnickým údajům (</a:t>
              </a:r>
              <a:r>
                <a:rPr lang="cs-CZ" sz="1600" b="1" kern="1200" dirty="0">
                  <a:solidFill>
                    <a:srgbClr val="0F486A"/>
                  </a:solidFill>
                </a:rPr>
                <a:t>Health Data Access Body</a:t>
              </a:r>
              <a:r>
                <a:rPr lang="cs-CZ" sz="1600" kern="1200" dirty="0">
                  <a:solidFill>
                    <a:srgbClr val="0F486A"/>
                  </a:solidFill>
                </a:rPr>
                <a:t>) všech ČS</a:t>
              </a:r>
              <a:endParaRPr lang="en-US" sz="16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2" name="Volný tvar: obrazec 11">
              <a:extLst>
                <a:ext uri="{FF2B5EF4-FFF2-40B4-BE49-F238E27FC236}">
                  <a16:creationId xmlns:a16="http://schemas.microsoft.com/office/drawing/2014/main" id="{87313DEB-E524-63F4-3F08-FE8A99E74945}"/>
                </a:ext>
              </a:extLst>
            </p:cNvPr>
            <p:cNvSpPr/>
            <p:nvPr/>
          </p:nvSpPr>
          <p:spPr>
            <a:xfrm>
              <a:off x="4699715" y="2203060"/>
              <a:ext cx="2765004" cy="1872582"/>
            </a:xfrm>
            <a:custGeom>
              <a:avLst/>
              <a:gdLst>
                <a:gd name="connsiteX0" fmla="*/ 0 w 2765004"/>
                <a:gd name="connsiteY0" fmla="*/ 0 h 1872582"/>
                <a:gd name="connsiteX1" fmla="*/ 2765004 w 2765004"/>
                <a:gd name="connsiteY1" fmla="*/ 0 h 1872582"/>
                <a:gd name="connsiteX2" fmla="*/ 2765004 w 2765004"/>
                <a:gd name="connsiteY2" fmla="*/ 1872582 h 1872582"/>
                <a:gd name="connsiteX3" fmla="*/ 0 w 2765004"/>
                <a:gd name="connsiteY3" fmla="*/ 1872582 h 1872582"/>
                <a:gd name="connsiteX4" fmla="*/ 0 w 2765004"/>
                <a:gd name="connsiteY4" fmla="*/ 0 h 187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5004" h="1872582">
                  <a:moveTo>
                    <a:pt x="0" y="0"/>
                  </a:moveTo>
                  <a:lnTo>
                    <a:pt x="2765004" y="0"/>
                  </a:lnTo>
                  <a:lnTo>
                    <a:pt x="2765004" y="1872582"/>
                  </a:lnTo>
                  <a:lnTo>
                    <a:pt x="0" y="1872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35488" tIns="142218" rIns="135488" bIns="14221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dirty="0">
                  <a:solidFill>
                    <a:srgbClr val="0F486A"/>
                  </a:solidFill>
                </a:rPr>
                <a:t>HDAB</a:t>
              </a:r>
              <a:r>
                <a:rPr lang="cs-CZ" sz="1700" kern="1200" dirty="0">
                  <a:solidFill>
                    <a:srgbClr val="0F486A"/>
                  </a:solidFill>
                </a:rPr>
                <a:t>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uděluje povolení </a:t>
              </a:r>
              <a:r>
                <a:rPr lang="cs-CZ" sz="1700" kern="1200" dirty="0">
                  <a:solidFill>
                    <a:srgbClr val="0F486A"/>
                  </a:solidFill>
                </a:rPr>
                <a:t>pro přístup ke zdravotním údajům a stanoví, jak mohou být údaje použity a k jakému účelu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4" name="Volný tvar: obrazec 13">
              <a:extLst>
                <a:ext uri="{FF2B5EF4-FFF2-40B4-BE49-F238E27FC236}">
                  <a16:creationId xmlns:a16="http://schemas.microsoft.com/office/drawing/2014/main" id="{5AA207E0-8788-2B92-13BD-58B2FF144E28}"/>
                </a:ext>
              </a:extLst>
            </p:cNvPr>
            <p:cNvSpPr/>
            <p:nvPr/>
          </p:nvSpPr>
          <p:spPr>
            <a:xfrm>
              <a:off x="8100671" y="2269204"/>
              <a:ext cx="2765004" cy="1740293"/>
            </a:xfrm>
            <a:custGeom>
              <a:avLst/>
              <a:gdLst>
                <a:gd name="connsiteX0" fmla="*/ 0 w 2765004"/>
                <a:gd name="connsiteY0" fmla="*/ 0 h 1740293"/>
                <a:gd name="connsiteX1" fmla="*/ 2765004 w 2765004"/>
                <a:gd name="connsiteY1" fmla="*/ 0 h 1740293"/>
                <a:gd name="connsiteX2" fmla="*/ 2765004 w 2765004"/>
                <a:gd name="connsiteY2" fmla="*/ 1740293 h 1740293"/>
                <a:gd name="connsiteX3" fmla="*/ 0 w 2765004"/>
                <a:gd name="connsiteY3" fmla="*/ 1740293 h 1740293"/>
                <a:gd name="connsiteX4" fmla="*/ 0 w 2765004"/>
                <a:gd name="connsiteY4" fmla="*/ 0 h 174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5004" h="1740293">
                  <a:moveTo>
                    <a:pt x="0" y="0"/>
                  </a:moveTo>
                  <a:lnTo>
                    <a:pt x="2765004" y="0"/>
                  </a:lnTo>
                  <a:lnTo>
                    <a:pt x="2765004" y="1740293"/>
                  </a:lnTo>
                  <a:lnTo>
                    <a:pt x="0" y="1740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35488" tIns="142218" rIns="135488" bIns="14221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K údajům bude možné přistupovat a zpracovávat jen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v uzavřeném bezpečném prostředí s jasnými standardy kybernetické bezpečnosti</a:t>
              </a:r>
              <a:r>
                <a:rPr lang="cs-CZ" sz="1700" kern="1200" dirty="0">
                  <a:solidFill>
                    <a:srgbClr val="0F486A"/>
                  </a:solidFill>
                </a:rPr>
                <a:t> 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6" name="Volný tvar: obrazec 15">
              <a:extLst>
                <a:ext uri="{FF2B5EF4-FFF2-40B4-BE49-F238E27FC236}">
                  <a16:creationId xmlns:a16="http://schemas.microsoft.com/office/drawing/2014/main" id="{B674D22A-B811-18C3-0255-FE4FEF3B60EC}"/>
                </a:ext>
              </a:extLst>
            </p:cNvPr>
            <p:cNvSpPr/>
            <p:nvPr/>
          </p:nvSpPr>
          <p:spPr>
            <a:xfrm>
              <a:off x="1326327" y="4518120"/>
              <a:ext cx="2765004" cy="1898081"/>
            </a:xfrm>
            <a:custGeom>
              <a:avLst/>
              <a:gdLst>
                <a:gd name="connsiteX0" fmla="*/ 0 w 2765004"/>
                <a:gd name="connsiteY0" fmla="*/ 0 h 1898081"/>
                <a:gd name="connsiteX1" fmla="*/ 2765004 w 2765004"/>
                <a:gd name="connsiteY1" fmla="*/ 0 h 1898081"/>
                <a:gd name="connsiteX2" fmla="*/ 2765004 w 2765004"/>
                <a:gd name="connsiteY2" fmla="*/ 1898081 h 1898081"/>
                <a:gd name="connsiteX3" fmla="*/ 0 w 2765004"/>
                <a:gd name="connsiteY3" fmla="*/ 1898081 h 1898081"/>
                <a:gd name="connsiteX4" fmla="*/ 0 w 2765004"/>
                <a:gd name="connsiteY4" fmla="*/ 0 h 1898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5004" h="1898081">
                  <a:moveTo>
                    <a:pt x="0" y="0"/>
                  </a:moveTo>
                  <a:lnTo>
                    <a:pt x="2765004" y="0"/>
                  </a:lnTo>
                  <a:lnTo>
                    <a:pt x="2765004" y="1898081"/>
                  </a:lnTo>
                  <a:lnTo>
                    <a:pt x="0" y="1898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BACA"/>
            </a:solidFill>
            <a:ln>
              <a:solidFill>
                <a:srgbClr val="D2174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35488" tIns="142218" rIns="135488" bIns="14221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K dispozici budou údaje pouze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v anonymizované nebo v pseudonymizované podobě </a:t>
              </a:r>
              <a:r>
                <a:rPr lang="cs-CZ" sz="1700" kern="1200" dirty="0">
                  <a:solidFill>
                    <a:srgbClr val="0F486A"/>
                  </a:solidFill>
                </a:rPr>
                <a:t>a bude zakázáno pokoušet se o opětovnou identifikaci subjektů údajů.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id="{21BA5A85-6A5F-1AE5-CD30-C56CDC3BC088}"/>
                </a:ext>
              </a:extLst>
            </p:cNvPr>
            <p:cNvSpPr/>
            <p:nvPr/>
          </p:nvSpPr>
          <p:spPr>
            <a:xfrm>
              <a:off x="4699715" y="4518120"/>
              <a:ext cx="2765004" cy="1896223"/>
            </a:xfrm>
            <a:custGeom>
              <a:avLst/>
              <a:gdLst>
                <a:gd name="connsiteX0" fmla="*/ 0 w 2765004"/>
                <a:gd name="connsiteY0" fmla="*/ 0 h 1896223"/>
                <a:gd name="connsiteX1" fmla="*/ 2765004 w 2765004"/>
                <a:gd name="connsiteY1" fmla="*/ 0 h 1896223"/>
                <a:gd name="connsiteX2" fmla="*/ 2765004 w 2765004"/>
                <a:gd name="connsiteY2" fmla="*/ 1896223 h 1896223"/>
                <a:gd name="connsiteX3" fmla="*/ 0 w 2765004"/>
                <a:gd name="connsiteY3" fmla="*/ 1896223 h 1896223"/>
                <a:gd name="connsiteX4" fmla="*/ 0 w 2765004"/>
                <a:gd name="connsiteY4" fmla="*/ 0 h 189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5004" h="1896223">
                  <a:moveTo>
                    <a:pt x="0" y="0"/>
                  </a:moveTo>
                  <a:lnTo>
                    <a:pt x="2765004" y="0"/>
                  </a:lnTo>
                  <a:lnTo>
                    <a:pt x="2765004" y="1896223"/>
                  </a:lnTo>
                  <a:lnTo>
                    <a:pt x="0" y="1896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29F"/>
            </a:solidFill>
            <a:ln>
              <a:solidFill>
                <a:srgbClr val="D2174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35488" tIns="142218" rIns="135488" bIns="14221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Zajištění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transparentnosti</a:t>
              </a:r>
              <a:r>
                <a:rPr lang="cs-CZ" sz="1700" kern="1200" dirty="0">
                  <a:solidFill>
                    <a:srgbClr val="0F486A"/>
                  </a:solidFill>
                </a:rPr>
                <a:t> – povinnost zveřejňování informací o žádostech o přístup k údajům, o výsledcích a všech významných zjištěních, která mají význam pro zdraví jednotlivců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3E5655DD-FFCA-1712-9503-24999DD35D09}"/>
                </a:ext>
              </a:extLst>
            </p:cNvPr>
            <p:cNvSpPr/>
            <p:nvPr/>
          </p:nvSpPr>
          <p:spPr>
            <a:xfrm>
              <a:off x="8073076" y="4518120"/>
              <a:ext cx="2765004" cy="1898081"/>
            </a:xfrm>
            <a:custGeom>
              <a:avLst/>
              <a:gdLst>
                <a:gd name="connsiteX0" fmla="*/ 0 w 2765004"/>
                <a:gd name="connsiteY0" fmla="*/ 0 h 1898081"/>
                <a:gd name="connsiteX1" fmla="*/ 2765004 w 2765004"/>
                <a:gd name="connsiteY1" fmla="*/ 0 h 1898081"/>
                <a:gd name="connsiteX2" fmla="*/ 2765004 w 2765004"/>
                <a:gd name="connsiteY2" fmla="*/ 1898081 h 1898081"/>
                <a:gd name="connsiteX3" fmla="*/ 0 w 2765004"/>
                <a:gd name="connsiteY3" fmla="*/ 1898081 h 1898081"/>
                <a:gd name="connsiteX4" fmla="*/ 0 w 2765004"/>
                <a:gd name="connsiteY4" fmla="*/ 0 h 1898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5004" h="1898081">
                  <a:moveTo>
                    <a:pt x="0" y="0"/>
                  </a:moveTo>
                  <a:lnTo>
                    <a:pt x="2765004" y="0"/>
                  </a:lnTo>
                  <a:lnTo>
                    <a:pt x="2765004" y="1898081"/>
                  </a:lnTo>
                  <a:lnTo>
                    <a:pt x="0" y="1898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4D77"/>
            </a:solidFill>
            <a:ln>
              <a:solidFill>
                <a:srgbClr val="D2174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35488" tIns="142218" rIns="135488" bIns="14221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Všechny ČS se budou muset zapojit do infrastruktury EU pro sekundární použití (HealthData@EU) za účelem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umožnění bezpečného přeshraničního sdílení dat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49715417-0A6C-E00D-ECFD-DBEF694C1D29}"/>
              </a:ext>
            </a:extLst>
          </p:cNvPr>
          <p:cNvSpPr txBox="1"/>
          <p:nvPr/>
        </p:nvSpPr>
        <p:spPr>
          <a:xfrm>
            <a:off x="771787" y="1007142"/>
            <a:ext cx="10940837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Kapitola IV </a:t>
            </a:r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sekundární využití dat</a:t>
            </a:r>
          </a:p>
          <a:p>
            <a:endParaRPr lang="cs-CZ" sz="10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Kapitola V - IX </a:t>
            </a:r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další opatření, evropská správa a koordinace, vstup v platnost</a:t>
            </a:r>
          </a:p>
        </p:txBody>
      </p:sp>
    </p:spTree>
    <p:extLst>
      <p:ext uri="{BB962C8B-B14F-4D97-AF65-F5344CB8AC3E}">
        <p14:creationId xmlns:p14="http://schemas.microsoft.com/office/powerpoint/2010/main" val="2851568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782206" y="1343412"/>
            <a:ext cx="10627588" cy="480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Projednávání v Radě EU</a:t>
            </a:r>
          </a:p>
          <a:p>
            <a:endParaRPr lang="cs-CZ" sz="22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vyjednávání na úrovni Pracovní skupiny pro veřejné zdraví v květnu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předsednictví v Radě EU: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dokončení prvního čtení legislativního návrhu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kompromisní návrh kapitoly II a III na základě pozic členských států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Švédské předsednictví v Radě EU: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kompromisní návrh kapitoly I, IV – IX na základě pozic členských států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kompromisní návrh celého nařízení o EHDS (předpokládané zveřejnění na konci dubna)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2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782206" y="965124"/>
            <a:ext cx="10627588" cy="5498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kroky:</a:t>
            </a:r>
          </a:p>
          <a:p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expertních podskupin k vybraným tématům: 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harmonizace IT v primárním i sekundárním využití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využití (EHR systémy a wellness aplikace)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subjektů/vlastníků dat 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využití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v rámci primárního i sekundárního využití zdravotních dat</a:t>
            </a:r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Předložení </a:t>
            </a: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druhé kompromisní verze 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PRES celého nařízení v dubnu 2023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Plánovaná jednání </a:t>
            </a: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skupiny pro veřejné zdraví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000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dubna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000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května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000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a 22. června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3" y="794802"/>
            <a:ext cx="106275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skupiny v ČR</a:t>
            </a:r>
          </a:p>
          <a:p>
            <a:endParaRPr lang="cs-CZ" sz="22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Ustanovení pracovní skupiny pro primární využití a pro sekundární využití elektronických zdravotních dat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 PS: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Spolupracuje na tvorbě koordinovaných stanovisek a odborných názorů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diskutuje o podnětech a příspěvcích odborné veřejnosti a zainteresovaných subjektů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formuluje návrhy koncepčních úkolů a cílů vyplývajících z nařízení o EHDS 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vzájemně si vyměňuje informace a komunikuje s odbornou veřejností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identifikuje legislativní, organizační a další témata, která vyžadují pozornost nebo úpravu stávající legislativy a procesů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podporuje MZ při řešení aktuálních otázek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podporuje MZ při implementaci návrhu nařízení o EHDS v případě jeho přijetí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identifikuje témata důležité pro ČR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7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3" y="1773038"/>
            <a:ext cx="10627588" cy="388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Identifikované horizontální témata k diskuzi: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souhlasu či nesouhlasu se sdílením el. zdravotních dat (opt-out / opt-in)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Sdílení elektronických zdravotních dat se třetími zeměmi a mezinárodními organizacemi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Zahrnutí dat z wellness aplikací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Implementační lhůty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Kategorie zdravotních dat pro sekundární sdílení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79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3" y="1228397"/>
            <a:ext cx="106275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PS – 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subjekty a aktéři zapojení do primárního a sekundárního využití el. zdravotních dat: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MZ, MPO, MŠMT, ÚV DIA, ÚOOÚ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pojišťovny, poskytovatelé zdravotních služeb, pacienti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Hospodářská komora, Svaz průmyslu a dopravy ČR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 sféra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Přizvaní experti (konzultace): farmaceutický průmysl, výrobci EHR systémů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Nezbytnou podmínkou s ohledem na projednávání návrhu nařízení o EHDS </a:t>
            </a: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flexibilita a schopnost pracovní skupiny rychle reagovat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požadavky nezbytné pro efektivní poskytování stanoviska pro MZ.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Pravidelná videokonferenční/fyzická setkání nejméně 1x měsíčně, 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případně častěji dle potřeby a rychlosti projednávání v Radě EU.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3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4043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pro primární využití elektronických zdravotních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823586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9971098" cy="1023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pro primární využití elektronických zdravotních dat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367822"/>
            <a:ext cx="10627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usnesení:</a:t>
            </a:r>
          </a:p>
          <a:p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„Národní rada elektronického zdravotnictví zřizuje Pracovní skupinu pro primární využití elektronických zdravotních dat.“</a:t>
            </a: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79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4043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pro sekundární využití elektronických zdravotních dat</a:t>
            </a:r>
            <a:endParaRPr lang="cs-CZ" sz="4000" b="0" i="0" dirty="0">
              <a:solidFill>
                <a:srgbClr val="003A6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106788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9971098" cy="1023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pro sekundární využití elektronických zdravotních dat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367822"/>
            <a:ext cx="10627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usnesení:</a:t>
            </a:r>
          </a:p>
          <a:p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„Národní rada elektronického zdravotnictví zřizuje Pracovní skupinu pro sekundární využití elektronických zdravotních dat.“</a:t>
            </a: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2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4888734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jednání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Zahájení a určení skrutátorů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Schválení programu jednání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</a:rPr>
              <a:t>Představení návrhu nařízení o Evropském prostoru pro zdravotní data (EHDS)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Projednání návrhu na ustavení PS pro primární využití elektronických zdravotních dat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Projednání návrhu na ustavení PS pro sekundární využití elektronických zdravotních dat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</a:rPr>
              <a:t>Jednací řád pracovních skupin</a:t>
            </a:r>
          </a:p>
          <a:p>
            <a:pPr marL="342900" indent="-342900" fontAlgn="base">
              <a:lnSpc>
                <a:spcPct val="150000"/>
              </a:lnSpc>
              <a:buFont typeface="+mj-lt"/>
              <a:buAutoNum type="arabicPeriod"/>
            </a:pP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</a:rPr>
              <a:t>Aktuální informace o stavu realizace projektu Interoperabilita 1 Národního plánu obnovy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Různé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69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4043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Aktuální informace o stavu realizace projektu Interoperabilita 1 Národního plánu obnovy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82037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2685884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9971098" cy="1023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Projednání návrhu na ustavení PS pro sekundární využití elektronických zdravotních dat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367822"/>
            <a:ext cx="106275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2CD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Návrh usnesení: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„Národní rada elektronického zdravotnictví bere na vědomí podanou informaci“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11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4043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</a:pPr>
            <a:r>
              <a:rPr lang="cs-CZ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</a:t>
            </a:r>
            <a:endParaRPr lang="cs-CZ" sz="6600" b="0" i="0" dirty="0">
              <a:solidFill>
                <a:srgbClr val="003A6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E43AB96-0CB8-4F8D-8865-F1709278BDED}"/>
              </a:ext>
            </a:extLst>
          </p:cNvPr>
          <p:cNvSpPr txBox="1">
            <a:spLocks/>
          </p:cNvSpPr>
          <p:nvPr/>
        </p:nvSpPr>
        <p:spPr>
          <a:xfrm>
            <a:off x="2017586" y="3829537"/>
            <a:ext cx="9404300" cy="17886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</a:pPr>
            <a:endParaRPr lang="cs-CZ" sz="6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29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9971098" cy="5868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 MZ pro koordinaci pracovních skupin k EHDS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367822"/>
            <a:ext cx="10627588" cy="1305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vedoucí: 	Eliška Kačerová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členové: 	Klára Jiráková, Zdeněk </a:t>
            </a:r>
            <a:r>
              <a:rPr lang="cs-CZ" sz="2800" dirty="0" err="1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Gütter</a:t>
            </a: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0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a určení skrutátorů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63820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programu jednání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44964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682931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programu jednání 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6275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usnesení:</a:t>
            </a:r>
          </a:p>
          <a:p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„Národní rada elektronického zdravotnictví schvaluje navržený program jednání.“ </a:t>
            </a:r>
          </a:p>
          <a:p>
            <a:pPr marL="342900" indent="-342900">
              <a:buClr>
                <a:srgbClr val="C2CD23"/>
              </a:buClr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5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 fontAlgn="base">
              <a:lnSpc>
                <a:spcPct val="100000"/>
              </a:lnSpc>
            </a:pPr>
            <a:r>
              <a:rPr lang="cs-C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nařízení o Evropském prostoru pro zdravotní data (EHDS)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37458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860889"/>
            <a:ext cx="682931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</a:t>
            </a:r>
            <a:endParaRPr lang="cs-CZ" sz="32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3" y="1861511"/>
            <a:ext cx="106275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Evropská strategie pro data 2020 nastínila záměr Komise vytvořit společné interoperabilní datové prostory v klíčových odvětví </a:t>
            </a:r>
          </a:p>
          <a:p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května 2022 Evropská komise zveřejnila </a:t>
            </a:r>
            <a:r>
              <a:rPr lang="cs-CZ" sz="2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nařízení o EHDS</a:t>
            </a:r>
          </a:p>
          <a:p>
            <a:endParaRPr lang="cs-CZ" sz="24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návrhu nařízení o EHDS je ustanovit jednotný prostor pro bezpečnou a důvěryhodnou výměnu elektronických zdravotních dat v EU a zároveň k nim také usnadnit přístup.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také o snahu využít obrovského potenciálu zdravotnictví v EU, který je bohatý na data, což by mohlo vést k zajištění kontinuity zdravotní péče, ke zlepšení prevence, diagnostiky a léčby nemocí.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2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3" y="1159761"/>
            <a:ext cx="106275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Záměrem nařízení je:</a:t>
            </a:r>
          </a:p>
          <a:p>
            <a:endParaRPr lang="cs-CZ" sz="22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umožnit pacientům přístup ke svým zdravotním údajům a získat nad nimi kontrolu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bude mít rychlý a bezpečný přístup ke svým datům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pro pacienta udělit souhlas či naopak zákaz využití jeho dat pro poskytnutí zdravotní péče (ze strany zdravotnických pracovníků a lékárníků)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pro pacienta doplňovat data do svého elektronického zdravotního záznamu</a:t>
            </a:r>
          </a:p>
          <a:p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nastavit právní rámec a zavést infrastrukturu pro výměnu různých druhů elektronických zdravotních údajů: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000" u="sng" dirty="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využití dat 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využití za účelem poskytování zdravotní péče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000" u="sng" dirty="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využití dat 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využití pro účely výzkumu, inovací, tvorby politik, regulace, personalizované péče</a:t>
            </a:r>
          </a:p>
          <a:p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posílit dosavadní model spolupráce a správy v oblasti zdravotních dat na úrovni ČS i EU 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50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0">
            <a:extLst>
              <a:ext uri="{FF2B5EF4-FFF2-40B4-BE49-F238E27FC236}">
                <a16:creationId xmlns:a16="http://schemas.microsoft.com/office/drawing/2014/main" id="{113EC518-1CFD-490D-9827-3EF61F7069E7}"/>
              </a:ext>
            </a:extLst>
          </p:cNvPr>
          <p:cNvSpPr txBox="1"/>
          <p:nvPr/>
        </p:nvSpPr>
        <p:spPr>
          <a:xfrm>
            <a:off x="1730728" y="4707972"/>
            <a:ext cx="2041525" cy="115316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Rules for  electronic</a:t>
            </a:r>
            <a:r>
              <a:rPr sz="2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health  record systems  (EHR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systems)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6" name="object 55">
            <a:extLst>
              <a:ext uri="{FF2B5EF4-FFF2-40B4-BE49-F238E27FC236}">
                <a16:creationId xmlns:a16="http://schemas.microsoft.com/office/drawing/2014/main" id="{A05C5CB1-C82B-4420-A79B-F2B4F98ABEA9}"/>
              </a:ext>
            </a:extLst>
          </p:cNvPr>
          <p:cNvSpPr txBox="1"/>
          <p:nvPr/>
        </p:nvSpPr>
        <p:spPr>
          <a:xfrm>
            <a:off x="4445887" y="4707972"/>
            <a:ext cx="2114550" cy="170180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Rules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and  mechanisms 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supporting the  secondary use</a:t>
            </a: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electronic health  data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1" name="object 60">
            <a:extLst>
              <a:ext uri="{FF2B5EF4-FFF2-40B4-BE49-F238E27FC236}">
                <a16:creationId xmlns:a16="http://schemas.microsoft.com/office/drawing/2014/main" id="{ED2B9780-774C-4945-ABD2-35AA68EA3695}"/>
              </a:ext>
            </a:extLst>
          </p:cNvPr>
          <p:cNvSpPr txBox="1"/>
          <p:nvPr/>
        </p:nvSpPr>
        <p:spPr>
          <a:xfrm>
            <a:off x="7356193" y="4697698"/>
            <a:ext cx="2944495" cy="115316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Mandatory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cross-border  infrastructures for  primary and secondary  use of health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2" name="object 61">
            <a:extLst>
              <a:ext uri="{FF2B5EF4-FFF2-40B4-BE49-F238E27FC236}">
                <a16:creationId xmlns:a16="http://schemas.microsoft.com/office/drawing/2014/main" id="{E31E017F-D17A-4F2D-BACD-48083C10AD3C}"/>
              </a:ext>
            </a:extLst>
          </p:cNvPr>
          <p:cNvSpPr txBox="1"/>
          <p:nvPr/>
        </p:nvSpPr>
        <p:spPr>
          <a:xfrm>
            <a:off x="7356193" y="5847891"/>
            <a:ext cx="1852930" cy="63500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MyHealth@EU</a:t>
            </a:r>
            <a:endParaRPr sz="1600" dirty="0">
              <a:latin typeface="Arial"/>
              <a:cs typeface="Arial"/>
            </a:endParaRPr>
          </a:p>
          <a:p>
            <a:pPr marL="297815" indent="-28575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HealthData@EU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4" name="TextovéPole 113">
            <a:extLst>
              <a:ext uri="{FF2B5EF4-FFF2-40B4-BE49-F238E27FC236}">
                <a16:creationId xmlns:a16="http://schemas.microsoft.com/office/drawing/2014/main" id="{AEA33CD8-0B9B-476B-945F-9392B6D4295C}"/>
              </a:ext>
            </a:extLst>
          </p:cNvPr>
          <p:cNvSpPr txBox="1"/>
          <p:nvPr/>
        </p:nvSpPr>
        <p:spPr>
          <a:xfrm>
            <a:off x="882195" y="1007142"/>
            <a:ext cx="104276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Kapitola I </a:t>
            </a:r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rozsah a oblast působnosti nařízení, uvádí definice používané v celém nařízení a vysvětluje jeho vztah k ostatním nástrojům EU</a:t>
            </a:r>
          </a:p>
          <a:p>
            <a:endParaRPr lang="cs-CZ" sz="10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Kapitola II </a:t>
            </a:r>
            <a:r>
              <a:rPr lang="cs-CZ" sz="2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primární využití dat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8EA498C-CC57-A2F4-CB5B-2B9F2E50DF96}"/>
              </a:ext>
            </a:extLst>
          </p:cNvPr>
          <p:cNvGrpSpPr/>
          <p:nvPr/>
        </p:nvGrpSpPr>
        <p:grpSpPr>
          <a:xfrm>
            <a:off x="465877" y="2578252"/>
            <a:ext cx="11260243" cy="3775224"/>
            <a:chOff x="733311" y="2601163"/>
            <a:chExt cx="11260243" cy="3775224"/>
          </a:xfrm>
        </p:grpSpPr>
        <p:sp>
          <p:nvSpPr>
            <p:cNvPr id="7" name="Volný tvar: obrazec 6">
              <a:extLst>
                <a:ext uri="{FF2B5EF4-FFF2-40B4-BE49-F238E27FC236}">
                  <a16:creationId xmlns:a16="http://schemas.microsoft.com/office/drawing/2014/main" id="{5ABC12E8-532E-D294-B10B-4C227BDA0539}"/>
                </a:ext>
              </a:extLst>
            </p:cNvPr>
            <p:cNvSpPr/>
            <p:nvPr/>
          </p:nvSpPr>
          <p:spPr>
            <a:xfrm>
              <a:off x="733311" y="2601163"/>
              <a:ext cx="3512686" cy="1744688"/>
            </a:xfrm>
            <a:custGeom>
              <a:avLst/>
              <a:gdLst>
                <a:gd name="connsiteX0" fmla="*/ 0 w 3512686"/>
                <a:gd name="connsiteY0" fmla="*/ 0 h 1744688"/>
                <a:gd name="connsiteX1" fmla="*/ 3512686 w 3512686"/>
                <a:gd name="connsiteY1" fmla="*/ 0 h 1744688"/>
                <a:gd name="connsiteX2" fmla="*/ 3512686 w 3512686"/>
                <a:gd name="connsiteY2" fmla="*/ 1744688 h 1744688"/>
                <a:gd name="connsiteX3" fmla="*/ 0 w 3512686"/>
                <a:gd name="connsiteY3" fmla="*/ 1744688 h 1744688"/>
                <a:gd name="connsiteX4" fmla="*/ 0 w 3512686"/>
                <a:gd name="connsiteY4" fmla="*/ 0 h 174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2686" h="1744688">
                  <a:moveTo>
                    <a:pt x="0" y="0"/>
                  </a:moveTo>
                  <a:lnTo>
                    <a:pt x="3512686" y="0"/>
                  </a:lnTo>
                  <a:lnTo>
                    <a:pt x="3512686" y="1744688"/>
                  </a:lnTo>
                  <a:lnTo>
                    <a:pt x="0" y="1744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E0A3"/>
            </a:solidFill>
            <a:ln>
              <a:solidFill>
                <a:srgbClr val="F7B93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0251" tIns="84238" rIns="80251" bIns="8423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Pacienti budou mít přístup ke svým el. zdravotním datům prostřednictvím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přístupových míst </a:t>
              </a:r>
              <a:r>
                <a:rPr lang="cs-CZ" sz="1700" kern="1200" dirty="0">
                  <a:solidFill>
                    <a:srgbClr val="0F486A"/>
                  </a:solidFill>
                </a:rPr>
                <a:t>zřízených ČS, budou je mít možnost kontrolovat a sdílet je s PZP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podle svého výběru</a:t>
              </a:r>
              <a:endParaRPr lang="en-US" sz="1700" b="1" kern="1200" dirty="0">
                <a:solidFill>
                  <a:srgbClr val="0F486A"/>
                </a:solidFill>
              </a:endParaRPr>
            </a:p>
          </p:txBody>
        </p:sp>
        <p:sp>
          <p:nvSpPr>
            <p:cNvPr id="9" name="Volný tvar: obrazec 8">
              <a:extLst>
                <a:ext uri="{FF2B5EF4-FFF2-40B4-BE49-F238E27FC236}">
                  <a16:creationId xmlns:a16="http://schemas.microsoft.com/office/drawing/2014/main" id="{A95B0725-D9DF-B708-7122-E7E3218C5321}"/>
                </a:ext>
              </a:extLst>
            </p:cNvPr>
            <p:cNvSpPr/>
            <p:nvPr/>
          </p:nvSpPr>
          <p:spPr>
            <a:xfrm>
              <a:off x="4607843" y="2601163"/>
              <a:ext cx="3512686" cy="1744688"/>
            </a:xfrm>
            <a:custGeom>
              <a:avLst/>
              <a:gdLst>
                <a:gd name="connsiteX0" fmla="*/ 0 w 3512686"/>
                <a:gd name="connsiteY0" fmla="*/ 0 h 1744688"/>
                <a:gd name="connsiteX1" fmla="*/ 3512686 w 3512686"/>
                <a:gd name="connsiteY1" fmla="*/ 0 h 1744688"/>
                <a:gd name="connsiteX2" fmla="*/ 3512686 w 3512686"/>
                <a:gd name="connsiteY2" fmla="*/ 1744688 h 1744688"/>
                <a:gd name="connsiteX3" fmla="*/ 0 w 3512686"/>
                <a:gd name="connsiteY3" fmla="*/ 1744688 h 1744688"/>
                <a:gd name="connsiteX4" fmla="*/ 0 w 3512686"/>
                <a:gd name="connsiteY4" fmla="*/ 0 h 174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2686" h="1744688">
                  <a:moveTo>
                    <a:pt x="0" y="0"/>
                  </a:moveTo>
                  <a:lnTo>
                    <a:pt x="3512686" y="0"/>
                  </a:lnTo>
                  <a:lnTo>
                    <a:pt x="3512686" y="1744688"/>
                  </a:lnTo>
                  <a:lnTo>
                    <a:pt x="0" y="1744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D27A"/>
            </a:solidFill>
            <a:ln>
              <a:solidFill>
                <a:srgbClr val="F7B93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0251" tIns="84238" rIns="80251" bIns="8423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Přeshraniční digitální infrastruktura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MyHealth@EU </a:t>
              </a:r>
              <a:r>
                <a:rPr lang="cs-CZ" sz="1700" kern="1200" dirty="0">
                  <a:solidFill>
                    <a:srgbClr val="0F486A"/>
                  </a:solidFill>
                </a:rPr>
                <a:t>bude pro ČS povinná, propojí ČS a umožní pacientům sdílet jejich zdravotní data po EU (v </a:t>
              </a:r>
              <a:r>
                <a:rPr lang="cs-CZ" sz="1700" dirty="0">
                  <a:solidFill>
                    <a:srgbClr val="0F486A"/>
                  </a:solidFill>
                </a:rPr>
                <a:t>ČR jsou v provozu skrze již funkční NCPeH dvě přeshraniční služby -pacientský souhrn a eRecept)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2" name="Volný tvar: obrazec 11">
              <a:extLst>
                <a:ext uri="{FF2B5EF4-FFF2-40B4-BE49-F238E27FC236}">
                  <a16:creationId xmlns:a16="http://schemas.microsoft.com/office/drawing/2014/main" id="{CE3A31B7-5109-1CFF-DC0E-32D8117D124B}"/>
                </a:ext>
              </a:extLst>
            </p:cNvPr>
            <p:cNvSpPr/>
            <p:nvPr/>
          </p:nvSpPr>
          <p:spPr>
            <a:xfrm>
              <a:off x="8458447" y="2614694"/>
              <a:ext cx="3512702" cy="1714619"/>
            </a:xfrm>
            <a:custGeom>
              <a:avLst/>
              <a:gdLst>
                <a:gd name="connsiteX0" fmla="*/ 0 w 3512702"/>
                <a:gd name="connsiteY0" fmla="*/ 0 h 1714619"/>
                <a:gd name="connsiteX1" fmla="*/ 3512702 w 3512702"/>
                <a:gd name="connsiteY1" fmla="*/ 0 h 1714619"/>
                <a:gd name="connsiteX2" fmla="*/ 3512702 w 3512702"/>
                <a:gd name="connsiteY2" fmla="*/ 1714619 h 1714619"/>
                <a:gd name="connsiteX3" fmla="*/ 0 w 3512702"/>
                <a:gd name="connsiteY3" fmla="*/ 1714619 h 1714619"/>
                <a:gd name="connsiteX4" fmla="*/ 0 w 3512702"/>
                <a:gd name="connsiteY4" fmla="*/ 0 h 1714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2702" h="1714619">
                  <a:moveTo>
                    <a:pt x="0" y="0"/>
                  </a:moveTo>
                  <a:lnTo>
                    <a:pt x="3512702" y="0"/>
                  </a:lnTo>
                  <a:lnTo>
                    <a:pt x="3512702" y="1714619"/>
                  </a:lnTo>
                  <a:lnTo>
                    <a:pt x="0" y="1714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B935"/>
            </a:solidFill>
            <a:ln>
              <a:solidFill>
                <a:srgbClr val="F7B93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0251" tIns="84238" rIns="80251" bIns="8423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ČS budou povinny zpřístupnit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vybrané kategorie údajů ve společném evropském formátu </a:t>
              </a:r>
              <a:r>
                <a:rPr lang="cs-CZ" sz="1700" kern="1200" dirty="0">
                  <a:solidFill>
                    <a:srgbClr val="0F486A"/>
                  </a:solidFill>
                </a:rPr>
                <a:t>pro výměnu elektronických zdravotních záznamů, ČS zřídí či určí orgán pro digitální zdraví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4" name="Volný tvar: obrazec 13">
              <a:extLst>
                <a:ext uri="{FF2B5EF4-FFF2-40B4-BE49-F238E27FC236}">
                  <a16:creationId xmlns:a16="http://schemas.microsoft.com/office/drawing/2014/main" id="{EE25C684-362C-1BEE-D00C-0070644FFFE6}"/>
                </a:ext>
              </a:extLst>
            </p:cNvPr>
            <p:cNvSpPr/>
            <p:nvPr/>
          </p:nvSpPr>
          <p:spPr>
            <a:xfrm>
              <a:off x="749639" y="4607938"/>
              <a:ext cx="3512686" cy="1768449"/>
            </a:xfrm>
            <a:custGeom>
              <a:avLst/>
              <a:gdLst>
                <a:gd name="connsiteX0" fmla="*/ 0 w 3512686"/>
                <a:gd name="connsiteY0" fmla="*/ 0 h 1768449"/>
                <a:gd name="connsiteX1" fmla="*/ 3512686 w 3512686"/>
                <a:gd name="connsiteY1" fmla="*/ 0 h 1768449"/>
                <a:gd name="connsiteX2" fmla="*/ 3512686 w 3512686"/>
                <a:gd name="connsiteY2" fmla="*/ 1768449 h 1768449"/>
                <a:gd name="connsiteX3" fmla="*/ 0 w 3512686"/>
                <a:gd name="connsiteY3" fmla="*/ 1768449 h 1768449"/>
                <a:gd name="connsiteX4" fmla="*/ 0 w 3512686"/>
                <a:gd name="connsiteY4" fmla="*/ 0 h 176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2686" h="1768449">
                  <a:moveTo>
                    <a:pt x="0" y="0"/>
                  </a:moveTo>
                  <a:lnTo>
                    <a:pt x="3512686" y="0"/>
                  </a:lnTo>
                  <a:lnTo>
                    <a:pt x="3512686" y="1768449"/>
                  </a:lnTo>
                  <a:lnTo>
                    <a:pt x="0" y="1768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D97"/>
            </a:solidFill>
            <a:ln>
              <a:solidFill>
                <a:srgbClr val="C2CD2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0251" tIns="84238" rIns="80251" bIns="8423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Zdravotničtí pracovníci budou mít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přístup</a:t>
              </a:r>
              <a:r>
                <a:rPr lang="cs-CZ" sz="1700" kern="1200" dirty="0">
                  <a:solidFill>
                    <a:srgbClr val="0F486A"/>
                  </a:solidFill>
                </a:rPr>
                <a:t> k el. zdravotním záznamům (EHR) ošetřovaných pacientů a budou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aktualizovat</a:t>
              </a:r>
              <a:r>
                <a:rPr lang="cs-CZ" sz="1700" kern="1200" dirty="0">
                  <a:solidFill>
                    <a:srgbClr val="0F486A"/>
                  </a:solidFill>
                </a:rPr>
                <a:t> el. zdravotní údaje svých pacientů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6" name="Volný tvar: obrazec 15">
              <a:extLst>
                <a:ext uri="{FF2B5EF4-FFF2-40B4-BE49-F238E27FC236}">
                  <a16:creationId xmlns:a16="http://schemas.microsoft.com/office/drawing/2014/main" id="{333C7938-80CF-AF71-385E-40585F11EC94}"/>
                </a:ext>
              </a:extLst>
            </p:cNvPr>
            <p:cNvSpPr/>
            <p:nvPr/>
          </p:nvSpPr>
          <p:spPr>
            <a:xfrm>
              <a:off x="4607843" y="4608253"/>
              <a:ext cx="3512686" cy="1766720"/>
            </a:xfrm>
            <a:custGeom>
              <a:avLst/>
              <a:gdLst>
                <a:gd name="connsiteX0" fmla="*/ 0 w 3512686"/>
                <a:gd name="connsiteY0" fmla="*/ 0 h 1766720"/>
                <a:gd name="connsiteX1" fmla="*/ 3512686 w 3512686"/>
                <a:gd name="connsiteY1" fmla="*/ 0 h 1766720"/>
                <a:gd name="connsiteX2" fmla="*/ 3512686 w 3512686"/>
                <a:gd name="connsiteY2" fmla="*/ 1766720 h 1766720"/>
                <a:gd name="connsiteX3" fmla="*/ 0 w 3512686"/>
                <a:gd name="connsiteY3" fmla="*/ 1766720 h 1766720"/>
                <a:gd name="connsiteX4" fmla="*/ 0 w 3512686"/>
                <a:gd name="connsiteY4" fmla="*/ 0 h 176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2686" h="1766720">
                  <a:moveTo>
                    <a:pt x="0" y="0"/>
                  </a:moveTo>
                  <a:lnTo>
                    <a:pt x="3512686" y="0"/>
                  </a:lnTo>
                  <a:lnTo>
                    <a:pt x="3512686" y="1766720"/>
                  </a:lnTo>
                  <a:lnTo>
                    <a:pt x="0" y="17667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E66C"/>
            </a:solidFill>
            <a:ln>
              <a:solidFill>
                <a:srgbClr val="C2CD2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0251" tIns="84238" rIns="80251" bIns="8423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Převod zdravotních údajů nashromážděných před zavedením EHDS do elektronické podoby bude pro ČS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dobrovolné</a:t>
              </a:r>
              <a:r>
                <a:rPr lang="cs-CZ" sz="1700" kern="1200" dirty="0">
                  <a:solidFill>
                    <a:srgbClr val="0F486A"/>
                  </a:solidFill>
                </a:rPr>
                <a:t> 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  <p:sp>
          <p:nvSpPr>
            <p:cNvPr id="17" name="Volný tvar: obrazec 16">
              <a:extLst>
                <a:ext uri="{FF2B5EF4-FFF2-40B4-BE49-F238E27FC236}">
                  <a16:creationId xmlns:a16="http://schemas.microsoft.com/office/drawing/2014/main" id="{48BFA3E2-4B4A-C6FE-86DE-523B4FDFE376}"/>
                </a:ext>
              </a:extLst>
            </p:cNvPr>
            <p:cNvSpPr/>
            <p:nvPr/>
          </p:nvSpPr>
          <p:spPr>
            <a:xfrm>
              <a:off x="8480868" y="4607938"/>
              <a:ext cx="3512686" cy="1768449"/>
            </a:xfrm>
            <a:custGeom>
              <a:avLst/>
              <a:gdLst>
                <a:gd name="connsiteX0" fmla="*/ 0 w 3512686"/>
                <a:gd name="connsiteY0" fmla="*/ 0 h 1768449"/>
                <a:gd name="connsiteX1" fmla="*/ 3512686 w 3512686"/>
                <a:gd name="connsiteY1" fmla="*/ 0 h 1768449"/>
                <a:gd name="connsiteX2" fmla="*/ 3512686 w 3512686"/>
                <a:gd name="connsiteY2" fmla="*/ 1768449 h 1768449"/>
                <a:gd name="connsiteX3" fmla="*/ 0 w 3512686"/>
                <a:gd name="connsiteY3" fmla="*/ 1768449 h 1768449"/>
                <a:gd name="connsiteX4" fmla="*/ 0 w 3512686"/>
                <a:gd name="connsiteY4" fmla="*/ 0 h 176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2686" h="1768449">
                  <a:moveTo>
                    <a:pt x="0" y="0"/>
                  </a:moveTo>
                  <a:lnTo>
                    <a:pt x="3512686" y="0"/>
                  </a:lnTo>
                  <a:lnTo>
                    <a:pt x="3512686" y="1768449"/>
                  </a:lnTo>
                  <a:lnTo>
                    <a:pt x="0" y="1768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CD23"/>
            </a:solidFill>
            <a:ln>
              <a:solidFill>
                <a:srgbClr val="C2CD2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0251" tIns="84238" rIns="80251" bIns="8423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>
                  <a:solidFill>
                    <a:srgbClr val="0F486A"/>
                  </a:solidFill>
                </a:rPr>
                <a:t>Pro výměnu dat mezi PZP budou zavedeny povinné požadavky na 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interoperabilitu, bezpečnost, zabezpečení a ochranu soukromí</a:t>
              </a:r>
              <a:r>
                <a:rPr lang="cs-CZ" sz="1700" kern="1200" dirty="0">
                  <a:solidFill>
                    <a:srgbClr val="0F486A"/>
                  </a:solidFill>
                </a:rPr>
                <a:t>, navrhuje se systém </a:t>
              </a:r>
              <a:r>
                <a:rPr lang="cs-CZ" sz="1700" b="1" dirty="0">
                  <a:solidFill>
                    <a:srgbClr val="0F486A"/>
                  </a:solidFill>
                </a:rPr>
                <a:t>samo</a:t>
              </a:r>
              <a:r>
                <a:rPr lang="cs-CZ" sz="1700" b="1" kern="1200" dirty="0">
                  <a:solidFill>
                    <a:srgbClr val="0F486A"/>
                  </a:solidFill>
                </a:rPr>
                <a:t>certifikace</a:t>
              </a:r>
              <a:r>
                <a:rPr lang="cs-CZ" sz="1700" kern="1200" dirty="0">
                  <a:solidFill>
                    <a:srgbClr val="0F486A"/>
                  </a:solidFill>
                </a:rPr>
                <a:t> pro EHR systémy </a:t>
              </a:r>
              <a:endParaRPr lang="en-US" sz="1700" kern="1200" dirty="0">
                <a:solidFill>
                  <a:srgbClr val="0F486A"/>
                </a:solidFill>
              </a:endParaRPr>
            </a:p>
          </p:txBody>
        </p:sp>
      </p:grp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35B802F2-680E-B3AB-87BF-BEEE4B4EFB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67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NCEZ - šablona" id="{FCDEE49F-CB69-40D9-ACF8-0CC0D247E470}" vid="{BFCDD164-1B97-4A88-B176-FCCBA7BE4BE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C3BC05F9B62E4EAB124DEF70F3DAD1" ma:contentTypeVersion="12" ma:contentTypeDescription="Vytvoří nový dokument" ma:contentTypeScope="" ma:versionID="3aed1678b7ceb07ce1b7276f5a7aef93">
  <xsd:schema xmlns:xsd="http://www.w3.org/2001/XMLSchema" xmlns:xs="http://www.w3.org/2001/XMLSchema" xmlns:p="http://schemas.microsoft.com/office/2006/metadata/properties" xmlns:ns2="46d09113-addc-4594-bc43-97670ee98644" xmlns:ns3="b0bfeae9-6ae3-4957-90db-b0a573aa66ac" targetNamespace="http://schemas.microsoft.com/office/2006/metadata/properties" ma:root="true" ma:fieldsID="7c172473456e859535edb164c227bded" ns2:_="" ns3:_="">
    <xsd:import namespace="46d09113-addc-4594-bc43-97670ee98644"/>
    <xsd:import namespace="b0bfeae9-6ae3-4957-90db-b0a573aa66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09113-addc-4594-bc43-97670ee98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63d20a35-149b-4608-81b4-e7fcde6378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feae9-6ae3-4957-90db-b0a573aa66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afe41fb-d691-4214-a2a2-4d90ec86c468}" ma:internalName="TaxCatchAll" ma:showField="CatchAllData" ma:web="b0bfeae9-6ae3-4957-90db-b0a573aa66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bfeae9-6ae3-4957-90db-b0a573aa66ac" xsi:nil="true"/>
    <lcf76f155ced4ddcb4097134ff3c332f xmlns="46d09113-addc-4594-bc43-97670ee986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61C953-B916-442E-9608-94A9B6A02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09113-addc-4594-bc43-97670ee98644"/>
    <ds:schemaRef ds:uri="b0bfeae9-6ae3-4957-90db-b0a573aa66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F8BA48-C402-4133-9E3D-E45EA89C9F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CFFCA7-B91F-4111-A93A-0D39769A4831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46d09113-addc-4594-bc43-97670ee98644"/>
    <ds:schemaRef ds:uri="http://purl.org/dc/terms/"/>
    <ds:schemaRef ds:uri="http://schemas.openxmlformats.org/package/2006/metadata/core-properties"/>
    <ds:schemaRef ds:uri="http://purl.org/dc/dcmitype/"/>
    <ds:schemaRef ds:uri="b0bfeae9-6ae3-4957-90db-b0a573aa66ac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NREZ 26.8.2022</Template>
  <TotalTime>728</TotalTime>
  <Words>1234</Words>
  <Application>Microsoft Office PowerPoint</Application>
  <PresentationFormat>Širokoúhlá obrazovka</PresentationFormat>
  <Paragraphs>142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Motiv Office</vt:lpstr>
      <vt:lpstr>4. jednání   Národní rady elektronického zdravotnictví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Office365 deploy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jednání   Národní rady elektronického zdravotnictví</dc:title>
  <dc:creator>Říhová Eliška, Mgr. Bc.</dc:creator>
  <cp:lastModifiedBy>Zeman Martin, Ing.</cp:lastModifiedBy>
  <cp:revision>19</cp:revision>
  <dcterms:created xsi:type="dcterms:W3CDTF">2022-09-21T07:20:39Z</dcterms:created>
  <dcterms:modified xsi:type="dcterms:W3CDTF">2023-06-12T16:26:37Z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0x01010027C3BC05F9B62E4EAB124DEF70F3DAD1</vt:lpwstr>
  </property>
  <property fmtid="{D5CDD505-2E9C-101B-9397-08002B2CF9AE}" pid="3" name="MediaServiceImageTags">
    <vt:lpwstr/>
  </property>
</Properties>
</file>