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8" r:id="rId6"/>
    <p:sldId id="275" r:id="rId7"/>
    <p:sldId id="337" r:id="rId8"/>
    <p:sldId id="330" r:id="rId9"/>
    <p:sldId id="338" r:id="rId10"/>
    <p:sldId id="339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ára Jiráková" initials="KJ" lastIdx="11" clrIdx="0">
    <p:extLst>
      <p:ext uri="{19B8F6BF-5375-455C-9EA6-DF929625EA0E}">
        <p15:presenceInfo xmlns:p15="http://schemas.microsoft.com/office/powerpoint/2012/main" userId="S-1-5-21-2911291989-1281936650-3888358911-170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1747"/>
    <a:srgbClr val="FBE0A3"/>
    <a:srgbClr val="183C62"/>
    <a:srgbClr val="8493CA"/>
    <a:srgbClr val="4659A0"/>
    <a:srgbClr val="A2C3E8"/>
    <a:srgbClr val="F7B935"/>
    <a:srgbClr val="ED4D77"/>
    <a:srgbClr val="F2829F"/>
    <a:srgbClr val="F8BA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10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2EBB37-8515-46D1-ACFB-185EDE2E5C8F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9732B7E-8E85-4AFD-9EDF-583A3474D22F}">
      <dgm:prSet phldrT="[Text]" custT="1"/>
      <dgm:spPr>
        <a:solidFill>
          <a:srgbClr val="FBE0A3"/>
        </a:solidFill>
        <a:ln>
          <a:solidFill>
            <a:srgbClr val="F7B935"/>
          </a:solidFill>
        </a:ln>
      </dgm:spPr>
      <dgm:t>
        <a:bodyPr/>
        <a:lstStyle/>
        <a:p>
          <a:r>
            <a:rPr lang="cs-CZ" sz="1600" kern="1200" dirty="0">
              <a:solidFill>
                <a:srgbClr val="003A6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Evropská komise vydá návrh legislativy (nařízení, směrnice) a předloží jej Radě EU (členským státům) a Evropskému parlamentu. </a:t>
          </a:r>
          <a:endParaRPr lang="cs-CZ" sz="1400" kern="1200" dirty="0">
            <a:solidFill>
              <a:srgbClr val="003A63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8F1389D6-B9AD-4197-9A85-6A9F986628E2}" type="parTrans" cxnId="{0C4C5C0A-CD41-4451-8FF9-0A64620E6193}">
      <dgm:prSet/>
      <dgm:spPr/>
      <dgm:t>
        <a:bodyPr/>
        <a:lstStyle/>
        <a:p>
          <a:endParaRPr lang="cs-CZ"/>
        </a:p>
      </dgm:t>
    </dgm:pt>
    <dgm:pt modelId="{2EB07F79-54EF-4BD3-A0C8-DA90986A185C}" type="sibTrans" cxnId="{0C4C5C0A-CD41-4451-8FF9-0A64620E6193}">
      <dgm:prSet/>
      <dgm:spPr>
        <a:solidFill>
          <a:srgbClr val="A2C3E8"/>
        </a:solidFill>
      </dgm:spPr>
      <dgm:t>
        <a:bodyPr/>
        <a:lstStyle/>
        <a:p>
          <a:endParaRPr lang="cs-CZ"/>
        </a:p>
      </dgm:t>
    </dgm:pt>
    <dgm:pt modelId="{C83A4980-36EF-4718-A78B-BECE475D198F}">
      <dgm:prSet phldrT="[Text]" custT="1"/>
      <dgm:spPr>
        <a:solidFill>
          <a:srgbClr val="FBE0A3"/>
        </a:solidFill>
        <a:ln>
          <a:solidFill>
            <a:srgbClr val="F7B935"/>
          </a:solidFill>
        </a:ln>
      </dgm:spPr>
      <dgm:t>
        <a:bodyPr/>
        <a:lstStyle/>
        <a:p>
          <a:pPr>
            <a:buNone/>
          </a:pPr>
          <a:r>
            <a:rPr lang="cs-CZ" sz="1600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Česká republika obdrží návrh legislativy a následně: </a:t>
          </a:r>
        </a:p>
      </dgm:t>
    </dgm:pt>
    <dgm:pt modelId="{F33F45D7-EAEF-42E6-92C8-6AD49EB043A3}" type="parTrans" cxnId="{3491963F-7A7A-437A-9A0E-F87737DDFCC4}">
      <dgm:prSet/>
      <dgm:spPr/>
      <dgm:t>
        <a:bodyPr/>
        <a:lstStyle/>
        <a:p>
          <a:endParaRPr lang="cs-CZ"/>
        </a:p>
      </dgm:t>
    </dgm:pt>
    <dgm:pt modelId="{CF54A7A5-F88A-4BF0-A85C-2F63CC37B9DD}" type="sibTrans" cxnId="{3491963F-7A7A-437A-9A0E-F87737DDFCC4}">
      <dgm:prSet/>
      <dgm:spPr>
        <a:solidFill>
          <a:srgbClr val="8493CA"/>
        </a:solidFill>
      </dgm:spPr>
      <dgm:t>
        <a:bodyPr/>
        <a:lstStyle/>
        <a:p>
          <a:endParaRPr lang="cs-CZ"/>
        </a:p>
      </dgm:t>
    </dgm:pt>
    <dgm:pt modelId="{7E4AD614-D023-4F61-AFEA-2F370C3E536E}">
      <dgm:prSet phldrT="[Text]" custT="1"/>
      <dgm:spPr>
        <a:solidFill>
          <a:srgbClr val="FBE0A3"/>
        </a:solidFill>
        <a:ln>
          <a:solidFill>
            <a:srgbClr val="F7B935"/>
          </a:solidFill>
        </a:ln>
      </dgm:spPr>
      <dgm:t>
        <a:bodyPr/>
        <a:lstStyle/>
        <a:p>
          <a:pPr>
            <a:buFont typeface="+mj-lt"/>
            <a:buAutoNum type="arabicPeriod"/>
          </a:pPr>
          <a:r>
            <a:rPr lang="cs-CZ" sz="1200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 Odbor kompatibility Úřadu vlády zaeviduje legislativní návrh v Informačním systému pro aproximaci práva („ISAP“)</a:t>
          </a:r>
        </a:p>
      </dgm:t>
    </dgm:pt>
    <dgm:pt modelId="{EF176F43-61EF-442D-9561-4EEB42D63044}" type="parTrans" cxnId="{06A08FF8-4BF3-4AD2-A5CE-0F79265CC19F}">
      <dgm:prSet/>
      <dgm:spPr/>
      <dgm:t>
        <a:bodyPr/>
        <a:lstStyle/>
        <a:p>
          <a:endParaRPr lang="cs-CZ"/>
        </a:p>
      </dgm:t>
    </dgm:pt>
    <dgm:pt modelId="{F54D0FCA-8576-4F8D-9631-28EF173E169C}" type="sibTrans" cxnId="{06A08FF8-4BF3-4AD2-A5CE-0F79265CC19F}">
      <dgm:prSet/>
      <dgm:spPr/>
      <dgm:t>
        <a:bodyPr/>
        <a:lstStyle/>
        <a:p>
          <a:endParaRPr lang="cs-CZ"/>
        </a:p>
      </dgm:t>
    </dgm:pt>
    <dgm:pt modelId="{480BFC0F-90D8-4210-8DA5-08840A62F5E7}">
      <dgm:prSet phldrT="[Text]" custT="1"/>
      <dgm:spPr>
        <a:solidFill>
          <a:srgbClr val="FBE0A3"/>
        </a:solidFill>
        <a:ln>
          <a:solidFill>
            <a:srgbClr val="F7B935"/>
          </a:solidFill>
        </a:ln>
      </dgm:spPr>
      <dgm:t>
        <a:bodyPr/>
        <a:lstStyle/>
        <a:p>
          <a:pPr>
            <a:buNone/>
          </a:pPr>
          <a:r>
            <a:rPr lang="cs-CZ" sz="1600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Navržený gestor: </a:t>
          </a:r>
        </a:p>
      </dgm:t>
    </dgm:pt>
    <dgm:pt modelId="{FA7E4EC4-B00E-4E3B-88C3-0209220BECCA}" type="parTrans" cxnId="{0E29B934-63A1-429A-96CA-70EF1DD6F37D}">
      <dgm:prSet/>
      <dgm:spPr/>
      <dgm:t>
        <a:bodyPr/>
        <a:lstStyle/>
        <a:p>
          <a:endParaRPr lang="cs-CZ"/>
        </a:p>
      </dgm:t>
    </dgm:pt>
    <dgm:pt modelId="{4429BB60-4CE2-4045-83D5-9E693776A8A6}" type="sibTrans" cxnId="{0E29B934-63A1-429A-96CA-70EF1DD6F37D}">
      <dgm:prSet/>
      <dgm:spPr>
        <a:solidFill>
          <a:srgbClr val="183C62">
            <a:alpha val="90000"/>
          </a:srgbClr>
        </a:solidFill>
      </dgm:spPr>
      <dgm:t>
        <a:bodyPr/>
        <a:lstStyle/>
        <a:p>
          <a:endParaRPr lang="cs-CZ"/>
        </a:p>
      </dgm:t>
    </dgm:pt>
    <dgm:pt modelId="{8D2B1BDB-ECE7-437E-963E-5A61EB745F86}">
      <dgm:prSet phldrT="[Text]" custT="1"/>
      <dgm:spPr>
        <a:solidFill>
          <a:srgbClr val="FBE0A3"/>
        </a:solidFill>
        <a:ln>
          <a:solidFill>
            <a:srgbClr val="F7B935"/>
          </a:solidFill>
        </a:ln>
      </dgm:spPr>
      <dgm:t>
        <a:bodyPr/>
        <a:lstStyle/>
        <a:p>
          <a:pPr>
            <a:buFont typeface="+mj-lt"/>
            <a:buAutoNum type="arabicPeriod"/>
          </a:pPr>
          <a:r>
            <a:rPr lang="cs-CZ" sz="1200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 Gesci přijme, nebo se rozhodne ji s odůvodněním odmítnout a navrhne nového gestora.</a:t>
          </a:r>
        </a:p>
      </dgm:t>
    </dgm:pt>
    <dgm:pt modelId="{5B407D9D-3C3F-4508-A3D1-1124988CB831}" type="parTrans" cxnId="{539AB788-EEA3-4B78-B76B-55CBA5DE7FF1}">
      <dgm:prSet/>
      <dgm:spPr/>
      <dgm:t>
        <a:bodyPr/>
        <a:lstStyle/>
        <a:p>
          <a:endParaRPr lang="cs-CZ"/>
        </a:p>
      </dgm:t>
    </dgm:pt>
    <dgm:pt modelId="{D4240BAB-BF2E-4312-9D1C-100CB0F4E789}" type="sibTrans" cxnId="{539AB788-EEA3-4B78-B76B-55CBA5DE7FF1}">
      <dgm:prSet/>
      <dgm:spPr/>
      <dgm:t>
        <a:bodyPr/>
        <a:lstStyle/>
        <a:p>
          <a:endParaRPr lang="cs-CZ"/>
        </a:p>
      </dgm:t>
    </dgm:pt>
    <dgm:pt modelId="{C739AD8E-906B-4D78-8B19-27D6B7BFFBFA}">
      <dgm:prSet phldrT="[Text]" custT="1"/>
      <dgm:spPr>
        <a:solidFill>
          <a:srgbClr val="FBE0A3"/>
        </a:solidFill>
        <a:ln>
          <a:solidFill>
            <a:srgbClr val="F7B935"/>
          </a:solidFill>
        </a:ln>
      </dgm:spPr>
      <dgm:t>
        <a:bodyPr/>
        <a:lstStyle/>
        <a:p>
          <a:pPr>
            <a:buFont typeface="+mj-lt"/>
            <a:buAutoNum type="arabicPeriod"/>
          </a:pPr>
          <a:r>
            <a:rPr lang="cs-CZ" sz="1200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 Ke každému předpisu Evropské unie se poté musí přidělit jeden gestor. Přidělování provádí odbor kompatibility prostřednictvím ISAP a následně informuje o gesci příslušné ministerstvo.</a:t>
          </a:r>
        </a:p>
      </dgm:t>
    </dgm:pt>
    <dgm:pt modelId="{DB62DB09-C09F-4E68-8008-35AB103C411F}" type="parTrans" cxnId="{61E1B8E7-9E3B-4BA0-8EAE-465FD7C6D3C7}">
      <dgm:prSet/>
      <dgm:spPr/>
      <dgm:t>
        <a:bodyPr/>
        <a:lstStyle/>
        <a:p>
          <a:endParaRPr lang="cs-CZ"/>
        </a:p>
      </dgm:t>
    </dgm:pt>
    <dgm:pt modelId="{B5D51098-1D45-48BC-8B09-08F8E9FCC9F5}" type="sibTrans" cxnId="{61E1B8E7-9E3B-4BA0-8EAE-465FD7C6D3C7}">
      <dgm:prSet/>
      <dgm:spPr/>
      <dgm:t>
        <a:bodyPr/>
        <a:lstStyle/>
        <a:p>
          <a:endParaRPr lang="cs-CZ"/>
        </a:p>
      </dgm:t>
    </dgm:pt>
    <dgm:pt modelId="{948D1EC9-335F-4F11-AF0B-428741A7A82C}">
      <dgm:prSet phldrT="[Text]" custT="1"/>
      <dgm:spPr>
        <a:solidFill>
          <a:srgbClr val="FBE0A3"/>
        </a:solidFill>
        <a:ln>
          <a:solidFill>
            <a:srgbClr val="F7B935"/>
          </a:solidFill>
        </a:ln>
      </dgm:spPr>
      <dgm:t>
        <a:bodyPr/>
        <a:lstStyle/>
        <a:p>
          <a:pPr>
            <a:buFont typeface="+mj-lt"/>
            <a:buAutoNum type="arabicPeriod"/>
          </a:pPr>
          <a:r>
            <a:rPr lang="cs-CZ" sz="1200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 Nemůže-li gestor zajistit náležitou implementaci předpisu Evropské unie sám ve své působnosti, určí s ohledem na povahu a obsah legislativy </a:t>
          </a:r>
          <a:r>
            <a:rPr lang="cs-CZ" sz="1200" dirty="0" err="1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spolugestory</a:t>
          </a:r>
          <a:r>
            <a:rPr lang="cs-CZ" sz="1300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gm:t>
    </dgm:pt>
    <dgm:pt modelId="{021AD3ED-61F8-4B2D-86D5-236162AF4AE5}" type="parTrans" cxnId="{4EBF0068-2FBC-41CE-BAA6-862773CA80C6}">
      <dgm:prSet/>
      <dgm:spPr/>
      <dgm:t>
        <a:bodyPr/>
        <a:lstStyle/>
        <a:p>
          <a:endParaRPr lang="cs-CZ"/>
        </a:p>
      </dgm:t>
    </dgm:pt>
    <dgm:pt modelId="{EBAA6D7F-1C30-419E-B391-D281AC7412D8}" type="sibTrans" cxnId="{4EBF0068-2FBC-41CE-BAA6-862773CA80C6}">
      <dgm:prSet/>
      <dgm:spPr/>
      <dgm:t>
        <a:bodyPr/>
        <a:lstStyle/>
        <a:p>
          <a:endParaRPr lang="cs-CZ"/>
        </a:p>
      </dgm:t>
    </dgm:pt>
    <dgm:pt modelId="{FAAEA7F9-6E44-48B0-ADB0-7B4F889F28EF}">
      <dgm:prSet phldrT="[Text]" custT="1"/>
      <dgm:spPr>
        <a:solidFill>
          <a:srgbClr val="FBE0A3"/>
        </a:solidFill>
        <a:ln>
          <a:solidFill>
            <a:srgbClr val="F7B935"/>
          </a:solidFill>
        </a:ln>
      </dgm:spPr>
      <dgm:t>
        <a:bodyPr/>
        <a:lstStyle/>
        <a:p>
          <a:pPr>
            <a:buNone/>
          </a:pPr>
          <a:r>
            <a:rPr lang="cs-CZ" sz="1600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Povinnosti po přijetí gesce: </a:t>
          </a:r>
        </a:p>
      </dgm:t>
    </dgm:pt>
    <dgm:pt modelId="{9D450C73-A787-49E6-BB37-FE798866E846}" type="sibTrans" cxnId="{1EB62AC5-DE91-43E6-BCEC-6A844F97A3AD}">
      <dgm:prSet/>
      <dgm:spPr/>
      <dgm:t>
        <a:bodyPr/>
        <a:lstStyle/>
        <a:p>
          <a:endParaRPr lang="cs-CZ"/>
        </a:p>
      </dgm:t>
    </dgm:pt>
    <dgm:pt modelId="{CE3223B4-6415-4081-BDAE-9EA915333470}" type="parTrans" cxnId="{1EB62AC5-DE91-43E6-BCEC-6A844F97A3AD}">
      <dgm:prSet/>
      <dgm:spPr/>
      <dgm:t>
        <a:bodyPr/>
        <a:lstStyle/>
        <a:p>
          <a:endParaRPr lang="cs-CZ"/>
        </a:p>
      </dgm:t>
    </dgm:pt>
    <dgm:pt modelId="{3228E148-7D08-423E-BD4F-E331658CE80A}">
      <dgm:prSet phldrT="[Text]" custT="1"/>
      <dgm:spPr>
        <a:solidFill>
          <a:srgbClr val="FBE0A3"/>
        </a:solidFill>
        <a:ln>
          <a:solidFill>
            <a:srgbClr val="F7B935"/>
          </a:solidFill>
        </a:ln>
      </dgm:spPr>
      <dgm:t>
        <a:bodyPr/>
        <a:lstStyle/>
        <a:p>
          <a:pPr>
            <a:buFont typeface="+mj-lt"/>
            <a:buAutoNum type="arabicPeriod"/>
          </a:pPr>
          <a:r>
            <a:rPr lang="cs-CZ" sz="1200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 Gestor je </a:t>
          </a:r>
          <a:r>
            <a:rPr lang="cs-CZ" sz="1200" b="1" u="sng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zodpovědný za projednávání návrhu </a:t>
          </a:r>
          <a:r>
            <a:rPr lang="cs-CZ" sz="1200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v orgánech Evropské unie, převážně v Radě.</a:t>
          </a:r>
        </a:p>
      </dgm:t>
    </dgm:pt>
    <dgm:pt modelId="{CDE7F2CE-8696-4512-B312-ECEC145DC4C9}" type="sibTrans" cxnId="{51B5B07C-5478-4824-A831-C62B818775FD}">
      <dgm:prSet/>
      <dgm:spPr/>
      <dgm:t>
        <a:bodyPr/>
        <a:lstStyle/>
        <a:p>
          <a:endParaRPr lang="cs-CZ"/>
        </a:p>
      </dgm:t>
    </dgm:pt>
    <dgm:pt modelId="{38ADE95D-8513-4925-99E8-FEAA5D2D3A43}" type="parTrans" cxnId="{51B5B07C-5478-4824-A831-C62B818775FD}">
      <dgm:prSet/>
      <dgm:spPr/>
      <dgm:t>
        <a:bodyPr/>
        <a:lstStyle/>
        <a:p>
          <a:endParaRPr lang="cs-CZ"/>
        </a:p>
      </dgm:t>
    </dgm:pt>
    <dgm:pt modelId="{A707DB4C-8322-4B15-B116-7AC047E209C0}">
      <dgm:prSet phldrT="[Text]" custT="1"/>
      <dgm:spPr>
        <a:solidFill>
          <a:srgbClr val="FBE0A3"/>
        </a:solidFill>
        <a:ln>
          <a:solidFill>
            <a:srgbClr val="F7B935"/>
          </a:solidFill>
        </a:ln>
      </dgm:spPr>
      <dgm:t>
        <a:bodyPr/>
        <a:lstStyle/>
        <a:p>
          <a:pPr>
            <a:buFont typeface="+mj-lt"/>
            <a:buAutoNum type="arabicPeriod"/>
          </a:pPr>
          <a:r>
            <a:rPr lang="cs-CZ" sz="1200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 Gestor musí </a:t>
          </a:r>
          <a:r>
            <a:rPr lang="cs-CZ" sz="1200" b="1" u="sng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zpracovat rámcovou pozici </a:t>
          </a:r>
          <a:r>
            <a:rPr lang="cs-CZ" sz="1200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k přidělenému návrhu legislativního aktu.</a:t>
          </a:r>
        </a:p>
      </dgm:t>
    </dgm:pt>
    <dgm:pt modelId="{F23B42D9-84D6-4A41-B4BB-750F5176079D}" type="sibTrans" cxnId="{A05D5327-B880-475D-B322-F66B2C6BF91A}">
      <dgm:prSet/>
      <dgm:spPr/>
      <dgm:t>
        <a:bodyPr/>
        <a:lstStyle/>
        <a:p>
          <a:endParaRPr lang="cs-CZ"/>
        </a:p>
      </dgm:t>
    </dgm:pt>
    <dgm:pt modelId="{5DEAB5BE-361D-4130-BCF0-84F0CA054E30}" type="parTrans" cxnId="{A05D5327-B880-475D-B322-F66B2C6BF91A}">
      <dgm:prSet/>
      <dgm:spPr/>
      <dgm:t>
        <a:bodyPr/>
        <a:lstStyle/>
        <a:p>
          <a:endParaRPr lang="cs-CZ"/>
        </a:p>
      </dgm:t>
    </dgm:pt>
    <dgm:pt modelId="{4A71057C-2CFE-4EF7-8F90-1FDD950B56FF}">
      <dgm:prSet phldrT="[Text]" custT="1"/>
      <dgm:spPr>
        <a:solidFill>
          <a:srgbClr val="FBE0A3"/>
        </a:solidFill>
        <a:ln>
          <a:solidFill>
            <a:srgbClr val="F7B935"/>
          </a:solidFill>
        </a:ln>
      </dgm:spPr>
      <dgm:t>
        <a:bodyPr/>
        <a:lstStyle/>
        <a:p>
          <a:pPr>
            <a:buFont typeface="+mj-lt"/>
            <a:buAutoNum type="arabicPeriod"/>
          </a:pPr>
          <a:r>
            <a:rPr lang="cs-CZ" sz="1200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 Gestor </a:t>
          </a:r>
          <a:r>
            <a:rPr lang="cs-CZ" sz="1200" b="1" u="sng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zajišťuje implementaci legislativního návrhu</a:t>
          </a:r>
          <a:r>
            <a:rPr lang="cs-CZ" sz="1200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gm:t>
    </dgm:pt>
    <dgm:pt modelId="{0182CE99-216D-4EDA-BAAA-82558D1079BE}" type="parTrans" cxnId="{4DC04CEA-9597-4C94-94C0-E584D38F86EE}">
      <dgm:prSet/>
      <dgm:spPr/>
      <dgm:t>
        <a:bodyPr/>
        <a:lstStyle/>
        <a:p>
          <a:endParaRPr lang="cs-CZ"/>
        </a:p>
      </dgm:t>
    </dgm:pt>
    <dgm:pt modelId="{CF1052C0-0AB9-4FE7-AFCB-8366C17E7357}" type="sibTrans" cxnId="{4DC04CEA-9597-4C94-94C0-E584D38F86EE}">
      <dgm:prSet/>
      <dgm:spPr/>
      <dgm:t>
        <a:bodyPr/>
        <a:lstStyle/>
        <a:p>
          <a:endParaRPr lang="cs-CZ"/>
        </a:p>
      </dgm:t>
    </dgm:pt>
    <dgm:pt modelId="{A83964C8-2407-4689-BA59-4CC9AD77AEBF}" type="pres">
      <dgm:prSet presAssocID="{0C2EBB37-8515-46D1-ACFB-185EDE2E5C8F}" presName="outerComposite" presStyleCnt="0">
        <dgm:presLayoutVars>
          <dgm:chMax val="5"/>
          <dgm:dir/>
          <dgm:resizeHandles val="exact"/>
        </dgm:presLayoutVars>
      </dgm:prSet>
      <dgm:spPr/>
    </dgm:pt>
    <dgm:pt modelId="{78272A82-4364-4789-9CC9-9934E856AE80}" type="pres">
      <dgm:prSet presAssocID="{0C2EBB37-8515-46D1-ACFB-185EDE2E5C8F}" presName="dummyMaxCanvas" presStyleCnt="0">
        <dgm:presLayoutVars/>
      </dgm:prSet>
      <dgm:spPr/>
    </dgm:pt>
    <dgm:pt modelId="{35D8AA01-CE44-4E19-8A90-D277A7D47ED8}" type="pres">
      <dgm:prSet presAssocID="{0C2EBB37-8515-46D1-ACFB-185EDE2E5C8F}" presName="FourNodes_1" presStyleLbl="node1" presStyleIdx="0" presStyleCnt="4" custScaleY="61051">
        <dgm:presLayoutVars>
          <dgm:bulletEnabled val="1"/>
        </dgm:presLayoutVars>
      </dgm:prSet>
      <dgm:spPr/>
    </dgm:pt>
    <dgm:pt modelId="{FB153C94-A3CE-480A-91C4-B68264BAE7CF}" type="pres">
      <dgm:prSet presAssocID="{0C2EBB37-8515-46D1-ACFB-185EDE2E5C8F}" presName="FourNodes_2" presStyleLbl="node1" presStyleIdx="1" presStyleCnt="4" custScaleY="111629" custLinFactNeighborX="1751" custLinFactNeighborY="-21830">
        <dgm:presLayoutVars>
          <dgm:bulletEnabled val="1"/>
        </dgm:presLayoutVars>
      </dgm:prSet>
      <dgm:spPr/>
    </dgm:pt>
    <dgm:pt modelId="{31BE5510-E13F-4A82-B7A2-31E9E979C0B0}" type="pres">
      <dgm:prSet presAssocID="{0C2EBB37-8515-46D1-ACFB-185EDE2E5C8F}" presName="FourNodes_3" presStyleLbl="node1" presStyleIdx="2" presStyleCnt="4" custScaleY="111629" custLinFactNeighborX="189" custLinFactNeighborY="-17932">
        <dgm:presLayoutVars>
          <dgm:bulletEnabled val="1"/>
        </dgm:presLayoutVars>
      </dgm:prSet>
      <dgm:spPr/>
    </dgm:pt>
    <dgm:pt modelId="{FC365A5B-5F19-4357-9E2C-E629BA8BE1C8}" type="pres">
      <dgm:prSet presAssocID="{0C2EBB37-8515-46D1-ACFB-185EDE2E5C8F}" presName="FourNodes_4" presStyleLbl="node1" presStyleIdx="3" presStyleCnt="4" custScaleY="111629" custLinFactNeighborY="-14033">
        <dgm:presLayoutVars>
          <dgm:bulletEnabled val="1"/>
        </dgm:presLayoutVars>
      </dgm:prSet>
      <dgm:spPr/>
    </dgm:pt>
    <dgm:pt modelId="{502903DA-C1F0-4537-8E42-EB7C154829F5}" type="pres">
      <dgm:prSet presAssocID="{0C2EBB37-8515-46D1-ACFB-185EDE2E5C8F}" presName="FourConn_1-2" presStyleLbl="fgAccFollowNode1" presStyleIdx="0" presStyleCnt="3" custLinFactNeighborX="-3598" custLinFactNeighborY="-43182">
        <dgm:presLayoutVars>
          <dgm:bulletEnabled val="1"/>
        </dgm:presLayoutVars>
      </dgm:prSet>
      <dgm:spPr/>
    </dgm:pt>
    <dgm:pt modelId="{88E20C99-9A96-4A0B-B24D-81275FC38804}" type="pres">
      <dgm:prSet presAssocID="{0C2EBB37-8515-46D1-ACFB-185EDE2E5C8F}" presName="FourConn_2-3" presStyleLbl="fgAccFollowNode1" presStyleIdx="1" presStyleCnt="3">
        <dgm:presLayoutVars>
          <dgm:bulletEnabled val="1"/>
        </dgm:presLayoutVars>
      </dgm:prSet>
      <dgm:spPr/>
    </dgm:pt>
    <dgm:pt modelId="{8879C677-DDC6-4652-88C2-969AD3A73D58}" type="pres">
      <dgm:prSet presAssocID="{0C2EBB37-8515-46D1-ACFB-185EDE2E5C8F}" presName="FourConn_3-4" presStyleLbl="fgAccFollowNode1" presStyleIdx="2" presStyleCnt="3">
        <dgm:presLayoutVars>
          <dgm:bulletEnabled val="1"/>
        </dgm:presLayoutVars>
      </dgm:prSet>
      <dgm:spPr/>
    </dgm:pt>
    <dgm:pt modelId="{CF1CE7A6-8AB6-4A10-A177-7711D3482A51}" type="pres">
      <dgm:prSet presAssocID="{0C2EBB37-8515-46D1-ACFB-185EDE2E5C8F}" presName="FourNodes_1_text" presStyleLbl="node1" presStyleIdx="3" presStyleCnt="4">
        <dgm:presLayoutVars>
          <dgm:bulletEnabled val="1"/>
        </dgm:presLayoutVars>
      </dgm:prSet>
      <dgm:spPr/>
    </dgm:pt>
    <dgm:pt modelId="{704BB323-0CF6-4BB4-8753-035915B6E4E1}" type="pres">
      <dgm:prSet presAssocID="{0C2EBB37-8515-46D1-ACFB-185EDE2E5C8F}" presName="FourNodes_2_text" presStyleLbl="node1" presStyleIdx="3" presStyleCnt="4">
        <dgm:presLayoutVars>
          <dgm:bulletEnabled val="1"/>
        </dgm:presLayoutVars>
      </dgm:prSet>
      <dgm:spPr/>
    </dgm:pt>
    <dgm:pt modelId="{A39267F5-72F8-45D2-88AB-52D8D0BF1EA9}" type="pres">
      <dgm:prSet presAssocID="{0C2EBB37-8515-46D1-ACFB-185EDE2E5C8F}" presName="FourNodes_3_text" presStyleLbl="node1" presStyleIdx="3" presStyleCnt="4">
        <dgm:presLayoutVars>
          <dgm:bulletEnabled val="1"/>
        </dgm:presLayoutVars>
      </dgm:prSet>
      <dgm:spPr/>
    </dgm:pt>
    <dgm:pt modelId="{198B9852-1428-49DA-BFBE-58CCACCC29E9}" type="pres">
      <dgm:prSet presAssocID="{0C2EBB37-8515-46D1-ACFB-185EDE2E5C8F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E5390705-FE80-4D00-AB2E-DEDC7CEE2B13}" type="presOf" srcId="{4429BB60-4CE2-4045-83D5-9E693776A8A6}" destId="{8879C677-DDC6-4652-88C2-969AD3A73D58}" srcOrd="0" destOrd="0" presId="urn:microsoft.com/office/officeart/2005/8/layout/vProcess5"/>
    <dgm:cxn modelId="{0C4C5C0A-CD41-4451-8FF9-0A64620E6193}" srcId="{0C2EBB37-8515-46D1-ACFB-185EDE2E5C8F}" destId="{F9732B7E-8E85-4AFD-9EDF-583A3474D22F}" srcOrd="0" destOrd="0" parTransId="{8F1389D6-B9AD-4197-9A85-6A9F986628E2}" sibTransId="{2EB07F79-54EF-4BD3-A0C8-DA90986A185C}"/>
    <dgm:cxn modelId="{F6D2190F-1D35-403F-832D-F7D47A1FDB52}" type="presOf" srcId="{C83A4980-36EF-4718-A78B-BECE475D198F}" destId="{FB153C94-A3CE-480A-91C4-B68264BAE7CF}" srcOrd="0" destOrd="0" presId="urn:microsoft.com/office/officeart/2005/8/layout/vProcess5"/>
    <dgm:cxn modelId="{2AB6D111-38AF-4374-86A4-77B519A7CB8C}" type="presOf" srcId="{7E4AD614-D023-4F61-AFEA-2F370C3E536E}" destId="{FB153C94-A3CE-480A-91C4-B68264BAE7CF}" srcOrd="0" destOrd="1" presId="urn:microsoft.com/office/officeart/2005/8/layout/vProcess5"/>
    <dgm:cxn modelId="{F214B815-C97B-4535-A4F7-1999DBAB369E}" type="presOf" srcId="{4A71057C-2CFE-4EF7-8F90-1FDD950B56FF}" destId="{198B9852-1428-49DA-BFBE-58CCACCC29E9}" srcOrd="1" destOrd="3" presId="urn:microsoft.com/office/officeart/2005/8/layout/vProcess5"/>
    <dgm:cxn modelId="{6752E11E-FE66-41DB-BDB1-A4391D54833A}" type="presOf" srcId="{C739AD8E-906B-4D78-8B19-27D6B7BFFBFA}" destId="{FB153C94-A3CE-480A-91C4-B68264BAE7CF}" srcOrd="0" destOrd="2" presId="urn:microsoft.com/office/officeart/2005/8/layout/vProcess5"/>
    <dgm:cxn modelId="{A05D5327-B880-475D-B322-F66B2C6BF91A}" srcId="{FAAEA7F9-6E44-48B0-ADB0-7B4F889F28EF}" destId="{A707DB4C-8322-4B15-B116-7AC047E209C0}" srcOrd="0" destOrd="0" parTransId="{5DEAB5BE-361D-4130-BCF0-84F0CA054E30}" sibTransId="{F23B42D9-84D6-4A41-B4BB-750F5176079D}"/>
    <dgm:cxn modelId="{0E29B934-63A1-429A-96CA-70EF1DD6F37D}" srcId="{0C2EBB37-8515-46D1-ACFB-185EDE2E5C8F}" destId="{480BFC0F-90D8-4210-8DA5-08840A62F5E7}" srcOrd="2" destOrd="0" parTransId="{FA7E4EC4-B00E-4E3B-88C3-0209220BECCA}" sibTransId="{4429BB60-4CE2-4045-83D5-9E693776A8A6}"/>
    <dgm:cxn modelId="{3491963F-7A7A-437A-9A0E-F87737DDFCC4}" srcId="{0C2EBB37-8515-46D1-ACFB-185EDE2E5C8F}" destId="{C83A4980-36EF-4718-A78B-BECE475D198F}" srcOrd="1" destOrd="0" parTransId="{F33F45D7-EAEF-42E6-92C8-6AD49EB043A3}" sibTransId="{CF54A7A5-F88A-4BF0-A85C-2F63CC37B9DD}"/>
    <dgm:cxn modelId="{E211A365-32E4-4F29-85CD-A67643EE396D}" type="presOf" srcId="{480BFC0F-90D8-4210-8DA5-08840A62F5E7}" destId="{A39267F5-72F8-45D2-88AB-52D8D0BF1EA9}" srcOrd="1" destOrd="0" presId="urn:microsoft.com/office/officeart/2005/8/layout/vProcess5"/>
    <dgm:cxn modelId="{4EBF0068-2FBC-41CE-BAA6-862773CA80C6}" srcId="{480BFC0F-90D8-4210-8DA5-08840A62F5E7}" destId="{948D1EC9-335F-4F11-AF0B-428741A7A82C}" srcOrd="1" destOrd="0" parTransId="{021AD3ED-61F8-4B2D-86D5-236162AF4AE5}" sibTransId="{EBAA6D7F-1C30-419E-B391-D281AC7412D8}"/>
    <dgm:cxn modelId="{1B5C0A6E-3104-4149-B557-B81A94DEBC99}" type="presOf" srcId="{CF54A7A5-F88A-4BF0-A85C-2F63CC37B9DD}" destId="{88E20C99-9A96-4A0B-B24D-81275FC38804}" srcOrd="0" destOrd="0" presId="urn:microsoft.com/office/officeart/2005/8/layout/vProcess5"/>
    <dgm:cxn modelId="{94340F4F-0456-406E-AF5D-3F95A733A66B}" type="presOf" srcId="{7E4AD614-D023-4F61-AFEA-2F370C3E536E}" destId="{704BB323-0CF6-4BB4-8753-035915B6E4E1}" srcOrd="1" destOrd="1" presId="urn:microsoft.com/office/officeart/2005/8/layout/vProcess5"/>
    <dgm:cxn modelId="{F60C3B6F-18FE-4792-AA9C-A930668D3398}" type="presOf" srcId="{2EB07F79-54EF-4BD3-A0C8-DA90986A185C}" destId="{502903DA-C1F0-4537-8E42-EB7C154829F5}" srcOrd="0" destOrd="0" presId="urn:microsoft.com/office/officeart/2005/8/layout/vProcess5"/>
    <dgm:cxn modelId="{EF14BA73-101D-4F68-9127-AE6B55BB7B8D}" type="presOf" srcId="{480BFC0F-90D8-4210-8DA5-08840A62F5E7}" destId="{31BE5510-E13F-4A82-B7A2-31E9E979C0B0}" srcOrd="0" destOrd="0" presId="urn:microsoft.com/office/officeart/2005/8/layout/vProcess5"/>
    <dgm:cxn modelId="{0F7A6977-B1F4-4629-AB05-D83A69C50B47}" type="presOf" srcId="{8D2B1BDB-ECE7-437E-963E-5A61EB745F86}" destId="{A39267F5-72F8-45D2-88AB-52D8D0BF1EA9}" srcOrd="1" destOrd="1" presId="urn:microsoft.com/office/officeart/2005/8/layout/vProcess5"/>
    <dgm:cxn modelId="{1F533A78-23AA-445D-8575-3640BA765BC0}" type="presOf" srcId="{FAAEA7F9-6E44-48B0-ADB0-7B4F889F28EF}" destId="{FC365A5B-5F19-4357-9E2C-E629BA8BE1C8}" srcOrd="0" destOrd="0" presId="urn:microsoft.com/office/officeart/2005/8/layout/vProcess5"/>
    <dgm:cxn modelId="{51B5B07C-5478-4824-A831-C62B818775FD}" srcId="{FAAEA7F9-6E44-48B0-ADB0-7B4F889F28EF}" destId="{3228E148-7D08-423E-BD4F-E331658CE80A}" srcOrd="1" destOrd="0" parTransId="{38ADE95D-8513-4925-99E8-FEAA5D2D3A43}" sibTransId="{CDE7F2CE-8696-4512-B312-ECEC145DC4C9}"/>
    <dgm:cxn modelId="{2632157D-B9FA-4082-9148-AC22C38C7CB2}" type="presOf" srcId="{948D1EC9-335F-4F11-AF0B-428741A7A82C}" destId="{A39267F5-72F8-45D2-88AB-52D8D0BF1EA9}" srcOrd="1" destOrd="2" presId="urn:microsoft.com/office/officeart/2005/8/layout/vProcess5"/>
    <dgm:cxn modelId="{3FBABC7D-A54E-46FD-B3EE-61421948505D}" type="presOf" srcId="{A707DB4C-8322-4B15-B116-7AC047E209C0}" destId="{198B9852-1428-49DA-BFBE-58CCACCC29E9}" srcOrd="1" destOrd="1" presId="urn:microsoft.com/office/officeart/2005/8/layout/vProcess5"/>
    <dgm:cxn modelId="{539AB788-EEA3-4B78-B76B-55CBA5DE7FF1}" srcId="{480BFC0F-90D8-4210-8DA5-08840A62F5E7}" destId="{8D2B1BDB-ECE7-437E-963E-5A61EB745F86}" srcOrd="0" destOrd="0" parTransId="{5B407D9D-3C3F-4508-A3D1-1124988CB831}" sibTransId="{D4240BAB-BF2E-4312-9D1C-100CB0F4E789}"/>
    <dgm:cxn modelId="{7D8F4789-ABDC-480B-A03E-56157A026FBA}" type="presOf" srcId="{FAAEA7F9-6E44-48B0-ADB0-7B4F889F28EF}" destId="{198B9852-1428-49DA-BFBE-58CCACCC29E9}" srcOrd="1" destOrd="0" presId="urn:microsoft.com/office/officeart/2005/8/layout/vProcess5"/>
    <dgm:cxn modelId="{D7DA4C9B-9FC5-41B1-8B8E-A956FEB1BF0A}" type="presOf" srcId="{8D2B1BDB-ECE7-437E-963E-5A61EB745F86}" destId="{31BE5510-E13F-4A82-B7A2-31E9E979C0B0}" srcOrd="0" destOrd="1" presId="urn:microsoft.com/office/officeart/2005/8/layout/vProcess5"/>
    <dgm:cxn modelId="{8B0552A3-FCB3-49B1-A759-5730DA9ED9C0}" type="presOf" srcId="{A707DB4C-8322-4B15-B116-7AC047E209C0}" destId="{FC365A5B-5F19-4357-9E2C-E629BA8BE1C8}" srcOrd="0" destOrd="1" presId="urn:microsoft.com/office/officeart/2005/8/layout/vProcess5"/>
    <dgm:cxn modelId="{FE3493BD-FD78-4CF4-A49B-AC96D16E4597}" type="presOf" srcId="{C83A4980-36EF-4718-A78B-BECE475D198F}" destId="{704BB323-0CF6-4BB4-8753-035915B6E4E1}" srcOrd="1" destOrd="0" presId="urn:microsoft.com/office/officeart/2005/8/layout/vProcess5"/>
    <dgm:cxn modelId="{1EB62AC5-DE91-43E6-BCEC-6A844F97A3AD}" srcId="{0C2EBB37-8515-46D1-ACFB-185EDE2E5C8F}" destId="{FAAEA7F9-6E44-48B0-ADB0-7B4F889F28EF}" srcOrd="3" destOrd="0" parTransId="{CE3223B4-6415-4081-BDAE-9EA915333470}" sibTransId="{9D450C73-A787-49E6-BB37-FE798866E846}"/>
    <dgm:cxn modelId="{827461C5-9326-47A2-A99C-892571BECFF1}" type="presOf" srcId="{F9732B7E-8E85-4AFD-9EDF-583A3474D22F}" destId="{CF1CE7A6-8AB6-4A10-A177-7711D3482A51}" srcOrd="1" destOrd="0" presId="urn:microsoft.com/office/officeart/2005/8/layout/vProcess5"/>
    <dgm:cxn modelId="{8AD232C7-2525-4345-AC69-95BD72E49423}" type="presOf" srcId="{F9732B7E-8E85-4AFD-9EDF-583A3474D22F}" destId="{35D8AA01-CE44-4E19-8A90-D277A7D47ED8}" srcOrd="0" destOrd="0" presId="urn:microsoft.com/office/officeart/2005/8/layout/vProcess5"/>
    <dgm:cxn modelId="{35C7B0CF-6EEF-45F5-A8C2-38C121A92ED0}" type="presOf" srcId="{4A71057C-2CFE-4EF7-8F90-1FDD950B56FF}" destId="{FC365A5B-5F19-4357-9E2C-E629BA8BE1C8}" srcOrd="0" destOrd="3" presId="urn:microsoft.com/office/officeart/2005/8/layout/vProcess5"/>
    <dgm:cxn modelId="{33749ADA-D9FE-4A2D-832A-39A81C38345F}" type="presOf" srcId="{3228E148-7D08-423E-BD4F-E331658CE80A}" destId="{198B9852-1428-49DA-BFBE-58CCACCC29E9}" srcOrd="1" destOrd="2" presId="urn:microsoft.com/office/officeart/2005/8/layout/vProcess5"/>
    <dgm:cxn modelId="{E1CECDE2-FBD4-41D8-A3DE-22B81DDA6C57}" type="presOf" srcId="{948D1EC9-335F-4F11-AF0B-428741A7A82C}" destId="{31BE5510-E13F-4A82-B7A2-31E9E979C0B0}" srcOrd="0" destOrd="2" presId="urn:microsoft.com/office/officeart/2005/8/layout/vProcess5"/>
    <dgm:cxn modelId="{DD55F9E4-A39E-4644-B01F-4DF49CFB9B36}" type="presOf" srcId="{C739AD8E-906B-4D78-8B19-27D6B7BFFBFA}" destId="{704BB323-0CF6-4BB4-8753-035915B6E4E1}" srcOrd="1" destOrd="2" presId="urn:microsoft.com/office/officeart/2005/8/layout/vProcess5"/>
    <dgm:cxn modelId="{61E1B8E7-9E3B-4BA0-8EAE-465FD7C6D3C7}" srcId="{C83A4980-36EF-4718-A78B-BECE475D198F}" destId="{C739AD8E-906B-4D78-8B19-27D6B7BFFBFA}" srcOrd="1" destOrd="0" parTransId="{DB62DB09-C09F-4E68-8008-35AB103C411F}" sibTransId="{B5D51098-1D45-48BC-8B09-08F8E9FCC9F5}"/>
    <dgm:cxn modelId="{4DC04CEA-9597-4C94-94C0-E584D38F86EE}" srcId="{FAAEA7F9-6E44-48B0-ADB0-7B4F889F28EF}" destId="{4A71057C-2CFE-4EF7-8F90-1FDD950B56FF}" srcOrd="2" destOrd="0" parTransId="{0182CE99-216D-4EDA-BAAA-82558D1079BE}" sibTransId="{CF1052C0-0AB9-4FE7-AFCB-8366C17E7357}"/>
    <dgm:cxn modelId="{A10C50EC-8661-4453-A9AB-D40D1AEB03D4}" type="presOf" srcId="{3228E148-7D08-423E-BD4F-E331658CE80A}" destId="{FC365A5B-5F19-4357-9E2C-E629BA8BE1C8}" srcOrd="0" destOrd="2" presId="urn:microsoft.com/office/officeart/2005/8/layout/vProcess5"/>
    <dgm:cxn modelId="{1D3303F6-8275-47DC-A2FE-7BD62A796A2C}" type="presOf" srcId="{0C2EBB37-8515-46D1-ACFB-185EDE2E5C8F}" destId="{A83964C8-2407-4689-BA59-4CC9AD77AEBF}" srcOrd="0" destOrd="0" presId="urn:microsoft.com/office/officeart/2005/8/layout/vProcess5"/>
    <dgm:cxn modelId="{06A08FF8-4BF3-4AD2-A5CE-0F79265CC19F}" srcId="{C83A4980-36EF-4718-A78B-BECE475D198F}" destId="{7E4AD614-D023-4F61-AFEA-2F370C3E536E}" srcOrd="0" destOrd="0" parTransId="{EF176F43-61EF-442D-9561-4EEB42D63044}" sibTransId="{F54D0FCA-8576-4F8D-9631-28EF173E169C}"/>
    <dgm:cxn modelId="{60A0790D-B732-4FFF-BABF-563099930EF7}" type="presParOf" srcId="{A83964C8-2407-4689-BA59-4CC9AD77AEBF}" destId="{78272A82-4364-4789-9CC9-9934E856AE80}" srcOrd="0" destOrd="0" presId="urn:microsoft.com/office/officeart/2005/8/layout/vProcess5"/>
    <dgm:cxn modelId="{52EFA3E3-8345-46B3-8E38-7CED32E2F043}" type="presParOf" srcId="{A83964C8-2407-4689-BA59-4CC9AD77AEBF}" destId="{35D8AA01-CE44-4E19-8A90-D277A7D47ED8}" srcOrd="1" destOrd="0" presId="urn:microsoft.com/office/officeart/2005/8/layout/vProcess5"/>
    <dgm:cxn modelId="{C14667E4-5B88-499F-B170-4AED6D4ADCC4}" type="presParOf" srcId="{A83964C8-2407-4689-BA59-4CC9AD77AEBF}" destId="{FB153C94-A3CE-480A-91C4-B68264BAE7CF}" srcOrd="2" destOrd="0" presId="urn:microsoft.com/office/officeart/2005/8/layout/vProcess5"/>
    <dgm:cxn modelId="{F3B0B05A-6AFF-481D-BC96-AC99D10EBCEC}" type="presParOf" srcId="{A83964C8-2407-4689-BA59-4CC9AD77AEBF}" destId="{31BE5510-E13F-4A82-B7A2-31E9E979C0B0}" srcOrd="3" destOrd="0" presId="urn:microsoft.com/office/officeart/2005/8/layout/vProcess5"/>
    <dgm:cxn modelId="{3CF4521A-37C6-48BF-AD63-39BFACF150AC}" type="presParOf" srcId="{A83964C8-2407-4689-BA59-4CC9AD77AEBF}" destId="{FC365A5B-5F19-4357-9E2C-E629BA8BE1C8}" srcOrd="4" destOrd="0" presId="urn:microsoft.com/office/officeart/2005/8/layout/vProcess5"/>
    <dgm:cxn modelId="{1409D49F-E198-47AE-8ADE-D66D75E14B94}" type="presParOf" srcId="{A83964C8-2407-4689-BA59-4CC9AD77AEBF}" destId="{502903DA-C1F0-4537-8E42-EB7C154829F5}" srcOrd="5" destOrd="0" presId="urn:microsoft.com/office/officeart/2005/8/layout/vProcess5"/>
    <dgm:cxn modelId="{12EA8396-36A5-498D-8CF0-4ED1800E07B6}" type="presParOf" srcId="{A83964C8-2407-4689-BA59-4CC9AD77AEBF}" destId="{88E20C99-9A96-4A0B-B24D-81275FC38804}" srcOrd="6" destOrd="0" presId="urn:microsoft.com/office/officeart/2005/8/layout/vProcess5"/>
    <dgm:cxn modelId="{85B2C819-52BF-4C45-A57B-0E33C26835C2}" type="presParOf" srcId="{A83964C8-2407-4689-BA59-4CC9AD77AEBF}" destId="{8879C677-DDC6-4652-88C2-969AD3A73D58}" srcOrd="7" destOrd="0" presId="urn:microsoft.com/office/officeart/2005/8/layout/vProcess5"/>
    <dgm:cxn modelId="{564370D6-EDD9-4C71-83B2-AFA443EF8899}" type="presParOf" srcId="{A83964C8-2407-4689-BA59-4CC9AD77AEBF}" destId="{CF1CE7A6-8AB6-4A10-A177-7711D3482A51}" srcOrd="8" destOrd="0" presId="urn:microsoft.com/office/officeart/2005/8/layout/vProcess5"/>
    <dgm:cxn modelId="{B7CE23D5-4ED2-4B2F-9616-0BD55168C178}" type="presParOf" srcId="{A83964C8-2407-4689-BA59-4CC9AD77AEBF}" destId="{704BB323-0CF6-4BB4-8753-035915B6E4E1}" srcOrd="9" destOrd="0" presId="urn:microsoft.com/office/officeart/2005/8/layout/vProcess5"/>
    <dgm:cxn modelId="{53EAC21D-0BA2-4745-954F-51483CC35CA5}" type="presParOf" srcId="{A83964C8-2407-4689-BA59-4CC9AD77AEBF}" destId="{A39267F5-72F8-45D2-88AB-52D8D0BF1EA9}" srcOrd="10" destOrd="0" presId="urn:microsoft.com/office/officeart/2005/8/layout/vProcess5"/>
    <dgm:cxn modelId="{251D011F-FBC3-449C-87E1-B38D3AC24494}" type="presParOf" srcId="{A83964C8-2407-4689-BA59-4CC9AD77AEBF}" destId="{198B9852-1428-49DA-BFBE-58CCACCC29E9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8AA01-CE44-4E19-8A90-D277A7D47ED8}">
      <dsp:nvSpPr>
        <dsp:cNvPr id="0" name=""/>
        <dsp:cNvSpPr/>
      </dsp:nvSpPr>
      <dsp:spPr>
        <a:xfrm>
          <a:off x="0" y="178258"/>
          <a:ext cx="8865485" cy="656891"/>
        </a:xfrm>
        <a:prstGeom prst="roundRect">
          <a:avLst>
            <a:gd name="adj" fmla="val 10000"/>
          </a:avLst>
        </a:prstGeom>
        <a:solidFill>
          <a:srgbClr val="FBE0A3"/>
        </a:solidFill>
        <a:ln>
          <a:solidFill>
            <a:srgbClr val="F7B935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rgbClr val="003A63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Evropská komise vydá návrh legislativy (nařízení, směrnice) a předloží jej Radě EU (členským státům) a Evropskému parlamentu. </a:t>
          </a:r>
          <a:endParaRPr lang="cs-CZ" sz="1400" kern="1200" dirty="0">
            <a:solidFill>
              <a:srgbClr val="003A63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19240" y="197498"/>
        <a:ext cx="7638056" cy="618411"/>
      </dsp:txXfrm>
    </dsp:sp>
    <dsp:sp modelId="{FB153C94-A3CE-480A-91C4-B68264BAE7CF}">
      <dsp:nvSpPr>
        <dsp:cNvPr id="0" name=""/>
        <dsp:cNvSpPr/>
      </dsp:nvSpPr>
      <dsp:spPr>
        <a:xfrm>
          <a:off x="897719" y="942875"/>
          <a:ext cx="8865485" cy="1201096"/>
        </a:xfrm>
        <a:prstGeom prst="roundRect">
          <a:avLst>
            <a:gd name="adj" fmla="val 10000"/>
          </a:avLst>
        </a:prstGeom>
        <a:solidFill>
          <a:srgbClr val="FBE0A3"/>
        </a:solidFill>
        <a:ln>
          <a:solidFill>
            <a:srgbClr val="F7B935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Česká republika obdrží návrh legislativy a následně: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cs-CZ" sz="1200" kern="1200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 Odbor kompatibility Úřadu vlády zaeviduje legislativní návrh v Informačním systému pro aproximaci práva („ISAP“)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cs-CZ" sz="1200" kern="1200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 Ke každému předpisu Evropské unie se poté musí přidělit jeden gestor. Přidělování provádí odbor kompatibility prostřednictvím ISAP a následně informuje o gesci příslušné ministerstvo.</a:t>
          </a:r>
        </a:p>
      </dsp:txBody>
      <dsp:txXfrm>
        <a:off x="932898" y="978054"/>
        <a:ext cx="7353261" cy="1130738"/>
      </dsp:txXfrm>
    </dsp:sp>
    <dsp:sp modelId="{31BE5510-E13F-4A82-B7A2-31E9E979C0B0}">
      <dsp:nvSpPr>
        <dsp:cNvPr id="0" name=""/>
        <dsp:cNvSpPr/>
      </dsp:nvSpPr>
      <dsp:spPr>
        <a:xfrm>
          <a:off x="1490642" y="2256419"/>
          <a:ext cx="8865485" cy="1201096"/>
        </a:xfrm>
        <a:prstGeom prst="roundRect">
          <a:avLst>
            <a:gd name="adj" fmla="val 10000"/>
          </a:avLst>
        </a:prstGeom>
        <a:solidFill>
          <a:srgbClr val="FBE0A3"/>
        </a:solidFill>
        <a:ln>
          <a:solidFill>
            <a:srgbClr val="F7B935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Navržený gestor: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cs-CZ" sz="1200" kern="1200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 Gesci přijme, nebo se rozhodne ji s odůvodněním odmítnout a navrhne nového gestora.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cs-CZ" sz="1200" kern="1200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 Nemůže-li gestor zajistit náležitou implementaci předpisu Evropské unie sám ve své působnosti, určí s ohledem na povahu a obsah legislativy </a:t>
          </a:r>
          <a:r>
            <a:rPr lang="cs-CZ" sz="1200" kern="1200" dirty="0" err="1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spolugestory</a:t>
          </a:r>
          <a:r>
            <a:rPr lang="cs-CZ" sz="1300" kern="1200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sp:txBody>
      <dsp:txXfrm>
        <a:off x="1525821" y="2291598"/>
        <a:ext cx="7364343" cy="1130738"/>
      </dsp:txXfrm>
    </dsp:sp>
    <dsp:sp modelId="{FC365A5B-5F19-4357-9E2C-E629BA8BE1C8}">
      <dsp:nvSpPr>
        <dsp:cNvPr id="0" name=""/>
        <dsp:cNvSpPr/>
      </dsp:nvSpPr>
      <dsp:spPr>
        <a:xfrm>
          <a:off x="2216371" y="3569975"/>
          <a:ext cx="8865485" cy="1201096"/>
        </a:xfrm>
        <a:prstGeom prst="roundRect">
          <a:avLst>
            <a:gd name="adj" fmla="val 10000"/>
          </a:avLst>
        </a:prstGeom>
        <a:solidFill>
          <a:srgbClr val="FBE0A3"/>
        </a:solidFill>
        <a:ln>
          <a:solidFill>
            <a:srgbClr val="F7B935"/>
          </a:solidFill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Povinnosti po přijetí gesce: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cs-CZ" sz="1200" kern="1200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 Gestor musí </a:t>
          </a:r>
          <a:r>
            <a:rPr lang="cs-CZ" sz="1200" b="1" u="sng" kern="1200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zpracovat rámcovou pozici </a:t>
          </a:r>
          <a:r>
            <a:rPr lang="cs-CZ" sz="1200" kern="1200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k přidělenému návrhu legislativního aktu.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cs-CZ" sz="1200" kern="1200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 Gestor je </a:t>
          </a:r>
          <a:r>
            <a:rPr lang="cs-CZ" sz="1200" b="1" u="sng" kern="1200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zodpovědný za projednávání návrhu </a:t>
          </a:r>
          <a:r>
            <a:rPr lang="cs-CZ" sz="1200" kern="1200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v orgánech Evropské unie, převážně v Radě.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+mj-lt"/>
            <a:buAutoNum type="arabicPeriod"/>
          </a:pPr>
          <a:r>
            <a:rPr lang="cs-CZ" sz="1200" kern="1200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 Gestor </a:t>
          </a:r>
          <a:r>
            <a:rPr lang="cs-CZ" sz="1200" b="1" u="sng" kern="1200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zajišťuje implementaci legislativního návrhu</a:t>
          </a:r>
          <a:r>
            <a:rPr lang="cs-CZ" sz="1200" kern="1200" dirty="0">
              <a:solidFill>
                <a:srgbClr val="183C62"/>
              </a:solidFill>
              <a:latin typeface="Arial" panose="020B0604020202020204" pitchFamily="34" charset="0"/>
              <a:cs typeface="Arial" panose="020B0604020202020204" pitchFamily="34" charset="0"/>
            </a:rPr>
            <a:t>.</a:t>
          </a:r>
        </a:p>
      </dsp:txBody>
      <dsp:txXfrm>
        <a:off x="2251550" y="3605154"/>
        <a:ext cx="7353261" cy="1130738"/>
      </dsp:txXfrm>
    </dsp:sp>
    <dsp:sp modelId="{502903DA-C1F0-4537-8E42-EB7C154829F5}">
      <dsp:nvSpPr>
        <dsp:cNvPr id="0" name=""/>
        <dsp:cNvSpPr/>
      </dsp:nvSpPr>
      <dsp:spPr>
        <a:xfrm>
          <a:off x="8140940" y="490808"/>
          <a:ext cx="699381" cy="699381"/>
        </a:xfrm>
        <a:prstGeom prst="downArrow">
          <a:avLst>
            <a:gd name="adj1" fmla="val 55000"/>
            <a:gd name="adj2" fmla="val 45000"/>
          </a:avLst>
        </a:prstGeom>
        <a:solidFill>
          <a:srgbClr val="A2C3E8"/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100" kern="1200"/>
        </a:p>
      </dsp:txBody>
      <dsp:txXfrm>
        <a:off x="8298301" y="490808"/>
        <a:ext cx="384659" cy="526284"/>
      </dsp:txXfrm>
    </dsp:sp>
    <dsp:sp modelId="{88E20C99-9A96-4A0B-B24D-81275FC38804}">
      <dsp:nvSpPr>
        <dsp:cNvPr id="0" name=""/>
        <dsp:cNvSpPr/>
      </dsp:nvSpPr>
      <dsp:spPr>
        <a:xfrm>
          <a:off x="8908588" y="2064418"/>
          <a:ext cx="699381" cy="699381"/>
        </a:xfrm>
        <a:prstGeom prst="downArrow">
          <a:avLst>
            <a:gd name="adj1" fmla="val 55000"/>
            <a:gd name="adj2" fmla="val 45000"/>
          </a:avLst>
        </a:prstGeom>
        <a:solidFill>
          <a:srgbClr val="8493CA"/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100" kern="1200"/>
        </a:p>
      </dsp:txBody>
      <dsp:txXfrm>
        <a:off x="9065949" y="2064418"/>
        <a:ext cx="384659" cy="526284"/>
      </dsp:txXfrm>
    </dsp:sp>
    <dsp:sp modelId="{8879C677-DDC6-4652-88C2-969AD3A73D58}">
      <dsp:nvSpPr>
        <dsp:cNvPr id="0" name=""/>
        <dsp:cNvSpPr/>
      </dsp:nvSpPr>
      <dsp:spPr>
        <a:xfrm>
          <a:off x="9639990" y="3336022"/>
          <a:ext cx="699381" cy="699381"/>
        </a:xfrm>
        <a:prstGeom prst="downArrow">
          <a:avLst>
            <a:gd name="adj1" fmla="val 55000"/>
            <a:gd name="adj2" fmla="val 45000"/>
          </a:avLst>
        </a:prstGeom>
        <a:solidFill>
          <a:srgbClr val="183C62">
            <a:alpha val="90000"/>
          </a:srgb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3100" kern="1200"/>
        </a:p>
      </dsp:txBody>
      <dsp:txXfrm>
        <a:off x="9797351" y="3336022"/>
        <a:ext cx="384659" cy="5262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5EE49-23C6-4FA1-857D-D30BE7977634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DD4EAD-15A1-4C9D-A3A3-35552D4344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799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EF5F04-2CF6-4412-ABA4-6A9DEAB00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2849DFE-6405-426A-A942-D15DA2B41F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084A4C5-F0EE-4904-8D7F-70DD165E2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E8296BD-7400-4136-A505-C295019AF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488CAF-2758-4057-8842-CA8A5F8F4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24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76F5D1-FF93-475B-A7FD-9DF1C89BC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92C0996-5AFD-4404-A495-11E7E3D54D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E50A80-F435-4393-924F-6D2C89D3C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BA599E-CFFF-44EB-81EB-E32FF5637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810ADB4-F67A-4695-A2F0-747B0B9E2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938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BDDF303-CD96-42D0-B0FF-1EA2631BB3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348536A-2C47-465F-89A9-3E6CCA23EE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6E8545-207B-4A04-A67E-4D5276623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A56CD5-46BB-4CD6-B7C3-49BC4372B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458F517-15EB-441E-9B99-086CDBD29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157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3593D6-5E72-46E0-8609-B3C4C56D5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95881E-EF6E-4C6E-8CD6-F7CBBA5F1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AD70B8-1E56-4147-AFE8-FBD915CBD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D7E416-C1E9-4A4A-9A21-4134EC34F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0FE17E-4CC4-4DF2-B03F-3315BD247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658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BF105E-68CD-41F5-B29E-FC0663768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2557284-CDAB-42CA-AAC7-890C775A3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283D1C-0B80-4BD9-82CC-18D70DF73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90E823B-175F-401A-86DD-56AED80C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5BCB87-A096-46CE-A7AB-21626DDF9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8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C060D0-0398-4E94-997D-486C5EABE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0BA8DE-A023-4784-9C24-5F54ADB478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E70A725-9AC0-4328-BEE0-5C92B037A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CEA8F1F-1920-4E2D-B7B4-658F1AB56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B2C335-96C2-46CC-85FD-26EBBC423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C787420-5B93-4AB9-9297-31A56EB43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772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D14DFC-AD82-4229-AF85-DCBA3B432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43E0A51-C50F-4BEB-8034-995ED134A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0AA962-E8E4-4F68-ADD3-32DF52E7EC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1F9BBE84-B6A0-47B4-A765-72F94C192C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02CF32B-66C2-48E5-9188-6811AECCFF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5099056-A368-4774-AA70-01EFB13BD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E4183AE-BD5F-484D-95B8-7B7A09348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E88A38F-89E4-414A-A14C-179548B2A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511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D60130-E23E-4724-B665-F69E2170B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57635F4-A027-4FCD-9181-C3CCB9851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0561664-BACC-4F60-B08E-D3DDA0146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A9980D5-CCF0-40A5-82DB-BC6AF9EC5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8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24C9999-BFFF-4A0D-8575-A01A28B39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8F26627-5AEC-4D47-9312-B1A2F0BC2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DC0FE30-CBC6-436F-A854-0A1A7CEF6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546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20F589-F8E6-432C-BA95-17B752328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FF5BF9-2411-4297-969E-29D8F560FD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FDAE907-683B-4142-B763-01A0A5727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9FBC82-6FA8-4048-9714-C2A7D198C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C97645C-2013-4F74-948A-A86B79833A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D2A3E7B-0642-463A-ADA0-4B68A1C2D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15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6E66D8-C4B1-4A4A-ABF3-26E35DF4A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50B9ABF-0BAF-4AD4-89E4-B360E942A2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2FBC927-3E00-44FF-9FE0-AAF7BE567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A593BEE-C435-4B8E-B111-35C6BD47A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4EA20-B24C-489F-912F-A3AF0FE7DA58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92EEE82-6674-4CAA-A118-1343F2EA7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6E25D0C-A0E5-41A1-9904-42DD0CA76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18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AA6F532-D7EC-48E9-A215-420941A98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0381003-F90E-4316-9327-96176CCBE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7634AD-1675-4871-805B-2C8C819F45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4EA20-B24C-489F-912F-A3AF0FE7DA58}" type="datetimeFigureOut">
              <a:rPr lang="cs-CZ" smtClean="0"/>
              <a:t>14.06.2023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E3E45C-2BF3-4558-A99B-100B3D7E27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DDD1E6-343B-4BC6-BCA7-7A7CB5C37B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A13E3-C065-4953-B1FA-AC900549BB7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948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5.svg"/><Relationship Id="rId7" Type="http://schemas.openxmlformats.org/officeDocument/2006/relationships/diagramColors" Target="../diagrams/colors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A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1C709E-0176-4B91-B92E-262C3D79E8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6219" y="2381559"/>
            <a:ext cx="10839562" cy="2094881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Legislativní proces </a:t>
            </a:r>
            <a:b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složení pracovních skupin pro primární a sekundární využití elektronických zdravotních dat</a:t>
            </a:r>
            <a:endParaRPr lang="cs-CZ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Obrázek 8" descr="Obsah obrázku kreslení&#10;&#10;Popis byl vytvořen automaticky">
            <a:extLst>
              <a:ext uri="{FF2B5EF4-FFF2-40B4-BE49-F238E27FC236}">
                <a16:creationId xmlns:a16="http://schemas.microsoft.com/office/drawing/2014/main" id="{27949A00-AD9D-4441-90AB-4567CE72DF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28" y="194263"/>
            <a:ext cx="5833872" cy="1207008"/>
          </a:xfrm>
          <a:prstGeom prst="rect">
            <a:avLst/>
          </a:prstGeom>
        </p:spPr>
      </p:pic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AD2D8C55-B784-490B-8A04-4C737D18DE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48506" y="5787210"/>
            <a:ext cx="1989825" cy="646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256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15036-1C14-4840-A909-9A9AB7E96891}"/>
              </a:ext>
            </a:extLst>
          </p:cNvPr>
          <p:cNvSpPr txBox="1">
            <a:spLocks/>
          </p:cNvSpPr>
          <p:nvPr/>
        </p:nvSpPr>
        <p:spPr>
          <a:xfrm>
            <a:off x="398724" y="870344"/>
            <a:ext cx="8175853" cy="51897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2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Zpracovávání návrhů EU legislativy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C0DFF093-23A3-45E8-9A21-4E4A34A5C7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9266CFD-6F19-C7F9-6B1F-5E90B7F6BE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21870764"/>
              </p:ext>
            </p:extLst>
          </p:nvPr>
        </p:nvGraphicFramePr>
        <p:xfrm>
          <a:off x="555071" y="1608321"/>
          <a:ext cx="11081857" cy="48907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520469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15036-1C14-4840-A909-9A9AB7E96891}"/>
              </a:ext>
            </a:extLst>
          </p:cNvPr>
          <p:cNvSpPr txBox="1">
            <a:spLocks/>
          </p:cNvSpPr>
          <p:nvPr/>
        </p:nvSpPr>
        <p:spPr>
          <a:xfrm>
            <a:off x="582253" y="860889"/>
            <a:ext cx="10147265" cy="5284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Legislativní proces v případě EHDS 1/2</a:t>
            </a:r>
            <a:endParaRPr lang="cs-CZ" sz="3200" b="1" dirty="0">
              <a:solidFill>
                <a:srgbClr val="003A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535805" y="1606096"/>
            <a:ext cx="11120389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Evropská komise zveřejnila 3. května 2022 návrh nařízení o EHDS a předložila jej ČR.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Úřad vlády stanovil Ministerstvo zdravotnictví gestorem návrhu.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MZ přijalo gesci </a:t>
            </a:r>
            <a:r>
              <a:rPr lang="cs-CZ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návrhu, tudíž na sebe vzalo povinnosti gestora, a zároveň požádalo s ohledem na působnost legislativního aktu o spolugesci: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MŠMT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Úřad vlády (Oddělení evropské digitální agendy)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Ministerstvo pro </a:t>
            </a:r>
            <a:r>
              <a:rPr lang="en-GB" sz="1400" dirty="0" err="1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vědu</a:t>
            </a:r>
            <a:r>
              <a:rPr lang="cs-CZ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400" dirty="0" err="1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výzku</a:t>
            </a:r>
            <a:r>
              <a:rPr lang="cs-CZ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GB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400" dirty="0" err="1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inovace</a:t>
            </a:r>
            <a:r>
              <a:rPr lang="cs-CZ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Úřad pro ochranu osobních údajů</a:t>
            </a:r>
          </a:p>
          <a:p>
            <a:pPr lvl="1"/>
            <a:endParaRPr lang="cs-CZ" sz="1400" dirty="0">
              <a:solidFill>
                <a:srgbClr val="003A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přijetí gesce je nutné vyjasnit, kdo za daný legislativní návrh bude expertně zodpovídat v rámci MZ. S ohledem na EHDS bylo navrženo a přijato následující rozdělení interní gesce: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interní gestor: IKT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interní </a:t>
            </a:r>
            <a:r>
              <a:rPr lang="cs-CZ" sz="1400" dirty="0" err="1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spolugestoři</a:t>
            </a:r>
            <a:r>
              <a:rPr lang="cs-CZ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OLZP, SÚKL, ÚZIS, OZP, CAU, DZP, OIA</a:t>
            </a:r>
          </a:p>
          <a:p>
            <a:pPr lvl="1"/>
            <a:endParaRPr lang="cs-CZ" sz="1400" dirty="0">
              <a:solidFill>
                <a:srgbClr val="003A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MZ vypracovalo rámcovou pozici a aktuálně se podílí na projednávání návrhu nařízení o EHDS v Radě EU, kde se setkávají členské státy. Rozhodovací postup v Radě probíhá na třech úrovních: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14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úrovni pracovní skupiny </a:t>
            </a:r>
            <a:r>
              <a:rPr lang="cs-CZ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1400" i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zde se podrobně projednává za účasti zdravotních atašé a expertů MZ celý legislativní návrh a připravuje se kompromisní verze návrhu, výsledek jednání o návrhu následně půjde na Coreper (a to v případě, že se všechny členské státy shodnou nad kompromisní verzí nebo nikoliv).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14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Výboru stálých zástupců (Coreper) </a:t>
            </a:r>
            <a:r>
              <a:rPr lang="cs-CZ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1400" i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pracovní skupina dosáhne dohody, Coreper to schválí, pokud ale nebyla dosažena úplná shoda, Coreper vede politická jednání a pokusí se vyřešit sporné body.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sz="14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zasedání Rady ministrů (v případě MZ Rada EPSCO) </a:t>
            </a:r>
            <a:r>
              <a:rPr lang="cs-CZ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1400" i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pokud se Coreperu podaří nalézt shodu, Rada ministrů následně formálně schválí návrh, případně se vedou diskuze nad citlivými otázkami na té nejvyšší politické úrovni.</a:t>
            </a:r>
            <a:endParaRPr lang="cs-CZ" sz="1600" dirty="0">
              <a:solidFill>
                <a:srgbClr val="003A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CA1F68E4-F155-4361-A47B-F9D2D898F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624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515036-1C14-4840-A909-9A9AB7E96891}"/>
              </a:ext>
            </a:extLst>
          </p:cNvPr>
          <p:cNvSpPr txBox="1">
            <a:spLocks/>
          </p:cNvSpPr>
          <p:nvPr/>
        </p:nvSpPr>
        <p:spPr>
          <a:xfrm>
            <a:off x="582253" y="860889"/>
            <a:ext cx="10147265" cy="5284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Legislativní proces v případě EHDS 2/2</a:t>
            </a:r>
            <a:endParaRPr lang="cs-CZ" sz="3200" b="1" dirty="0">
              <a:solidFill>
                <a:srgbClr val="003A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506150" y="1606096"/>
            <a:ext cx="1112038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Aktuálně se návrh nařízení o EHDS projednává na </a:t>
            </a:r>
            <a:r>
              <a:rPr lang="cs-CZ" sz="1200" b="1" u="sng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 úrovni Rady EU</a:t>
            </a:r>
            <a:r>
              <a:rPr lang="cs-CZ" sz="12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přesněji v rámci pracovní skupiny pro veřejné zdraví (PSVZ).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Jednáních PSVZ se účastní zdravotní atašé ze Stálého zastoupení při Bruselu s experty, kteří prezentují národní pozice k jednotlivým ustanovením návrhu nařízení na základě instrukcí.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Pozice ČR k EHDS: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12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základě informací, co se bude na PSVZ projednávat, se připravuje instrukce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12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 IKT osloví experty z věcně příslušných útvarů MZ, kteří k relevantním ustanovením zašlou svá stanoviska a na jejich základě se vypracuje instrukce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12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Následně je návrh instrukce zaslán ke schválení Resortní koordinační skupinou Ministerstva zdravotnictví pro EU (</a:t>
            </a:r>
            <a:r>
              <a:rPr lang="cs-CZ" sz="1200" b="1" u="sng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RKS</a:t>
            </a:r>
            <a:r>
              <a:rPr lang="cs-CZ" sz="12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cs-CZ" sz="12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Členové RKS jsou zástupci odborů MZ, ÚZIS, SÚKL, SZÚ, KZP a také zástupci ostatních ministerstvech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cs-CZ" sz="12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rámci tiché procedury mají členové možnost k návrhu instrukce uplatnit připomínky či komentáře během tiché procedury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cs-CZ" sz="12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uplynutí tiché procedury a po případném vypořádání připomínek se instrukce považuje za schválenou a díky tomuto procesu pozice obsažená v instrukci už nereflektuje pouze pozici MZ ale považuje se za oficiální pozici ČR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12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Zdravotní atašé následně prezentují pozici ČR na jednání PSVZ dle instrukce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základě pozic členských států vyjádřených na pracovní úrovni Rady se aktuální předsednictví vždy snaží o přeformulování návrhu nařízení o EHDS do takové podoby, že s ním ideálně všechny členské státy souhlasí (tzv. </a:t>
            </a:r>
            <a:r>
              <a:rPr lang="cs-CZ" sz="1200" b="1" u="sng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kompromis</a:t>
            </a:r>
            <a:r>
              <a:rPr lang="cs-CZ" sz="12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Jakmile se státy shodnout nad kompromisní verzí návrhu nařízení o EHDS, zahajuje se tzv. </a:t>
            </a:r>
            <a:r>
              <a:rPr lang="cs-CZ" sz="1200" b="1" u="sng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trialog</a:t>
            </a:r>
            <a:r>
              <a:rPr lang="cs-CZ" sz="12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vyjednávání Rady EU (zastoupena předsednickou zemí), Evropského parlamentu a Evropské komise. Rada EU obhajuje svůj kompromis, Evropský parlament svojí představu o podobě EHDS a Evropská komise původní verzi návrhu nařízení, kterou na počátku vydala.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2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Trialogy trvají dokud se všechny tři strany neshodnou na jedné verzi návrhu nařízení.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200" dirty="0">
              <a:solidFill>
                <a:srgbClr val="003A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200" b="1" u="sng" dirty="0">
                <a:solidFill>
                  <a:srgbClr val="D217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základě dosavadních pozic členských států je zřejmé, že obecně s vytvořením EHDS souhlasí, aktuálně se vyjednává o jeho podobě. S největší pravděpodobností návrh nařízení vejde v budoucnu v platnost. Tempo vyjednávání nelze s přesností určit, ale Komise vyvíjí tlak, aby bylo dokončeno v roce 2024 ještě během působení aktuálního kolegia Komise a Evropského parlamentu.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200" b="1" u="sng" dirty="0">
              <a:solidFill>
                <a:srgbClr val="D217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200" b="1" u="sng" dirty="0">
                <a:solidFill>
                  <a:srgbClr val="D217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tedy klíčové, aby ČR jasně artikulovala na pracovní úrovni Rady EU své pozice k jednotlivým ustanovením EHDS, dokud se stále tvoří kompromis. Jakmile budou zahájeny trialogy, ČR již nebude mít prostor obhajovat své národní zájmy.</a:t>
            </a: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CA1F68E4-F155-4361-A47B-F9D2D898F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238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0D799850-BA32-4B48-A246-32C76884E3EE}"/>
              </a:ext>
            </a:extLst>
          </p:cNvPr>
          <p:cNvSpPr txBox="1"/>
          <p:nvPr/>
        </p:nvSpPr>
        <p:spPr>
          <a:xfrm>
            <a:off x="782206" y="1389320"/>
            <a:ext cx="10627588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Vzhledem ke komplexnosti návrhu nařízení o EHDS je nezbytné zahájit dialog s relevantními aktéry v ČR, které ovlivní příchod EHDS. Rovněž i proto, že expertní zázemí na MZ není dostatečné a stanoviska prezentovaná v Radě EU by měla reflektovala co nejpřesněji zájmy českého zdravotnictví.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1400" b="1" dirty="0">
              <a:solidFill>
                <a:srgbClr val="003A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Navrhuje se proto ustanovení dvou pracovních skupin pod Národní radou elektronického zdravotnictví, jakožto poradním orgánem ministra zdravotnictví: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 skupina pro primární využití elektronických zdravotních dat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 skupina pro sekundární využití elektronických zdravotních dat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cs-CZ" sz="1400" dirty="0">
              <a:solidFill>
                <a:srgbClr val="003A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Mezi činnosti pracovních skupin bude spadat: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spolupráce na tvorbě koordinovaných stanovisek a odborných názorů a to zejména při přípravě instrukcí pro jednání v Radě EU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diskuze o podnětech a příspěvcích odborné veřejnosti a zainteresovaných subjektů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formulace návrhů koncepčních úkolů a cílů vyplývajících z nařízení o EHDS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vzájemná výměna informací a komunikace s odbornou veřejností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identifikace legislativních, organizačních a dalších témat, která vyžadují pozornost nebo úpravu stávající legislativy a procesů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MZ při řešení aktuálních otázek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MZ při implementaci návrhu nařízení o EHDS v případě jeho přijetí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cs-CZ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identifikace témat důležitých pro ČR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cs-CZ" sz="1400" dirty="0">
              <a:solidFill>
                <a:srgbClr val="003A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Nezbytnou podmínkou s ohledem na projednávání návrhu nařízení o EHDS </a:t>
            </a:r>
            <a:r>
              <a:rPr lang="cs-CZ" sz="14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flexibilita a schopnost pracovní skupiny rychle reagovat</a:t>
            </a:r>
            <a:r>
              <a:rPr lang="cs-CZ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požadavky nezbytné pro efektivní poskytování stanoviska pro MZ.</a:t>
            </a:r>
            <a:endParaRPr lang="cs-CZ" sz="1400" b="1" dirty="0">
              <a:solidFill>
                <a:srgbClr val="003A6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14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Plánují se pravidelná videokonferenční či fyzická setkání nejméně 1x měsíčně, </a:t>
            </a:r>
            <a:r>
              <a:rPr lang="cs-CZ" sz="1400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případně častěji dle potřeby a rychlosti projednávání v Radě EU.</a:t>
            </a:r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CA1F68E4-F155-4361-A47B-F9D2D898F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AC538FDF-9F3F-564F-3E35-CC275211B032}"/>
              </a:ext>
            </a:extLst>
          </p:cNvPr>
          <p:cNvSpPr txBox="1">
            <a:spLocks/>
          </p:cNvSpPr>
          <p:nvPr/>
        </p:nvSpPr>
        <p:spPr>
          <a:xfrm>
            <a:off x="582253" y="860889"/>
            <a:ext cx="10147265" cy="5284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Přínos pracovních skupin </a:t>
            </a:r>
            <a:r>
              <a:rPr lang="cs-CZ" sz="2800" b="1" dirty="0" err="1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NReZ</a:t>
            </a:r>
            <a:r>
              <a:rPr lang="cs-CZ" sz="28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 EHDS</a:t>
            </a:r>
          </a:p>
        </p:txBody>
      </p:sp>
    </p:spTree>
    <p:extLst>
      <p:ext uri="{BB962C8B-B14F-4D97-AF65-F5344CB8AC3E}">
        <p14:creationId xmlns:p14="http://schemas.microsoft.com/office/powerpoint/2010/main" val="4118772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CA1F68E4-F155-4361-A47B-F9D2D898F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AC538FDF-9F3F-564F-3E35-CC275211B032}"/>
              </a:ext>
            </a:extLst>
          </p:cNvPr>
          <p:cNvSpPr txBox="1">
            <a:spLocks/>
          </p:cNvSpPr>
          <p:nvPr/>
        </p:nvSpPr>
        <p:spPr>
          <a:xfrm>
            <a:off x="582253" y="860889"/>
            <a:ext cx="10147265" cy="5284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Složení pracovních skupin </a:t>
            </a:r>
            <a:r>
              <a:rPr lang="cs-CZ" sz="2800" b="1" dirty="0" err="1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NReZ</a:t>
            </a:r>
            <a:r>
              <a:rPr lang="cs-CZ" sz="28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primární využití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87133FA1-43D1-8FD9-5943-6C5E8E43E5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08484"/>
              </p:ext>
            </p:extLst>
          </p:nvPr>
        </p:nvGraphicFramePr>
        <p:xfrm>
          <a:off x="723060" y="1389320"/>
          <a:ext cx="10686570" cy="5353640"/>
        </p:xfrm>
        <a:graphic>
          <a:graphicData uri="http://schemas.openxmlformats.org/drawingml/2006/table">
            <a:tbl>
              <a:tblPr/>
              <a:tblGrid>
                <a:gridCol w="3602366">
                  <a:extLst>
                    <a:ext uri="{9D8B030D-6E8A-4147-A177-3AD203B41FA5}">
                      <a16:colId xmlns:a16="http://schemas.microsoft.com/office/drawing/2014/main" val="999610283"/>
                    </a:ext>
                  </a:extLst>
                </a:gridCol>
                <a:gridCol w="7084204">
                  <a:extLst>
                    <a:ext uri="{9D8B030D-6E8A-4147-A177-3AD203B41FA5}">
                      <a16:colId xmlns:a16="http://schemas.microsoft.com/office/drawing/2014/main" val="2917792506"/>
                    </a:ext>
                  </a:extLst>
                </a:gridCol>
              </a:tblGrid>
              <a:tr h="144756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Návrhy institucí</a:t>
                      </a:r>
                    </a:p>
                  </a:txBody>
                  <a:tcPr marL="4160" marR="4160" marT="41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Návrhy členů (nominace ještě neproběhla) resp. </a:t>
                      </a:r>
                      <a:r>
                        <a:rPr lang="cs-CZ" sz="1200" b="1" i="1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koho oslovit o nominaci zástupce</a:t>
                      </a:r>
                    </a:p>
                  </a:txBody>
                  <a:tcPr marL="4160" marR="4160" marT="41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024919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IKT</a:t>
                      </a:r>
                    </a:p>
                  </a:txBody>
                  <a:tcPr marL="4160" marR="4160" marT="41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Martin Zeman, Klára Jiráková, Eliška Kačerová, Zdeněk Gütter</a:t>
                      </a:r>
                    </a:p>
                  </a:txBody>
                  <a:tcPr marL="4160" marR="4160" marT="41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145232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OLZP</a:t>
                      </a:r>
                    </a:p>
                  </a:txBody>
                  <a:tcPr marL="4160" marR="4160" marT="41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 Karásková, Jan Wolf</a:t>
                      </a:r>
                    </a:p>
                  </a:txBody>
                  <a:tcPr marL="4160" marR="4160" marT="41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179860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OZP</a:t>
                      </a:r>
                    </a:p>
                  </a:txBody>
                  <a:tcPr marL="4160" marR="4160" marT="41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Venuše Škampová</a:t>
                      </a:r>
                    </a:p>
                  </a:txBody>
                  <a:tcPr marL="4160" marR="4160" marT="41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612169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</a:t>
                      </a:r>
                    </a:p>
                  </a:txBody>
                  <a:tcPr marL="4160" marR="4160" marT="41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Hodač</a:t>
                      </a:r>
                    </a:p>
                  </a:txBody>
                  <a:tcPr marL="4160" marR="4160" marT="41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285013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DZP</a:t>
                      </a:r>
                    </a:p>
                  </a:txBody>
                  <a:tcPr marL="4160" marR="4160" marT="41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Zapletal</a:t>
                      </a:r>
                    </a:p>
                  </a:txBody>
                  <a:tcPr marL="4160" marR="4160" marT="41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12517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OIA</a:t>
                      </a:r>
                    </a:p>
                  </a:txBody>
                  <a:tcPr marL="4160" marR="4160" marT="41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Mária Jurečko</a:t>
                      </a:r>
                    </a:p>
                  </a:txBody>
                  <a:tcPr marL="4160" marR="4160" marT="41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151821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</a:t>
                      </a:r>
                    </a:p>
                  </a:txBody>
                  <a:tcPr marL="4160" marR="4160" marT="41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Knytl</a:t>
                      </a:r>
                    </a:p>
                  </a:txBody>
                  <a:tcPr marL="4160" marR="4160" marT="41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503998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OPP</a:t>
                      </a:r>
                    </a:p>
                  </a:txBody>
                  <a:tcPr marL="4160" marR="4160" marT="41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Kateřina Slabá</a:t>
                      </a:r>
                    </a:p>
                  </a:txBody>
                  <a:tcPr marL="4160" marR="4160" marT="41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329429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SÚKL</a:t>
                      </a:r>
                    </a:p>
                  </a:txBody>
                  <a:tcPr marL="4160" marR="4160" marT="41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Maryna Křenková</a:t>
                      </a:r>
                    </a:p>
                  </a:txBody>
                  <a:tcPr marL="4160" marR="4160" marT="41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9664083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ÚZIS</a:t>
                      </a:r>
                    </a:p>
                  </a:txBody>
                  <a:tcPr marL="4160" marR="4160" marT="41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Vladimíra Těšitelová, Miroslav Zvolský</a:t>
                      </a:r>
                    </a:p>
                  </a:txBody>
                  <a:tcPr marL="4160" marR="4160" marT="41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495659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Úřad vlády - oddělení evropské digitální agendy </a:t>
                      </a:r>
                    </a:p>
                  </a:txBody>
                  <a:tcPr marL="4160" marR="4160" marT="41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Míča</a:t>
                      </a:r>
                    </a:p>
                  </a:txBody>
                  <a:tcPr marL="4160" marR="4160" marT="41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43260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Úřad pro ochranu osobních údajů</a:t>
                      </a:r>
                    </a:p>
                  </a:txBody>
                  <a:tcPr marL="4160" marR="4160" marT="41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Vít Zvánovec</a:t>
                      </a:r>
                    </a:p>
                  </a:txBody>
                  <a:tcPr marL="4160" marR="4160" marT="4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384700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Ministerstvo průmyslu a obchodu </a:t>
                      </a:r>
                    </a:p>
                  </a:txBody>
                  <a:tcPr marL="4160" marR="4160" marT="41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Daniel Všetečka (ředitel Odboru digitální ekonomiky a chytré specializace)</a:t>
                      </a:r>
                    </a:p>
                  </a:txBody>
                  <a:tcPr marL="4160" marR="4160" marT="4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088673"/>
                  </a:ext>
                </a:extLst>
              </a:tr>
              <a:tr h="149747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Digitální a informační agentura</a:t>
                      </a:r>
                    </a:p>
                  </a:txBody>
                  <a:tcPr marL="4160" marR="4160" marT="41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Martin </a:t>
                      </a:r>
                      <a:r>
                        <a:rPr lang="cs-CZ" sz="105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Mesršmíd</a:t>
                      </a:r>
                      <a:r>
                        <a:rPr lang="cs-CZ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(ředitel)</a:t>
                      </a:r>
                    </a:p>
                  </a:txBody>
                  <a:tcPr marL="4160" marR="4160" marT="416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661752"/>
                  </a:ext>
                </a:extLst>
              </a:tr>
              <a:tr h="186265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Všeobecná zdravotní pojišťovna ČR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Ing. Zdeněk Kabátek (generální ředitel)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457695"/>
                  </a:ext>
                </a:extLst>
              </a:tr>
              <a:tr h="186265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Svaz zdravotních pojišťoven ČR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Ing. Ladislav Friedrich, CSc. (prezident)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311360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Rada poskytovatelů MZ ČR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MUDr. Vladimír Dvořák, Ph.D. (předseda)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951280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Pacientská rada ministra zdravotnictví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Mgr. Vlastimil Milata (předseda)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4354650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ctr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Asociace krajů ČR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MUDr. Martin Kuba (předseda)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8267613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ctr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Asociace nemocnic ČR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JUDr. Ing. Miloslav Ludvík, MBA (předseda)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3618105"/>
                  </a:ext>
                </a:extLst>
              </a:tr>
              <a:tr h="141670">
                <a:tc>
                  <a:txBody>
                    <a:bodyPr/>
                    <a:lstStyle/>
                    <a:p>
                      <a:pPr lvl="1" algn="l" fontAlgn="ctr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Asociace českých a moravských nemocnic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cs-CZ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Ing. Michal </a:t>
                      </a:r>
                      <a:r>
                        <a:rPr lang="cs-CZ" sz="105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Čarvaš</a:t>
                      </a:r>
                      <a:r>
                        <a:rPr lang="cs-CZ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MBA (předseda)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8309045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ctr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Asociace krajských nemocnic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MUDr. Jiří Běhounek (předseda)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387116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ctr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Sdružení soukromých nemocnic ČR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Ing. Vladimír Drvota (předseda)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717757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ctr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Česká lékařská komora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MUDr. Milan Kubek (prezident)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668400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ctr"/>
                      <a:r>
                        <a:rPr lang="cs-CZ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Česká stomatologická komora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doc. MUDr. </a:t>
                      </a:r>
                      <a:r>
                        <a:rPr lang="cs-CZ" sz="105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Šmucler</a:t>
                      </a:r>
                      <a:r>
                        <a:rPr lang="cs-CZ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Roman, CSc. (prezident)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191133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ctr"/>
                      <a:r>
                        <a:rPr lang="cs-CZ" sz="1050" b="0" i="1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Česká lékarnická komora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Mgr. Aleš Krebs, Ph.D. (prezident)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920370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ctr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Česká lékařská společnost ČLS JEP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prof. MUDr. Štěpán Svačina, DrSc., MBA (předseda)</a:t>
                      </a:r>
                      <a:endParaRPr lang="es-ES" sz="105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584704"/>
                  </a:ext>
                </a:extLst>
              </a:tr>
              <a:tr h="154349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Sdružení praktických lékařů ČR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MUDr. Petr Šonka (předseda)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854439"/>
                  </a:ext>
                </a:extLst>
              </a:tr>
              <a:tr h="154349">
                <a:tc>
                  <a:txBody>
                    <a:bodyPr/>
                    <a:lstStyle/>
                    <a:p>
                      <a:pPr lvl="1" algn="l" fontAlgn="ctr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Sdružení ambulantních specialistů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MUDr. </a:t>
                      </a:r>
                      <a:r>
                        <a:rPr lang="cs-CZ" sz="105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Zorjan</a:t>
                      </a:r>
                      <a:r>
                        <a:rPr lang="cs-CZ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05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Jojko</a:t>
                      </a:r>
                      <a:r>
                        <a:rPr lang="cs-CZ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(předseda)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2171334"/>
                  </a:ext>
                </a:extLst>
              </a:tr>
              <a:tr h="154349">
                <a:tc>
                  <a:txBody>
                    <a:bodyPr/>
                    <a:lstStyle/>
                    <a:p>
                      <a:pPr lvl="1" algn="l" fontAlgn="ctr"/>
                      <a:r>
                        <a:rPr lang="cs-CZ" sz="105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Hospodářská komora ČR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Mgr. Zdeněk Zajíček (prezident)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8087287"/>
                  </a:ext>
                </a:extLst>
              </a:tr>
              <a:tr h="94648">
                <a:tc>
                  <a:txBody>
                    <a:bodyPr/>
                    <a:lstStyle/>
                    <a:p>
                      <a:pPr lvl="1" algn="l" fontAlgn="ctr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Svaz průmyslu a dopravy ČR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Mgr. Ondřej </a:t>
                      </a:r>
                      <a:r>
                        <a:rPr lang="cs-CZ" sz="105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Ferdus</a:t>
                      </a:r>
                      <a:r>
                        <a:rPr lang="cs-CZ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(ředitel útvaru digitální ekonomiky a technologií)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090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518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78DC175C-9390-4A0A-83DE-6EC26A85C5E1}"/>
              </a:ext>
            </a:extLst>
          </p:cNvPr>
          <p:cNvSpPr txBox="1"/>
          <p:nvPr/>
        </p:nvSpPr>
        <p:spPr>
          <a:xfrm>
            <a:off x="1001703" y="1959935"/>
            <a:ext cx="5064642" cy="3508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CA1F68E4-F155-4361-A47B-F9D2D898F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8724" y="401324"/>
            <a:ext cx="1553850" cy="242789"/>
          </a:xfrm>
          <a:prstGeom prst="rect">
            <a:avLst/>
          </a:prstGeom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AC538FDF-9F3F-564F-3E35-CC275211B032}"/>
              </a:ext>
            </a:extLst>
          </p:cNvPr>
          <p:cNvSpPr txBox="1">
            <a:spLocks/>
          </p:cNvSpPr>
          <p:nvPr/>
        </p:nvSpPr>
        <p:spPr>
          <a:xfrm>
            <a:off x="582253" y="643905"/>
            <a:ext cx="10147265" cy="5284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8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Složení pracovních skupin </a:t>
            </a:r>
            <a:r>
              <a:rPr lang="cs-CZ" sz="2800" b="1" dirty="0" err="1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NReZ</a:t>
            </a:r>
            <a:r>
              <a:rPr lang="cs-CZ" sz="2800" b="1" dirty="0">
                <a:solidFill>
                  <a:srgbClr val="003A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sekundární využití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87133FA1-43D1-8FD9-5943-6C5E8E43E5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393700"/>
              </p:ext>
            </p:extLst>
          </p:nvPr>
        </p:nvGraphicFramePr>
        <p:xfrm>
          <a:off x="567864" y="1072400"/>
          <a:ext cx="10996961" cy="5747100"/>
        </p:xfrm>
        <a:graphic>
          <a:graphicData uri="http://schemas.openxmlformats.org/drawingml/2006/table">
            <a:tbl>
              <a:tblPr/>
              <a:tblGrid>
                <a:gridCol w="3832764">
                  <a:extLst>
                    <a:ext uri="{9D8B030D-6E8A-4147-A177-3AD203B41FA5}">
                      <a16:colId xmlns:a16="http://schemas.microsoft.com/office/drawing/2014/main" val="999610283"/>
                    </a:ext>
                  </a:extLst>
                </a:gridCol>
                <a:gridCol w="7164197">
                  <a:extLst>
                    <a:ext uri="{9D8B030D-6E8A-4147-A177-3AD203B41FA5}">
                      <a16:colId xmlns:a16="http://schemas.microsoft.com/office/drawing/2014/main" val="2917792506"/>
                    </a:ext>
                  </a:extLst>
                </a:gridCol>
              </a:tblGrid>
              <a:tr h="144756">
                <a:tc>
                  <a:txBody>
                    <a:bodyPr/>
                    <a:lstStyle/>
                    <a:p>
                      <a:pPr marL="457200" lvl="1" algn="l" defTabSz="914400" rtl="0" eaLnBrk="1" fontAlgn="b" latinLnBrk="0" hangingPunct="1"/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Návrhy institucí</a:t>
                      </a:r>
                    </a:p>
                  </a:txBody>
                  <a:tcPr marL="4160" marR="4160" marT="416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Návrhy členů</a:t>
                      </a:r>
                    </a:p>
                  </a:txBody>
                  <a:tcPr marL="4160" marR="4160" marT="416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0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024919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IKT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Martin Zeman, Klára Jiráková, Eliška Kačerová, Zdeněk Gütter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1145232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OLZP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 Karásková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0179860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OZP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Venuše Škampová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180389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CAU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Hodač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612169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DZP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Zapletal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285013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OIA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Mária Jurečko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12517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OPP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Kateřina Slabá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151821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SÚKL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Maryna Křenková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503998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ÚZIS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Vladimíra Těšitelová, Miroslav Zvolský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329429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AZV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Ondřej Slabý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922729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Ministerstvo školství, mládeže a tělovýchovy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Zuzana Weisgärberová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3343260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Úřad vlády - oddělení evropské digitální agendy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 Míča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5384700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Úřad pro ochranu osobních údajů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Vít Zvánovec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088673"/>
                  </a:ext>
                </a:extLst>
              </a:tr>
              <a:tr h="149747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Úřad min. pro vědu, výzkum a inovace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Štěpán 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Jurajda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(náměstek)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661752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Všeobecná zdravotní pojišťovna ČR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Ing. Zdeněk Kabátek (generální ředitel)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239544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Svaz zdravotních pojišťoven ČR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Ing. Ladislav Friedrich, CSc. (prezident)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292976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Rada poskytovatelů MZ ČR 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MUDr. Vladimír Dvořák, Ph.D. (předseda)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154149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Vědecká rada ministerstva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prof. MUDr. Štěpán Svačina, DrSc., MBA (předseda)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01483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Pacientská rada ministra zdravotnictví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Mgr. Vlastimil Milata (předseda)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0951755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Asociace krajů ČR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MUDr. Martin Kuba (předseda)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1678381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Asociace nemocnic ČR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JUDr. Ing. Miloslav Ludvík, MBA (předseda)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294397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Asociace českých a moravských nemocnic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ctr"/>
                      <a:r>
                        <a:rPr lang="cs-CZ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Ing. Michal </a:t>
                      </a:r>
                      <a:r>
                        <a:rPr lang="cs-CZ" sz="11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Čarvaš</a:t>
                      </a:r>
                      <a:r>
                        <a:rPr lang="cs-CZ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MBA (předseda)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245231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Asociace krajských nemocnic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rtl="0" fontAlgn="b"/>
                      <a:r>
                        <a:rPr lang="cs-CZ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MUDr. Jiří Běhounek (předseda)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797330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Sdružení soukromých nemocnic ČR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Ing. Vladimír Drvota (předseda)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861626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Česká lékařská komora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MUDr. Milan Kubek (prezident)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3623041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Česká stomatologická komora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doc. MUDr. </a:t>
                      </a:r>
                      <a:r>
                        <a:rPr lang="cs-CZ" sz="11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Šmucler</a:t>
                      </a:r>
                      <a:r>
                        <a:rPr lang="cs-CZ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Roman, CSc. (prezident)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3244934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Česká 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lékarnická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komora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Mgr. Aleš Krebs, Ph.D. (prezident)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37232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ctr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Česká lékařská společnost ČLS JEP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1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5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prof. MUDr. Štěpán Svačina, DrSc., MBA (předseda)</a:t>
                      </a:r>
                      <a:endParaRPr lang="es-ES" sz="105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923722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Sdružení praktických lékařů ČR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MUDr. Petr Šonka (předseda)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012839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Sdružení ambulantních specialistů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MUDr. </a:t>
                      </a:r>
                      <a:r>
                        <a:rPr lang="cs-CZ" sz="11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Zorjan</a:t>
                      </a:r>
                      <a:r>
                        <a:rPr lang="cs-CZ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cs-CZ" sz="11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Jojko</a:t>
                      </a:r>
                      <a:r>
                        <a:rPr lang="cs-CZ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(předseda)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706915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Banka biologického materiálu BBMRI.cz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doc. Mgr. Roman Hrstka, Ph.D. (výkonný ředitel)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457695"/>
                  </a:ext>
                </a:extLst>
              </a:tr>
              <a:tr h="144756"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Česká národní zrcadlová skupina iniciativy 1+MG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b"/>
                      <a:r>
                        <a:rPr lang="cs-CZ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prof. RNDr. Šárka Pospíšilová, Ph.D.</a:t>
                      </a:r>
                    </a:p>
                  </a:txBody>
                  <a:tcPr marL="6350" marR="6350" marT="635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1951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849352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 NCEZ - šablona" id="{FCDEE49F-CB69-40D9-ACF8-0CC0D247E470}" vid="{BFCDD164-1B97-4A88-B176-FCCBA7BE4BE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0bfeae9-6ae3-4957-90db-b0a573aa66ac" xsi:nil="true"/>
    <lcf76f155ced4ddcb4097134ff3c332f xmlns="46d09113-addc-4594-bc43-97670ee9864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7C3BC05F9B62E4EAB124DEF70F3DAD1" ma:contentTypeVersion="12" ma:contentTypeDescription="Vytvoří nový dokument" ma:contentTypeScope="" ma:versionID="3aed1678b7ceb07ce1b7276f5a7aef93">
  <xsd:schema xmlns:xsd="http://www.w3.org/2001/XMLSchema" xmlns:xs="http://www.w3.org/2001/XMLSchema" xmlns:p="http://schemas.microsoft.com/office/2006/metadata/properties" xmlns:ns2="46d09113-addc-4594-bc43-97670ee98644" xmlns:ns3="b0bfeae9-6ae3-4957-90db-b0a573aa66ac" targetNamespace="http://schemas.microsoft.com/office/2006/metadata/properties" ma:root="true" ma:fieldsID="7c172473456e859535edb164c227bded" ns2:_="" ns3:_="">
    <xsd:import namespace="46d09113-addc-4594-bc43-97670ee98644"/>
    <xsd:import namespace="b0bfeae9-6ae3-4957-90db-b0a573aa66a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d09113-addc-4594-bc43-97670ee986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Značky obrázků" ma:readOnly="false" ma:fieldId="{5cf76f15-5ced-4ddc-b409-7134ff3c332f}" ma:taxonomyMulti="true" ma:sspId="63d20a35-149b-4608-81b4-e7fcde6378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bfeae9-6ae3-4957-90db-b0a573aa66a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9afe41fb-d691-4214-a2a2-4d90ec86c468}" ma:internalName="TaxCatchAll" ma:showField="CatchAllData" ma:web="b0bfeae9-6ae3-4957-90db-b0a573aa66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6CFFCA7-B91F-4111-A93A-0D39769A4831}">
  <ds:schemaRefs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dcmitype/"/>
    <ds:schemaRef ds:uri="b0bfeae9-6ae3-4957-90db-b0a573aa66ac"/>
    <ds:schemaRef ds:uri="http://schemas.openxmlformats.org/package/2006/metadata/core-properties"/>
    <ds:schemaRef ds:uri="http://www.w3.org/XML/1998/namespace"/>
    <ds:schemaRef ds:uri="46d09113-addc-4594-bc43-97670ee98644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961C953-B916-442E-9608-94A9B6A02A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d09113-addc-4594-bc43-97670ee98644"/>
    <ds:schemaRef ds:uri="b0bfeae9-6ae3-4957-90db-b0a573aa66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DF8BA48-C402-4133-9E3D-E45EA89C9F8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NREZ 26.8.2022</Template>
  <TotalTime>851</TotalTime>
  <Words>1777</Words>
  <Application>Microsoft Office PowerPoint</Application>
  <PresentationFormat>Širokoúhlá obrazovka</PresentationFormat>
  <Paragraphs>199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Wingdings</vt:lpstr>
      <vt:lpstr>Motiv Office</vt:lpstr>
      <vt:lpstr>Legislativní proces  a složení pracovních skupin pro primární a sekundární využití elektronických zdravotních dat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Office365 deploy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jednání   Národní rady elektronického zdravotnictví</dc:title>
  <dc:creator>Říhová Eliška, Mgr. Bc.</dc:creator>
  <cp:lastModifiedBy>Zeman Martin, Ing.</cp:lastModifiedBy>
  <cp:revision>28</cp:revision>
  <dcterms:created xsi:type="dcterms:W3CDTF">2022-09-21T07:20:39Z</dcterms:created>
  <dcterms:modified xsi:type="dcterms:W3CDTF">2023-06-14T09:36:49Z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0x01010027C3BC05F9B62E4EAB124DEF70F3DAD1</vt:lpwstr>
  </property>
  <property fmtid="{D5CDD505-2E9C-101B-9397-08002B2CF9AE}" pid="3" name="MediaServiceImageTags">
    <vt:lpwstr/>
  </property>
</Properties>
</file>