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84" r:id="rId5"/>
  </p:sldMasterIdLst>
  <p:notesMasterIdLst>
    <p:notesMasterId r:id="rId21"/>
  </p:notesMasterIdLst>
  <p:sldIdLst>
    <p:sldId id="256" r:id="rId6"/>
    <p:sldId id="540" r:id="rId7"/>
    <p:sldId id="542" r:id="rId8"/>
    <p:sldId id="543" r:id="rId9"/>
    <p:sldId id="544" r:id="rId10"/>
    <p:sldId id="545" r:id="rId11"/>
    <p:sldId id="546" r:id="rId12"/>
    <p:sldId id="547" r:id="rId13"/>
    <p:sldId id="549" r:id="rId14"/>
    <p:sldId id="541" r:id="rId15"/>
    <p:sldId id="473" r:id="rId16"/>
    <p:sldId id="525" r:id="rId17"/>
    <p:sldId id="526" r:id="rId18"/>
    <p:sldId id="550" r:id="rId19"/>
    <p:sldId id="548" r:id="rId20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C39C1F-0051-05D3-6FBF-3F849C29362D}" name="Rzyman Daniel" initials="RD" userId="S::rzyman@stapro.cz::7739b471-145c-4bed-a14c-ecafe285b8d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4" autoAdjust="0"/>
    <p:restoredTop sz="90408" autoAdjust="0"/>
  </p:normalViewPr>
  <p:slideViewPr>
    <p:cSldViewPr snapToGrid="0" snapToObjects="1">
      <p:cViewPr varScale="1">
        <p:scale>
          <a:sx n="115" d="100"/>
          <a:sy n="115" d="100"/>
        </p:scale>
        <p:origin x="10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EC70-3B8A-4708-A8ED-4EBF8901C6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7BD80-B4C4-4DDC-92C8-7F91E80F5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17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7BD80-B4C4-4DDC-92C8-7F91E80F530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97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F5F04-2CF6-4412-ABA4-6A9DEAB00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3587"/>
            <a:ext cx="9144000" cy="1976375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849DFE-6405-426A-A942-D15DA2B41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3A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4A4C5-F0EE-4904-8D7F-70DD165E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488CAF-2758-4057-8842-CA8A5F8F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4">
            <a:extLst>
              <a:ext uri="{FF2B5EF4-FFF2-40B4-BE49-F238E27FC236}">
                <a16:creationId xmlns:a16="http://schemas.microsoft.com/office/drawing/2014/main" id="{4C327CEE-94AE-6F4E-BB66-B49C5BABD3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85" b="17686"/>
          <a:stretch/>
        </p:blipFill>
        <p:spPr>
          <a:xfrm>
            <a:off x="3952875" y="6260124"/>
            <a:ext cx="4067175" cy="514106"/>
          </a:xfrm>
          <a:prstGeom prst="rect">
            <a:avLst/>
          </a:prstGeom>
        </p:spPr>
      </p:pic>
      <p:pic>
        <p:nvPicPr>
          <p:cNvPr id="10" name="Obrázek 7">
            <a:extLst>
              <a:ext uri="{FF2B5EF4-FFF2-40B4-BE49-F238E27FC236}">
                <a16:creationId xmlns:a16="http://schemas.microsoft.com/office/drawing/2014/main" id="{511C08EE-A8D8-254E-9241-C8C95D7F05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540" y="277181"/>
            <a:ext cx="1989826" cy="663275"/>
          </a:xfrm>
          <a:prstGeom prst="rect">
            <a:avLst/>
          </a:prstGeom>
        </p:spPr>
      </p:pic>
      <p:pic>
        <p:nvPicPr>
          <p:cNvPr id="11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179306E1-C49E-3C45-9F6E-434B8107941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03" y="304359"/>
            <a:ext cx="3966972" cy="8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6F5D1-FF93-475B-A7FD-9DF1C89B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C0996-5AFD-4404-A495-11E7E3D54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E50A80-F435-4393-924F-6D2C89D3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BA599E-CFFF-44EB-81EB-E32FF563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10ADB4-F67A-4695-A2F0-747B0B9E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12F60174-18B6-3049-8AC5-499CA98506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0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DDF303-CD96-42D0-B0FF-1EA2631BB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48536A-2C47-465F-89A9-3E6CCA23E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6E8545-207B-4A04-A67E-4D527662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56CD5-46BB-4CD6-B7C3-49BC4372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58F517-15EB-441E-9B99-086CDBD2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4794DB94-9928-F741-A48B-6334614A4E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-392585" y="1020655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24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F5F04-2CF6-4412-ABA4-6A9DEAB00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849DFE-6405-426A-A942-D15DA2B41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4A4C5-F0EE-4904-8D7F-70DD165E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8296BD-7400-4136-A505-C295019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488CAF-2758-4057-8842-CA8A5F8F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090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593D6-5E72-46E0-8609-B3C4C56D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95881E-EF6E-4C6E-8CD6-F7CBBA5F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D70B8-1E56-4147-AFE8-FBD915CB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7E416-C1E9-4A4A-9A21-4134EC34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0FE17E-4CC4-4DF2-B03F-3315BD24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782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F105E-68CD-41F5-B29E-FC0663768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557284-CDAB-42CA-AAC7-890C775A3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283D1C-0B80-4BD9-82CC-18D70DF7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E823B-175F-401A-86DD-56AED80C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5BCB87-A096-46CE-A7AB-21626DDF9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705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060D0-0398-4E94-997D-486C5EAB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BA8DE-A023-4784-9C24-5F54ADB47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70A725-9AC0-4328-BEE0-5C92B037A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EA8F1F-1920-4E2D-B7B4-658F1AB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B2C335-96C2-46CC-85FD-26EBBC42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787420-5B93-4AB9-9297-31A56EB4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48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14DFC-AD82-4229-AF85-DCBA3B43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3E0A51-C50F-4BEB-8034-995ED134A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0AA962-E8E4-4F68-ADD3-32DF52E7E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9BBE84-B6A0-47B4-A765-72F94C192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02CF32B-66C2-48E5-9188-6811AECCF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5099056-A368-4774-AA70-01EFB13B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4183AE-BD5F-484D-95B8-7B7A0934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88A38F-89E4-414A-A14C-179548B2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920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0130-E23E-4724-B665-F69E2170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7635F4-A027-4FCD-9181-C3CCB985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561664-BACC-4F60-B08E-D3DDA014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9980D5-CCF0-40A5-82DB-BC6AF9EC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065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4C9999-BFFF-4A0D-8575-A01A28B3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F26627-5AEC-4D47-9312-B1A2F0BC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C0FE30-CBC6-436F-A854-0A1A7CEF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062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0F589-F8E6-432C-BA95-17B75232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FF5BF9-2411-4297-969E-29D8F560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DAE907-683B-4142-B763-01A0A5727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9FBC82-6FA8-4048-9714-C2A7D198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97645C-2013-4F74-948A-A86B7983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2A3E7B-0642-463A-ADA0-4B68A1C2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32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593D6-5E72-46E0-8609-B3C4C56D5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8423"/>
            <a:ext cx="10515600" cy="912265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95881E-EF6E-4C6E-8CD6-F7CBBA5F1FE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73075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lang="cs-CZ" sz="2800" kern="1200" dirty="0">
                <a:solidFill>
                  <a:srgbClr val="003A6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77863" indent="-3302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2CD23"/>
              </a:buClr>
              <a:buFont typeface="Arial" panose="020B0604020202020204" pitchFamily="34" charset="0"/>
              <a:buChar char="•"/>
              <a:tabLst/>
              <a:defRPr lang="cs-CZ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cs-CZ" dirty="0"/>
              <a:t>Po kliknutí můžete upravovat styly textu v předloze </a:t>
            </a:r>
            <a:r>
              <a:rPr lang="cs-CZ" dirty="0" err="1"/>
              <a:t>sssssssssss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D70B8-1E56-4147-AFE8-FBD915CB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7E416-C1E9-4A4A-9A21-4134EC34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0FE17E-4CC4-4DF2-B03F-3315BD24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0A656C9A-1F95-1041-804E-2B2363BC6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34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E66D8-C4B1-4A4A-ABF3-26E35DF4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0B9ABF-0BAF-4AD4-89E4-B360E942A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FBC927-3E00-44FF-9FE0-AAF7BE567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593BEE-C435-4B8E-B111-35C6BD47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2EEE82-6674-4CAA-A118-1343F2EA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E25D0C-A0E5-41A1-9904-42DD0CA7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909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6F5D1-FF93-475B-A7FD-9DF1C89B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C0996-5AFD-4404-A495-11E7E3D54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E50A80-F435-4393-924F-6D2C89D3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BA599E-CFFF-44EB-81EB-E32FF563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10ADB4-F67A-4695-A2F0-747B0B9E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117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DDF303-CD96-42D0-B0FF-1EA2631BB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48536A-2C47-465F-89A9-3E6CCA23E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6E8545-207B-4A04-A67E-4D527662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56CD5-46BB-4CD6-B7C3-49BC4372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58F517-15EB-441E-9B99-086CDBD2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01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F105E-68CD-41F5-B29E-FC0663768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156" y="2559277"/>
            <a:ext cx="9346294" cy="1763486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cs-CZ" sz="6000" b="0" kern="1200" dirty="0">
                <a:solidFill>
                  <a:srgbClr val="003A6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557284-CDAB-42CA-AAC7-890C775A3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3476" y="4456113"/>
            <a:ext cx="9383974" cy="1633537"/>
          </a:xfrm>
        </p:spPr>
        <p:txBody>
          <a:bodyPr>
            <a:normAutofit/>
          </a:bodyPr>
          <a:lstStyle>
            <a:lvl1pPr marL="0" indent="0">
              <a:buNone/>
              <a:defRPr lang="cs-CZ" sz="2400" kern="1200" dirty="0">
                <a:solidFill>
                  <a:srgbClr val="003A6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283D1C-0B80-4BD9-82CC-18D70DF7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E823B-175F-401A-86DD-56AED80C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5BCB87-A096-46CE-A7AB-21626DDF9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5DBF44DD-9D64-B748-AE49-1CB12FD38F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97" y="1999298"/>
            <a:ext cx="559979" cy="559979"/>
          </a:xfrm>
          <a:prstGeom prst="rect">
            <a:avLst/>
          </a:prstGeom>
        </p:spPr>
      </p:pic>
      <p:pic>
        <p:nvPicPr>
          <p:cNvPr id="12" name="Obrázek 4" descr="Obsah obrázku hodiny, kreslení&#10;&#10;Popis byl vytvořen automaticky">
            <a:extLst>
              <a:ext uri="{FF2B5EF4-FFF2-40B4-BE49-F238E27FC236}">
                <a16:creationId xmlns:a16="http://schemas.microsoft.com/office/drawing/2014/main" id="{2E631A18-BA3F-7842-BAB2-D6D32514DB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897" y="5824073"/>
            <a:ext cx="838586" cy="83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5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060D0-0398-4E94-997D-486C5EAB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BA8DE-A023-4784-9C24-5F54ADB47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70A725-9AC0-4328-BEE0-5C92B037A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EA8F1F-1920-4E2D-B7B4-658F1AB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B2C335-96C2-46CC-85FD-26EBBC42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787420-5B93-4AB9-9297-31A56EB4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A4F5CB2D-0240-7141-BD9C-B0DEC4C5B7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63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14DFC-AD82-4229-AF85-DCBA3B43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0800"/>
            <a:ext cx="10515600" cy="87988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3E0A51-C50F-4BEB-8034-995ED134A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0AA962-E8E4-4F68-ADD3-32DF52E7E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9BBE84-B6A0-47B4-A765-72F94C192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02CF32B-66C2-48E5-9188-6811AECCF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5099056-A368-4774-AA70-01EFB13B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4183AE-BD5F-484D-95B8-7B7A0934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88A38F-89E4-414A-A14C-179548B2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1A972F90-0C59-B444-857B-5D08A3E17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71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0130-E23E-4724-B665-F69E2170B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964"/>
            <a:ext cx="10515600" cy="86718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7635F4-A027-4FCD-9181-C3CCB985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561664-BACC-4F60-B08E-D3DDA014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9980D5-CCF0-40A5-82DB-BC6AF9EC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524297" cy="365125"/>
          </a:xfrm>
        </p:spPr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4" descr="Obsah obrázku hodiny, kreslení&#10;&#10;Popis byl vytvořen automaticky">
            <a:extLst>
              <a:ext uri="{FF2B5EF4-FFF2-40B4-BE49-F238E27FC236}">
                <a16:creationId xmlns:a16="http://schemas.microsoft.com/office/drawing/2014/main" id="{88F700BB-44F7-2F46-A545-52B90896A8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897" y="5824073"/>
            <a:ext cx="838586" cy="83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08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4C9999-BFFF-4A0D-8575-A01A28B3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F26627-5AEC-4D47-9312-B1A2F0BC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C0FE30-CBC6-436F-A854-0A1A7CEF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9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0F589-F8E6-432C-BA95-17B75232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8892"/>
            <a:ext cx="3932237" cy="124850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FF5BF9-2411-4297-969E-29D8F560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03A63"/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DAE907-683B-4142-B763-01A0A5727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9FBC82-6FA8-4048-9714-C2A7D198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97645C-2013-4F74-948A-A86B7983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2A3E7B-0642-463A-ADA0-4B68A1C2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E36F7BA-2992-8142-AC5E-838E18C412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0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E66D8-C4B1-4A4A-ABF3-26E35DF4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44062"/>
            <a:ext cx="3932237" cy="12133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0B9ABF-0BAF-4AD4-89E4-B360E942A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FBC927-3E00-44FF-9FE0-AAF7BE567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593BEE-C435-4B8E-B111-35C6BD47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2EEE82-6674-4CAA-A118-1343F2EA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E25D0C-A0E5-41A1-9904-42DD0CA7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B480C14B-A23F-444B-9585-9BF147503B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47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A6F532-D7EC-48E9-A215-420941A9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3500"/>
            <a:ext cx="10515600" cy="867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381003-F90E-4316-9327-96176CCB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7634AD-1675-4871-805B-2C8C819F4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E3E45C-2BF3-4558-A99B-100B3D7E2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DDD1E6-343B-4BC6-BCA7-7A7CB5C37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50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cs-CZ" sz="3200" b="1" kern="1200" dirty="0">
          <a:solidFill>
            <a:srgbClr val="003A6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cs-CZ" sz="2800" kern="1200" dirty="0">
          <a:solidFill>
            <a:srgbClr val="003A6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8825" indent="-428625" algn="l" defTabSz="914400" rtl="0" eaLnBrk="1" latinLnBrk="0" hangingPunct="1">
        <a:lnSpc>
          <a:spcPct val="90000"/>
        </a:lnSpc>
        <a:spcBef>
          <a:spcPts val="500"/>
        </a:spcBef>
        <a:buClr>
          <a:srgbClr val="C2CD23"/>
        </a:buClr>
        <a:buFont typeface="Arial" panose="020B0604020202020204" pitchFamily="34" charset="0"/>
        <a:buChar char="•"/>
        <a:tabLst/>
        <a:defRPr lang="cs-CZ" sz="20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A6F532-D7EC-48E9-A215-420941A9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381003-F90E-4316-9327-96176CCB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7634AD-1675-4871-805B-2C8C819F4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4EA20-B24C-489F-912F-A3AF0FE7DA58}" type="datetimeFigureOut">
              <a:rPr lang="cs-CZ" smtClean="0"/>
              <a:t>30.05.2023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E3E45C-2BF3-4558-A99B-100B3D7E2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DDD1E6-343B-4BC6-BCA7-7A7CB5C37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3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C709E-0176-4B91-B92E-262C3D79E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407" y="1600199"/>
            <a:ext cx="9144000" cy="1909763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Informace k realizaci projektu Interoperabilita I</a:t>
            </a:r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1A0D85-75DF-492D-9A64-BAB38C5F1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858" y="3602038"/>
            <a:ext cx="9144000" cy="1655762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Hynek Kružík, Martin Zeman</a:t>
            </a:r>
          </a:p>
          <a:p>
            <a:pPr algn="l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7453C9C-F6BC-4AC3-A981-91BB1A417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5"/>
            <a:ext cx="5830824" cy="120700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FD2E853-EEDC-450F-982C-B25FBA961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566" y="5854653"/>
            <a:ext cx="1989826" cy="663275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23FDB6DD-52A6-3DCD-404F-A8DE1623C6F3}"/>
              </a:ext>
            </a:extLst>
          </p:cNvPr>
          <p:cNvSpPr txBox="1">
            <a:spLocks/>
          </p:cNvSpPr>
          <p:nvPr/>
        </p:nvSpPr>
        <p:spPr>
          <a:xfrm>
            <a:off x="309052" y="5854652"/>
            <a:ext cx="9144000" cy="961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rada elektronického zdravotnictví, 30. května 2023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71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F3E17-697D-AD5D-38F0-A265A3AD9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 přípravy projektů</a:t>
            </a:r>
            <a:endParaRPr lang="en-US" sz="3200" b="1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589CF-B336-AB15-E3FA-45B9DD58C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Projektový záměr obou projektů Interoperabilita: říjen 2021</a:t>
            </a:r>
          </a:p>
          <a:p>
            <a:r>
              <a:rPr lang="cs-CZ" dirty="0"/>
              <a:t>Přípravný projekt Interoperabilita 0: 2022 – duben 2023</a:t>
            </a:r>
          </a:p>
          <a:p>
            <a:pPr marL="661988" lvl="1">
              <a:lnSpc>
                <a:spcPct val="90000"/>
              </a:lnSpc>
            </a:pPr>
            <a:r>
              <a:rPr lang="cs-CZ" dirty="0"/>
              <a:t>Obsahové standardy – kompatibilní se standardy EU</a:t>
            </a:r>
          </a:p>
          <a:p>
            <a:pPr marL="661988" lvl="1">
              <a:lnSpc>
                <a:spcPct val="90000"/>
              </a:lnSpc>
            </a:pPr>
            <a:r>
              <a:rPr lang="cs-CZ" dirty="0"/>
              <a:t>Architektura a standardy sdílení zdravotnické dokumentace</a:t>
            </a:r>
          </a:p>
          <a:p>
            <a:pPr marL="661988" lvl="1">
              <a:lnSpc>
                <a:spcPct val="90000"/>
              </a:lnSpc>
            </a:pPr>
            <a:r>
              <a:rPr lang="cs-CZ" dirty="0"/>
              <a:t>Návrh testovacího rámce</a:t>
            </a:r>
          </a:p>
          <a:p>
            <a:pPr marL="661988" lvl="1">
              <a:lnSpc>
                <a:spcPct val="90000"/>
              </a:lnSpc>
            </a:pPr>
            <a:r>
              <a:rPr lang="cs-CZ" dirty="0"/>
              <a:t>Návrh způsobu řízení programu interoperabilita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6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CBF9BF0-E039-E051-1EDF-5913062B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8423"/>
            <a:ext cx="10515600" cy="912265"/>
          </a:xfrm>
        </p:spPr>
        <p:txBody>
          <a:bodyPr>
            <a:normAutofit/>
          </a:bodyPr>
          <a:lstStyle/>
          <a:p>
            <a:r>
              <a:rPr lang="cs-CZ" dirty="0"/>
              <a:t>Standardy interoperability EZ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7E5FEB-439D-9EC0-085C-D9065245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Výstupy projektu interoperabilita 0: </a:t>
            </a:r>
          </a:p>
          <a:p>
            <a:pPr lvl="1"/>
            <a:r>
              <a:rPr lang="cs-CZ" dirty="0"/>
              <a:t>Jsou odvozeny od standardů EU, aktivní participace</a:t>
            </a:r>
          </a:p>
          <a:p>
            <a:pPr lvl="1"/>
            <a:r>
              <a:rPr lang="cs-CZ" dirty="0"/>
              <a:t>Prošly interní a externí oponenturou</a:t>
            </a:r>
          </a:p>
          <a:p>
            <a:pPr lvl="1"/>
            <a:r>
              <a:rPr lang="cs-CZ" dirty="0"/>
              <a:t>Jsou vstupním podkladem pro první verze standardů dle zákona </a:t>
            </a:r>
          </a:p>
        </p:txBody>
      </p:sp>
    </p:spTree>
    <p:extLst>
      <p:ext uri="{BB962C8B-B14F-4D97-AF65-F5344CB8AC3E}">
        <p14:creationId xmlns:p14="http://schemas.microsoft.com/office/powerpoint/2010/main" val="3966491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4B04B8E5-CB7C-DF5F-C2EA-389EB631C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8423"/>
            <a:ext cx="10515600" cy="912265"/>
          </a:xfrm>
        </p:spPr>
        <p:txBody>
          <a:bodyPr>
            <a:normAutofit/>
          </a:bodyPr>
          <a:lstStyle/>
          <a:p>
            <a:r>
              <a:rPr lang="cs-CZ" dirty="0"/>
              <a:t>Obsahové standardy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EC78CD-DCBE-9657-2A52-6327C31F4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Pacientský souhrn</a:t>
            </a:r>
          </a:p>
          <a:p>
            <a:r>
              <a:rPr lang="cs-CZ" dirty="0"/>
              <a:t>Propouštěcí zpráva</a:t>
            </a:r>
          </a:p>
          <a:p>
            <a:r>
              <a:rPr lang="cs-CZ" dirty="0"/>
              <a:t>Laboratorní nález</a:t>
            </a:r>
          </a:p>
          <a:p>
            <a:r>
              <a:rPr lang="cs-CZ" dirty="0"/>
              <a:t>Nález obrazového vyšetření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73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4B04B8E5-CB7C-DF5F-C2EA-389EB631C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8423"/>
            <a:ext cx="10515600" cy="912265"/>
          </a:xfrm>
        </p:spPr>
        <p:txBody>
          <a:bodyPr>
            <a:normAutofit/>
          </a:bodyPr>
          <a:lstStyle/>
          <a:p>
            <a:r>
              <a:rPr lang="cs-CZ" dirty="0"/>
              <a:t>Standardy sdílení zdravotnické dokumentace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EC78CD-DCBE-9657-2A52-6327C31F4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Architektura výměny zdravotnických informací</a:t>
            </a:r>
          </a:p>
          <a:p>
            <a:r>
              <a:rPr lang="cs-CZ" dirty="0"/>
              <a:t>Specifikace komunikačních rozhraní dle komunikačních standardů IHE</a:t>
            </a:r>
          </a:p>
          <a:p>
            <a:r>
              <a:rPr lang="cs-CZ" dirty="0"/>
              <a:t>Požadavky na komunikační rozhraní pro projekty z veřejných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2905191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603D-F7FF-8A27-072B-E7BFEF59C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Stav </a:t>
            </a:r>
            <a:r>
              <a:rPr lang="en-US" dirty="0" err="1"/>
              <a:t>přípravy</a:t>
            </a:r>
            <a:r>
              <a:rPr lang="en-US" dirty="0"/>
              <a:t> </a:t>
            </a:r>
            <a:r>
              <a:rPr lang="en-US" dirty="0" err="1"/>
              <a:t>projektu</a:t>
            </a:r>
            <a:r>
              <a:rPr lang="en-US" dirty="0"/>
              <a:t> </a:t>
            </a:r>
            <a:r>
              <a:rPr lang="en-US" dirty="0" err="1"/>
              <a:t>Interoperabilita</a:t>
            </a:r>
            <a:r>
              <a:rPr lang="en-US" dirty="0"/>
              <a:t>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9B852-31A9-6805-DDE2-8EC39D62E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 očekávaných výstupů, podrobný rozpočet a harmonogram projektu je připraven</a:t>
            </a:r>
          </a:p>
          <a:p>
            <a:r>
              <a:rPr lang="cs-CZ" dirty="0"/>
              <a:t>Podmínky výběrového řízení se finalizují</a:t>
            </a:r>
          </a:p>
          <a:p>
            <a:r>
              <a:rPr lang="cs-CZ" dirty="0"/>
              <a:t>Projekt by byl zahájen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46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0E9C-244A-0CE2-41F4-F7DF88ECB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Podmínky pro čerpání z výzev Interoperabilita II NPO a </a:t>
            </a:r>
            <a:r>
              <a:rPr lang="cs-CZ" dirty="0" err="1"/>
              <a:t>eHealth</a:t>
            </a:r>
            <a:r>
              <a:rPr lang="cs-CZ" dirty="0"/>
              <a:t> IROP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887D8-EC00-3064-7ABA-31FEC31C2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Standardy ve výchozí podobě jsou připraveny a budou vyhlášeny MZ dle zákona o elektronizaci zdravotnictví</a:t>
            </a:r>
          </a:p>
          <a:p>
            <a:r>
              <a:rPr lang="cs-CZ" dirty="0"/>
              <a:t>Podmínky pro žadatele a příjemce jsou aktuálně v připomínkových řízeních</a:t>
            </a:r>
          </a:p>
          <a:p>
            <a:pPr marL="15875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1001702" y="1166413"/>
            <a:ext cx="10171816" cy="6730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projektu, rozdělení na dvě části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1018482" y="1820890"/>
            <a:ext cx="9637269" cy="4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 první – Interoperabilita I. 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Přímé přidělení pro MZ, zajištění centrální služby státu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projektu je zejména funkční specifikace, ověření, implementace a testování </a:t>
            </a:r>
            <a:r>
              <a:rPr lang="en-US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standard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ů</a:t>
            </a:r>
            <a:r>
              <a:rPr lang="en-US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interoperability </a:t>
            </a: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elektronickou výměnu zdravotních záznamů.</a:t>
            </a:r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Projekt dodá řadu podpůrných aktivit nezbytných pro realizaci digitální transformace v ČR.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 druhá – Interoperabilita II. 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Výzva pro podávání žádostí pro poskytovatele zdravotních služeb (PZS)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PZS mohou  žádat o podporu  na realizaci rozhraní na výměnu vybraného typu zdravotnických záznamů včetně nákladů spojených s realizací informační infrastruktury (zavádění </a:t>
            </a:r>
            <a:r>
              <a:rPr lang="cs-CZ" dirty="0" err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eID</a:t>
            </a:r>
            <a:r>
              <a:rPr lang="cs-CZ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úložišť…) a nákladů na úpravu stávajících informačních systémů  obsahující zdrojová data.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Clr>
                <a:srgbClr val="C2CD23"/>
              </a:buClr>
              <a:buFont typeface="Arial" panose="020B0604020202020204" pitchFamily="34" charset="0"/>
              <a:buChar char="•"/>
            </a:pPr>
            <a:endParaRPr lang="cs-CZ" sz="10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14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97F2-9F78-E46F-E2B1-F0001DFA7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Interoperabilita I – hlavní produkty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9A984-633A-63FE-8BA0-83A43DAC2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+mj-lt"/>
              <a:buAutoNum type="romanUcPeriod"/>
            </a:pPr>
            <a:r>
              <a:rPr lang="cs-CZ" kern="100" dirty="0">
                <a:effectLst/>
                <a:ea typeface="Calibri" panose="020F0502020204030204" pitchFamily="34" charset="0"/>
              </a:rPr>
              <a:t>Řízení programu interoperability</a:t>
            </a:r>
            <a:endParaRPr lang="en-CZ" kern="1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romanUcPeriod"/>
            </a:pPr>
            <a:r>
              <a:rPr lang="cs-CZ" kern="100" dirty="0">
                <a:effectLst/>
                <a:ea typeface="Calibri" panose="020F0502020204030204" pitchFamily="34" charset="0"/>
              </a:rPr>
              <a:t>Standardy interoperability</a:t>
            </a:r>
            <a:endParaRPr lang="en-CZ" kern="1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romanUcPeriod"/>
            </a:pPr>
            <a:r>
              <a:rPr lang="cs-CZ" kern="100" dirty="0">
                <a:effectLst/>
                <a:ea typeface="Calibri" panose="020F0502020204030204" pitchFamily="34" charset="0"/>
              </a:rPr>
              <a:t>Testovací rámec</a:t>
            </a:r>
            <a:endParaRPr lang="en-CZ" kern="1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romanUcPeriod"/>
            </a:pPr>
            <a:r>
              <a:rPr lang="cs-CZ" kern="100" dirty="0">
                <a:effectLst/>
                <a:ea typeface="Calibri" panose="020F0502020204030204" pitchFamily="34" charset="0"/>
              </a:rPr>
              <a:t>Propagace a vzdělávání</a:t>
            </a:r>
            <a:endParaRPr lang="en-CZ" kern="1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2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04D01-0102-E370-6F36-401601D45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I. </a:t>
            </a:r>
            <a:r>
              <a:rPr lang="cs-CZ" dirty="0"/>
              <a:t>Řízení programu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6B716-3523-D4D3-7987-25E4EB838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Komplexní zajištění koordinace oblasti interoperability napříč všemi projekty elektronizace zdravotnictví.</a:t>
            </a:r>
          </a:p>
          <a:p>
            <a:r>
              <a:rPr lang="cs-CZ" dirty="0"/>
              <a:t>Zapojení všech zainteresovaných subjektů do programu (stakeholder management)</a:t>
            </a:r>
          </a:p>
          <a:p>
            <a:r>
              <a:rPr lang="cs-CZ" dirty="0"/>
              <a:t>Harmonizace aktivit napříč projekty elektronizace zdravotnictví, jejichž významnou složkou je interoperabilita</a:t>
            </a:r>
          </a:p>
          <a:p>
            <a:r>
              <a:rPr lang="cs-CZ" dirty="0"/>
              <a:t>Zřízení a zajišťování činnosti architektonické kanceláře ve spolupráci s NCEZ</a:t>
            </a:r>
          </a:p>
          <a:p>
            <a:pPr lvl="1"/>
            <a:r>
              <a:rPr lang="en-CZ" sz="1800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Enterprise architektura</a:t>
            </a:r>
          </a:p>
          <a:p>
            <a:pPr lvl="1"/>
            <a:r>
              <a:rPr lang="en-CZ" sz="1800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IT architektura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63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84A7B-88A4-A659-84E4-194814F3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</a:t>
            </a:r>
            <a:r>
              <a:rPr lang="cs-CZ" dirty="0"/>
              <a:t>Standardy</a:t>
            </a:r>
            <a:r>
              <a:rPr lang="en-US" dirty="0"/>
              <a:t> interoperability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07020-04C2-0BAE-18DC-0E467F2F1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Nastavení standardizačního rámce, tedy zavedení a průběžné zajišťování procesů správy životního cyklu standardů</a:t>
            </a:r>
          </a:p>
          <a:p>
            <a:r>
              <a:rPr lang="cs-CZ" dirty="0"/>
              <a:t>Dodávka, implementace, nastavení a správa nástrojů pro správu standardů interoperability. </a:t>
            </a:r>
          </a:p>
          <a:p>
            <a:pPr lvl="1"/>
            <a:r>
              <a:rPr lang="cs-CZ" dirty="0"/>
              <a:t>nástroje pro podporu změnového řízení (nástroje pro správu a vyhodnocení změnových požadavků)</a:t>
            </a:r>
          </a:p>
          <a:p>
            <a:pPr lvl="1"/>
            <a:r>
              <a:rPr lang="cs-CZ" dirty="0"/>
              <a:t>nástroje pro správu projektů, jednotlivých zdrojů a implementačních </a:t>
            </a:r>
            <a:r>
              <a:rPr lang="cs-CZ" dirty="0" err="1"/>
              <a:t>guidelines</a:t>
            </a:r>
            <a:r>
              <a:rPr lang="cs-CZ" dirty="0"/>
              <a:t> (IG) standardu HL7 FHIR</a:t>
            </a:r>
          </a:p>
          <a:p>
            <a:pPr lvl="1"/>
            <a:r>
              <a:rPr lang="cs-CZ" dirty="0"/>
              <a:t>nástroje pro tvorbu a publikaci implementačních </a:t>
            </a:r>
            <a:r>
              <a:rPr lang="cs-CZ" dirty="0" err="1"/>
              <a:t>guidelines</a:t>
            </a:r>
            <a:r>
              <a:rPr lang="cs-CZ" dirty="0"/>
              <a:t> ve formátu HL7 FHIR</a:t>
            </a:r>
          </a:p>
          <a:p>
            <a:pPr lvl="1"/>
            <a:r>
              <a:rPr lang="cs-CZ" dirty="0"/>
              <a:t>nástroje pro správu kódového systému NČLP</a:t>
            </a:r>
          </a:p>
          <a:p>
            <a:pPr lvl="1"/>
            <a:r>
              <a:rPr lang="cs-CZ" dirty="0"/>
              <a:t>nástroje pro poskytování komplexních terminologických služeb dle standardu HL7 FHIR terminology </a:t>
            </a:r>
            <a:r>
              <a:rPr lang="cs-CZ" dirty="0" err="1"/>
              <a:t>services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nástroje pro podporu překladů mezinárodních kódových systémů do českého jazyka</a:t>
            </a:r>
          </a:p>
          <a:p>
            <a:pPr lvl="1"/>
            <a:r>
              <a:rPr lang="cs-CZ" dirty="0"/>
              <a:t>nástroje pro správu a publikaci architektury a datových modelů v jazyce UML</a:t>
            </a:r>
          </a:p>
          <a:p>
            <a:pPr lvl="1"/>
            <a:r>
              <a:rPr lang="cs-CZ" dirty="0"/>
              <a:t>nástroje pro správu terminologických slovníků</a:t>
            </a:r>
          </a:p>
        </p:txBody>
      </p:sp>
    </p:spTree>
    <p:extLst>
      <p:ext uri="{BB962C8B-B14F-4D97-AF65-F5344CB8AC3E}">
        <p14:creationId xmlns:p14="http://schemas.microsoft.com/office/powerpoint/2010/main" val="2702664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2C045-4175-6235-40F7-6B647B83B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8423"/>
            <a:ext cx="10515600" cy="912265"/>
          </a:xfrm>
        </p:spPr>
        <p:txBody>
          <a:bodyPr/>
          <a:lstStyle/>
          <a:p>
            <a:r>
              <a:rPr lang="en-US" dirty="0"/>
              <a:t>II. </a:t>
            </a:r>
            <a:r>
              <a:rPr lang="cs-CZ" dirty="0"/>
              <a:t>Standardy</a:t>
            </a:r>
            <a:r>
              <a:rPr lang="en-US" dirty="0"/>
              <a:t> interoperability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3FF98-C2B0-522B-B326-C5ACC8492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Tvorba nových a průběžná správa existujících standardů interoperability pro jednotlivé use case</a:t>
            </a:r>
          </a:p>
          <a:p>
            <a:pPr lvl="1"/>
            <a:r>
              <a:rPr lang="cs-CZ" dirty="0"/>
              <a:t>Prioritní: PS, HDR, LAB, IMG, ORD</a:t>
            </a:r>
          </a:p>
          <a:p>
            <a:pPr lvl="1"/>
            <a:r>
              <a:rPr lang="cs-CZ" dirty="0"/>
              <a:t>Rozšiřující dle požadavků MZ a uživatelů standardů</a:t>
            </a:r>
          </a:p>
          <a:p>
            <a:pPr lvl="1"/>
            <a:r>
              <a:rPr lang="cs-CZ" dirty="0"/>
              <a:t>Kandidátní use case: ambulantní zpráva, objednávka vyšetření, rezervace termínu vyšetření či návštěvy, doporučení k hospitalizaci, rozšíření propouštěcí zprávy (speciální bloky), atp. </a:t>
            </a:r>
          </a:p>
          <a:p>
            <a:r>
              <a:rPr lang="cs-CZ" dirty="0"/>
              <a:t>Další nástroje a služby správy standardů</a:t>
            </a:r>
          </a:p>
          <a:p>
            <a:pPr lvl="1"/>
            <a:r>
              <a:rPr lang="cs-CZ" dirty="0"/>
              <a:t>DASTA</a:t>
            </a:r>
          </a:p>
          <a:p>
            <a:pPr lvl="1"/>
            <a:r>
              <a:rPr lang="cs-CZ" dirty="0"/>
              <a:t>Nástroje konverze standardů DASTA &lt;-&gt; HL7 FHIR</a:t>
            </a:r>
          </a:p>
          <a:p>
            <a:pPr lvl="1"/>
            <a:r>
              <a:rPr lang="cs-CZ" dirty="0"/>
              <a:t>Standardní vizualizace jednotlivých typů dokumentů</a:t>
            </a:r>
          </a:p>
          <a:p>
            <a:pPr lvl="1"/>
            <a:r>
              <a:rPr lang="cs-CZ" dirty="0"/>
              <a:t>Překlady mezinárodních klinických terminologií</a:t>
            </a:r>
          </a:p>
        </p:txBody>
      </p:sp>
    </p:spTree>
    <p:extLst>
      <p:ext uri="{BB962C8B-B14F-4D97-AF65-F5344CB8AC3E}">
        <p14:creationId xmlns:p14="http://schemas.microsoft.com/office/powerpoint/2010/main" val="74125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85CD-ABED-E60B-C677-D9F87CEA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</a:t>
            </a:r>
            <a:r>
              <a:rPr lang="cs-CZ" dirty="0"/>
              <a:t>Standardy interoperability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A2807-C9D9-D92E-D619-FA744DEA0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Ověření návrhu standardů formou pilotních implementací a demonstrátorů</a:t>
            </a:r>
          </a:p>
          <a:p>
            <a:r>
              <a:rPr lang="cs-CZ" dirty="0"/>
              <a:t>End-End testování za účasti kliniků</a:t>
            </a:r>
          </a:p>
        </p:txBody>
      </p:sp>
    </p:spTree>
    <p:extLst>
      <p:ext uri="{BB962C8B-B14F-4D97-AF65-F5344CB8AC3E}">
        <p14:creationId xmlns:p14="http://schemas.microsoft.com/office/powerpoint/2010/main" val="18318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7B2DC-BEA4-A491-EE82-B60C366B4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</a:t>
            </a:r>
            <a:r>
              <a:rPr lang="en-US" dirty="0" err="1"/>
              <a:t>Testovací</a:t>
            </a:r>
            <a:r>
              <a:rPr lang="en-US" dirty="0"/>
              <a:t> </a:t>
            </a:r>
            <a:r>
              <a:rPr lang="en-US" dirty="0" err="1"/>
              <a:t>rámec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2E30E-D929-2BED-4670-D4FD3D9C3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 zajištění vzniku a výměny interoperabilní zdravotnické dokumentace bude vytvořen systém pro end-to-end ověřování jejich implementace. </a:t>
            </a:r>
          </a:p>
          <a:p>
            <a:pPr lvl="1"/>
            <a:r>
              <a:rPr lang="cs-CZ" dirty="0"/>
              <a:t>Návrh procesů ověřování shody</a:t>
            </a:r>
          </a:p>
          <a:p>
            <a:pPr lvl="1"/>
            <a:r>
              <a:rPr lang="cs-CZ" dirty="0"/>
              <a:t>Analýza a zajištění nástrojů pro technické a end-end testování (nejméně pro datové standardy DASTA v4, HL7 CDA a HL7 FHIR) obsahu jednotlivých standardů a transakcí profilů IHE pro výměnu a sdílení zdravotnických dat.</a:t>
            </a:r>
          </a:p>
          <a:p>
            <a:pPr lvl="1"/>
            <a:r>
              <a:rPr lang="cs-CZ" dirty="0"/>
              <a:t>Parametrizace nástrojů pro technické a end-end testování pro všechny prioritní use case včetně use case výměny a sdílení dat.</a:t>
            </a:r>
          </a:p>
          <a:p>
            <a:pPr lvl="1"/>
            <a:r>
              <a:rPr lang="cs-CZ" dirty="0"/>
              <a:t>Organizace, technické zajištění a provedení testování shody pro implementátory projektu NPO Interoperabilita II. a IROP 2 </a:t>
            </a:r>
            <a:r>
              <a:rPr lang="cs-CZ" dirty="0" err="1"/>
              <a:t>eHealth</a:t>
            </a:r>
            <a:r>
              <a:rPr lang="cs-CZ" dirty="0"/>
              <a:t> v rozsahu do 10 testovacích eventů v rozsahu všech požadovaných use case interoperability v těchto programech. </a:t>
            </a:r>
          </a:p>
        </p:txBody>
      </p:sp>
    </p:spTree>
    <p:extLst>
      <p:ext uri="{BB962C8B-B14F-4D97-AF65-F5344CB8AC3E}">
        <p14:creationId xmlns:p14="http://schemas.microsoft.com/office/powerpoint/2010/main" val="99252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0F4D0-737B-C9AC-038D-376BB211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</a:t>
            </a:r>
            <a:r>
              <a:rPr lang="cs-CZ" dirty="0"/>
              <a:t>Propagace a vzdělávání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B5CAA-E07B-25B3-80A3-36F893B13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Cílem informačních a komunikačních aktivit bude zajistit informovanost všech zainteresovaných stran o přínosech a významu jednotlivých use case a o způsobu jejich zpracování a využití.</a:t>
            </a:r>
          </a:p>
          <a:p>
            <a:r>
              <a:rPr lang="cs-CZ" dirty="0"/>
              <a:t>Odborná i laická veřejnost bude o projektu průběžně informována zejména prostřednictvím webu, sociálních sítí, médií. </a:t>
            </a:r>
          </a:p>
          <a:p>
            <a:r>
              <a:rPr lang="cs-CZ" dirty="0"/>
              <a:t>Pro kvalitní implementaci nových standardů interoperability a testovacího rámce bude připraven a realizován program školení a seminářů pro implementátory a hlavní uživatele standardů.  </a:t>
            </a:r>
          </a:p>
        </p:txBody>
      </p:sp>
    </p:spTree>
    <p:extLst>
      <p:ext uri="{BB962C8B-B14F-4D97-AF65-F5344CB8AC3E}">
        <p14:creationId xmlns:p14="http://schemas.microsoft.com/office/powerpoint/2010/main" val="20246238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NCEZ - šablona - negativ" id="{55A6B1BC-B60F-49D7-AB2A-2DB69C12DE6C}" vid="{C7971EEF-E641-47AF-B47D-F748744A232C}"/>
    </a:ext>
  </a:extLst>
</a:theme>
</file>

<file path=ppt/theme/theme2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NCEZ - šablona - negativ" id="{55A6B1BC-B60F-49D7-AB2A-2DB69C12DE6C}" vid="{C7971EEF-E641-47AF-B47D-F748744A232C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D950880F07BF44B2E57B4E5148ED1E" ma:contentTypeVersion="2" ma:contentTypeDescription="Vytvoří nový dokument" ma:contentTypeScope="" ma:versionID="5c705c9659d664728ef5924bf7177078">
  <xsd:schema xmlns:xsd="http://www.w3.org/2001/XMLSchema" xmlns:xs="http://www.w3.org/2001/XMLSchema" xmlns:p="http://schemas.microsoft.com/office/2006/metadata/properties" xmlns:ns2="9e88f56c-316d-488a-9fd7-2d0a6ba3a282" targetNamespace="http://schemas.microsoft.com/office/2006/metadata/properties" ma:root="true" ma:fieldsID="b25d48783052cbef5f88b94fd67cfcdf" ns2:_="">
    <xsd:import namespace="9e88f56c-316d-488a-9fd7-2d0a6ba3a2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8f56c-316d-488a-9fd7-2d0a6ba3a2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04B90A-49E9-4E04-92E2-410963B37308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9e88f56c-316d-488a-9fd7-2d0a6ba3a282"/>
    <ds:schemaRef ds:uri="http://schemas.microsoft.com/office/infopath/2007/PartnerControls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322C2E8-0EFB-44DF-B5B2-900037CE6B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8f56c-316d-488a-9fd7-2d0a6ba3a2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8A1575-928D-4F17-ADEC-45CEFC6C64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15928</TotalTime>
  <Words>777</Words>
  <Application>Microsoft Macintosh PowerPoint</Application>
  <PresentationFormat>Širokoúhlá obrazovka</PresentationFormat>
  <Paragraphs>86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1_Motiv Office</vt:lpstr>
      <vt:lpstr>Informace k realizaci projektu Interoperabilita I</vt:lpstr>
      <vt:lpstr>Prezentace aplikace PowerPoint</vt:lpstr>
      <vt:lpstr>Interoperabilita I – hlavní produkty</vt:lpstr>
      <vt:lpstr>I. Řízení programu</vt:lpstr>
      <vt:lpstr>II. Standardy interoperability</vt:lpstr>
      <vt:lpstr>II. Standardy interoperability</vt:lpstr>
      <vt:lpstr>II. Standardy interoperability</vt:lpstr>
      <vt:lpstr>III. Testovací rámec</vt:lpstr>
      <vt:lpstr>IV. Propagace a vzdělávání</vt:lpstr>
      <vt:lpstr>Stav přípravy projektů</vt:lpstr>
      <vt:lpstr>Standardy interoperability EZ</vt:lpstr>
      <vt:lpstr>Obsahové standardy</vt:lpstr>
      <vt:lpstr>Standardy sdílení zdravotnické dokumentace</vt:lpstr>
      <vt:lpstr>Stav přípravy projektu Interoperabilita I</vt:lpstr>
      <vt:lpstr>Podmínky pro čerpání z výzev Interoperabilita II NPO a eHealth IROP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Expertní skupina pro Alergie</dc:title>
  <dc:creator>Hynek Kruzik</dc:creator>
  <cp:lastModifiedBy>Zeman Martin, Ing.</cp:lastModifiedBy>
  <cp:revision>204</cp:revision>
  <dcterms:created xsi:type="dcterms:W3CDTF">2021-09-23T14:56:08Z</dcterms:created>
  <dcterms:modified xsi:type="dcterms:W3CDTF">2023-05-30T04:44:43Z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0x01010030D950880F07BF44B2E57B4E5148ED1E</vt:lpwstr>
  </property>
</Properties>
</file>