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9" r:id="rId6"/>
  </p:sldMasterIdLst>
  <p:notesMasterIdLst>
    <p:notesMasterId r:id="rId73"/>
  </p:notesMasterIdLst>
  <p:sldIdLst>
    <p:sldId id="2145707084" r:id="rId7"/>
    <p:sldId id="2145706951" r:id="rId8"/>
    <p:sldId id="257" r:id="rId9"/>
    <p:sldId id="2145707085" r:id="rId10"/>
    <p:sldId id="2145707104" r:id="rId11"/>
    <p:sldId id="393" r:id="rId12"/>
    <p:sldId id="425" r:id="rId13"/>
    <p:sldId id="420" r:id="rId14"/>
    <p:sldId id="403" r:id="rId15"/>
    <p:sldId id="423" r:id="rId16"/>
    <p:sldId id="402" r:id="rId17"/>
    <p:sldId id="416" r:id="rId18"/>
    <p:sldId id="424" r:id="rId19"/>
    <p:sldId id="414" r:id="rId20"/>
    <p:sldId id="408" r:id="rId21"/>
    <p:sldId id="410" r:id="rId22"/>
    <p:sldId id="409" r:id="rId23"/>
    <p:sldId id="411" r:id="rId24"/>
    <p:sldId id="412" r:id="rId25"/>
    <p:sldId id="397" r:id="rId26"/>
    <p:sldId id="421" r:id="rId27"/>
    <p:sldId id="419" r:id="rId28"/>
    <p:sldId id="364" r:id="rId29"/>
    <p:sldId id="388" r:id="rId30"/>
    <p:sldId id="389" r:id="rId31"/>
    <p:sldId id="390" r:id="rId32"/>
    <p:sldId id="392" r:id="rId33"/>
    <p:sldId id="2145707127" r:id="rId34"/>
    <p:sldId id="395" r:id="rId35"/>
    <p:sldId id="394" r:id="rId36"/>
    <p:sldId id="396" r:id="rId37"/>
    <p:sldId id="2145707128" r:id="rId38"/>
    <p:sldId id="2145707129" r:id="rId39"/>
    <p:sldId id="415" r:id="rId40"/>
    <p:sldId id="405" r:id="rId41"/>
    <p:sldId id="407" r:id="rId42"/>
    <p:sldId id="2145707130" r:id="rId43"/>
    <p:sldId id="2145707131" r:id="rId44"/>
    <p:sldId id="2145707132" r:id="rId45"/>
    <p:sldId id="417" r:id="rId46"/>
    <p:sldId id="418" r:id="rId47"/>
    <p:sldId id="2145707133" r:id="rId48"/>
    <p:sldId id="2145707134" r:id="rId49"/>
    <p:sldId id="413" r:id="rId50"/>
    <p:sldId id="2145707135" r:id="rId51"/>
    <p:sldId id="2145707136" r:id="rId52"/>
    <p:sldId id="422" r:id="rId53"/>
    <p:sldId id="404" r:id="rId54"/>
    <p:sldId id="2145707137" r:id="rId55"/>
    <p:sldId id="2145707126" r:id="rId56"/>
    <p:sldId id="2145707094" r:id="rId57"/>
    <p:sldId id="2145707116" r:id="rId58"/>
    <p:sldId id="2145707118" r:id="rId59"/>
    <p:sldId id="2145707138" r:id="rId60"/>
    <p:sldId id="2145707106" r:id="rId61"/>
    <p:sldId id="2145707112" r:id="rId62"/>
    <p:sldId id="2145707123" r:id="rId63"/>
    <p:sldId id="2145707125" r:id="rId64"/>
    <p:sldId id="2145707124" r:id="rId65"/>
    <p:sldId id="2145707120" r:id="rId66"/>
    <p:sldId id="2145707117" r:id="rId67"/>
    <p:sldId id="2145707115" r:id="rId68"/>
    <p:sldId id="2145707139" r:id="rId69"/>
    <p:sldId id="2145707088" r:id="rId70"/>
    <p:sldId id="2145707089" r:id="rId71"/>
    <p:sldId id="2145707099" r:id="rId7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4F7C0A-9041-29B2-A632-6178022101EE}" name="Eliška Melicharová" initials="EM" userId="S::eliska.melicharova@deepview.cz::5ceeb510-f9a6-4daa-8269-1e70726a7470" providerId="AD"/>
  <p188:author id="{E2614A1F-C72D-CD95-ADA2-245572AB704E}" name="Petr Foltyn" initials="PF" userId="7f72c51738aec563" providerId="Windows Live"/>
  <p188:author id="{F21E7A50-7F4A-2E45-9759-73926DCDB6CF}" name="Řežábek Jan, Mgr." initials="ŘJM" userId="S::rezabekj@mzcr.cz::bd313979-6aa0-42e0-8102-6c05a0a9c8b7" providerId="AD"/>
  <p188:author id="{26E8EB71-3462-3777-F66C-03FBD5CE0DFF}" name="Simon Peterka" initials="SP" userId="S::peterkas@mzcr.cz::3b811a30-74f1-46d3-91e1-ab78751954cc" providerId="AD"/>
  <p188:author id="{990665B2-4C8D-C3A8-A0D3-D6A1A2FBF0D1}" name="Michal Myška" initials="MM" userId="S::michal.myska@deepview.cz::548913c2-ac91-44b0-8d6e-722c95b7cead" providerId="AD"/>
  <p188:author id="{8175F4BC-53C4-492B-DE3F-243CB624A3FF}" name="Elen Galstyan" initials="EG" userId="S::elen.galstyan@deepview.cz::7775cdde-75fe-4085-b97f-9c2e9706ca39" providerId="AD"/>
  <p188:author id="{B90E57E3-A4FB-09F5-E37B-A72F02023DA7}" name="Laisková Monika, Mgr." initials="LM" userId="S::mzulaiskovam@mznet.cz::34970638-3a4f-4a5a-802c-0292d50c916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lára Jiráková" initials="KJ" lastIdx="11" clrIdx="0">
    <p:extLst>
      <p:ext uri="{19B8F6BF-5375-455C-9EA6-DF929625EA0E}">
        <p15:presenceInfo xmlns:p15="http://schemas.microsoft.com/office/powerpoint/2012/main" userId="S-1-5-21-2911291989-1281936650-3888358911-170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7AA8"/>
    <a:srgbClr val="093562"/>
    <a:srgbClr val="003A63"/>
    <a:srgbClr val="C0CD22"/>
    <a:srgbClr val="63A8DC"/>
    <a:srgbClr val="4C9BD8"/>
    <a:srgbClr val="34648E"/>
    <a:srgbClr val="44546A"/>
    <a:srgbClr val="0C446B"/>
    <a:srgbClr val="034E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76"/>
    <p:restoredTop sz="94658"/>
  </p:normalViewPr>
  <p:slideViewPr>
    <p:cSldViewPr snapToGrid="0">
      <p:cViewPr varScale="1">
        <p:scale>
          <a:sx n="62" d="100"/>
          <a:sy n="62" d="100"/>
        </p:scale>
        <p:origin x="59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commentAuthors" Target="commentAuthor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List1!$B$1</c:f>
              <c:strCache>
                <c:ptCount val="1"/>
                <c:pt idx="0">
                  <c:v>Nezahájeno</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Bahnschrift" panose="020B0502040204020203" pitchFamily="34" charset="0"/>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c:f>
              <c:strCache>
                <c:ptCount val="1"/>
                <c:pt idx="0">
                  <c:v>Kategorie 1</c:v>
                </c:pt>
              </c:strCache>
            </c:strRef>
          </c:cat>
          <c:val>
            <c:numRef>
              <c:f>List1!$B$2</c:f>
              <c:numCache>
                <c:formatCode>General</c:formatCode>
                <c:ptCount val="1"/>
                <c:pt idx="0">
                  <c:v>17</c:v>
                </c:pt>
              </c:numCache>
            </c:numRef>
          </c:val>
          <c:extLst>
            <c:ext xmlns:c16="http://schemas.microsoft.com/office/drawing/2014/chart" uri="{C3380CC4-5D6E-409C-BE32-E72D297353CC}">
              <c16:uniqueId val="{00000000-6419-4271-B76B-4C112C3FFD73}"/>
            </c:ext>
          </c:extLst>
        </c:ser>
        <c:ser>
          <c:idx val="1"/>
          <c:order val="1"/>
          <c:tx>
            <c:strRef>
              <c:f>List1!$C$1</c:f>
              <c:strCache>
                <c:ptCount val="1"/>
                <c:pt idx="0">
                  <c:v>Probíhá</c:v>
                </c:pt>
              </c:strCache>
            </c:strRef>
          </c:tx>
          <c:spPr>
            <a:solidFill>
              <a:srgbClr val="093562"/>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Bahnschrift" panose="020B0502040204020203" pitchFamily="34" charset="0"/>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c:f>
              <c:strCache>
                <c:ptCount val="1"/>
                <c:pt idx="0">
                  <c:v>Kategorie 1</c:v>
                </c:pt>
              </c:strCache>
            </c:strRef>
          </c:cat>
          <c:val>
            <c:numRef>
              <c:f>List1!$C$2</c:f>
              <c:numCache>
                <c:formatCode>General</c:formatCode>
                <c:ptCount val="1"/>
                <c:pt idx="0">
                  <c:v>23</c:v>
                </c:pt>
              </c:numCache>
            </c:numRef>
          </c:val>
          <c:extLst>
            <c:ext xmlns:c16="http://schemas.microsoft.com/office/drawing/2014/chart" uri="{C3380CC4-5D6E-409C-BE32-E72D297353CC}">
              <c16:uniqueId val="{00000001-6419-4271-B76B-4C112C3FFD73}"/>
            </c:ext>
          </c:extLst>
        </c:ser>
        <c:ser>
          <c:idx val="2"/>
          <c:order val="2"/>
          <c:tx>
            <c:strRef>
              <c:f>List1!$D$1</c:f>
              <c:strCache>
                <c:ptCount val="1"/>
                <c:pt idx="0">
                  <c:v>Splněno</c:v>
                </c:pt>
              </c:strCache>
            </c:strRef>
          </c:tx>
          <c:spPr>
            <a:solidFill>
              <a:srgbClr val="C0CD22"/>
            </a:solidFill>
            <a:ln>
              <a:noFill/>
            </a:ln>
            <a:effectLst/>
          </c:spPr>
          <c:invertIfNegative val="0"/>
          <c:dLbls>
            <c:dLbl>
              <c:idx val="0"/>
              <c:layout>
                <c:manualLayout>
                  <c:x val="-1.071983705847681E-2"/>
                  <c:y val="1.20598166907863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419-4271-B76B-4C112C3FFD73}"/>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Bahnschrift" panose="020B0502040204020203" pitchFamily="34" charset="0"/>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c:f>
              <c:strCache>
                <c:ptCount val="1"/>
                <c:pt idx="0">
                  <c:v>Kategorie 1</c:v>
                </c:pt>
              </c:strCache>
            </c:strRef>
          </c:cat>
          <c:val>
            <c:numRef>
              <c:f>List1!$D$2</c:f>
              <c:numCache>
                <c:formatCode>General</c:formatCode>
                <c:ptCount val="1"/>
                <c:pt idx="0">
                  <c:v>0</c:v>
                </c:pt>
              </c:numCache>
            </c:numRef>
          </c:val>
          <c:extLst>
            <c:ext xmlns:c16="http://schemas.microsoft.com/office/drawing/2014/chart" uri="{C3380CC4-5D6E-409C-BE32-E72D297353CC}">
              <c16:uniqueId val="{00000003-6419-4271-B76B-4C112C3FFD73}"/>
            </c:ext>
          </c:extLst>
        </c:ser>
        <c:dLbls>
          <c:dLblPos val="outEnd"/>
          <c:showLegendKey val="0"/>
          <c:showVal val="1"/>
          <c:showCatName val="0"/>
          <c:showSerName val="0"/>
          <c:showPercent val="0"/>
          <c:showBubbleSize val="0"/>
        </c:dLbls>
        <c:gapWidth val="87"/>
        <c:overlap val="-16"/>
        <c:axId val="1273397472"/>
        <c:axId val="1273402272"/>
      </c:barChart>
      <c:catAx>
        <c:axId val="1273397472"/>
        <c:scaling>
          <c:orientation val="minMax"/>
        </c:scaling>
        <c:delete val="1"/>
        <c:axPos val="b"/>
        <c:numFmt formatCode="General" sourceLinked="1"/>
        <c:majorTickMark val="none"/>
        <c:minorTickMark val="none"/>
        <c:tickLblPos val="nextTo"/>
        <c:crossAx val="1273402272"/>
        <c:crosses val="autoZero"/>
        <c:auto val="1"/>
        <c:lblAlgn val="ctr"/>
        <c:lblOffset val="100"/>
        <c:noMultiLvlLbl val="0"/>
      </c:catAx>
      <c:valAx>
        <c:axId val="127340227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273397472"/>
        <c:crosses val="autoZero"/>
        <c:crossBetween val="between"/>
      </c:valAx>
      <c:spPr>
        <a:noFill/>
        <a:ln>
          <a:noFill/>
        </a:ln>
        <a:effectLst/>
      </c:spPr>
    </c:plotArea>
    <c:legend>
      <c:legendPos val="b"/>
      <c:layout>
        <c:manualLayout>
          <c:xMode val="edge"/>
          <c:yMode val="edge"/>
          <c:x val="3.8372796261055893E-2"/>
          <c:y val="0.87851206551424199"/>
          <c:w val="0.8642950926358518"/>
          <c:h val="8.128854551647035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Bahnschrift" panose="020B0502040204020203" pitchFamily="34" charset="0"/>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ahnschrift" panose="020B0502040204020203" pitchFamily="34" charset="0"/>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45EE49-23C6-4FA1-857D-D30BE7977634}" type="datetimeFigureOut">
              <a:rPr lang="cs-CZ" smtClean="0"/>
              <a:t>04.12.2025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DD4EAD-15A1-4C9D-A3A3-35552D43444C}" type="slidenum">
              <a:rPr lang="cs-CZ" smtClean="0"/>
              <a:t>‹#›</a:t>
            </a:fld>
            <a:endParaRPr lang="cs-CZ"/>
          </a:p>
        </p:txBody>
      </p:sp>
    </p:spTree>
    <p:extLst>
      <p:ext uri="{BB962C8B-B14F-4D97-AF65-F5344CB8AC3E}">
        <p14:creationId xmlns:p14="http://schemas.microsoft.com/office/powerpoint/2010/main" val="561799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B03F1-5455-A142-6626-9AD67C6B8FB1}"/>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99BC70EE-31BE-66C8-FA37-0A896D1FDC98}"/>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C8EB67FB-9CB1-86B0-DF84-34DD596F5130}"/>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49BDE51E-3C26-758B-A85B-B6DE543D7785}"/>
              </a:ext>
            </a:extLst>
          </p:cNvPr>
          <p:cNvSpPr>
            <a:spLocks noGrp="1"/>
          </p:cNvSpPr>
          <p:nvPr>
            <p:ph type="sldNum" sz="quarter" idx="5"/>
          </p:nvPr>
        </p:nvSpPr>
        <p:spPr/>
        <p:txBody>
          <a:bodyPr/>
          <a:lstStyle/>
          <a:p>
            <a:fld id="{7D0A01CF-8D00-4F5A-A1A9-F4437055AFD5}" type="slidenum">
              <a:rPr lang="cs-CZ" smtClean="0"/>
              <a:t>1</a:t>
            </a:fld>
            <a:endParaRPr lang="cs-CZ"/>
          </a:p>
        </p:txBody>
      </p:sp>
    </p:spTree>
    <p:extLst>
      <p:ext uri="{BB962C8B-B14F-4D97-AF65-F5344CB8AC3E}">
        <p14:creationId xmlns:p14="http://schemas.microsoft.com/office/powerpoint/2010/main" val="3441885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39692-557E-A542-89F5-3E63B84990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2491F-9C5A-12D4-C80A-C134961B9B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5B27D9-29B4-AD3A-FF26-CC9B880637EA}"/>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5BAA40E6-341E-7CA3-617E-5647AA7C8D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538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41031-55D7-0693-6078-8FA3473003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5C091D-E232-A168-3A6B-19BBBE4048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BF1703-5187-9B5B-21B9-2B6401E60785}"/>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21F87ACC-E741-E437-BC32-A3F1173E87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605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AC63D-AC18-C827-459E-E6868248E2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4EB1F-8552-1417-0EE4-8A01D0F0B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0BB1B-B2F1-A493-DD39-700AB888C5F4}"/>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094F6581-BDB0-1D1E-5B82-32239F7EB3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812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17C75-B775-8C75-BC83-5B13846EE0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E85A9-1C63-70A2-8EF1-A5FFEAF3A8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46187-B9B2-5D35-7DAF-180BCF894BE8}"/>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8D6E61C1-1B90-5B36-B6F0-E5387D2D79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248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13F8F-F545-BDED-6B2F-90A250ACA2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339C1-6AFD-683D-B1D0-F65B7C89E0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131D13-49F1-AEC8-3EB2-F2797BB2E245}"/>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11960471-77D4-DF91-CE6C-A45DDF031F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599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66040-2D8C-CA4B-7522-B2FB348D7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3ED9DE-2198-A774-FD5E-D75EB8307A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050B63-E672-D370-5BFC-E08F1846B600}"/>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0A0828E2-0ADF-851A-EDE8-654266CBEB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75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71161-2309-8373-F4D3-D9702E817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B4C81-263F-8010-3E93-608D8928C0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EFC031-3D70-1D08-59BA-EA64A21AD605}"/>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9103DDF6-1CAC-A99E-0351-A67EBEFF6F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26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4E4BF-D95B-A9F7-F320-6FD0656F98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75C7D0-FBD6-D9C6-33A3-E3FA60ABF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15F2DD-CBB0-9A8C-1BC0-5E280B497EA4}"/>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D3A5EB36-F611-266A-A3AA-9AA15ADA2F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149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7A0A2-3575-8B0D-1D2B-2D1C24EC5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84DBD-C995-8486-CD44-8F751C61A8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869FC3-BE38-D5C1-DF0D-0204C84244F2}"/>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0C806E24-B974-23BC-2F0B-D47F391873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307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E9B3D-0F63-6488-9782-64417A2C8E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0AD571-4B91-0A78-88EA-51AF8D484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54F51D-C82E-8CC4-DA49-03E00020603E}"/>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CB35E965-344F-4BD1-E725-CB7A4E8CB7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367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965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6F7DA-E686-E449-E863-C8EB88CF8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89C46F-3ED0-A537-6E68-56988F0C94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F508-5899-D848-3C10-3198C63009B3}"/>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5BE25E8D-2EC5-1CC6-1960-5048FE099F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958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CD92A-6EAF-3566-9BBB-319862B127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F72C1C-2217-1970-5D1D-DF91C33E9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EAC3E-681A-4603-4461-D43363967D86}"/>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2AEFEFBE-3E20-4BAB-3421-54A46DB254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32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42D22-FEBB-3A4F-33B3-4FC00E6935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C828E2-2ECF-6E6A-ED49-5E08520DA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13E209-2066-31BA-9DAD-58A63487C8DE}"/>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9AD3032A-C152-ED81-D243-291BE19A48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215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4E997-F71A-7890-DB18-66F5697511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E8E5F-8AF3-F644-70B0-ABF6FA573D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25C9F2-6805-9F64-A894-65A5754E0308}"/>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B3975EA1-FFE0-588A-9E0D-9500EC40A3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0924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45F3E-6994-AAE7-CF7E-BBC73CE72B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BDA3C8-6CC2-7966-6F85-37391300F5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A2C89-5416-C016-E5AE-5EBBBC63FF35}"/>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530DE0D3-922C-2A56-E2C5-14C36CA93C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480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C369A-0E80-590F-CBBD-1D35D9311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DAF235-4BE9-CF3E-A025-AA47479562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208A7-8420-2179-4007-A998613DE112}"/>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85FF11FD-ECB6-228E-6CBB-05D1B6DCB0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66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48B4F-1561-AB3C-F0E7-048CA19120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CF7866-E850-74EF-2CC8-55D241891D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533B63-0D32-0B79-6619-753FC8DACC3C}"/>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052816CD-7101-7C3F-504E-98BA2E3423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654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AD85C-57E1-FC64-E755-C9B115DADC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C2CA05-5D01-76B0-542F-B9ADCDDC9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A02955-FB42-299D-6916-49962ACC863C}"/>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82F8857E-E1FC-B0E3-B305-779539C4FE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345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C747D-0FAB-F060-021B-BE774D745D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8644E6-154F-1E1B-4A26-22AFC90911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1858FD-9B02-309B-8F78-5E52CFAFA544}"/>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D26A3F12-F794-3CFC-D8C6-F94CAF569F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422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006B6-0286-8883-4C6A-790957FE6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4B8D36-4379-15FC-4248-885FE6AAE5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8CC23E-61FB-BF19-320A-1CBB6322D72F}"/>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3F32EBCE-D87E-9398-B14B-1625F9D32D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583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4C53C-655B-CFB9-FE23-6ED02F8043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EB8FA-2A60-4C1B-15A5-125FFB5599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1FF669-DA2F-F77B-E49C-F0D9D0DDC4B7}"/>
              </a:ext>
            </a:extLst>
          </p:cNvPr>
          <p:cNvSpPr>
            <a:spLocks noGrp="1"/>
          </p:cNvSpPr>
          <p:nvPr>
            <p:ph type="body" idx="1"/>
          </p:nvPr>
        </p:nvSpPr>
        <p:spPr/>
        <p:txBody>
          <a:bodyPr/>
          <a:lstStyle/>
          <a:p>
            <a:endParaRPr lang="cs-CZ"/>
          </a:p>
        </p:txBody>
      </p:sp>
      <p:sp>
        <p:nvSpPr>
          <p:cNvPr id="4" name="Slide Number Placeholder 3">
            <a:extLst>
              <a:ext uri="{FF2B5EF4-FFF2-40B4-BE49-F238E27FC236}">
                <a16:creationId xmlns:a16="http://schemas.microsoft.com/office/drawing/2014/main" id="{DCA17672-4834-2018-B796-67ACC99852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426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8E091-B576-33C4-1870-5497F55D3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BC8330-C8B7-ACC0-5DA9-AC84577A96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D275D-3468-99B6-8B3C-03E81D85EE5F}"/>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84D50836-6603-E365-5146-1C7EE89FB4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332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4DD4EAD-15A1-4C9D-A3A3-35552D43444C}" type="slidenum">
              <a:rPr lang="cs-CZ" smtClean="0"/>
              <a:t>50</a:t>
            </a:fld>
            <a:endParaRPr lang="cs-CZ"/>
          </a:p>
        </p:txBody>
      </p:sp>
    </p:spTree>
    <p:extLst>
      <p:ext uri="{BB962C8B-B14F-4D97-AF65-F5344CB8AC3E}">
        <p14:creationId xmlns:p14="http://schemas.microsoft.com/office/powerpoint/2010/main" val="4102849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4DD4EAD-15A1-4C9D-A3A3-35552D43444C}" type="slidenum">
              <a:rPr lang="cs-CZ" smtClean="0"/>
              <a:t>51</a:t>
            </a:fld>
            <a:endParaRPr lang="cs-CZ"/>
          </a:p>
        </p:txBody>
      </p:sp>
    </p:spTree>
    <p:extLst>
      <p:ext uri="{BB962C8B-B14F-4D97-AF65-F5344CB8AC3E}">
        <p14:creationId xmlns:p14="http://schemas.microsoft.com/office/powerpoint/2010/main" val="855662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4DD4EAD-15A1-4C9D-A3A3-35552D43444C}" type="slidenum">
              <a:rPr lang="cs-CZ" smtClean="0"/>
              <a:t>56</a:t>
            </a:fld>
            <a:endParaRPr lang="cs-CZ"/>
          </a:p>
        </p:txBody>
      </p:sp>
    </p:spTree>
    <p:extLst>
      <p:ext uri="{BB962C8B-B14F-4D97-AF65-F5344CB8AC3E}">
        <p14:creationId xmlns:p14="http://schemas.microsoft.com/office/powerpoint/2010/main" val="2924019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F1B1A-2481-88BA-1904-95E073D29F53}"/>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4A8CC6CA-43BC-093C-E758-43232440A5A5}"/>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662CE38A-6263-3E40-EA9B-E8F44F8FA2F2}"/>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CCBF294A-86A1-318D-2F4F-60A9406CA2CA}"/>
              </a:ext>
            </a:extLst>
          </p:cNvPr>
          <p:cNvSpPr>
            <a:spLocks noGrp="1"/>
          </p:cNvSpPr>
          <p:nvPr>
            <p:ph type="sldNum" sz="quarter" idx="5"/>
          </p:nvPr>
        </p:nvSpPr>
        <p:spPr/>
        <p:txBody>
          <a:bodyPr/>
          <a:lstStyle/>
          <a:p>
            <a:fld id="{04DD4EAD-15A1-4C9D-A3A3-35552D43444C}" type="slidenum">
              <a:rPr lang="cs-CZ" smtClean="0"/>
              <a:t>57</a:t>
            </a:fld>
            <a:endParaRPr lang="cs-CZ"/>
          </a:p>
        </p:txBody>
      </p:sp>
    </p:spTree>
    <p:extLst>
      <p:ext uri="{BB962C8B-B14F-4D97-AF65-F5344CB8AC3E}">
        <p14:creationId xmlns:p14="http://schemas.microsoft.com/office/powerpoint/2010/main" val="1682753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87E06-60CF-3916-3FFE-E4E6A9806D1C}"/>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B7A9AED7-F875-A516-86B5-84B59FE4C4B9}"/>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E8AFCF2B-8E1E-0882-DDBB-10A42BAB6FE2}"/>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69C8BD6B-78C2-73EC-C8EF-F50D713AD144}"/>
              </a:ext>
            </a:extLst>
          </p:cNvPr>
          <p:cNvSpPr>
            <a:spLocks noGrp="1"/>
          </p:cNvSpPr>
          <p:nvPr>
            <p:ph type="sldNum" sz="quarter" idx="5"/>
          </p:nvPr>
        </p:nvSpPr>
        <p:spPr/>
        <p:txBody>
          <a:bodyPr/>
          <a:lstStyle/>
          <a:p>
            <a:fld id="{04DD4EAD-15A1-4C9D-A3A3-35552D43444C}" type="slidenum">
              <a:rPr lang="cs-CZ" smtClean="0"/>
              <a:t>58</a:t>
            </a:fld>
            <a:endParaRPr lang="cs-CZ"/>
          </a:p>
        </p:txBody>
      </p:sp>
    </p:spTree>
    <p:extLst>
      <p:ext uri="{BB962C8B-B14F-4D97-AF65-F5344CB8AC3E}">
        <p14:creationId xmlns:p14="http://schemas.microsoft.com/office/powerpoint/2010/main" val="221046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4BAFA-206A-C35F-B282-C53FA3BEF346}"/>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9A342EA3-7CF2-7A74-F3BE-354A40CE9B3F}"/>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9A77E46-1EED-8440-6E93-4120413E018A}"/>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76BCA12E-FD16-A6F6-999E-BC0FBFE5D7AB}"/>
              </a:ext>
            </a:extLst>
          </p:cNvPr>
          <p:cNvSpPr>
            <a:spLocks noGrp="1"/>
          </p:cNvSpPr>
          <p:nvPr>
            <p:ph type="sldNum" sz="quarter" idx="5"/>
          </p:nvPr>
        </p:nvSpPr>
        <p:spPr/>
        <p:txBody>
          <a:bodyPr/>
          <a:lstStyle/>
          <a:p>
            <a:fld id="{04DD4EAD-15A1-4C9D-A3A3-35552D43444C}" type="slidenum">
              <a:rPr lang="cs-CZ" smtClean="0"/>
              <a:t>59</a:t>
            </a:fld>
            <a:endParaRPr lang="cs-CZ"/>
          </a:p>
        </p:txBody>
      </p:sp>
    </p:spTree>
    <p:extLst>
      <p:ext uri="{BB962C8B-B14F-4D97-AF65-F5344CB8AC3E}">
        <p14:creationId xmlns:p14="http://schemas.microsoft.com/office/powerpoint/2010/main" val="21932015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B26C8-3BA5-95F9-3F4C-1C0A9AC94C0A}"/>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A0F8454E-11F1-68E0-2C6D-FC0D7E1CF48B}"/>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017A320D-DCE6-972A-7A90-ACE1A335AC44}"/>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01028F2C-0891-85BA-6728-DC6D52971AE1}"/>
              </a:ext>
            </a:extLst>
          </p:cNvPr>
          <p:cNvSpPr>
            <a:spLocks noGrp="1"/>
          </p:cNvSpPr>
          <p:nvPr>
            <p:ph type="sldNum" sz="quarter" idx="5"/>
          </p:nvPr>
        </p:nvSpPr>
        <p:spPr/>
        <p:txBody>
          <a:bodyPr/>
          <a:lstStyle/>
          <a:p>
            <a:fld id="{04DD4EAD-15A1-4C9D-A3A3-35552D43444C}" type="slidenum">
              <a:rPr lang="cs-CZ" smtClean="0"/>
              <a:t>60</a:t>
            </a:fld>
            <a:endParaRPr lang="cs-CZ"/>
          </a:p>
        </p:txBody>
      </p:sp>
    </p:spTree>
    <p:extLst>
      <p:ext uri="{BB962C8B-B14F-4D97-AF65-F5344CB8AC3E}">
        <p14:creationId xmlns:p14="http://schemas.microsoft.com/office/powerpoint/2010/main" val="3494593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EB3F1-FA46-AFF7-08F6-BB2140BF0AF6}"/>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86A89AA0-DF14-E268-6A63-B21C0982B32F}"/>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64B17D37-10D8-A0EA-92F9-62E58DE898D2}"/>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C92191C5-5E7A-6D23-332B-6B5EE6896D44}"/>
              </a:ext>
            </a:extLst>
          </p:cNvPr>
          <p:cNvSpPr>
            <a:spLocks noGrp="1"/>
          </p:cNvSpPr>
          <p:nvPr>
            <p:ph type="sldNum" sz="quarter" idx="5"/>
          </p:nvPr>
        </p:nvSpPr>
        <p:spPr/>
        <p:txBody>
          <a:bodyPr/>
          <a:lstStyle/>
          <a:p>
            <a:fld id="{04DD4EAD-15A1-4C9D-A3A3-35552D43444C}" type="slidenum">
              <a:rPr lang="cs-CZ" smtClean="0"/>
              <a:t>62</a:t>
            </a:fld>
            <a:endParaRPr lang="cs-CZ"/>
          </a:p>
        </p:txBody>
      </p:sp>
    </p:spTree>
    <p:extLst>
      <p:ext uri="{BB962C8B-B14F-4D97-AF65-F5344CB8AC3E}">
        <p14:creationId xmlns:p14="http://schemas.microsoft.com/office/powerpoint/2010/main" val="2924040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4DD4EAD-15A1-4C9D-A3A3-35552D43444C}" type="slidenum">
              <a:rPr lang="cs-CZ" smtClean="0"/>
              <a:t>64</a:t>
            </a:fld>
            <a:endParaRPr lang="cs-CZ"/>
          </a:p>
        </p:txBody>
      </p:sp>
    </p:spTree>
    <p:extLst>
      <p:ext uri="{BB962C8B-B14F-4D97-AF65-F5344CB8AC3E}">
        <p14:creationId xmlns:p14="http://schemas.microsoft.com/office/powerpoint/2010/main" val="144015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535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ED7B5-A6E3-8E3D-4CC0-A46FA9E9D790}"/>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B9743652-7F2A-B8DA-016F-29DEDC06F161}"/>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E9FCF734-4517-AF4E-8E90-11A53265CEA7}"/>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1173A337-8FE7-846C-7F87-AFC1D4B24382}"/>
              </a:ext>
            </a:extLst>
          </p:cNvPr>
          <p:cNvSpPr>
            <a:spLocks noGrp="1"/>
          </p:cNvSpPr>
          <p:nvPr>
            <p:ph type="sldNum" sz="quarter" idx="5"/>
          </p:nvPr>
        </p:nvSpPr>
        <p:spPr/>
        <p:txBody>
          <a:bodyPr/>
          <a:lstStyle/>
          <a:p>
            <a:fld id="{7D0A01CF-8D00-4F5A-A1A9-F4437055AFD5}" type="slidenum">
              <a:rPr lang="cs-CZ" smtClean="0"/>
              <a:t>66</a:t>
            </a:fld>
            <a:endParaRPr lang="cs-CZ"/>
          </a:p>
        </p:txBody>
      </p:sp>
    </p:spTree>
    <p:extLst>
      <p:ext uri="{BB962C8B-B14F-4D97-AF65-F5344CB8AC3E}">
        <p14:creationId xmlns:p14="http://schemas.microsoft.com/office/powerpoint/2010/main" val="3088718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A1B82-00E7-0926-95DF-CE25B5697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1258E-1479-8561-1A5C-49319465C3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B01AC4-2FEE-7CB4-98D9-9FF0D8475A58}"/>
              </a:ext>
            </a:extLst>
          </p:cNvPr>
          <p:cNvSpPr>
            <a:spLocks noGrp="1"/>
          </p:cNvSpPr>
          <p:nvPr>
            <p:ph type="body" idx="1"/>
          </p:nvPr>
        </p:nvSpPr>
        <p:spPr/>
        <p:txBody>
          <a:bodyPr/>
          <a:lstStyle/>
          <a:p>
            <a:endParaRPr lang="cs-CZ"/>
          </a:p>
        </p:txBody>
      </p:sp>
      <p:sp>
        <p:nvSpPr>
          <p:cNvPr id="4" name="Slide Number Placeholder 3">
            <a:extLst>
              <a:ext uri="{FF2B5EF4-FFF2-40B4-BE49-F238E27FC236}">
                <a16:creationId xmlns:a16="http://schemas.microsoft.com/office/drawing/2014/main" id="{81D07C37-EFEA-EE0A-4079-43F54F3124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09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7883D-8494-9A39-BC95-11D35E4405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B06DD-3085-E549-16B0-956CF59714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FC3198-57AC-36AA-BEF2-16FEFFF15564}"/>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FC98BAB6-E820-F300-87D1-F1C8ABAF42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927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1C9CE-09C5-0379-6751-5E3F800086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69A3FE-4AF7-61F2-9F03-121BB5451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C8917-B7B9-1EE9-8B01-DFBA09949AF4}"/>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CFCECD6C-1B07-BD50-3EEA-51B446B06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2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00CE0-80CD-1DE7-C7F8-056987602E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40E1F0-C63B-E6D8-A7B1-1D2D1B320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DA1CE-BA45-7C02-0579-80C63E1FCF8C}"/>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AD9C4835-2FE6-D1B9-39C7-25D7575E3B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173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E9C98-9064-70F6-406D-799925AC14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F6FD4B-8ACC-023B-BC50-FAFF18080C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6BCBB5-E2A3-FA46-3A6C-F4F8270CB6E3}"/>
              </a:ext>
            </a:extLst>
          </p:cNvPr>
          <p:cNvSpPr>
            <a:spLocks noGrp="1"/>
          </p:cNvSpPr>
          <p:nvPr>
            <p:ph type="body" idx="1"/>
          </p:nvPr>
        </p:nvSpPr>
        <p:spPr/>
        <p:txBody>
          <a:bodyPr/>
          <a:lstStyle/>
          <a:p>
            <a:endParaRPr lang="en-CZ"/>
          </a:p>
        </p:txBody>
      </p:sp>
      <p:sp>
        <p:nvSpPr>
          <p:cNvPr id="4" name="Slide Number Placeholder 3">
            <a:extLst>
              <a:ext uri="{FF2B5EF4-FFF2-40B4-BE49-F238E27FC236}">
                <a16:creationId xmlns:a16="http://schemas.microsoft.com/office/drawing/2014/main" id="{545DFD3C-BC4D-E1F7-146F-7F7E4194C7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A01CF-8D00-4F5A-A1A9-F4437055AFD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381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EF5F04-2CF6-4412-ABA4-6A9DEAB00DA1}"/>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F2849DFE-6405-426A-A942-D15DA2B41F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B084A4C5-F0EE-4904-8D7F-70DD165E24AA}"/>
              </a:ext>
            </a:extLst>
          </p:cNvPr>
          <p:cNvSpPr>
            <a:spLocks noGrp="1"/>
          </p:cNvSpPr>
          <p:nvPr>
            <p:ph type="dt" sz="half" idx="10"/>
          </p:nvPr>
        </p:nvSpPr>
        <p:spPr/>
        <p:txBody>
          <a:bodyPr/>
          <a:lstStyle/>
          <a:p>
            <a:fld id="{BCB4EA20-B24C-489F-912F-A3AF0FE7DA58}" type="datetimeFigureOut">
              <a:rPr lang="cs-CZ" smtClean="0"/>
              <a:t>04.12.2025</a:t>
            </a:fld>
            <a:endParaRPr lang="cs-CZ"/>
          </a:p>
        </p:txBody>
      </p:sp>
      <p:sp>
        <p:nvSpPr>
          <p:cNvPr id="5" name="Zástupný symbol pro zápatí 4">
            <a:extLst>
              <a:ext uri="{FF2B5EF4-FFF2-40B4-BE49-F238E27FC236}">
                <a16:creationId xmlns:a16="http://schemas.microsoft.com/office/drawing/2014/main" id="{9E8296BD-7400-4136-A505-C295019AFEF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4488CAF-2758-4057-8842-CA8A5F8F46B6}"/>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1345242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76F5D1-FF93-475B-A7FD-9DF1C89BC762}"/>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092C0996-5AFD-4404-A495-11E7E3D54D1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AE50A80-F435-4393-924F-6D2C89D3CE4F}"/>
              </a:ext>
            </a:extLst>
          </p:cNvPr>
          <p:cNvSpPr>
            <a:spLocks noGrp="1"/>
          </p:cNvSpPr>
          <p:nvPr>
            <p:ph type="dt" sz="half" idx="10"/>
          </p:nvPr>
        </p:nvSpPr>
        <p:spPr/>
        <p:txBody>
          <a:bodyPr/>
          <a:lstStyle/>
          <a:p>
            <a:fld id="{BCB4EA20-B24C-489F-912F-A3AF0FE7DA58}" type="datetimeFigureOut">
              <a:rPr lang="cs-CZ" smtClean="0"/>
              <a:t>04.12.2025</a:t>
            </a:fld>
            <a:endParaRPr lang="cs-CZ"/>
          </a:p>
        </p:txBody>
      </p:sp>
      <p:sp>
        <p:nvSpPr>
          <p:cNvPr id="5" name="Zástupný symbol pro zápatí 4">
            <a:extLst>
              <a:ext uri="{FF2B5EF4-FFF2-40B4-BE49-F238E27FC236}">
                <a16:creationId xmlns:a16="http://schemas.microsoft.com/office/drawing/2014/main" id="{F3BA599E-CFFF-44EB-81EB-E32FF563740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810ADB4-F67A-4695-A2F0-747B0B9E258B}"/>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3437938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3BDDF303-CD96-42D0-B0FF-1EA2631BB37F}"/>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9348536A-2C47-465F-89A9-3E6CCA23EE2C}"/>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86E8545-207B-4A04-A67E-4D527662391C}"/>
              </a:ext>
            </a:extLst>
          </p:cNvPr>
          <p:cNvSpPr>
            <a:spLocks noGrp="1"/>
          </p:cNvSpPr>
          <p:nvPr>
            <p:ph type="dt" sz="half" idx="10"/>
          </p:nvPr>
        </p:nvSpPr>
        <p:spPr/>
        <p:txBody>
          <a:bodyPr/>
          <a:lstStyle/>
          <a:p>
            <a:fld id="{BCB4EA20-B24C-489F-912F-A3AF0FE7DA58}" type="datetimeFigureOut">
              <a:rPr lang="cs-CZ" smtClean="0"/>
              <a:t>04.12.2025</a:t>
            </a:fld>
            <a:endParaRPr lang="cs-CZ"/>
          </a:p>
        </p:txBody>
      </p:sp>
      <p:sp>
        <p:nvSpPr>
          <p:cNvPr id="5" name="Zástupný symbol pro zápatí 4">
            <a:extLst>
              <a:ext uri="{FF2B5EF4-FFF2-40B4-BE49-F238E27FC236}">
                <a16:creationId xmlns:a16="http://schemas.microsoft.com/office/drawing/2014/main" id="{A1A56CD5-46BB-4CD6-B7C3-49BC4372B24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458F517-15EB-441E-9B99-086CDBD29E66}"/>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3301576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bg>
      <p:bgPr>
        <a:solidFill>
          <a:schemeClr val="tx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3439B4-22B2-4FBB-9C3A-BE9E186C223F}"/>
              </a:ext>
            </a:extLst>
          </p:cNvPr>
          <p:cNvSpPr>
            <a:spLocks noGrp="1"/>
          </p:cNvSpPr>
          <p:nvPr>
            <p:ph type="ctrTitle"/>
          </p:nvPr>
        </p:nvSpPr>
        <p:spPr>
          <a:xfrm>
            <a:off x="1371600" y="2133600"/>
            <a:ext cx="9448800" cy="1938010"/>
          </a:xfrm>
        </p:spPr>
        <p:txBody>
          <a:bodyPr anchor="b">
            <a:normAutofit/>
          </a:bodyPr>
          <a:lstStyle>
            <a:lvl1pPr algn="ctr">
              <a:defRPr sz="5400" cap="all" baseline="0">
                <a:solidFill>
                  <a:schemeClr val="bg1"/>
                </a:solidFill>
              </a:defRPr>
            </a:lvl1pPr>
          </a:lstStyle>
          <a:p>
            <a:r>
              <a:rPr lang="cs-CZ"/>
              <a:t>Kliknutím lze upravit styl.</a:t>
            </a:r>
          </a:p>
        </p:txBody>
      </p:sp>
      <p:sp>
        <p:nvSpPr>
          <p:cNvPr id="3" name="Podnadpis 2">
            <a:extLst>
              <a:ext uri="{FF2B5EF4-FFF2-40B4-BE49-F238E27FC236}">
                <a16:creationId xmlns:a16="http://schemas.microsoft.com/office/drawing/2014/main" id="{34FBD5A7-3B66-490F-B94F-6FA1D2711674}"/>
              </a:ext>
            </a:extLst>
          </p:cNvPr>
          <p:cNvSpPr>
            <a:spLocks noGrp="1"/>
          </p:cNvSpPr>
          <p:nvPr>
            <p:ph type="subTitle" idx="1"/>
          </p:nvPr>
        </p:nvSpPr>
        <p:spPr>
          <a:xfrm>
            <a:off x="1371600" y="4524572"/>
            <a:ext cx="9448800" cy="11223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5" name="Zástupný symbol pro zápatí 4">
            <a:extLst>
              <a:ext uri="{FF2B5EF4-FFF2-40B4-BE49-F238E27FC236}">
                <a16:creationId xmlns:a16="http://schemas.microsoft.com/office/drawing/2014/main" id="{8E74A9E9-DE9A-4377-BE39-E02948CE03F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0F8BDCC-DF83-48F6-AB51-F0F8AE8B4348}"/>
              </a:ext>
            </a:extLst>
          </p:cNvPr>
          <p:cNvSpPr>
            <a:spLocks noGrp="1"/>
          </p:cNvSpPr>
          <p:nvPr>
            <p:ph type="sldNum" sz="quarter" idx="12"/>
          </p:nvPr>
        </p:nvSpPr>
        <p:spPr/>
        <p:txBody>
          <a:bodyPr/>
          <a:lstStyle>
            <a:lvl1pPr>
              <a:defRPr>
                <a:solidFill>
                  <a:schemeClr val="accent6"/>
                </a:solidFill>
              </a:defRPr>
            </a:lvl1pPr>
          </a:lstStyle>
          <a:p>
            <a:fld id="{890E54D3-D00C-4F51-80A7-9147D6EFBB5C}" type="slidenum">
              <a:rPr lang="cs-CZ" smtClean="0"/>
              <a:pPr/>
              <a:t>‹#›</a:t>
            </a:fld>
            <a:endParaRPr lang="cs-CZ"/>
          </a:p>
        </p:txBody>
      </p:sp>
      <p:sp>
        <p:nvSpPr>
          <p:cNvPr id="12" name="Zástupný symbol pro datum 3">
            <a:extLst>
              <a:ext uri="{FF2B5EF4-FFF2-40B4-BE49-F238E27FC236}">
                <a16:creationId xmlns:a16="http://schemas.microsoft.com/office/drawing/2014/main" id="{2FB6C10B-B6E3-48F3-AD39-A4715782B21A}"/>
              </a:ext>
            </a:extLst>
          </p:cNvPr>
          <p:cNvSpPr>
            <a:spLocks noGrp="1"/>
          </p:cNvSpPr>
          <p:nvPr>
            <p:ph type="dt" sz="half" idx="10"/>
          </p:nvPr>
        </p:nvSpPr>
        <p:spPr>
          <a:xfrm>
            <a:off x="540000" y="6356350"/>
            <a:ext cx="2743200" cy="365125"/>
          </a:xfrm>
        </p:spPr>
        <p:txBody>
          <a:bodyPr/>
          <a:lstStyle/>
          <a:p>
            <a:fld id="{E0978870-A47A-4592-8D40-8375B8547AFE}" type="datetime1">
              <a:rPr lang="cs-CZ" smtClean="0"/>
              <a:t>04.12.2025</a:t>
            </a:fld>
            <a:endParaRPr lang="cs-CZ"/>
          </a:p>
        </p:txBody>
      </p:sp>
    </p:spTree>
    <p:extLst>
      <p:ext uri="{BB962C8B-B14F-4D97-AF65-F5344CB8AC3E}">
        <p14:creationId xmlns:p14="http://schemas.microsoft.com/office/powerpoint/2010/main" val="3139877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AEDC30-065E-42E0-A991-686AF5AC8E72}"/>
              </a:ext>
            </a:extLst>
          </p:cNvPr>
          <p:cNvSpPr>
            <a:spLocks noGrp="1"/>
          </p:cNvSpPr>
          <p:nvPr>
            <p:ph type="title"/>
          </p:nvPr>
        </p:nvSpPr>
        <p:spPr/>
        <p:txBody>
          <a:bodyPr anchor="t" anchorCtr="0"/>
          <a:lstStyle/>
          <a:p>
            <a:r>
              <a:rPr lang="cs-CZ"/>
              <a:t>Kliknutím lze upravit styl.</a:t>
            </a:r>
          </a:p>
        </p:txBody>
      </p:sp>
      <p:sp>
        <p:nvSpPr>
          <p:cNvPr id="3" name="Zástupný symbol pro obsah 2">
            <a:extLst>
              <a:ext uri="{FF2B5EF4-FFF2-40B4-BE49-F238E27FC236}">
                <a16:creationId xmlns:a16="http://schemas.microsoft.com/office/drawing/2014/main" id="{F2F9BA54-6D16-415F-B124-0BCAD6D57E71}"/>
              </a:ext>
            </a:extLst>
          </p:cNvPr>
          <p:cNvSpPr>
            <a:spLocks noGrp="1"/>
          </p:cNvSpPr>
          <p:nvPr>
            <p:ph idx="1"/>
          </p:nvPr>
        </p:nvSpPr>
        <p:spPr/>
        <p:txBody>
          <a:bodyPr/>
          <a:lstStyle>
            <a:lvl1pPr>
              <a:defRPr sz="1200"/>
            </a:lvl1pPr>
            <a:lvl2pPr>
              <a:defRPr sz="1200"/>
            </a:lvl2pPr>
            <a:lvl3pPr>
              <a:defRPr sz="1200"/>
            </a:lvl3pPr>
            <a:lvl4pPr>
              <a:defRPr sz="1200"/>
            </a:lvl4pPr>
            <a:lvl5pPr>
              <a:defRPr sz="1200"/>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A61BF4F-121E-4F5A-9F08-804ADAD22973}"/>
              </a:ext>
            </a:extLst>
          </p:cNvPr>
          <p:cNvSpPr>
            <a:spLocks noGrp="1"/>
          </p:cNvSpPr>
          <p:nvPr>
            <p:ph type="dt" sz="half" idx="10"/>
          </p:nvPr>
        </p:nvSpPr>
        <p:spPr/>
        <p:txBody>
          <a:bodyPr/>
          <a:lstStyle/>
          <a:p>
            <a:fld id="{70C915E5-0306-47D2-A7B0-369748F5A635}" type="datetime1">
              <a:rPr lang="cs-CZ" smtClean="0"/>
              <a:t>04.12.2025</a:t>
            </a:fld>
            <a:endParaRPr lang="cs-CZ"/>
          </a:p>
        </p:txBody>
      </p:sp>
      <p:sp>
        <p:nvSpPr>
          <p:cNvPr id="5" name="Zástupný symbol pro zápatí 4">
            <a:extLst>
              <a:ext uri="{FF2B5EF4-FFF2-40B4-BE49-F238E27FC236}">
                <a16:creationId xmlns:a16="http://schemas.microsoft.com/office/drawing/2014/main" id="{03A8283A-21D6-4704-B6C1-331B02CB9F1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CA4C139-EAD9-473A-BEC3-92D3F8E040AF}"/>
              </a:ext>
            </a:extLst>
          </p:cNvPr>
          <p:cNvSpPr>
            <a:spLocks noGrp="1"/>
          </p:cNvSpPr>
          <p:nvPr>
            <p:ph type="sldNum" sz="quarter" idx="12"/>
          </p:nvPr>
        </p:nvSpPr>
        <p:spPr/>
        <p:txBody>
          <a:bodyPr/>
          <a:lstStyle/>
          <a:p>
            <a:fld id="{890E54D3-D00C-4F51-80A7-9147D6EFBB5C}" type="slidenum">
              <a:rPr lang="cs-CZ" smtClean="0"/>
              <a:t>‹#›</a:t>
            </a:fld>
            <a:endParaRPr lang="cs-CZ"/>
          </a:p>
        </p:txBody>
      </p:sp>
      <p:pic>
        <p:nvPicPr>
          <p:cNvPr id="7" name="Grafický objekt 5">
            <a:extLst>
              <a:ext uri="{FF2B5EF4-FFF2-40B4-BE49-F238E27FC236}">
                <a16:creationId xmlns:a16="http://schemas.microsoft.com/office/drawing/2014/main" id="{FCCA85DE-0017-D12E-B52E-44E37C9B32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0010" y="6417517"/>
            <a:ext cx="1553850" cy="242789"/>
          </a:xfrm>
          <a:prstGeom prst="rect">
            <a:avLst/>
          </a:prstGeom>
        </p:spPr>
      </p:pic>
    </p:spTree>
    <p:extLst>
      <p:ext uri="{BB962C8B-B14F-4D97-AF65-F5344CB8AC3E}">
        <p14:creationId xmlns:p14="http://schemas.microsoft.com/office/powerpoint/2010/main" val="846036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Úvodní snímek - alternativní">
    <p:bg>
      <p:bgPr>
        <a:solidFill>
          <a:schemeClr val="tx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3439B4-22B2-4FBB-9C3A-BE9E186C223F}"/>
              </a:ext>
            </a:extLst>
          </p:cNvPr>
          <p:cNvSpPr>
            <a:spLocks noGrp="1"/>
          </p:cNvSpPr>
          <p:nvPr>
            <p:ph type="ctrTitle"/>
          </p:nvPr>
        </p:nvSpPr>
        <p:spPr>
          <a:xfrm>
            <a:off x="1440000" y="2133600"/>
            <a:ext cx="6781800" cy="1938010"/>
          </a:xfrm>
        </p:spPr>
        <p:txBody>
          <a:bodyPr anchor="b">
            <a:normAutofit/>
          </a:bodyPr>
          <a:lstStyle>
            <a:lvl1pPr algn="l">
              <a:defRPr sz="5400" cap="all" baseline="0">
                <a:solidFill>
                  <a:schemeClr val="bg1"/>
                </a:solidFill>
              </a:defRPr>
            </a:lvl1pPr>
          </a:lstStyle>
          <a:p>
            <a:r>
              <a:rPr lang="cs-CZ"/>
              <a:t>Kliknutím lze upravit styl.</a:t>
            </a:r>
          </a:p>
        </p:txBody>
      </p:sp>
      <p:sp>
        <p:nvSpPr>
          <p:cNvPr id="3" name="Podnadpis 2">
            <a:extLst>
              <a:ext uri="{FF2B5EF4-FFF2-40B4-BE49-F238E27FC236}">
                <a16:creationId xmlns:a16="http://schemas.microsoft.com/office/drawing/2014/main" id="{34FBD5A7-3B66-490F-B94F-6FA1D2711674}"/>
              </a:ext>
            </a:extLst>
          </p:cNvPr>
          <p:cNvSpPr>
            <a:spLocks noGrp="1"/>
          </p:cNvSpPr>
          <p:nvPr>
            <p:ph type="subTitle" idx="1"/>
          </p:nvPr>
        </p:nvSpPr>
        <p:spPr>
          <a:xfrm>
            <a:off x="1440000" y="4524572"/>
            <a:ext cx="6781800" cy="11223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5" name="Zástupný symbol pro zápatí 4">
            <a:extLst>
              <a:ext uri="{FF2B5EF4-FFF2-40B4-BE49-F238E27FC236}">
                <a16:creationId xmlns:a16="http://schemas.microsoft.com/office/drawing/2014/main" id="{8E74A9E9-DE9A-4377-BE39-E02948CE03F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0F8BDCC-DF83-48F6-AB51-F0F8AE8B4348}"/>
              </a:ext>
            </a:extLst>
          </p:cNvPr>
          <p:cNvSpPr>
            <a:spLocks noGrp="1"/>
          </p:cNvSpPr>
          <p:nvPr>
            <p:ph type="sldNum" sz="quarter" idx="12"/>
          </p:nvPr>
        </p:nvSpPr>
        <p:spPr/>
        <p:txBody>
          <a:bodyPr/>
          <a:lstStyle>
            <a:lvl1pPr>
              <a:defRPr>
                <a:solidFill>
                  <a:schemeClr val="accent6"/>
                </a:solidFill>
              </a:defRPr>
            </a:lvl1pPr>
          </a:lstStyle>
          <a:p>
            <a:fld id="{890E54D3-D00C-4F51-80A7-9147D6EFBB5C}" type="slidenum">
              <a:rPr lang="cs-CZ" smtClean="0"/>
              <a:pPr/>
              <a:t>‹#›</a:t>
            </a:fld>
            <a:endParaRPr lang="cs-CZ"/>
          </a:p>
        </p:txBody>
      </p:sp>
      <p:cxnSp>
        <p:nvCxnSpPr>
          <p:cNvPr id="11" name="Přímá spojnice 10">
            <a:extLst>
              <a:ext uri="{FF2B5EF4-FFF2-40B4-BE49-F238E27FC236}">
                <a16:creationId xmlns:a16="http://schemas.microsoft.com/office/drawing/2014/main" id="{DAE306DB-7B8D-4505-BEF0-DBDF30BCE0FE}"/>
              </a:ext>
            </a:extLst>
          </p:cNvPr>
          <p:cNvCxnSpPr/>
          <p:nvPr/>
        </p:nvCxnSpPr>
        <p:spPr>
          <a:xfrm>
            <a:off x="540000" y="2178000"/>
            <a:ext cx="0" cy="46800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Zástupný symbol pro datum 3">
            <a:extLst>
              <a:ext uri="{FF2B5EF4-FFF2-40B4-BE49-F238E27FC236}">
                <a16:creationId xmlns:a16="http://schemas.microsoft.com/office/drawing/2014/main" id="{2DE82629-535D-4AC7-8276-67F9FDFF53BE}"/>
              </a:ext>
            </a:extLst>
          </p:cNvPr>
          <p:cNvSpPr>
            <a:spLocks noGrp="1"/>
          </p:cNvSpPr>
          <p:nvPr>
            <p:ph type="dt" sz="half" idx="10"/>
          </p:nvPr>
        </p:nvSpPr>
        <p:spPr>
          <a:xfrm>
            <a:off x="1440000" y="6356350"/>
            <a:ext cx="2448000" cy="365125"/>
          </a:xfrm>
        </p:spPr>
        <p:txBody>
          <a:bodyPr/>
          <a:lstStyle/>
          <a:p>
            <a:fld id="{BDDCF8A8-0FD0-4FDA-B5A0-4A73CA00C0E0}" type="datetime1">
              <a:rPr lang="cs-CZ" smtClean="0"/>
              <a:t>04.12.2025</a:t>
            </a:fld>
            <a:endParaRPr lang="cs-CZ"/>
          </a:p>
        </p:txBody>
      </p:sp>
      <p:sp>
        <p:nvSpPr>
          <p:cNvPr id="13" name="Ovál 12">
            <a:extLst>
              <a:ext uri="{FF2B5EF4-FFF2-40B4-BE49-F238E27FC236}">
                <a16:creationId xmlns:a16="http://schemas.microsoft.com/office/drawing/2014/main" id="{E041EC10-1B1E-4A63-8C69-49256E99FF5E}"/>
              </a:ext>
            </a:extLst>
          </p:cNvPr>
          <p:cNvSpPr/>
          <p:nvPr/>
        </p:nvSpPr>
        <p:spPr>
          <a:xfrm>
            <a:off x="486000" y="2070000"/>
            <a:ext cx="108000" cy="108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14740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Úvodní snímek - světlý">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3439B4-22B2-4FBB-9C3A-BE9E186C223F}"/>
              </a:ext>
            </a:extLst>
          </p:cNvPr>
          <p:cNvSpPr>
            <a:spLocks noGrp="1"/>
          </p:cNvSpPr>
          <p:nvPr>
            <p:ph type="ctrTitle"/>
          </p:nvPr>
        </p:nvSpPr>
        <p:spPr>
          <a:xfrm>
            <a:off x="1371600" y="2133600"/>
            <a:ext cx="9448800" cy="1938010"/>
          </a:xfrm>
        </p:spPr>
        <p:txBody>
          <a:bodyPr anchor="b">
            <a:normAutofit/>
          </a:bodyPr>
          <a:lstStyle>
            <a:lvl1pPr algn="ctr">
              <a:defRPr sz="5400" cap="all" baseline="0">
                <a:solidFill>
                  <a:schemeClr val="tx2"/>
                </a:solidFill>
              </a:defRPr>
            </a:lvl1pPr>
          </a:lstStyle>
          <a:p>
            <a:r>
              <a:rPr lang="cs-CZ"/>
              <a:t>Kliknutím lze upravit styl.</a:t>
            </a:r>
          </a:p>
        </p:txBody>
      </p:sp>
      <p:sp>
        <p:nvSpPr>
          <p:cNvPr id="3" name="Podnadpis 2">
            <a:extLst>
              <a:ext uri="{FF2B5EF4-FFF2-40B4-BE49-F238E27FC236}">
                <a16:creationId xmlns:a16="http://schemas.microsoft.com/office/drawing/2014/main" id="{34FBD5A7-3B66-490F-B94F-6FA1D2711674}"/>
              </a:ext>
            </a:extLst>
          </p:cNvPr>
          <p:cNvSpPr>
            <a:spLocks noGrp="1"/>
          </p:cNvSpPr>
          <p:nvPr>
            <p:ph type="subTitle" idx="1"/>
          </p:nvPr>
        </p:nvSpPr>
        <p:spPr>
          <a:xfrm>
            <a:off x="1371600" y="4524572"/>
            <a:ext cx="9448800" cy="1122362"/>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ACC481E0-32D8-4ABA-9C58-AF526B84E132}"/>
              </a:ext>
            </a:extLst>
          </p:cNvPr>
          <p:cNvSpPr>
            <a:spLocks noGrp="1"/>
          </p:cNvSpPr>
          <p:nvPr>
            <p:ph type="dt" sz="half" idx="10"/>
          </p:nvPr>
        </p:nvSpPr>
        <p:spPr/>
        <p:txBody>
          <a:bodyPr/>
          <a:lstStyle/>
          <a:p>
            <a:fld id="{EE83D70E-EF18-4DCD-9A8B-3327C4EEB7B2}" type="datetime1">
              <a:rPr lang="cs-CZ" smtClean="0"/>
              <a:t>04.12.2025</a:t>
            </a:fld>
            <a:endParaRPr lang="cs-CZ"/>
          </a:p>
        </p:txBody>
      </p:sp>
      <p:sp>
        <p:nvSpPr>
          <p:cNvPr id="5" name="Zástupný symbol pro zápatí 4">
            <a:extLst>
              <a:ext uri="{FF2B5EF4-FFF2-40B4-BE49-F238E27FC236}">
                <a16:creationId xmlns:a16="http://schemas.microsoft.com/office/drawing/2014/main" id="{8E74A9E9-DE9A-4377-BE39-E02948CE03F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0F8BDCC-DF83-48F6-AB51-F0F8AE8B4348}"/>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357285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AEDC30-065E-42E0-A991-686AF5AC8E72}"/>
              </a:ext>
            </a:extLst>
          </p:cNvPr>
          <p:cNvSpPr>
            <a:spLocks noGrp="1"/>
          </p:cNvSpPr>
          <p:nvPr>
            <p:ph type="title"/>
          </p:nvPr>
        </p:nvSpPr>
        <p:spPr>
          <a:xfrm>
            <a:off x="540000" y="365125"/>
            <a:ext cx="11088000" cy="1325563"/>
          </a:xfrm>
        </p:spPr>
        <p:txBody>
          <a:bodyPr/>
          <a:lstStyle/>
          <a:p>
            <a:r>
              <a:rPr lang="cs-CZ"/>
              <a:t>Kliknutím lze upravit styl.</a:t>
            </a:r>
          </a:p>
        </p:txBody>
      </p:sp>
      <p:sp>
        <p:nvSpPr>
          <p:cNvPr id="3" name="Zástupný symbol pro obsah 2">
            <a:extLst>
              <a:ext uri="{FF2B5EF4-FFF2-40B4-BE49-F238E27FC236}">
                <a16:creationId xmlns:a16="http://schemas.microsoft.com/office/drawing/2014/main" id="{F2F9BA54-6D16-415F-B124-0BCAD6D57E71}"/>
              </a:ext>
            </a:extLst>
          </p:cNvPr>
          <p:cNvSpPr>
            <a:spLocks noGrp="1"/>
          </p:cNvSpPr>
          <p:nvPr>
            <p:ph idx="1"/>
          </p:nvPr>
        </p:nvSpPr>
        <p:spPr>
          <a:xfrm>
            <a:off x="1440000" y="1825625"/>
            <a:ext cx="10188000" cy="4351338"/>
          </a:xfrm>
        </p:spPr>
        <p:txBody>
          <a:bodyPr>
            <a:normAutofit/>
          </a:bodyPr>
          <a:lstStyle>
            <a:lvl1pPr>
              <a:defRPr sz="1200" b="1">
                <a:solidFill>
                  <a:schemeClr val="tx2"/>
                </a:solidFill>
              </a:defRPr>
            </a:lvl1pPr>
            <a:lvl2pPr>
              <a:defRPr sz="1200" b="1">
                <a:solidFill>
                  <a:schemeClr val="accent2"/>
                </a:solidFill>
              </a:defRPr>
            </a:lvl2pPr>
            <a:lvl3pPr>
              <a:defRPr sz="1200"/>
            </a:lvl3pPr>
            <a:lvl4pPr>
              <a:defRPr sz="1200"/>
            </a:lvl4pPr>
            <a:lvl5pPr>
              <a:defRPr sz="1200"/>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A61BF4F-121E-4F5A-9F08-804ADAD22973}"/>
              </a:ext>
            </a:extLst>
          </p:cNvPr>
          <p:cNvSpPr>
            <a:spLocks noGrp="1"/>
          </p:cNvSpPr>
          <p:nvPr>
            <p:ph type="dt" sz="half" idx="10"/>
          </p:nvPr>
        </p:nvSpPr>
        <p:spPr>
          <a:xfrm>
            <a:off x="1440000" y="6356350"/>
            <a:ext cx="2448000" cy="365125"/>
          </a:xfrm>
        </p:spPr>
        <p:txBody>
          <a:bodyPr/>
          <a:lstStyle/>
          <a:p>
            <a:fld id="{67DD7422-41A7-4AE0-A0FA-E6BA09A6914F}" type="datetime1">
              <a:rPr lang="cs-CZ" smtClean="0"/>
              <a:t>04.12.2025</a:t>
            </a:fld>
            <a:endParaRPr lang="cs-CZ"/>
          </a:p>
        </p:txBody>
      </p:sp>
      <p:sp>
        <p:nvSpPr>
          <p:cNvPr id="5" name="Zástupný symbol pro zápatí 4">
            <a:extLst>
              <a:ext uri="{FF2B5EF4-FFF2-40B4-BE49-F238E27FC236}">
                <a16:creationId xmlns:a16="http://schemas.microsoft.com/office/drawing/2014/main" id="{03A8283A-21D6-4704-B6C1-331B02CB9F1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CA4C139-EAD9-473A-BEC3-92D3F8E040AF}"/>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3719827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Záhlaví oddílu">
    <p:spTree>
      <p:nvGrpSpPr>
        <p:cNvPr id="1" name=""/>
        <p:cNvGrpSpPr/>
        <p:nvPr/>
      </p:nvGrpSpPr>
      <p:grpSpPr>
        <a:xfrm>
          <a:off x="0" y="0"/>
          <a:ext cx="0" cy="0"/>
          <a:chOff x="0" y="0"/>
          <a:chExt cx="0" cy="0"/>
        </a:xfrm>
      </p:grpSpPr>
      <p:sp>
        <p:nvSpPr>
          <p:cNvPr id="15" name="Zástupný symbol pro text 3">
            <a:extLst>
              <a:ext uri="{FF2B5EF4-FFF2-40B4-BE49-F238E27FC236}">
                <a16:creationId xmlns:a16="http://schemas.microsoft.com/office/drawing/2014/main" id="{012981AB-C35A-4ACC-BDFE-52838DE2A375}"/>
              </a:ext>
            </a:extLst>
          </p:cNvPr>
          <p:cNvSpPr>
            <a:spLocks noGrp="1"/>
          </p:cNvSpPr>
          <p:nvPr>
            <p:ph type="body" sz="half" idx="2" hasCustomPrompt="1"/>
          </p:nvPr>
        </p:nvSpPr>
        <p:spPr>
          <a:xfrm>
            <a:off x="1440000" y="974707"/>
            <a:ext cx="2743200" cy="1200329"/>
          </a:xfrm>
          <a:noFill/>
        </p:spPr>
        <p:txBody>
          <a:bodyPr wrap="square" rtlCol="0">
            <a:spAutoFit/>
          </a:bodyPr>
          <a:lstStyle>
            <a:lvl1pPr marL="0" indent="0" algn="l" defTabSz="914400" rtl="0" eaLnBrk="1" latinLnBrk="0" hangingPunct="1">
              <a:buNone/>
              <a:defRPr lang="cs-CZ" sz="8000" kern="1200" dirty="0">
                <a:solidFill>
                  <a:schemeClr val="accent2"/>
                </a:solidFill>
                <a:latin typeface="Century Gothic" panose="020B0502020202020204" pitchFamily="34" charset="0"/>
                <a:ea typeface="+mn-ea"/>
                <a:cs typeface="+mn-cs"/>
              </a:defRPr>
            </a:lvl1pPr>
          </a:lstStyle>
          <a:p>
            <a:pPr marL="0" lvl="0"/>
            <a:r>
              <a:rPr lang="cs-CZ"/>
              <a:t>01</a:t>
            </a:r>
          </a:p>
        </p:txBody>
      </p:sp>
      <p:sp>
        <p:nvSpPr>
          <p:cNvPr id="5" name="Zástupný symbol pro zápatí 4">
            <a:extLst>
              <a:ext uri="{FF2B5EF4-FFF2-40B4-BE49-F238E27FC236}">
                <a16:creationId xmlns:a16="http://schemas.microsoft.com/office/drawing/2014/main" id="{75ED52B3-DBF4-41F2-97AC-513CE4291B7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F16BB02-2F5A-4266-A35F-93288FD2E01E}"/>
              </a:ext>
            </a:extLst>
          </p:cNvPr>
          <p:cNvSpPr>
            <a:spLocks noGrp="1"/>
          </p:cNvSpPr>
          <p:nvPr>
            <p:ph type="sldNum" sz="quarter" idx="12"/>
          </p:nvPr>
        </p:nvSpPr>
        <p:spPr/>
        <p:txBody>
          <a:bodyPr/>
          <a:lstStyle/>
          <a:p>
            <a:fld id="{890E54D3-D00C-4F51-80A7-9147D6EFBB5C}" type="slidenum">
              <a:rPr lang="cs-CZ" smtClean="0"/>
              <a:t>‹#›</a:t>
            </a:fld>
            <a:endParaRPr lang="cs-CZ"/>
          </a:p>
        </p:txBody>
      </p:sp>
      <p:sp>
        <p:nvSpPr>
          <p:cNvPr id="9" name="Zástupný symbol pro datum 3">
            <a:extLst>
              <a:ext uri="{FF2B5EF4-FFF2-40B4-BE49-F238E27FC236}">
                <a16:creationId xmlns:a16="http://schemas.microsoft.com/office/drawing/2014/main" id="{93487763-4A76-48D8-9B28-7EFF0C3F1499}"/>
              </a:ext>
            </a:extLst>
          </p:cNvPr>
          <p:cNvSpPr>
            <a:spLocks noGrp="1"/>
          </p:cNvSpPr>
          <p:nvPr>
            <p:ph type="dt" sz="half" idx="10"/>
          </p:nvPr>
        </p:nvSpPr>
        <p:spPr>
          <a:xfrm>
            <a:off x="1440000" y="6356350"/>
            <a:ext cx="2448000" cy="365125"/>
          </a:xfrm>
        </p:spPr>
        <p:txBody>
          <a:bodyPr/>
          <a:lstStyle/>
          <a:p>
            <a:fld id="{5EABBFDA-53BE-4D6B-AF47-28401BC56859}" type="datetime1">
              <a:rPr lang="cs-CZ" smtClean="0"/>
              <a:t>04.12.2025</a:t>
            </a:fld>
            <a:endParaRPr lang="cs-CZ"/>
          </a:p>
        </p:txBody>
      </p:sp>
      <p:sp>
        <p:nvSpPr>
          <p:cNvPr id="12" name="Zástupný symbol pro text 2">
            <a:extLst>
              <a:ext uri="{FF2B5EF4-FFF2-40B4-BE49-F238E27FC236}">
                <a16:creationId xmlns:a16="http://schemas.microsoft.com/office/drawing/2014/main" id="{42DF245B-E245-47C0-9B7C-D45CA0ADB6F1}"/>
              </a:ext>
            </a:extLst>
          </p:cNvPr>
          <p:cNvSpPr>
            <a:spLocks noGrp="1"/>
          </p:cNvSpPr>
          <p:nvPr>
            <p:ph type="body" idx="1"/>
          </p:nvPr>
        </p:nvSpPr>
        <p:spPr>
          <a:xfrm>
            <a:off x="1440000" y="3848102"/>
            <a:ext cx="4791467" cy="1631950"/>
          </a:xfrm>
        </p:spPr>
        <p:txBody>
          <a:bodyPr>
            <a:normAutofit/>
          </a:bodyPr>
          <a:lstStyle>
            <a:lvl1pPr marL="0" indent="0">
              <a:buNone/>
              <a:defRPr sz="1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13" name="Nadpis 1">
            <a:extLst>
              <a:ext uri="{FF2B5EF4-FFF2-40B4-BE49-F238E27FC236}">
                <a16:creationId xmlns:a16="http://schemas.microsoft.com/office/drawing/2014/main" id="{C0FD97BB-EC48-4F26-B732-54543AEF864B}"/>
              </a:ext>
            </a:extLst>
          </p:cNvPr>
          <p:cNvSpPr>
            <a:spLocks noGrp="1"/>
          </p:cNvSpPr>
          <p:nvPr>
            <p:ph type="title"/>
          </p:nvPr>
        </p:nvSpPr>
        <p:spPr>
          <a:xfrm>
            <a:off x="1440000" y="2235202"/>
            <a:ext cx="6713400" cy="1500188"/>
          </a:xfrm>
        </p:spPr>
        <p:txBody>
          <a:bodyPr wrap="square" anchor="t" anchorCtr="0">
            <a:normAutofit/>
          </a:bodyPr>
          <a:lstStyle>
            <a:lvl1pPr>
              <a:defRPr sz="5000" cap="all" baseline="0">
                <a:solidFill>
                  <a:schemeClr val="tx2"/>
                </a:solidFill>
              </a:defRPr>
            </a:lvl1pPr>
          </a:lstStyle>
          <a:p>
            <a:r>
              <a:rPr lang="cs-CZ"/>
              <a:t>Kliknutím lze upravit styl.</a:t>
            </a:r>
          </a:p>
        </p:txBody>
      </p:sp>
      <p:sp>
        <p:nvSpPr>
          <p:cNvPr id="3" name="TextovéPole 2">
            <a:extLst>
              <a:ext uri="{FF2B5EF4-FFF2-40B4-BE49-F238E27FC236}">
                <a16:creationId xmlns:a16="http://schemas.microsoft.com/office/drawing/2014/main" id="{661263F5-E828-4326-B729-5FD002FFDF3F}"/>
              </a:ext>
            </a:extLst>
          </p:cNvPr>
          <p:cNvSpPr txBox="1"/>
          <p:nvPr/>
        </p:nvSpPr>
        <p:spPr>
          <a:xfrm>
            <a:off x="1440000" y="907258"/>
            <a:ext cx="3560885" cy="11914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indent="0" algn="l">
              <a:buNone/>
            </a:pPr>
            <a:endParaRPr lang="cs-CZ" sz="1200" err="1">
              <a:solidFill>
                <a:schemeClr val="accent6"/>
              </a:solidFill>
            </a:endParaRPr>
          </a:p>
        </p:txBody>
      </p:sp>
    </p:spTree>
    <p:extLst>
      <p:ext uri="{BB962C8B-B14F-4D97-AF65-F5344CB8AC3E}">
        <p14:creationId xmlns:p14="http://schemas.microsoft.com/office/powerpoint/2010/main" val="3430003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Záhlaví oddílu - dark">
    <p:bg>
      <p:bgPr>
        <a:solidFill>
          <a:schemeClr val="tx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D1609E-89C8-470A-87E7-5C67CA99DC15}"/>
              </a:ext>
            </a:extLst>
          </p:cNvPr>
          <p:cNvSpPr>
            <a:spLocks noGrp="1"/>
          </p:cNvSpPr>
          <p:nvPr>
            <p:ph type="title"/>
          </p:nvPr>
        </p:nvSpPr>
        <p:spPr>
          <a:xfrm>
            <a:off x="1440000" y="2235202"/>
            <a:ext cx="6713400" cy="1500188"/>
          </a:xfrm>
        </p:spPr>
        <p:txBody>
          <a:bodyPr wrap="square" anchor="t" anchorCtr="0">
            <a:normAutofit/>
          </a:bodyPr>
          <a:lstStyle>
            <a:lvl1pPr>
              <a:defRPr sz="5000" cap="all" baseline="0">
                <a:solidFill>
                  <a:schemeClr val="bg1"/>
                </a:solidFill>
              </a:defRPr>
            </a:lvl1pPr>
          </a:lstStyle>
          <a:p>
            <a:r>
              <a:rPr lang="cs-CZ"/>
              <a:t>Kliknutím lze upravit styl.</a:t>
            </a:r>
          </a:p>
        </p:txBody>
      </p:sp>
      <p:sp>
        <p:nvSpPr>
          <p:cNvPr id="5" name="Zástupný symbol pro zápatí 4">
            <a:extLst>
              <a:ext uri="{FF2B5EF4-FFF2-40B4-BE49-F238E27FC236}">
                <a16:creationId xmlns:a16="http://schemas.microsoft.com/office/drawing/2014/main" id="{75ED52B3-DBF4-41F2-97AC-513CE4291B7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F16BB02-2F5A-4266-A35F-93288FD2E01E}"/>
              </a:ext>
            </a:extLst>
          </p:cNvPr>
          <p:cNvSpPr>
            <a:spLocks noGrp="1"/>
          </p:cNvSpPr>
          <p:nvPr>
            <p:ph type="sldNum" sz="quarter" idx="12"/>
          </p:nvPr>
        </p:nvSpPr>
        <p:spPr/>
        <p:txBody>
          <a:bodyPr/>
          <a:lstStyle/>
          <a:p>
            <a:fld id="{890E54D3-D00C-4F51-80A7-9147D6EFBB5C}" type="slidenum">
              <a:rPr lang="cs-CZ" smtClean="0"/>
              <a:t>‹#›</a:t>
            </a:fld>
            <a:endParaRPr lang="cs-CZ"/>
          </a:p>
        </p:txBody>
      </p:sp>
      <p:sp>
        <p:nvSpPr>
          <p:cNvPr id="9" name="Zástupný symbol pro datum 3">
            <a:extLst>
              <a:ext uri="{FF2B5EF4-FFF2-40B4-BE49-F238E27FC236}">
                <a16:creationId xmlns:a16="http://schemas.microsoft.com/office/drawing/2014/main" id="{1D653E75-A212-46F5-BA0C-D52628EF72D9}"/>
              </a:ext>
            </a:extLst>
          </p:cNvPr>
          <p:cNvSpPr>
            <a:spLocks noGrp="1"/>
          </p:cNvSpPr>
          <p:nvPr>
            <p:ph type="dt" sz="half" idx="10"/>
          </p:nvPr>
        </p:nvSpPr>
        <p:spPr>
          <a:xfrm>
            <a:off x="1440000" y="6356350"/>
            <a:ext cx="2448000" cy="365125"/>
          </a:xfrm>
        </p:spPr>
        <p:txBody>
          <a:bodyPr/>
          <a:lstStyle/>
          <a:p>
            <a:fld id="{D05C064C-D0DB-4220-A682-E06AEB2ED90E}" type="datetime1">
              <a:rPr lang="cs-CZ" smtClean="0"/>
              <a:t>04.12.2025</a:t>
            </a:fld>
            <a:endParaRPr lang="cs-CZ"/>
          </a:p>
        </p:txBody>
      </p:sp>
      <p:sp>
        <p:nvSpPr>
          <p:cNvPr id="10" name="Zástupný symbol pro text 2">
            <a:extLst>
              <a:ext uri="{FF2B5EF4-FFF2-40B4-BE49-F238E27FC236}">
                <a16:creationId xmlns:a16="http://schemas.microsoft.com/office/drawing/2014/main" id="{7CAAD2E9-F657-4170-B3EE-CBE29ACDEE60}"/>
              </a:ext>
            </a:extLst>
          </p:cNvPr>
          <p:cNvSpPr>
            <a:spLocks noGrp="1"/>
          </p:cNvSpPr>
          <p:nvPr>
            <p:ph type="body" idx="1"/>
          </p:nvPr>
        </p:nvSpPr>
        <p:spPr>
          <a:xfrm>
            <a:off x="1440000" y="3848102"/>
            <a:ext cx="4791467" cy="1631950"/>
          </a:xfrm>
        </p:spPr>
        <p:txBody>
          <a:bodyPr>
            <a:normAutofit/>
          </a:bodyPr>
          <a:lstStyle>
            <a:lvl1pPr marL="0" indent="0">
              <a:buNone/>
              <a:defRPr sz="1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11" name="Zástupný symbol pro text 3">
            <a:extLst>
              <a:ext uri="{FF2B5EF4-FFF2-40B4-BE49-F238E27FC236}">
                <a16:creationId xmlns:a16="http://schemas.microsoft.com/office/drawing/2014/main" id="{131ECD51-C78B-4103-A07B-C69404FC4BBA}"/>
              </a:ext>
            </a:extLst>
          </p:cNvPr>
          <p:cNvSpPr>
            <a:spLocks noGrp="1"/>
          </p:cNvSpPr>
          <p:nvPr>
            <p:ph type="body" sz="half" idx="2" hasCustomPrompt="1"/>
          </p:nvPr>
        </p:nvSpPr>
        <p:spPr>
          <a:xfrm>
            <a:off x="1440000" y="974707"/>
            <a:ext cx="2743200" cy="1200329"/>
          </a:xfrm>
          <a:noFill/>
        </p:spPr>
        <p:txBody>
          <a:bodyPr wrap="square" rtlCol="0">
            <a:spAutoFit/>
          </a:bodyPr>
          <a:lstStyle>
            <a:lvl1pPr marL="0" indent="0" algn="l" defTabSz="914400" rtl="0" eaLnBrk="1" latinLnBrk="0" hangingPunct="1">
              <a:buNone/>
              <a:defRPr lang="cs-CZ" sz="8000" kern="1200" dirty="0">
                <a:solidFill>
                  <a:schemeClr val="accent2"/>
                </a:solidFill>
                <a:latin typeface="Century Gothic" panose="020B0502020202020204" pitchFamily="34" charset="0"/>
                <a:ea typeface="+mn-ea"/>
                <a:cs typeface="+mn-cs"/>
              </a:defRPr>
            </a:lvl1pPr>
          </a:lstStyle>
          <a:p>
            <a:pPr marL="0" lvl="0"/>
            <a:r>
              <a:rPr lang="cs-CZ"/>
              <a:t>01</a:t>
            </a:r>
          </a:p>
        </p:txBody>
      </p:sp>
    </p:spTree>
    <p:extLst>
      <p:ext uri="{BB962C8B-B14F-4D97-AF65-F5344CB8AC3E}">
        <p14:creationId xmlns:p14="http://schemas.microsoft.com/office/powerpoint/2010/main" val="2208487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Záhlaví oddílu - lehké">
    <p:spTree>
      <p:nvGrpSpPr>
        <p:cNvPr id="1" name=""/>
        <p:cNvGrpSpPr/>
        <p:nvPr/>
      </p:nvGrpSpPr>
      <p:grpSpPr>
        <a:xfrm>
          <a:off x="0" y="0"/>
          <a:ext cx="0" cy="0"/>
          <a:chOff x="0" y="0"/>
          <a:chExt cx="0" cy="0"/>
        </a:xfrm>
      </p:grpSpPr>
      <p:sp>
        <p:nvSpPr>
          <p:cNvPr id="5" name="Zástupný symbol pro zápatí 4">
            <a:extLst>
              <a:ext uri="{FF2B5EF4-FFF2-40B4-BE49-F238E27FC236}">
                <a16:creationId xmlns:a16="http://schemas.microsoft.com/office/drawing/2014/main" id="{75ED52B3-DBF4-41F2-97AC-513CE4291B7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F16BB02-2F5A-4266-A35F-93288FD2E01E}"/>
              </a:ext>
            </a:extLst>
          </p:cNvPr>
          <p:cNvSpPr>
            <a:spLocks noGrp="1"/>
          </p:cNvSpPr>
          <p:nvPr>
            <p:ph type="sldNum" sz="quarter" idx="12"/>
          </p:nvPr>
        </p:nvSpPr>
        <p:spPr/>
        <p:txBody>
          <a:bodyPr/>
          <a:lstStyle/>
          <a:p>
            <a:fld id="{890E54D3-D00C-4F51-80A7-9147D6EFBB5C}" type="slidenum">
              <a:rPr lang="cs-CZ" smtClean="0"/>
              <a:t>‹#›</a:t>
            </a:fld>
            <a:endParaRPr lang="cs-CZ"/>
          </a:p>
        </p:txBody>
      </p:sp>
      <p:sp>
        <p:nvSpPr>
          <p:cNvPr id="9" name="Zástupný symbol pro datum 3">
            <a:extLst>
              <a:ext uri="{FF2B5EF4-FFF2-40B4-BE49-F238E27FC236}">
                <a16:creationId xmlns:a16="http://schemas.microsoft.com/office/drawing/2014/main" id="{93487763-4A76-48D8-9B28-7EFF0C3F1499}"/>
              </a:ext>
            </a:extLst>
          </p:cNvPr>
          <p:cNvSpPr>
            <a:spLocks noGrp="1"/>
          </p:cNvSpPr>
          <p:nvPr>
            <p:ph type="dt" sz="half" idx="10"/>
          </p:nvPr>
        </p:nvSpPr>
        <p:spPr>
          <a:xfrm>
            <a:off x="1440000" y="6356350"/>
            <a:ext cx="2448000" cy="365125"/>
          </a:xfrm>
        </p:spPr>
        <p:txBody>
          <a:bodyPr/>
          <a:lstStyle/>
          <a:p>
            <a:fld id="{7FCC744D-5509-4D0F-A156-7FFE730CAB72}" type="datetime1">
              <a:rPr lang="cs-CZ" smtClean="0"/>
              <a:t>04.12.2025</a:t>
            </a:fld>
            <a:endParaRPr lang="cs-CZ"/>
          </a:p>
        </p:txBody>
      </p:sp>
      <p:sp>
        <p:nvSpPr>
          <p:cNvPr id="12" name="Zástupný symbol pro text 2">
            <a:extLst>
              <a:ext uri="{FF2B5EF4-FFF2-40B4-BE49-F238E27FC236}">
                <a16:creationId xmlns:a16="http://schemas.microsoft.com/office/drawing/2014/main" id="{42DF245B-E245-47C0-9B7C-D45CA0ADB6F1}"/>
              </a:ext>
            </a:extLst>
          </p:cNvPr>
          <p:cNvSpPr>
            <a:spLocks noGrp="1"/>
          </p:cNvSpPr>
          <p:nvPr>
            <p:ph type="body" idx="1"/>
          </p:nvPr>
        </p:nvSpPr>
        <p:spPr>
          <a:xfrm>
            <a:off x="1440000" y="4728645"/>
            <a:ext cx="9049884" cy="1079498"/>
          </a:xfrm>
        </p:spPr>
        <p:txBody>
          <a:bodyPr>
            <a:normAutofit/>
          </a:bodyPr>
          <a:lstStyle>
            <a:lvl1pPr marL="0" indent="0">
              <a:buNone/>
              <a:defRPr sz="1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13" name="Nadpis 1">
            <a:extLst>
              <a:ext uri="{FF2B5EF4-FFF2-40B4-BE49-F238E27FC236}">
                <a16:creationId xmlns:a16="http://schemas.microsoft.com/office/drawing/2014/main" id="{C0FD97BB-EC48-4F26-B732-54543AEF864B}"/>
              </a:ext>
            </a:extLst>
          </p:cNvPr>
          <p:cNvSpPr>
            <a:spLocks noGrp="1"/>
          </p:cNvSpPr>
          <p:nvPr>
            <p:ph type="title"/>
          </p:nvPr>
        </p:nvSpPr>
        <p:spPr>
          <a:xfrm>
            <a:off x="1440000" y="3115745"/>
            <a:ext cx="9049884" cy="1500188"/>
          </a:xfrm>
        </p:spPr>
        <p:txBody>
          <a:bodyPr wrap="square" anchor="b" anchorCtr="0">
            <a:normAutofit/>
          </a:bodyPr>
          <a:lstStyle>
            <a:lvl1pPr>
              <a:defRPr sz="3600" cap="all" baseline="0">
                <a:solidFill>
                  <a:schemeClr val="tx2"/>
                </a:solidFill>
              </a:defRPr>
            </a:lvl1pPr>
          </a:lstStyle>
          <a:p>
            <a:r>
              <a:rPr lang="cs-CZ"/>
              <a:t>Kliknutím lze upravit styl.</a:t>
            </a:r>
          </a:p>
        </p:txBody>
      </p:sp>
      <p:cxnSp>
        <p:nvCxnSpPr>
          <p:cNvPr id="14" name="Přímá spojnice 13">
            <a:extLst>
              <a:ext uri="{FF2B5EF4-FFF2-40B4-BE49-F238E27FC236}">
                <a16:creationId xmlns:a16="http://schemas.microsoft.com/office/drawing/2014/main" id="{DA5978E6-C797-4E4F-9C6C-DC03E73F86F0}"/>
              </a:ext>
            </a:extLst>
          </p:cNvPr>
          <p:cNvCxnSpPr/>
          <p:nvPr/>
        </p:nvCxnSpPr>
        <p:spPr>
          <a:xfrm>
            <a:off x="540000" y="4338000"/>
            <a:ext cx="0" cy="2520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Ovál 14">
            <a:extLst>
              <a:ext uri="{FF2B5EF4-FFF2-40B4-BE49-F238E27FC236}">
                <a16:creationId xmlns:a16="http://schemas.microsoft.com/office/drawing/2014/main" id="{E15D4E85-67D1-4E07-8B4F-93EE912E1967}"/>
              </a:ext>
            </a:extLst>
          </p:cNvPr>
          <p:cNvSpPr/>
          <p:nvPr/>
        </p:nvSpPr>
        <p:spPr>
          <a:xfrm>
            <a:off x="486000" y="4230000"/>
            <a:ext cx="108000" cy="108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vál 17">
            <a:extLst>
              <a:ext uri="{FF2B5EF4-FFF2-40B4-BE49-F238E27FC236}">
                <a16:creationId xmlns:a16="http://schemas.microsoft.com/office/drawing/2014/main" id="{A8FB8074-13C2-471C-88AE-1F53E2B52A2F}"/>
              </a:ext>
            </a:extLst>
          </p:cNvPr>
          <p:cNvSpPr/>
          <p:nvPr/>
        </p:nvSpPr>
        <p:spPr>
          <a:xfrm>
            <a:off x="486000" y="900000"/>
            <a:ext cx="108000" cy="108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9" name="Přímá spojnice 18">
            <a:extLst>
              <a:ext uri="{FF2B5EF4-FFF2-40B4-BE49-F238E27FC236}">
                <a16:creationId xmlns:a16="http://schemas.microsoft.com/office/drawing/2014/main" id="{0450FEDD-EAD3-4D09-BEA9-A9A3A314B208}"/>
              </a:ext>
            </a:extLst>
          </p:cNvPr>
          <p:cNvCxnSpPr/>
          <p:nvPr/>
        </p:nvCxnSpPr>
        <p:spPr>
          <a:xfrm>
            <a:off x="540000" y="0"/>
            <a:ext cx="0" cy="900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131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3593D6-5E72-46E0-8609-B3C4C56D54A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D195881E-EF6E-4C6E-8CD6-F7CBBA5F1FEE}"/>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FAD70B8-1E56-4147-AFE8-FBD915CBDC99}"/>
              </a:ext>
            </a:extLst>
          </p:cNvPr>
          <p:cNvSpPr>
            <a:spLocks noGrp="1"/>
          </p:cNvSpPr>
          <p:nvPr>
            <p:ph type="dt" sz="half" idx="10"/>
          </p:nvPr>
        </p:nvSpPr>
        <p:spPr/>
        <p:txBody>
          <a:bodyPr/>
          <a:lstStyle/>
          <a:p>
            <a:fld id="{BCB4EA20-B24C-489F-912F-A3AF0FE7DA58}" type="datetimeFigureOut">
              <a:rPr lang="cs-CZ" smtClean="0"/>
              <a:t>04.12.2025</a:t>
            </a:fld>
            <a:endParaRPr lang="cs-CZ"/>
          </a:p>
        </p:txBody>
      </p:sp>
      <p:sp>
        <p:nvSpPr>
          <p:cNvPr id="5" name="Zástupný symbol pro zápatí 4">
            <a:extLst>
              <a:ext uri="{FF2B5EF4-FFF2-40B4-BE49-F238E27FC236}">
                <a16:creationId xmlns:a16="http://schemas.microsoft.com/office/drawing/2014/main" id="{E4D7E416-C1E9-4A4A-9A21-4134EC34F1F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80FE17E-4CC4-4DF2-B03F-3315BD2472D1}"/>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2124658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Záhlaví oddílu - lehké dark">
    <p:bg>
      <p:bgPr>
        <a:solidFill>
          <a:schemeClr val="tx2"/>
        </a:solidFill>
        <a:effectLst/>
      </p:bgPr>
    </p:bg>
    <p:spTree>
      <p:nvGrpSpPr>
        <p:cNvPr id="1" name=""/>
        <p:cNvGrpSpPr/>
        <p:nvPr/>
      </p:nvGrpSpPr>
      <p:grpSpPr>
        <a:xfrm>
          <a:off x="0" y="0"/>
          <a:ext cx="0" cy="0"/>
          <a:chOff x="0" y="0"/>
          <a:chExt cx="0" cy="0"/>
        </a:xfrm>
      </p:grpSpPr>
      <p:sp>
        <p:nvSpPr>
          <p:cNvPr id="5" name="Zástupný symbol pro zápatí 4">
            <a:extLst>
              <a:ext uri="{FF2B5EF4-FFF2-40B4-BE49-F238E27FC236}">
                <a16:creationId xmlns:a16="http://schemas.microsoft.com/office/drawing/2014/main" id="{75ED52B3-DBF4-41F2-97AC-513CE4291B7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F16BB02-2F5A-4266-A35F-93288FD2E01E}"/>
              </a:ext>
            </a:extLst>
          </p:cNvPr>
          <p:cNvSpPr>
            <a:spLocks noGrp="1"/>
          </p:cNvSpPr>
          <p:nvPr>
            <p:ph type="sldNum" sz="quarter" idx="12"/>
          </p:nvPr>
        </p:nvSpPr>
        <p:spPr/>
        <p:txBody>
          <a:bodyPr/>
          <a:lstStyle/>
          <a:p>
            <a:fld id="{890E54D3-D00C-4F51-80A7-9147D6EFBB5C}" type="slidenum">
              <a:rPr lang="cs-CZ" smtClean="0"/>
              <a:t>‹#›</a:t>
            </a:fld>
            <a:endParaRPr lang="cs-CZ"/>
          </a:p>
        </p:txBody>
      </p:sp>
      <p:sp>
        <p:nvSpPr>
          <p:cNvPr id="9" name="Zástupný symbol pro datum 3">
            <a:extLst>
              <a:ext uri="{FF2B5EF4-FFF2-40B4-BE49-F238E27FC236}">
                <a16:creationId xmlns:a16="http://schemas.microsoft.com/office/drawing/2014/main" id="{93487763-4A76-48D8-9B28-7EFF0C3F1499}"/>
              </a:ext>
            </a:extLst>
          </p:cNvPr>
          <p:cNvSpPr>
            <a:spLocks noGrp="1"/>
          </p:cNvSpPr>
          <p:nvPr>
            <p:ph type="dt" sz="half" idx="10"/>
          </p:nvPr>
        </p:nvSpPr>
        <p:spPr>
          <a:xfrm>
            <a:off x="1440000" y="6356350"/>
            <a:ext cx="2448000" cy="365125"/>
          </a:xfrm>
        </p:spPr>
        <p:txBody>
          <a:bodyPr/>
          <a:lstStyle/>
          <a:p>
            <a:fld id="{7CA773C3-B0A8-4CD4-8E91-20000BAB9260}" type="datetime1">
              <a:rPr lang="cs-CZ" smtClean="0"/>
              <a:t>04.12.2025</a:t>
            </a:fld>
            <a:endParaRPr lang="cs-CZ"/>
          </a:p>
        </p:txBody>
      </p:sp>
      <p:sp>
        <p:nvSpPr>
          <p:cNvPr id="12" name="Zástupný symbol pro text 2">
            <a:extLst>
              <a:ext uri="{FF2B5EF4-FFF2-40B4-BE49-F238E27FC236}">
                <a16:creationId xmlns:a16="http://schemas.microsoft.com/office/drawing/2014/main" id="{42DF245B-E245-47C0-9B7C-D45CA0ADB6F1}"/>
              </a:ext>
            </a:extLst>
          </p:cNvPr>
          <p:cNvSpPr>
            <a:spLocks noGrp="1"/>
          </p:cNvSpPr>
          <p:nvPr>
            <p:ph type="body" idx="1"/>
          </p:nvPr>
        </p:nvSpPr>
        <p:spPr>
          <a:xfrm>
            <a:off x="1440000" y="4728645"/>
            <a:ext cx="9049884" cy="1079498"/>
          </a:xfrm>
        </p:spPr>
        <p:txBody>
          <a:bodyPr>
            <a:normAutofit/>
          </a:bodyPr>
          <a:lstStyle>
            <a:lvl1pPr marL="0" indent="0">
              <a:buNone/>
              <a:defRPr sz="1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13" name="Nadpis 1">
            <a:extLst>
              <a:ext uri="{FF2B5EF4-FFF2-40B4-BE49-F238E27FC236}">
                <a16:creationId xmlns:a16="http://schemas.microsoft.com/office/drawing/2014/main" id="{C0FD97BB-EC48-4F26-B732-54543AEF864B}"/>
              </a:ext>
            </a:extLst>
          </p:cNvPr>
          <p:cNvSpPr>
            <a:spLocks noGrp="1"/>
          </p:cNvSpPr>
          <p:nvPr>
            <p:ph type="title"/>
          </p:nvPr>
        </p:nvSpPr>
        <p:spPr>
          <a:xfrm>
            <a:off x="1440000" y="3115745"/>
            <a:ext cx="9049884" cy="1500188"/>
          </a:xfrm>
        </p:spPr>
        <p:txBody>
          <a:bodyPr wrap="square" anchor="b" anchorCtr="0">
            <a:normAutofit/>
          </a:bodyPr>
          <a:lstStyle>
            <a:lvl1pPr>
              <a:defRPr sz="3600" cap="all" baseline="0">
                <a:solidFill>
                  <a:schemeClr val="bg1"/>
                </a:solidFill>
              </a:defRPr>
            </a:lvl1pPr>
          </a:lstStyle>
          <a:p>
            <a:r>
              <a:rPr lang="cs-CZ"/>
              <a:t>Kliknutím lze upravit styl.</a:t>
            </a:r>
          </a:p>
        </p:txBody>
      </p:sp>
      <p:cxnSp>
        <p:nvCxnSpPr>
          <p:cNvPr id="14" name="Přímá spojnice 13">
            <a:extLst>
              <a:ext uri="{FF2B5EF4-FFF2-40B4-BE49-F238E27FC236}">
                <a16:creationId xmlns:a16="http://schemas.microsoft.com/office/drawing/2014/main" id="{DA5978E6-C797-4E4F-9C6C-DC03E73F86F0}"/>
              </a:ext>
            </a:extLst>
          </p:cNvPr>
          <p:cNvCxnSpPr/>
          <p:nvPr/>
        </p:nvCxnSpPr>
        <p:spPr>
          <a:xfrm>
            <a:off x="540000" y="4338000"/>
            <a:ext cx="0" cy="2520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Ovál 14">
            <a:extLst>
              <a:ext uri="{FF2B5EF4-FFF2-40B4-BE49-F238E27FC236}">
                <a16:creationId xmlns:a16="http://schemas.microsoft.com/office/drawing/2014/main" id="{E15D4E85-67D1-4E07-8B4F-93EE912E1967}"/>
              </a:ext>
            </a:extLst>
          </p:cNvPr>
          <p:cNvSpPr/>
          <p:nvPr/>
        </p:nvSpPr>
        <p:spPr>
          <a:xfrm>
            <a:off x="486000" y="4230000"/>
            <a:ext cx="108000" cy="108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vál 17">
            <a:extLst>
              <a:ext uri="{FF2B5EF4-FFF2-40B4-BE49-F238E27FC236}">
                <a16:creationId xmlns:a16="http://schemas.microsoft.com/office/drawing/2014/main" id="{A8FB8074-13C2-471C-88AE-1F53E2B52A2F}"/>
              </a:ext>
            </a:extLst>
          </p:cNvPr>
          <p:cNvSpPr/>
          <p:nvPr/>
        </p:nvSpPr>
        <p:spPr>
          <a:xfrm>
            <a:off x="486000" y="900000"/>
            <a:ext cx="108000" cy="108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9" name="Přímá spojnice 18">
            <a:extLst>
              <a:ext uri="{FF2B5EF4-FFF2-40B4-BE49-F238E27FC236}">
                <a16:creationId xmlns:a16="http://schemas.microsoft.com/office/drawing/2014/main" id="{0450FEDD-EAD3-4D09-BEA9-A9A3A314B208}"/>
              </a:ext>
            </a:extLst>
          </p:cNvPr>
          <p:cNvCxnSpPr/>
          <p:nvPr/>
        </p:nvCxnSpPr>
        <p:spPr>
          <a:xfrm>
            <a:off x="540000" y="0"/>
            <a:ext cx="0" cy="900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041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474EB4-930B-4659-A1AC-678EEF38FBEB}"/>
              </a:ext>
            </a:extLst>
          </p:cNvPr>
          <p:cNvSpPr>
            <a:spLocks noGrp="1"/>
          </p:cNvSpPr>
          <p:nvPr>
            <p:ph type="title"/>
          </p:nvPr>
        </p:nvSpPr>
        <p:spPr/>
        <p:txBody>
          <a:bodyPr anchor="t" anchorCtr="0"/>
          <a:lstStyle/>
          <a:p>
            <a:r>
              <a:rPr lang="cs-CZ"/>
              <a:t>Kliknutím lze upravit styl.</a:t>
            </a:r>
          </a:p>
        </p:txBody>
      </p:sp>
      <p:sp>
        <p:nvSpPr>
          <p:cNvPr id="3" name="Zástupný symbol pro obsah 2">
            <a:extLst>
              <a:ext uri="{FF2B5EF4-FFF2-40B4-BE49-F238E27FC236}">
                <a16:creationId xmlns:a16="http://schemas.microsoft.com/office/drawing/2014/main" id="{8C8CC50B-DE1C-4582-8B20-0F0D8D397C01}"/>
              </a:ext>
            </a:extLst>
          </p:cNvPr>
          <p:cNvSpPr>
            <a:spLocks noGrp="1"/>
          </p:cNvSpPr>
          <p:nvPr>
            <p:ph sz="half" idx="1"/>
          </p:nvPr>
        </p:nvSpPr>
        <p:spPr>
          <a:xfrm>
            <a:off x="564000" y="1825625"/>
            <a:ext cx="54558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2EB0519C-F3D0-492D-80D6-D79E38AE50CE}"/>
              </a:ext>
            </a:extLst>
          </p:cNvPr>
          <p:cNvSpPr>
            <a:spLocks noGrp="1"/>
          </p:cNvSpPr>
          <p:nvPr>
            <p:ph sz="half" idx="2"/>
          </p:nvPr>
        </p:nvSpPr>
        <p:spPr>
          <a:xfrm>
            <a:off x="6172200" y="1825625"/>
            <a:ext cx="54558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D6FBF04D-3867-400B-90D1-354F15E93BE8}"/>
              </a:ext>
            </a:extLst>
          </p:cNvPr>
          <p:cNvSpPr>
            <a:spLocks noGrp="1"/>
          </p:cNvSpPr>
          <p:nvPr>
            <p:ph type="dt" sz="half" idx="10"/>
          </p:nvPr>
        </p:nvSpPr>
        <p:spPr/>
        <p:txBody>
          <a:bodyPr/>
          <a:lstStyle/>
          <a:p>
            <a:fld id="{CD821345-085D-4D5A-862D-5F0109DCBBA1}" type="datetime1">
              <a:rPr lang="cs-CZ" smtClean="0"/>
              <a:t>04.12.2025</a:t>
            </a:fld>
            <a:endParaRPr lang="cs-CZ"/>
          </a:p>
        </p:txBody>
      </p:sp>
      <p:sp>
        <p:nvSpPr>
          <p:cNvPr id="6" name="Zástupný symbol pro zápatí 5">
            <a:extLst>
              <a:ext uri="{FF2B5EF4-FFF2-40B4-BE49-F238E27FC236}">
                <a16:creationId xmlns:a16="http://schemas.microsoft.com/office/drawing/2014/main" id="{693A92A6-8B74-4241-9980-B62362EC93E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31359C2-5719-4D14-AD8B-9D215A806265}"/>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3265395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DE4146-6DBD-4C54-BE1F-0A1FF44EAE9B}"/>
              </a:ext>
            </a:extLst>
          </p:cNvPr>
          <p:cNvSpPr>
            <a:spLocks noGrp="1"/>
          </p:cNvSpPr>
          <p:nvPr>
            <p:ph type="title"/>
          </p:nvPr>
        </p:nvSpPr>
        <p:spPr>
          <a:xfrm>
            <a:off x="540000" y="365125"/>
            <a:ext cx="11088000" cy="1325563"/>
          </a:xfrm>
        </p:spPr>
        <p:txBody>
          <a:bodyPr anchor="t" anchorCtr="0"/>
          <a:lstStyle/>
          <a:p>
            <a:r>
              <a:rPr lang="cs-CZ"/>
              <a:t>Kliknutím lze upravit styl.</a:t>
            </a:r>
          </a:p>
        </p:txBody>
      </p:sp>
      <p:sp>
        <p:nvSpPr>
          <p:cNvPr id="3" name="Zástupný symbol pro text 2">
            <a:extLst>
              <a:ext uri="{FF2B5EF4-FFF2-40B4-BE49-F238E27FC236}">
                <a16:creationId xmlns:a16="http://schemas.microsoft.com/office/drawing/2014/main" id="{FBA98E4E-54D0-48C6-B2F1-BA3D84683CD8}"/>
              </a:ext>
            </a:extLst>
          </p:cNvPr>
          <p:cNvSpPr>
            <a:spLocks noGrp="1"/>
          </p:cNvSpPr>
          <p:nvPr>
            <p:ph type="body" idx="1"/>
          </p:nvPr>
        </p:nvSpPr>
        <p:spPr>
          <a:xfrm>
            <a:off x="540001" y="1681163"/>
            <a:ext cx="5457600" cy="823912"/>
          </a:xfrm>
        </p:spPr>
        <p:txBody>
          <a:bodyPr anchor="b">
            <a:normAutofit/>
          </a:bodyPr>
          <a:lstStyle>
            <a:lvl1pPr marL="0" indent="0">
              <a:buNone/>
              <a:defRPr sz="1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EBD51582-6A6A-48BB-9785-26CE847A1977}"/>
              </a:ext>
            </a:extLst>
          </p:cNvPr>
          <p:cNvSpPr>
            <a:spLocks noGrp="1"/>
          </p:cNvSpPr>
          <p:nvPr>
            <p:ph sz="half" idx="2"/>
          </p:nvPr>
        </p:nvSpPr>
        <p:spPr>
          <a:xfrm>
            <a:off x="540001" y="2505075"/>
            <a:ext cx="545760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45E2CC9B-C57D-462A-BC80-2F544398054E}"/>
              </a:ext>
            </a:extLst>
          </p:cNvPr>
          <p:cNvSpPr>
            <a:spLocks noGrp="1"/>
          </p:cNvSpPr>
          <p:nvPr>
            <p:ph type="body" sz="quarter" idx="3"/>
          </p:nvPr>
        </p:nvSpPr>
        <p:spPr>
          <a:xfrm>
            <a:off x="6162051" y="1681163"/>
            <a:ext cx="5472000" cy="823912"/>
          </a:xfrm>
        </p:spPr>
        <p:txBody>
          <a:bodyPr anchor="b">
            <a:normAutofit/>
          </a:bodyPr>
          <a:lstStyle>
            <a:lvl1pPr marL="0" indent="0">
              <a:buNone/>
              <a:defRPr sz="1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D11A0C71-A163-4C36-B50A-54C3C2F5ACDA}"/>
              </a:ext>
            </a:extLst>
          </p:cNvPr>
          <p:cNvSpPr>
            <a:spLocks noGrp="1"/>
          </p:cNvSpPr>
          <p:nvPr>
            <p:ph sz="quarter" idx="4"/>
          </p:nvPr>
        </p:nvSpPr>
        <p:spPr>
          <a:xfrm>
            <a:off x="6162051" y="2505075"/>
            <a:ext cx="547200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59901768-CBC0-4208-A1DF-807718EB1E1A}"/>
              </a:ext>
            </a:extLst>
          </p:cNvPr>
          <p:cNvSpPr>
            <a:spLocks noGrp="1"/>
          </p:cNvSpPr>
          <p:nvPr>
            <p:ph type="dt" sz="half" idx="10"/>
          </p:nvPr>
        </p:nvSpPr>
        <p:spPr/>
        <p:txBody>
          <a:bodyPr/>
          <a:lstStyle/>
          <a:p>
            <a:fld id="{B47823C9-A959-476C-9B2F-55FAFAE5B340}" type="datetime1">
              <a:rPr lang="cs-CZ" smtClean="0"/>
              <a:t>04.12.2025</a:t>
            </a:fld>
            <a:endParaRPr lang="cs-CZ"/>
          </a:p>
        </p:txBody>
      </p:sp>
      <p:sp>
        <p:nvSpPr>
          <p:cNvPr id="8" name="Zástupný symbol pro zápatí 7">
            <a:extLst>
              <a:ext uri="{FF2B5EF4-FFF2-40B4-BE49-F238E27FC236}">
                <a16:creationId xmlns:a16="http://schemas.microsoft.com/office/drawing/2014/main" id="{5740EA09-D7EA-4B90-8CD9-AC3D03D1C805}"/>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98815206-5A58-4ED5-8A23-A32EA1B4D442}"/>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232848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8AB5F8-8729-4BE1-97E4-422B0D559C47}"/>
              </a:ext>
            </a:extLst>
          </p:cNvPr>
          <p:cNvSpPr>
            <a:spLocks noGrp="1"/>
          </p:cNvSpPr>
          <p:nvPr>
            <p:ph type="title"/>
          </p:nvPr>
        </p:nvSpPr>
        <p:spPr/>
        <p:txBody>
          <a:bodyPr anchor="t" anchorCtr="0"/>
          <a:lstStyle/>
          <a:p>
            <a:r>
              <a:rPr lang="cs-CZ"/>
              <a:t>Kliknutím lze upravit styl.</a:t>
            </a:r>
          </a:p>
        </p:txBody>
      </p:sp>
      <p:sp>
        <p:nvSpPr>
          <p:cNvPr id="3" name="Zástupný symbol pro datum 2">
            <a:extLst>
              <a:ext uri="{FF2B5EF4-FFF2-40B4-BE49-F238E27FC236}">
                <a16:creationId xmlns:a16="http://schemas.microsoft.com/office/drawing/2014/main" id="{D3721AC3-B66B-4698-9397-1456AD1D25D7}"/>
              </a:ext>
            </a:extLst>
          </p:cNvPr>
          <p:cNvSpPr>
            <a:spLocks noGrp="1"/>
          </p:cNvSpPr>
          <p:nvPr>
            <p:ph type="dt" sz="half" idx="10"/>
          </p:nvPr>
        </p:nvSpPr>
        <p:spPr/>
        <p:txBody>
          <a:bodyPr/>
          <a:lstStyle/>
          <a:p>
            <a:fld id="{738EA23D-3F25-4706-BC2C-7A1D11EC7DDC}" type="datetime1">
              <a:rPr lang="cs-CZ" smtClean="0"/>
              <a:t>04.12.2025</a:t>
            </a:fld>
            <a:endParaRPr lang="cs-CZ"/>
          </a:p>
        </p:txBody>
      </p:sp>
      <p:sp>
        <p:nvSpPr>
          <p:cNvPr id="4" name="Zástupný symbol pro zápatí 3">
            <a:extLst>
              <a:ext uri="{FF2B5EF4-FFF2-40B4-BE49-F238E27FC236}">
                <a16:creationId xmlns:a16="http://schemas.microsoft.com/office/drawing/2014/main" id="{C80A9ECA-FE5E-4990-B66A-D0CB4CB63023}"/>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C57A63EB-1D91-43F4-8CD9-8238E2B1328B}"/>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1469181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C2C2B7B-2FE7-4290-8165-7622993EF30C}"/>
              </a:ext>
            </a:extLst>
          </p:cNvPr>
          <p:cNvSpPr>
            <a:spLocks noGrp="1"/>
          </p:cNvSpPr>
          <p:nvPr>
            <p:ph type="dt" sz="half" idx="10"/>
          </p:nvPr>
        </p:nvSpPr>
        <p:spPr/>
        <p:txBody>
          <a:bodyPr/>
          <a:lstStyle/>
          <a:p>
            <a:fld id="{5E8633AF-57FB-4E6B-BA15-9BCF1D7AF9C4}" type="datetime1">
              <a:rPr lang="cs-CZ" smtClean="0"/>
              <a:t>04.12.2025</a:t>
            </a:fld>
            <a:endParaRPr lang="cs-CZ"/>
          </a:p>
        </p:txBody>
      </p:sp>
      <p:sp>
        <p:nvSpPr>
          <p:cNvPr id="3" name="Zástupný symbol pro zápatí 2">
            <a:extLst>
              <a:ext uri="{FF2B5EF4-FFF2-40B4-BE49-F238E27FC236}">
                <a16:creationId xmlns:a16="http://schemas.microsoft.com/office/drawing/2014/main" id="{FEC0C29F-0734-4571-A0E1-7589F11D4C56}"/>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870E9A72-8D85-40E8-B869-536A70370DB9}"/>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1582107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9E8F6B-B81C-4AA0-A32D-7D2E6D149D06}"/>
              </a:ext>
            </a:extLst>
          </p:cNvPr>
          <p:cNvSpPr>
            <a:spLocks noGrp="1"/>
          </p:cNvSpPr>
          <p:nvPr>
            <p:ph type="title"/>
          </p:nvPr>
        </p:nvSpPr>
        <p:spPr>
          <a:xfrm>
            <a:off x="839788" y="457200"/>
            <a:ext cx="3932237" cy="1600200"/>
          </a:xfrm>
        </p:spPr>
        <p:txBody>
          <a:bodyPr anchor="t" anchorCtr="0">
            <a:normAutofit/>
          </a:bodyPr>
          <a:lstStyle>
            <a:lvl1pPr>
              <a:defRPr sz="1600"/>
            </a:lvl1pPr>
          </a:lstStyle>
          <a:p>
            <a:r>
              <a:rPr lang="cs-CZ"/>
              <a:t>Kliknutím lze upravit styl.</a:t>
            </a:r>
          </a:p>
        </p:txBody>
      </p:sp>
      <p:sp>
        <p:nvSpPr>
          <p:cNvPr id="3" name="Zástupný symbol pro obsah 2">
            <a:extLst>
              <a:ext uri="{FF2B5EF4-FFF2-40B4-BE49-F238E27FC236}">
                <a16:creationId xmlns:a16="http://schemas.microsoft.com/office/drawing/2014/main" id="{8BBB02C8-CFEA-403C-A3E4-DE22C2495E1E}"/>
              </a:ext>
            </a:extLst>
          </p:cNvPr>
          <p:cNvSpPr>
            <a:spLocks noGrp="1"/>
          </p:cNvSpPr>
          <p:nvPr>
            <p:ph idx="1"/>
          </p:nvPr>
        </p:nvSpPr>
        <p:spPr>
          <a:xfrm>
            <a:off x="5183188" y="987425"/>
            <a:ext cx="6172200" cy="4873625"/>
          </a:xfrm>
        </p:spPr>
        <p:txBody>
          <a:bodyPr/>
          <a:lstStyle>
            <a:lvl1pPr>
              <a:defRPr sz="1200"/>
            </a:lvl1pPr>
            <a:lvl2pPr>
              <a:defRPr sz="1200"/>
            </a:lvl2pPr>
            <a:lvl3pPr>
              <a:defRPr sz="1200"/>
            </a:lvl3pPr>
            <a:lvl4pPr>
              <a:defRPr sz="1200"/>
            </a:lvl4pPr>
            <a:lvl5pPr>
              <a:defRPr sz="12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8B17C5C3-972B-46A8-A627-406CF6F17A82}"/>
              </a:ext>
            </a:extLst>
          </p:cNvPr>
          <p:cNvSpPr>
            <a:spLocks noGrp="1"/>
          </p:cNvSpPr>
          <p:nvPr>
            <p:ph type="body" sz="half" idx="2"/>
          </p:nvPr>
        </p:nvSpPr>
        <p:spPr>
          <a:xfrm>
            <a:off x="839788" y="2057400"/>
            <a:ext cx="3932237" cy="381158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4EB287A4-1ACB-4427-AD43-87769345F47F}"/>
              </a:ext>
            </a:extLst>
          </p:cNvPr>
          <p:cNvSpPr>
            <a:spLocks noGrp="1"/>
          </p:cNvSpPr>
          <p:nvPr>
            <p:ph type="dt" sz="half" idx="10"/>
          </p:nvPr>
        </p:nvSpPr>
        <p:spPr/>
        <p:txBody>
          <a:bodyPr/>
          <a:lstStyle/>
          <a:p>
            <a:fld id="{B9272107-9719-4524-ADD3-C789B3553DB0}" type="datetime1">
              <a:rPr lang="cs-CZ" smtClean="0"/>
              <a:t>04.12.2025</a:t>
            </a:fld>
            <a:endParaRPr lang="cs-CZ"/>
          </a:p>
        </p:txBody>
      </p:sp>
      <p:sp>
        <p:nvSpPr>
          <p:cNvPr id="6" name="Zástupný symbol pro zápatí 5">
            <a:extLst>
              <a:ext uri="{FF2B5EF4-FFF2-40B4-BE49-F238E27FC236}">
                <a16:creationId xmlns:a16="http://schemas.microsoft.com/office/drawing/2014/main" id="{0FBF52B2-95DF-42E6-9E96-FA991F3BA37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48E9E43-E71A-40D9-A7F9-FF1E441F67BB}"/>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1851303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6A91B6-403A-4667-B70F-D559CA68BB29}"/>
              </a:ext>
            </a:extLst>
          </p:cNvPr>
          <p:cNvSpPr>
            <a:spLocks noGrp="1"/>
          </p:cNvSpPr>
          <p:nvPr>
            <p:ph type="title"/>
          </p:nvPr>
        </p:nvSpPr>
        <p:spPr>
          <a:xfrm>
            <a:off x="839788" y="457200"/>
            <a:ext cx="3932237" cy="1600200"/>
          </a:xfrm>
        </p:spPr>
        <p:txBody>
          <a:bodyPr anchor="t" anchorCtr="0">
            <a:normAutofit/>
          </a:bodyPr>
          <a:lstStyle>
            <a:lvl1pPr>
              <a:defRPr sz="1600"/>
            </a:lvl1pPr>
          </a:lstStyle>
          <a:p>
            <a:r>
              <a:rPr lang="cs-CZ"/>
              <a:t>Kliknutím lze upravit styl.</a:t>
            </a:r>
          </a:p>
        </p:txBody>
      </p:sp>
      <p:sp>
        <p:nvSpPr>
          <p:cNvPr id="3" name="Zástupný symbol obrázku 2">
            <a:extLst>
              <a:ext uri="{FF2B5EF4-FFF2-40B4-BE49-F238E27FC236}">
                <a16:creationId xmlns:a16="http://schemas.microsoft.com/office/drawing/2014/main" id="{A77F637E-D650-46FA-8655-0B1C2BB30E45}"/>
              </a:ext>
            </a:extLst>
          </p:cNvPr>
          <p:cNvSpPr>
            <a:spLocks noGrp="1"/>
          </p:cNvSpPr>
          <p:nvPr>
            <p:ph type="pic" idx="1"/>
          </p:nvPr>
        </p:nvSpPr>
        <p:spPr>
          <a:xfrm>
            <a:off x="5183188" y="987425"/>
            <a:ext cx="6172200" cy="4873625"/>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p>
        </p:txBody>
      </p:sp>
      <p:sp>
        <p:nvSpPr>
          <p:cNvPr id="4" name="Zástupný symbol pro text 3">
            <a:extLst>
              <a:ext uri="{FF2B5EF4-FFF2-40B4-BE49-F238E27FC236}">
                <a16:creationId xmlns:a16="http://schemas.microsoft.com/office/drawing/2014/main" id="{07386C3E-63AE-4F5B-A1DD-2FF854EE0AC4}"/>
              </a:ext>
            </a:extLst>
          </p:cNvPr>
          <p:cNvSpPr>
            <a:spLocks noGrp="1"/>
          </p:cNvSpPr>
          <p:nvPr>
            <p:ph type="body" sz="half" idx="2"/>
          </p:nvPr>
        </p:nvSpPr>
        <p:spPr>
          <a:xfrm>
            <a:off x="839788" y="2057400"/>
            <a:ext cx="3932237" cy="381158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57B2AEF7-C0C9-4EF8-A3C1-F049304BFC30}"/>
              </a:ext>
            </a:extLst>
          </p:cNvPr>
          <p:cNvSpPr>
            <a:spLocks noGrp="1"/>
          </p:cNvSpPr>
          <p:nvPr>
            <p:ph type="dt" sz="half" idx="10"/>
          </p:nvPr>
        </p:nvSpPr>
        <p:spPr/>
        <p:txBody>
          <a:bodyPr/>
          <a:lstStyle/>
          <a:p>
            <a:fld id="{B88BBBB2-11EC-4CBD-ACF4-35E2F588A2BC}" type="datetime1">
              <a:rPr lang="cs-CZ" smtClean="0"/>
              <a:t>04.12.2025</a:t>
            </a:fld>
            <a:endParaRPr lang="cs-CZ"/>
          </a:p>
        </p:txBody>
      </p:sp>
      <p:sp>
        <p:nvSpPr>
          <p:cNvPr id="6" name="Zástupný symbol pro zápatí 5">
            <a:extLst>
              <a:ext uri="{FF2B5EF4-FFF2-40B4-BE49-F238E27FC236}">
                <a16:creationId xmlns:a16="http://schemas.microsoft.com/office/drawing/2014/main" id="{0CD46726-5A80-4D00-8EB0-10239B38D6E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73BFCE6-2657-4B99-A681-6B574AA49502}"/>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130288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83E440-DC97-4684-8E45-B4EE260AC778}"/>
              </a:ext>
            </a:extLst>
          </p:cNvPr>
          <p:cNvSpPr>
            <a:spLocks noGrp="1"/>
          </p:cNvSpPr>
          <p:nvPr>
            <p:ph type="title"/>
          </p:nvPr>
        </p:nvSpPr>
        <p:spPr/>
        <p:txBody>
          <a:bodyPr anchor="t" anchorCtr="0"/>
          <a:lstStyle/>
          <a:p>
            <a:r>
              <a:rPr lang="cs-CZ"/>
              <a:t>Kliknutím lze upravit styl.</a:t>
            </a:r>
          </a:p>
        </p:txBody>
      </p:sp>
      <p:sp>
        <p:nvSpPr>
          <p:cNvPr id="3" name="Zástupný symbol pro svislý text 2">
            <a:extLst>
              <a:ext uri="{FF2B5EF4-FFF2-40B4-BE49-F238E27FC236}">
                <a16:creationId xmlns:a16="http://schemas.microsoft.com/office/drawing/2014/main" id="{A0656774-9F6E-48FC-8C50-58ECB11FF58C}"/>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56A9910-453A-44DA-93ED-896AC9072754}"/>
              </a:ext>
            </a:extLst>
          </p:cNvPr>
          <p:cNvSpPr>
            <a:spLocks noGrp="1"/>
          </p:cNvSpPr>
          <p:nvPr>
            <p:ph type="dt" sz="half" idx="10"/>
          </p:nvPr>
        </p:nvSpPr>
        <p:spPr/>
        <p:txBody>
          <a:bodyPr/>
          <a:lstStyle/>
          <a:p>
            <a:fld id="{15C638D5-682A-4B1C-914C-EE866AF55D8B}" type="datetime1">
              <a:rPr lang="cs-CZ" smtClean="0"/>
              <a:t>04.12.2025</a:t>
            </a:fld>
            <a:endParaRPr lang="cs-CZ"/>
          </a:p>
        </p:txBody>
      </p:sp>
      <p:sp>
        <p:nvSpPr>
          <p:cNvPr id="5" name="Zástupný symbol pro zápatí 4">
            <a:extLst>
              <a:ext uri="{FF2B5EF4-FFF2-40B4-BE49-F238E27FC236}">
                <a16:creationId xmlns:a16="http://schemas.microsoft.com/office/drawing/2014/main" id="{C0B4C088-9DC0-486C-A213-04BA61983BA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7CF25BF-7957-4436-A525-1FAC04B990D1}"/>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538545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A4E89F07-09E6-4D81-8F30-F5EAFB25F389}"/>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90295EB6-5F8B-4F3E-BC2B-7E3CF269E9D4}"/>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BF68894-2C5E-468A-84E6-281F714C8684}"/>
              </a:ext>
            </a:extLst>
          </p:cNvPr>
          <p:cNvSpPr>
            <a:spLocks noGrp="1"/>
          </p:cNvSpPr>
          <p:nvPr>
            <p:ph type="dt" sz="half" idx="10"/>
          </p:nvPr>
        </p:nvSpPr>
        <p:spPr/>
        <p:txBody>
          <a:bodyPr/>
          <a:lstStyle/>
          <a:p>
            <a:fld id="{3BA7E363-E49B-4249-9BAA-8AF86AA15D10}" type="datetime1">
              <a:rPr lang="cs-CZ" smtClean="0"/>
              <a:t>04.12.2025</a:t>
            </a:fld>
            <a:endParaRPr lang="cs-CZ"/>
          </a:p>
        </p:txBody>
      </p:sp>
      <p:sp>
        <p:nvSpPr>
          <p:cNvPr id="5" name="Zástupný symbol pro zápatí 4">
            <a:extLst>
              <a:ext uri="{FF2B5EF4-FFF2-40B4-BE49-F238E27FC236}">
                <a16:creationId xmlns:a16="http://schemas.microsoft.com/office/drawing/2014/main" id="{7A7AAE9C-1F34-40B5-AF0B-34AE6AF3B6F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1545CB6-BA2E-4CCD-AE1F-C74A819A9E38}"/>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3967519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Kontakt - dark">
    <p:bg>
      <p:bgPr>
        <a:solidFill>
          <a:schemeClr val="tx2"/>
        </a:solidFill>
        <a:effectLst/>
      </p:bgPr>
    </p:bg>
    <p:spTree>
      <p:nvGrpSpPr>
        <p:cNvPr id="1" name=""/>
        <p:cNvGrpSpPr/>
        <p:nvPr/>
      </p:nvGrpSpPr>
      <p:grpSpPr>
        <a:xfrm>
          <a:off x="0" y="0"/>
          <a:ext cx="0" cy="0"/>
          <a:chOff x="0" y="0"/>
          <a:chExt cx="0" cy="0"/>
        </a:xfrm>
      </p:grpSpPr>
      <p:sp>
        <p:nvSpPr>
          <p:cNvPr id="5" name="Zástupný symbol pro zápatí 4">
            <a:extLst>
              <a:ext uri="{FF2B5EF4-FFF2-40B4-BE49-F238E27FC236}">
                <a16:creationId xmlns:a16="http://schemas.microsoft.com/office/drawing/2014/main" id="{75ED52B3-DBF4-41F2-97AC-513CE4291B79}"/>
              </a:ext>
            </a:extLst>
          </p:cNvPr>
          <p:cNvSpPr>
            <a:spLocks noGrp="1"/>
          </p:cNvSpPr>
          <p:nvPr>
            <p:ph type="ftr" sz="quarter" idx="11"/>
          </p:nvPr>
        </p:nvSpPr>
        <p:spPr/>
        <p:txBody>
          <a:bodyPr/>
          <a:lstStyle>
            <a:lvl1pPr>
              <a:defRPr>
                <a:solidFill>
                  <a:schemeClr val="accent6"/>
                </a:solidFill>
              </a:defRPr>
            </a:lvl1pPr>
          </a:lstStyle>
          <a:p>
            <a:endParaRPr lang="cs-CZ"/>
          </a:p>
        </p:txBody>
      </p:sp>
      <p:sp>
        <p:nvSpPr>
          <p:cNvPr id="6" name="Zástupný symbol pro číslo snímku 5">
            <a:extLst>
              <a:ext uri="{FF2B5EF4-FFF2-40B4-BE49-F238E27FC236}">
                <a16:creationId xmlns:a16="http://schemas.microsoft.com/office/drawing/2014/main" id="{0F16BB02-2F5A-4266-A35F-93288FD2E01E}"/>
              </a:ext>
            </a:extLst>
          </p:cNvPr>
          <p:cNvSpPr>
            <a:spLocks noGrp="1"/>
          </p:cNvSpPr>
          <p:nvPr>
            <p:ph type="sldNum" sz="quarter" idx="12"/>
          </p:nvPr>
        </p:nvSpPr>
        <p:spPr/>
        <p:txBody>
          <a:bodyPr/>
          <a:lstStyle>
            <a:lvl1pPr>
              <a:defRPr>
                <a:solidFill>
                  <a:schemeClr val="accent6"/>
                </a:solidFill>
              </a:defRPr>
            </a:lvl1pPr>
          </a:lstStyle>
          <a:p>
            <a:fld id="{890E54D3-D00C-4F51-80A7-9147D6EFBB5C}" type="slidenum">
              <a:rPr lang="cs-CZ" smtClean="0"/>
              <a:pPr/>
              <a:t>‹#›</a:t>
            </a:fld>
            <a:endParaRPr lang="cs-CZ"/>
          </a:p>
        </p:txBody>
      </p:sp>
      <p:sp>
        <p:nvSpPr>
          <p:cNvPr id="9" name="Zástupný symbol pro datum 3">
            <a:extLst>
              <a:ext uri="{FF2B5EF4-FFF2-40B4-BE49-F238E27FC236}">
                <a16:creationId xmlns:a16="http://schemas.microsoft.com/office/drawing/2014/main" id="{93487763-4A76-48D8-9B28-7EFF0C3F1499}"/>
              </a:ext>
            </a:extLst>
          </p:cNvPr>
          <p:cNvSpPr>
            <a:spLocks noGrp="1"/>
          </p:cNvSpPr>
          <p:nvPr>
            <p:ph type="dt" sz="half" idx="10"/>
          </p:nvPr>
        </p:nvSpPr>
        <p:spPr>
          <a:xfrm>
            <a:off x="1440000" y="6356350"/>
            <a:ext cx="2448000" cy="365125"/>
          </a:xfrm>
        </p:spPr>
        <p:txBody>
          <a:bodyPr/>
          <a:lstStyle/>
          <a:p>
            <a:fld id="{8D44B168-CC26-4307-89D5-41F6099CD98E}" type="datetime1">
              <a:rPr lang="cs-CZ" smtClean="0"/>
              <a:t>04.12.2025</a:t>
            </a:fld>
            <a:endParaRPr lang="cs-CZ"/>
          </a:p>
        </p:txBody>
      </p:sp>
      <p:sp>
        <p:nvSpPr>
          <p:cNvPr id="12" name="Zástupný symbol pro text 2">
            <a:extLst>
              <a:ext uri="{FF2B5EF4-FFF2-40B4-BE49-F238E27FC236}">
                <a16:creationId xmlns:a16="http://schemas.microsoft.com/office/drawing/2014/main" id="{42DF245B-E245-47C0-9B7C-D45CA0ADB6F1}"/>
              </a:ext>
            </a:extLst>
          </p:cNvPr>
          <p:cNvSpPr>
            <a:spLocks noGrp="1"/>
          </p:cNvSpPr>
          <p:nvPr>
            <p:ph type="body" idx="1"/>
          </p:nvPr>
        </p:nvSpPr>
        <p:spPr>
          <a:xfrm>
            <a:off x="1440000" y="3199344"/>
            <a:ext cx="5045467" cy="2795056"/>
          </a:xfrm>
        </p:spPr>
        <p:txBody>
          <a:bodyPr>
            <a:normAutofit/>
          </a:bodyPr>
          <a:lstStyle>
            <a:lvl1pPr marL="0" indent="0">
              <a:buNone/>
              <a:defRPr sz="12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13" name="Nadpis 1">
            <a:extLst>
              <a:ext uri="{FF2B5EF4-FFF2-40B4-BE49-F238E27FC236}">
                <a16:creationId xmlns:a16="http://schemas.microsoft.com/office/drawing/2014/main" id="{C0FD97BB-EC48-4F26-B732-54543AEF864B}"/>
              </a:ext>
            </a:extLst>
          </p:cNvPr>
          <p:cNvSpPr>
            <a:spLocks noGrp="1"/>
          </p:cNvSpPr>
          <p:nvPr>
            <p:ph type="title"/>
          </p:nvPr>
        </p:nvSpPr>
        <p:spPr>
          <a:xfrm>
            <a:off x="1440000" y="2455898"/>
            <a:ext cx="9049884" cy="483637"/>
          </a:xfrm>
        </p:spPr>
        <p:txBody>
          <a:bodyPr wrap="square" anchor="b" anchorCtr="0">
            <a:normAutofit/>
          </a:bodyPr>
          <a:lstStyle>
            <a:lvl1pPr>
              <a:defRPr sz="1400" cap="none" baseline="0">
                <a:solidFill>
                  <a:schemeClr val="bg1"/>
                </a:solidFill>
              </a:defRPr>
            </a:lvl1pPr>
          </a:lstStyle>
          <a:p>
            <a:r>
              <a:rPr lang="cs-CZ"/>
              <a:t>Kliknutím lze upravit styl.</a:t>
            </a:r>
          </a:p>
        </p:txBody>
      </p:sp>
      <p:sp>
        <p:nvSpPr>
          <p:cNvPr id="18" name="Ovál 17">
            <a:extLst>
              <a:ext uri="{FF2B5EF4-FFF2-40B4-BE49-F238E27FC236}">
                <a16:creationId xmlns:a16="http://schemas.microsoft.com/office/drawing/2014/main" id="{A8FB8074-13C2-471C-88AE-1F53E2B52A2F}"/>
              </a:ext>
            </a:extLst>
          </p:cNvPr>
          <p:cNvSpPr/>
          <p:nvPr/>
        </p:nvSpPr>
        <p:spPr>
          <a:xfrm>
            <a:off x="486000" y="2160000"/>
            <a:ext cx="108000" cy="108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9" name="Přímá spojnice 18">
            <a:extLst>
              <a:ext uri="{FF2B5EF4-FFF2-40B4-BE49-F238E27FC236}">
                <a16:creationId xmlns:a16="http://schemas.microsoft.com/office/drawing/2014/main" id="{0450FEDD-EAD3-4D09-BEA9-A9A3A314B208}"/>
              </a:ext>
            </a:extLst>
          </p:cNvPr>
          <p:cNvCxnSpPr/>
          <p:nvPr/>
        </p:nvCxnSpPr>
        <p:spPr>
          <a:xfrm>
            <a:off x="540000" y="0"/>
            <a:ext cx="0" cy="2160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Zástupný symbol pro text 2">
            <a:extLst>
              <a:ext uri="{FF2B5EF4-FFF2-40B4-BE49-F238E27FC236}">
                <a16:creationId xmlns:a16="http://schemas.microsoft.com/office/drawing/2014/main" id="{5EAD6AF4-41A8-4E8C-A2F8-B813FF7EE0C4}"/>
              </a:ext>
            </a:extLst>
          </p:cNvPr>
          <p:cNvSpPr>
            <a:spLocks noGrp="1"/>
          </p:cNvSpPr>
          <p:nvPr>
            <p:ph type="body" idx="13"/>
          </p:nvPr>
        </p:nvSpPr>
        <p:spPr>
          <a:xfrm>
            <a:off x="6803049" y="3199344"/>
            <a:ext cx="3686835" cy="2795056"/>
          </a:xfrm>
        </p:spPr>
        <p:txBody>
          <a:bodyPr>
            <a:normAutofit/>
          </a:bodyPr>
          <a:lstStyle>
            <a:lvl1pPr marL="0" indent="0">
              <a:buNone/>
              <a:defRPr sz="12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Tree>
    <p:extLst>
      <p:ext uri="{BB962C8B-B14F-4D97-AF65-F5344CB8AC3E}">
        <p14:creationId xmlns:p14="http://schemas.microsoft.com/office/powerpoint/2010/main" val="239825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BF105E-68CD-41F5-B29E-FC0663768766}"/>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A2557284-CDAB-42CA-AAC7-890C775A35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F283D1C-0B80-4BD9-82CC-18D70DF73AD7}"/>
              </a:ext>
            </a:extLst>
          </p:cNvPr>
          <p:cNvSpPr>
            <a:spLocks noGrp="1"/>
          </p:cNvSpPr>
          <p:nvPr>
            <p:ph type="dt" sz="half" idx="10"/>
          </p:nvPr>
        </p:nvSpPr>
        <p:spPr/>
        <p:txBody>
          <a:bodyPr/>
          <a:lstStyle/>
          <a:p>
            <a:fld id="{BCB4EA20-B24C-489F-912F-A3AF0FE7DA58}" type="datetimeFigureOut">
              <a:rPr lang="cs-CZ" smtClean="0"/>
              <a:t>04.12.2025</a:t>
            </a:fld>
            <a:endParaRPr lang="cs-CZ"/>
          </a:p>
        </p:txBody>
      </p:sp>
      <p:sp>
        <p:nvSpPr>
          <p:cNvPr id="5" name="Zástupný symbol pro zápatí 4">
            <a:extLst>
              <a:ext uri="{FF2B5EF4-FFF2-40B4-BE49-F238E27FC236}">
                <a16:creationId xmlns:a16="http://schemas.microsoft.com/office/drawing/2014/main" id="{490E823B-175F-401A-86DD-56AED80CD90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F5BCB87-A096-46CE-A7AB-21626DDF99FC}"/>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203584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Úvodní snímek">
    <p:bg>
      <p:bgPr>
        <a:solidFill>
          <a:schemeClr val="tx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3439B4-22B2-4FBB-9C3A-BE9E186C223F}"/>
              </a:ext>
            </a:extLst>
          </p:cNvPr>
          <p:cNvSpPr>
            <a:spLocks noGrp="1"/>
          </p:cNvSpPr>
          <p:nvPr>
            <p:ph type="ctrTitle"/>
          </p:nvPr>
        </p:nvSpPr>
        <p:spPr>
          <a:xfrm>
            <a:off x="1371600" y="2133600"/>
            <a:ext cx="9448800" cy="1938010"/>
          </a:xfrm>
        </p:spPr>
        <p:txBody>
          <a:bodyPr anchor="b">
            <a:normAutofit/>
          </a:bodyPr>
          <a:lstStyle>
            <a:lvl1pPr algn="ctr">
              <a:defRPr sz="5400" cap="all" baseline="0">
                <a:solidFill>
                  <a:schemeClr val="bg1"/>
                </a:solidFill>
                <a:latin typeface="+mj-lt"/>
              </a:defRPr>
            </a:lvl1pPr>
          </a:lstStyle>
          <a:p>
            <a:r>
              <a:rPr lang="cs-CZ"/>
              <a:t>Kliknutím lze upravit styl.</a:t>
            </a:r>
          </a:p>
        </p:txBody>
      </p:sp>
      <p:sp>
        <p:nvSpPr>
          <p:cNvPr id="3" name="Podnadpis 2">
            <a:extLst>
              <a:ext uri="{FF2B5EF4-FFF2-40B4-BE49-F238E27FC236}">
                <a16:creationId xmlns:a16="http://schemas.microsoft.com/office/drawing/2014/main" id="{34FBD5A7-3B66-490F-B94F-6FA1D2711674}"/>
              </a:ext>
            </a:extLst>
          </p:cNvPr>
          <p:cNvSpPr>
            <a:spLocks noGrp="1"/>
          </p:cNvSpPr>
          <p:nvPr>
            <p:ph type="subTitle" idx="1"/>
          </p:nvPr>
        </p:nvSpPr>
        <p:spPr>
          <a:xfrm>
            <a:off x="1371600" y="4524572"/>
            <a:ext cx="9448800" cy="1122362"/>
          </a:xfrm>
        </p:spPr>
        <p:txBody>
          <a:bodyPr/>
          <a:lstStyle>
            <a:lvl1pPr marL="0" indent="0" algn="ctr">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5" name="Zástupný symbol pro zápatí 4">
            <a:extLst>
              <a:ext uri="{FF2B5EF4-FFF2-40B4-BE49-F238E27FC236}">
                <a16:creationId xmlns:a16="http://schemas.microsoft.com/office/drawing/2014/main" id="{8E74A9E9-DE9A-4377-BE39-E02948CE03F9}"/>
              </a:ext>
            </a:extLst>
          </p:cNvPr>
          <p:cNvSpPr>
            <a:spLocks noGrp="1"/>
          </p:cNvSpPr>
          <p:nvPr>
            <p:ph type="ftr" sz="quarter" idx="11"/>
          </p:nvPr>
        </p:nvSpPr>
        <p:spPr/>
        <p:txBody>
          <a:bodyPr/>
          <a:lstStyle>
            <a:lvl1pPr>
              <a:defRPr>
                <a:latin typeface="+mj-lt"/>
              </a:defRPr>
            </a:lvl1pPr>
          </a:lstStyle>
          <a:p>
            <a:endParaRPr lang="cs-CZ"/>
          </a:p>
        </p:txBody>
      </p:sp>
      <p:sp>
        <p:nvSpPr>
          <p:cNvPr id="6" name="Zástupný symbol pro číslo snímku 5">
            <a:extLst>
              <a:ext uri="{FF2B5EF4-FFF2-40B4-BE49-F238E27FC236}">
                <a16:creationId xmlns:a16="http://schemas.microsoft.com/office/drawing/2014/main" id="{30F8BDCC-DF83-48F6-AB51-F0F8AE8B4348}"/>
              </a:ext>
            </a:extLst>
          </p:cNvPr>
          <p:cNvSpPr>
            <a:spLocks noGrp="1"/>
          </p:cNvSpPr>
          <p:nvPr>
            <p:ph type="sldNum" sz="quarter" idx="12"/>
          </p:nvPr>
        </p:nvSpPr>
        <p:spPr/>
        <p:txBody>
          <a:bodyPr/>
          <a:lstStyle>
            <a:lvl1pPr>
              <a:defRPr>
                <a:solidFill>
                  <a:schemeClr val="accent6"/>
                </a:solidFill>
                <a:latin typeface="+mj-lt"/>
              </a:defRPr>
            </a:lvl1pPr>
          </a:lstStyle>
          <a:p>
            <a:fld id="{890E54D3-D00C-4F51-80A7-9147D6EFBB5C}" type="slidenum">
              <a:rPr lang="cs-CZ" smtClean="0"/>
              <a:pPr/>
              <a:t>‹#›</a:t>
            </a:fld>
            <a:endParaRPr lang="cs-CZ"/>
          </a:p>
        </p:txBody>
      </p:sp>
      <p:sp>
        <p:nvSpPr>
          <p:cNvPr id="12" name="Zástupný symbol pro datum 3">
            <a:extLst>
              <a:ext uri="{FF2B5EF4-FFF2-40B4-BE49-F238E27FC236}">
                <a16:creationId xmlns:a16="http://schemas.microsoft.com/office/drawing/2014/main" id="{2FB6C10B-B6E3-48F3-AD39-A4715782B21A}"/>
              </a:ext>
            </a:extLst>
          </p:cNvPr>
          <p:cNvSpPr>
            <a:spLocks noGrp="1"/>
          </p:cNvSpPr>
          <p:nvPr>
            <p:ph type="dt" sz="half" idx="10"/>
          </p:nvPr>
        </p:nvSpPr>
        <p:spPr>
          <a:xfrm>
            <a:off x="540000" y="6356350"/>
            <a:ext cx="2743200" cy="365125"/>
          </a:xfrm>
        </p:spPr>
        <p:txBody>
          <a:bodyPr/>
          <a:lstStyle>
            <a:lvl1pPr>
              <a:defRPr>
                <a:latin typeface="+mj-lt"/>
              </a:defRPr>
            </a:lvl1pPr>
          </a:lstStyle>
          <a:p>
            <a:fld id="{E0978870-A47A-4592-8D40-8375B8547AFE}" type="datetime1">
              <a:rPr lang="cs-CZ" smtClean="0"/>
              <a:pPr/>
              <a:t>04.12.2025</a:t>
            </a:fld>
            <a:endParaRPr lang="cs-CZ"/>
          </a:p>
        </p:txBody>
      </p:sp>
    </p:spTree>
    <p:extLst>
      <p:ext uri="{BB962C8B-B14F-4D97-AF65-F5344CB8AC3E}">
        <p14:creationId xmlns:p14="http://schemas.microsoft.com/office/powerpoint/2010/main" val="389372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AEDC30-065E-42E0-A991-686AF5AC8E72}"/>
              </a:ext>
            </a:extLst>
          </p:cNvPr>
          <p:cNvSpPr>
            <a:spLocks noGrp="1"/>
          </p:cNvSpPr>
          <p:nvPr>
            <p:ph type="title"/>
          </p:nvPr>
        </p:nvSpPr>
        <p:spPr/>
        <p:txBody>
          <a:bodyPr anchor="t" anchorCtr="0"/>
          <a:lstStyle/>
          <a:p>
            <a:r>
              <a:rPr lang="cs-CZ"/>
              <a:t>Kliknutím lze upravit styl.</a:t>
            </a:r>
          </a:p>
        </p:txBody>
      </p:sp>
      <p:sp>
        <p:nvSpPr>
          <p:cNvPr id="3" name="Zástupný symbol pro obsah 2">
            <a:extLst>
              <a:ext uri="{FF2B5EF4-FFF2-40B4-BE49-F238E27FC236}">
                <a16:creationId xmlns:a16="http://schemas.microsoft.com/office/drawing/2014/main" id="{F2F9BA54-6D16-415F-B124-0BCAD6D57E71}"/>
              </a:ext>
            </a:extLst>
          </p:cNvPr>
          <p:cNvSpPr>
            <a:spLocks noGrp="1"/>
          </p:cNvSpPr>
          <p:nvPr>
            <p:ph idx="1"/>
          </p:nvPr>
        </p:nvSpPr>
        <p:spPr/>
        <p:txBody>
          <a:bodyPr/>
          <a:lstStyle>
            <a:lvl1pPr>
              <a:defRPr sz="1200"/>
            </a:lvl1pPr>
            <a:lvl2pPr>
              <a:defRPr sz="1200"/>
            </a:lvl2pPr>
            <a:lvl3pPr>
              <a:defRPr sz="1200"/>
            </a:lvl3pPr>
            <a:lvl4pPr>
              <a:defRPr sz="1200"/>
            </a:lvl4pPr>
            <a:lvl5pPr>
              <a:defRPr sz="1200"/>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A61BF4F-121E-4F5A-9F08-804ADAD22973}"/>
              </a:ext>
            </a:extLst>
          </p:cNvPr>
          <p:cNvSpPr>
            <a:spLocks noGrp="1"/>
          </p:cNvSpPr>
          <p:nvPr>
            <p:ph type="dt" sz="half" idx="10"/>
          </p:nvPr>
        </p:nvSpPr>
        <p:spPr/>
        <p:txBody>
          <a:bodyPr/>
          <a:lstStyle/>
          <a:p>
            <a:fld id="{70C915E5-0306-47D2-A7B0-369748F5A635}" type="datetime1">
              <a:rPr lang="cs-CZ" smtClean="0"/>
              <a:t>04.12.2025</a:t>
            </a:fld>
            <a:endParaRPr lang="cs-CZ"/>
          </a:p>
        </p:txBody>
      </p:sp>
      <p:sp>
        <p:nvSpPr>
          <p:cNvPr id="5" name="Zástupný symbol pro zápatí 4">
            <a:extLst>
              <a:ext uri="{FF2B5EF4-FFF2-40B4-BE49-F238E27FC236}">
                <a16:creationId xmlns:a16="http://schemas.microsoft.com/office/drawing/2014/main" id="{03A8283A-21D6-4704-B6C1-331B02CB9F1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CA4C139-EAD9-473A-BEC3-92D3F8E040AF}"/>
              </a:ext>
            </a:extLst>
          </p:cNvPr>
          <p:cNvSpPr>
            <a:spLocks noGrp="1"/>
          </p:cNvSpPr>
          <p:nvPr>
            <p:ph type="sldNum" sz="quarter" idx="12"/>
          </p:nvPr>
        </p:nvSpPr>
        <p:spPr/>
        <p:txBody>
          <a:bodyPr/>
          <a:lstStyle/>
          <a:p>
            <a:fld id="{890E54D3-D00C-4F51-80A7-9147D6EFBB5C}" type="slidenum">
              <a:rPr lang="cs-CZ" smtClean="0"/>
              <a:t>‹#›</a:t>
            </a:fld>
            <a:endParaRPr lang="cs-CZ"/>
          </a:p>
        </p:txBody>
      </p:sp>
      <p:pic>
        <p:nvPicPr>
          <p:cNvPr id="7" name="Grafický objekt 5">
            <a:extLst>
              <a:ext uri="{FF2B5EF4-FFF2-40B4-BE49-F238E27FC236}">
                <a16:creationId xmlns:a16="http://schemas.microsoft.com/office/drawing/2014/main" id="{FCCA85DE-0017-D12E-B52E-44E37C9B32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0010" y="6417517"/>
            <a:ext cx="1553850" cy="242789"/>
          </a:xfrm>
          <a:prstGeom prst="rect">
            <a:avLst/>
          </a:prstGeom>
        </p:spPr>
      </p:pic>
      <p:grpSp>
        <p:nvGrpSpPr>
          <p:cNvPr id="8" name="Skupina 17">
            <a:extLst>
              <a:ext uri="{FF2B5EF4-FFF2-40B4-BE49-F238E27FC236}">
                <a16:creationId xmlns:a16="http://schemas.microsoft.com/office/drawing/2014/main" id="{9D84E127-4F62-078B-4C14-44DDEE1FE140}"/>
              </a:ext>
            </a:extLst>
          </p:cNvPr>
          <p:cNvGrpSpPr/>
          <p:nvPr userDrawn="1"/>
        </p:nvGrpSpPr>
        <p:grpSpPr>
          <a:xfrm>
            <a:off x="647000" y="931936"/>
            <a:ext cx="10898000" cy="45719"/>
            <a:chOff x="0" y="0"/>
            <a:chExt cx="5716278" cy="72000"/>
          </a:xfrm>
        </p:grpSpPr>
        <p:sp>
          <p:nvSpPr>
            <p:cNvPr id="9" name="Obdélník 18">
              <a:extLst>
                <a:ext uri="{FF2B5EF4-FFF2-40B4-BE49-F238E27FC236}">
                  <a16:creationId xmlns:a16="http://schemas.microsoft.com/office/drawing/2014/main" id="{9BEC3A18-ACF7-E851-645E-FB005C6966F2}"/>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sp>
          <p:nvSpPr>
            <p:cNvPr id="10" name="Obdélník 19">
              <a:extLst>
                <a:ext uri="{FF2B5EF4-FFF2-40B4-BE49-F238E27FC236}">
                  <a16:creationId xmlns:a16="http://schemas.microsoft.com/office/drawing/2014/main" id="{9B609C15-3078-B9C6-63BD-85DA746A5A43}"/>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sp>
          <p:nvSpPr>
            <p:cNvPr id="11" name="Obdélník 20">
              <a:extLst>
                <a:ext uri="{FF2B5EF4-FFF2-40B4-BE49-F238E27FC236}">
                  <a16:creationId xmlns:a16="http://schemas.microsoft.com/office/drawing/2014/main" id="{BCD09709-92F5-D47C-9828-1964CDDB2B7C}"/>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sp>
          <p:nvSpPr>
            <p:cNvPr id="12" name="Obdélník 21">
              <a:extLst>
                <a:ext uri="{FF2B5EF4-FFF2-40B4-BE49-F238E27FC236}">
                  <a16:creationId xmlns:a16="http://schemas.microsoft.com/office/drawing/2014/main" id="{B0A13982-ACD4-DE3C-4262-65D8B09FD352}"/>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64766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Úvodní snímek - alternativní">
    <p:bg>
      <p:bgPr>
        <a:solidFill>
          <a:schemeClr val="tx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3439B4-22B2-4FBB-9C3A-BE9E186C223F}"/>
              </a:ext>
            </a:extLst>
          </p:cNvPr>
          <p:cNvSpPr>
            <a:spLocks noGrp="1"/>
          </p:cNvSpPr>
          <p:nvPr>
            <p:ph type="ctrTitle"/>
          </p:nvPr>
        </p:nvSpPr>
        <p:spPr>
          <a:xfrm>
            <a:off x="1440000" y="2133600"/>
            <a:ext cx="6781800" cy="1938010"/>
          </a:xfrm>
        </p:spPr>
        <p:txBody>
          <a:bodyPr anchor="b">
            <a:normAutofit/>
          </a:bodyPr>
          <a:lstStyle>
            <a:lvl1pPr algn="l">
              <a:defRPr sz="5400" cap="all" baseline="0">
                <a:solidFill>
                  <a:schemeClr val="bg1"/>
                </a:solidFill>
              </a:defRPr>
            </a:lvl1pPr>
          </a:lstStyle>
          <a:p>
            <a:r>
              <a:rPr lang="cs-CZ"/>
              <a:t>Kliknutím lze upravit styl.</a:t>
            </a:r>
          </a:p>
        </p:txBody>
      </p:sp>
      <p:sp>
        <p:nvSpPr>
          <p:cNvPr id="3" name="Podnadpis 2">
            <a:extLst>
              <a:ext uri="{FF2B5EF4-FFF2-40B4-BE49-F238E27FC236}">
                <a16:creationId xmlns:a16="http://schemas.microsoft.com/office/drawing/2014/main" id="{34FBD5A7-3B66-490F-B94F-6FA1D2711674}"/>
              </a:ext>
            </a:extLst>
          </p:cNvPr>
          <p:cNvSpPr>
            <a:spLocks noGrp="1"/>
          </p:cNvSpPr>
          <p:nvPr>
            <p:ph type="subTitle" idx="1"/>
          </p:nvPr>
        </p:nvSpPr>
        <p:spPr>
          <a:xfrm>
            <a:off x="1440000" y="4524572"/>
            <a:ext cx="6781800" cy="11223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5" name="Zástupný symbol pro zápatí 4">
            <a:extLst>
              <a:ext uri="{FF2B5EF4-FFF2-40B4-BE49-F238E27FC236}">
                <a16:creationId xmlns:a16="http://schemas.microsoft.com/office/drawing/2014/main" id="{8E74A9E9-DE9A-4377-BE39-E02948CE03F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0F8BDCC-DF83-48F6-AB51-F0F8AE8B4348}"/>
              </a:ext>
            </a:extLst>
          </p:cNvPr>
          <p:cNvSpPr>
            <a:spLocks noGrp="1"/>
          </p:cNvSpPr>
          <p:nvPr>
            <p:ph type="sldNum" sz="quarter" idx="12"/>
          </p:nvPr>
        </p:nvSpPr>
        <p:spPr/>
        <p:txBody>
          <a:bodyPr/>
          <a:lstStyle>
            <a:lvl1pPr>
              <a:defRPr>
                <a:solidFill>
                  <a:schemeClr val="accent6"/>
                </a:solidFill>
              </a:defRPr>
            </a:lvl1pPr>
          </a:lstStyle>
          <a:p>
            <a:fld id="{890E54D3-D00C-4F51-80A7-9147D6EFBB5C}" type="slidenum">
              <a:rPr lang="cs-CZ" smtClean="0"/>
              <a:pPr/>
              <a:t>‹#›</a:t>
            </a:fld>
            <a:endParaRPr lang="cs-CZ"/>
          </a:p>
        </p:txBody>
      </p:sp>
      <p:cxnSp>
        <p:nvCxnSpPr>
          <p:cNvPr id="11" name="Přímá spojnice 10">
            <a:extLst>
              <a:ext uri="{FF2B5EF4-FFF2-40B4-BE49-F238E27FC236}">
                <a16:creationId xmlns:a16="http://schemas.microsoft.com/office/drawing/2014/main" id="{DAE306DB-7B8D-4505-BEF0-DBDF30BCE0FE}"/>
              </a:ext>
            </a:extLst>
          </p:cNvPr>
          <p:cNvCxnSpPr/>
          <p:nvPr/>
        </p:nvCxnSpPr>
        <p:spPr>
          <a:xfrm>
            <a:off x="540000" y="2178000"/>
            <a:ext cx="0" cy="46800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Zástupný symbol pro datum 3">
            <a:extLst>
              <a:ext uri="{FF2B5EF4-FFF2-40B4-BE49-F238E27FC236}">
                <a16:creationId xmlns:a16="http://schemas.microsoft.com/office/drawing/2014/main" id="{2DE82629-535D-4AC7-8276-67F9FDFF53BE}"/>
              </a:ext>
            </a:extLst>
          </p:cNvPr>
          <p:cNvSpPr>
            <a:spLocks noGrp="1"/>
          </p:cNvSpPr>
          <p:nvPr>
            <p:ph type="dt" sz="half" idx="10"/>
          </p:nvPr>
        </p:nvSpPr>
        <p:spPr>
          <a:xfrm>
            <a:off x="1440000" y="6356350"/>
            <a:ext cx="2448000" cy="365125"/>
          </a:xfrm>
        </p:spPr>
        <p:txBody>
          <a:bodyPr/>
          <a:lstStyle/>
          <a:p>
            <a:fld id="{BDDCF8A8-0FD0-4FDA-B5A0-4A73CA00C0E0}" type="datetime1">
              <a:rPr lang="cs-CZ" smtClean="0"/>
              <a:t>04.12.2025</a:t>
            </a:fld>
            <a:endParaRPr lang="cs-CZ"/>
          </a:p>
        </p:txBody>
      </p:sp>
      <p:sp>
        <p:nvSpPr>
          <p:cNvPr id="13" name="Ovál 12">
            <a:extLst>
              <a:ext uri="{FF2B5EF4-FFF2-40B4-BE49-F238E27FC236}">
                <a16:creationId xmlns:a16="http://schemas.microsoft.com/office/drawing/2014/main" id="{E041EC10-1B1E-4A63-8C69-49256E99FF5E}"/>
              </a:ext>
            </a:extLst>
          </p:cNvPr>
          <p:cNvSpPr/>
          <p:nvPr/>
        </p:nvSpPr>
        <p:spPr>
          <a:xfrm>
            <a:off x="486000" y="2070000"/>
            <a:ext cx="108000" cy="108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840430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Úvodní snímek - světlý">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3439B4-22B2-4FBB-9C3A-BE9E186C223F}"/>
              </a:ext>
            </a:extLst>
          </p:cNvPr>
          <p:cNvSpPr>
            <a:spLocks noGrp="1"/>
          </p:cNvSpPr>
          <p:nvPr>
            <p:ph type="ctrTitle"/>
          </p:nvPr>
        </p:nvSpPr>
        <p:spPr>
          <a:xfrm>
            <a:off x="1371600" y="2133600"/>
            <a:ext cx="9448800" cy="1938010"/>
          </a:xfrm>
        </p:spPr>
        <p:txBody>
          <a:bodyPr anchor="b">
            <a:normAutofit/>
          </a:bodyPr>
          <a:lstStyle>
            <a:lvl1pPr algn="ctr">
              <a:defRPr sz="5400" cap="all" baseline="0">
                <a:solidFill>
                  <a:schemeClr val="tx2"/>
                </a:solidFill>
              </a:defRPr>
            </a:lvl1pPr>
          </a:lstStyle>
          <a:p>
            <a:r>
              <a:rPr lang="cs-CZ"/>
              <a:t>Kliknutím lze upravit styl.</a:t>
            </a:r>
          </a:p>
        </p:txBody>
      </p:sp>
      <p:sp>
        <p:nvSpPr>
          <p:cNvPr id="3" name="Podnadpis 2">
            <a:extLst>
              <a:ext uri="{FF2B5EF4-FFF2-40B4-BE49-F238E27FC236}">
                <a16:creationId xmlns:a16="http://schemas.microsoft.com/office/drawing/2014/main" id="{34FBD5A7-3B66-490F-B94F-6FA1D2711674}"/>
              </a:ext>
            </a:extLst>
          </p:cNvPr>
          <p:cNvSpPr>
            <a:spLocks noGrp="1"/>
          </p:cNvSpPr>
          <p:nvPr>
            <p:ph type="subTitle" idx="1"/>
          </p:nvPr>
        </p:nvSpPr>
        <p:spPr>
          <a:xfrm>
            <a:off x="1371600" y="4524572"/>
            <a:ext cx="9448800" cy="1122362"/>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ACC481E0-32D8-4ABA-9C58-AF526B84E132}"/>
              </a:ext>
            </a:extLst>
          </p:cNvPr>
          <p:cNvSpPr>
            <a:spLocks noGrp="1"/>
          </p:cNvSpPr>
          <p:nvPr>
            <p:ph type="dt" sz="half" idx="10"/>
          </p:nvPr>
        </p:nvSpPr>
        <p:spPr/>
        <p:txBody>
          <a:bodyPr/>
          <a:lstStyle/>
          <a:p>
            <a:fld id="{EE83D70E-EF18-4DCD-9A8B-3327C4EEB7B2}" type="datetime1">
              <a:rPr lang="cs-CZ" smtClean="0"/>
              <a:t>04.12.2025</a:t>
            </a:fld>
            <a:endParaRPr lang="cs-CZ"/>
          </a:p>
        </p:txBody>
      </p:sp>
      <p:sp>
        <p:nvSpPr>
          <p:cNvPr id="5" name="Zástupný symbol pro zápatí 4">
            <a:extLst>
              <a:ext uri="{FF2B5EF4-FFF2-40B4-BE49-F238E27FC236}">
                <a16:creationId xmlns:a16="http://schemas.microsoft.com/office/drawing/2014/main" id="{8E74A9E9-DE9A-4377-BE39-E02948CE03F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0F8BDCC-DF83-48F6-AB51-F0F8AE8B4348}"/>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5461199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AEDC30-065E-42E0-A991-686AF5AC8E72}"/>
              </a:ext>
            </a:extLst>
          </p:cNvPr>
          <p:cNvSpPr>
            <a:spLocks noGrp="1"/>
          </p:cNvSpPr>
          <p:nvPr>
            <p:ph type="title"/>
          </p:nvPr>
        </p:nvSpPr>
        <p:spPr>
          <a:xfrm>
            <a:off x="540000" y="365125"/>
            <a:ext cx="11088000" cy="1325563"/>
          </a:xfrm>
        </p:spPr>
        <p:txBody>
          <a:bodyPr/>
          <a:lstStyle/>
          <a:p>
            <a:r>
              <a:rPr lang="cs-CZ"/>
              <a:t>Kliknutím lze upravit styl.</a:t>
            </a:r>
          </a:p>
        </p:txBody>
      </p:sp>
      <p:sp>
        <p:nvSpPr>
          <p:cNvPr id="3" name="Zástupný symbol pro obsah 2">
            <a:extLst>
              <a:ext uri="{FF2B5EF4-FFF2-40B4-BE49-F238E27FC236}">
                <a16:creationId xmlns:a16="http://schemas.microsoft.com/office/drawing/2014/main" id="{F2F9BA54-6D16-415F-B124-0BCAD6D57E71}"/>
              </a:ext>
            </a:extLst>
          </p:cNvPr>
          <p:cNvSpPr>
            <a:spLocks noGrp="1"/>
          </p:cNvSpPr>
          <p:nvPr>
            <p:ph idx="1"/>
          </p:nvPr>
        </p:nvSpPr>
        <p:spPr>
          <a:xfrm>
            <a:off x="1440000" y="1825625"/>
            <a:ext cx="10188000" cy="4351338"/>
          </a:xfrm>
        </p:spPr>
        <p:txBody>
          <a:bodyPr>
            <a:normAutofit/>
          </a:bodyPr>
          <a:lstStyle>
            <a:lvl1pPr>
              <a:defRPr sz="1200" b="1">
                <a:solidFill>
                  <a:schemeClr val="tx2"/>
                </a:solidFill>
              </a:defRPr>
            </a:lvl1pPr>
            <a:lvl2pPr>
              <a:defRPr sz="1200" b="1">
                <a:solidFill>
                  <a:schemeClr val="accent2"/>
                </a:solidFill>
              </a:defRPr>
            </a:lvl2pPr>
            <a:lvl3pPr>
              <a:defRPr sz="1200"/>
            </a:lvl3pPr>
            <a:lvl4pPr>
              <a:defRPr sz="1200"/>
            </a:lvl4pPr>
            <a:lvl5pPr>
              <a:defRPr sz="1200"/>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A61BF4F-121E-4F5A-9F08-804ADAD22973}"/>
              </a:ext>
            </a:extLst>
          </p:cNvPr>
          <p:cNvSpPr>
            <a:spLocks noGrp="1"/>
          </p:cNvSpPr>
          <p:nvPr>
            <p:ph type="dt" sz="half" idx="10"/>
          </p:nvPr>
        </p:nvSpPr>
        <p:spPr>
          <a:xfrm>
            <a:off x="1440000" y="6356350"/>
            <a:ext cx="2448000" cy="365125"/>
          </a:xfrm>
        </p:spPr>
        <p:txBody>
          <a:bodyPr/>
          <a:lstStyle/>
          <a:p>
            <a:fld id="{67DD7422-41A7-4AE0-A0FA-E6BA09A6914F}" type="datetime1">
              <a:rPr lang="cs-CZ" smtClean="0"/>
              <a:t>04.12.2025</a:t>
            </a:fld>
            <a:endParaRPr lang="cs-CZ"/>
          </a:p>
        </p:txBody>
      </p:sp>
      <p:sp>
        <p:nvSpPr>
          <p:cNvPr id="5" name="Zástupný symbol pro zápatí 4">
            <a:extLst>
              <a:ext uri="{FF2B5EF4-FFF2-40B4-BE49-F238E27FC236}">
                <a16:creationId xmlns:a16="http://schemas.microsoft.com/office/drawing/2014/main" id="{03A8283A-21D6-4704-B6C1-331B02CB9F1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CA4C139-EAD9-473A-BEC3-92D3F8E040AF}"/>
              </a:ext>
            </a:extLst>
          </p:cNvPr>
          <p:cNvSpPr>
            <a:spLocks noGrp="1"/>
          </p:cNvSpPr>
          <p:nvPr>
            <p:ph type="sldNum" sz="quarter" idx="12"/>
          </p:nvPr>
        </p:nvSpPr>
        <p:spPr/>
        <p:txBody>
          <a:bodyPr/>
          <a:lstStyle/>
          <a:p>
            <a:fld id="{890E54D3-D00C-4F51-80A7-9147D6EFBB5C}" type="slidenum">
              <a:rPr lang="cs-CZ" smtClean="0"/>
              <a:t>‹#›</a:t>
            </a:fld>
            <a:endParaRPr lang="cs-CZ"/>
          </a:p>
        </p:txBody>
      </p:sp>
      <p:grpSp>
        <p:nvGrpSpPr>
          <p:cNvPr id="7" name="Skupina 17">
            <a:extLst>
              <a:ext uri="{FF2B5EF4-FFF2-40B4-BE49-F238E27FC236}">
                <a16:creationId xmlns:a16="http://schemas.microsoft.com/office/drawing/2014/main" id="{F3B1E426-ED2C-8C3F-876A-90072B5B9D15}"/>
              </a:ext>
            </a:extLst>
          </p:cNvPr>
          <p:cNvGrpSpPr/>
          <p:nvPr userDrawn="1"/>
        </p:nvGrpSpPr>
        <p:grpSpPr>
          <a:xfrm>
            <a:off x="647000" y="931936"/>
            <a:ext cx="10898000" cy="45719"/>
            <a:chOff x="0" y="0"/>
            <a:chExt cx="5716278" cy="72000"/>
          </a:xfrm>
        </p:grpSpPr>
        <p:sp>
          <p:nvSpPr>
            <p:cNvPr id="8" name="Obdélník 18">
              <a:extLst>
                <a:ext uri="{FF2B5EF4-FFF2-40B4-BE49-F238E27FC236}">
                  <a16:creationId xmlns:a16="http://schemas.microsoft.com/office/drawing/2014/main" id="{2EF12E58-7A1D-4E78-0ACB-F919FF555904}"/>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sp>
          <p:nvSpPr>
            <p:cNvPr id="9" name="Obdélník 19">
              <a:extLst>
                <a:ext uri="{FF2B5EF4-FFF2-40B4-BE49-F238E27FC236}">
                  <a16:creationId xmlns:a16="http://schemas.microsoft.com/office/drawing/2014/main" id="{1024A890-6207-D79B-9DB2-DE2182E320AA}"/>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sp>
          <p:nvSpPr>
            <p:cNvPr id="10" name="Obdélník 20">
              <a:extLst>
                <a:ext uri="{FF2B5EF4-FFF2-40B4-BE49-F238E27FC236}">
                  <a16:creationId xmlns:a16="http://schemas.microsoft.com/office/drawing/2014/main" id="{C488AAB3-F30E-C1C1-5A7A-FF8A27E8157C}"/>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sp>
          <p:nvSpPr>
            <p:cNvPr id="11" name="Obdélník 21">
              <a:extLst>
                <a:ext uri="{FF2B5EF4-FFF2-40B4-BE49-F238E27FC236}">
                  <a16:creationId xmlns:a16="http://schemas.microsoft.com/office/drawing/2014/main" id="{DE08CB1A-E1CC-452A-7F06-DB14AE489C60}"/>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4996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Záhlaví oddílu">
    <p:spTree>
      <p:nvGrpSpPr>
        <p:cNvPr id="1" name=""/>
        <p:cNvGrpSpPr/>
        <p:nvPr/>
      </p:nvGrpSpPr>
      <p:grpSpPr>
        <a:xfrm>
          <a:off x="0" y="0"/>
          <a:ext cx="0" cy="0"/>
          <a:chOff x="0" y="0"/>
          <a:chExt cx="0" cy="0"/>
        </a:xfrm>
      </p:grpSpPr>
      <p:sp>
        <p:nvSpPr>
          <p:cNvPr id="15" name="Zástupný symbol pro text 3">
            <a:extLst>
              <a:ext uri="{FF2B5EF4-FFF2-40B4-BE49-F238E27FC236}">
                <a16:creationId xmlns:a16="http://schemas.microsoft.com/office/drawing/2014/main" id="{012981AB-C35A-4ACC-BDFE-52838DE2A375}"/>
              </a:ext>
            </a:extLst>
          </p:cNvPr>
          <p:cNvSpPr>
            <a:spLocks noGrp="1"/>
          </p:cNvSpPr>
          <p:nvPr>
            <p:ph type="body" sz="half" idx="2" hasCustomPrompt="1"/>
          </p:nvPr>
        </p:nvSpPr>
        <p:spPr>
          <a:xfrm>
            <a:off x="1440000" y="974707"/>
            <a:ext cx="2743200" cy="1200329"/>
          </a:xfrm>
          <a:noFill/>
        </p:spPr>
        <p:txBody>
          <a:bodyPr wrap="square" rtlCol="0">
            <a:spAutoFit/>
          </a:bodyPr>
          <a:lstStyle>
            <a:lvl1pPr marL="0" indent="0" algn="l" defTabSz="914400" rtl="0" eaLnBrk="1" latinLnBrk="0" hangingPunct="1">
              <a:buNone/>
              <a:defRPr lang="cs-CZ" sz="8000" kern="1200" dirty="0">
                <a:solidFill>
                  <a:schemeClr val="accent2"/>
                </a:solidFill>
                <a:latin typeface="Century Gothic" panose="020B0502020202020204" pitchFamily="34" charset="0"/>
                <a:ea typeface="+mn-ea"/>
                <a:cs typeface="+mn-cs"/>
              </a:defRPr>
            </a:lvl1pPr>
          </a:lstStyle>
          <a:p>
            <a:pPr marL="0" lvl="0"/>
            <a:r>
              <a:rPr lang="cs-CZ"/>
              <a:t>01</a:t>
            </a:r>
          </a:p>
        </p:txBody>
      </p:sp>
      <p:sp>
        <p:nvSpPr>
          <p:cNvPr id="5" name="Zástupný symbol pro zápatí 4">
            <a:extLst>
              <a:ext uri="{FF2B5EF4-FFF2-40B4-BE49-F238E27FC236}">
                <a16:creationId xmlns:a16="http://schemas.microsoft.com/office/drawing/2014/main" id="{75ED52B3-DBF4-41F2-97AC-513CE4291B7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F16BB02-2F5A-4266-A35F-93288FD2E01E}"/>
              </a:ext>
            </a:extLst>
          </p:cNvPr>
          <p:cNvSpPr>
            <a:spLocks noGrp="1"/>
          </p:cNvSpPr>
          <p:nvPr>
            <p:ph type="sldNum" sz="quarter" idx="12"/>
          </p:nvPr>
        </p:nvSpPr>
        <p:spPr/>
        <p:txBody>
          <a:bodyPr/>
          <a:lstStyle/>
          <a:p>
            <a:fld id="{890E54D3-D00C-4F51-80A7-9147D6EFBB5C}" type="slidenum">
              <a:rPr lang="cs-CZ" smtClean="0"/>
              <a:t>‹#›</a:t>
            </a:fld>
            <a:endParaRPr lang="cs-CZ"/>
          </a:p>
        </p:txBody>
      </p:sp>
      <p:sp>
        <p:nvSpPr>
          <p:cNvPr id="9" name="Zástupný symbol pro datum 3">
            <a:extLst>
              <a:ext uri="{FF2B5EF4-FFF2-40B4-BE49-F238E27FC236}">
                <a16:creationId xmlns:a16="http://schemas.microsoft.com/office/drawing/2014/main" id="{93487763-4A76-48D8-9B28-7EFF0C3F1499}"/>
              </a:ext>
            </a:extLst>
          </p:cNvPr>
          <p:cNvSpPr>
            <a:spLocks noGrp="1"/>
          </p:cNvSpPr>
          <p:nvPr>
            <p:ph type="dt" sz="half" idx="10"/>
          </p:nvPr>
        </p:nvSpPr>
        <p:spPr>
          <a:xfrm>
            <a:off x="1440000" y="6356350"/>
            <a:ext cx="2448000" cy="365125"/>
          </a:xfrm>
        </p:spPr>
        <p:txBody>
          <a:bodyPr/>
          <a:lstStyle/>
          <a:p>
            <a:fld id="{5EABBFDA-53BE-4D6B-AF47-28401BC56859}" type="datetime1">
              <a:rPr lang="cs-CZ" smtClean="0"/>
              <a:t>04.12.2025</a:t>
            </a:fld>
            <a:endParaRPr lang="cs-CZ"/>
          </a:p>
        </p:txBody>
      </p:sp>
      <p:sp>
        <p:nvSpPr>
          <p:cNvPr id="12" name="Zástupný symbol pro text 2">
            <a:extLst>
              <a:ext uri="{FF2B5EF4-FFF2-40B4-BE49-F238E27FC236}">
                <a16:creationId xmlns:a16="http://schemas.microsoft.com/office/drawing/2014/main" id="{42DF245B-E245-47C0-9B7C-D45CA0ADB6F1}"/>
              </a:ext>
            </a:extLst>
          </p:cNvPr>
          <p:cNvSpPr>
            <a:spLocks noGrp="1"/>
          </p:cNvSpPr>
          <p:nvPr>
            <p:ph type="body" idx="1"/>
          </p:nvPr>
        </p:nvSpPr>
        <p:spPr>
          <a:xfrm>
            <a:off x="1440000" y="3848102"/>
            <a:ext cx="4791467" cy="1631950"/>
          </a:xfrm>
        </p:spPr>
        <p:txBody>
          <a:bodyPr>
            <a:normAutofit/>
          </a:bodyPr>
          <a:lstStyle>
            <a:lvl1pPr marL="0" indent="0">
              <a:buNone/>
              <a:defRPr sz="1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13" name="Nadpis 1">
            <a:extLst>
              <a:ext uri="{FF2B5EF4-FFF2-40B4-BE49-F238E27FC236}">
                <a16:creationId xmlns:a16="http://schemas.microsoft.com/office/drawing/2014/main" id="{C0FD97BB-EC48-4F26-B732-54543AEF864B}"/>
              </a:ext>
            </a:extLst>
          </p:cNvPr>
          <p:cNvSpPr>
            <a:spLocks noGrp="1"/>
          </p:cNvSpPr>
          <p:nvPr>
            <p:ph type="title"/>
          </p:nvPr>
        </p:nvSpPr>
        <p:spPr>
          <a:xfrm>
            <a:off x="1440000" y="2235202"/>
            <a:ext cx="6713400" cy="1500188"/>
          </a:xfrm>
        </p:spPr>
        <p:txBody>
          <a:bodyPr wrap="square" anchor="t" anchorCtr="0">
            <a:normAutofit/>
          </a:bodyPr>
          <a:lstStyle>
            <a:lvl1pPr>
              <a:defRPr sz="5000" cap="all" baseline="0">
                <a:solidFill>
                  <a:schemeClr val="tx2"/>
                </a:solidFill>
              </a:defRPr>
            </a:lvl1pPr>
          </a:lstStyle>
          <a:p>
            <a:r>
              <a:rPr lang="cs-CZ"/>
              <a:t>Kliknutím lze upravit styl.</a:t>
            </a:r>
          </a:p>
        </p:txBody>
      </p:sp>
      <p:sp>
        <p:nvSpPr>
          <p:cNvPr id="3" name="TextovéPole 2">
            <a:extLst>
              <a:ext uri="{FF2B5EF4-FFF2-40B4-BE49-F238E27FC236}">
                <a16:creationId xmlns:a16="http://schemas.microsoft.com/office/drawing/2014/main" id="{661263F5-E828-4326-B729-5FD002FFDF3F}"/>
              </a:ext>
            </a:extLst>
          </p:cNvPr>
          <p:cNvSpPr txBox="1"/>
          <p:nvPr/>
        </p:nvSpPr>
        <p:spPr>
          <a:xfrm>
            <a:off x="1440000" y="907258"/>
            <a:ext cx="3560885" cy="11914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indent="0" algn="l">
              <a:buNone/>
            </a:pPr>
            <a:endParaRPr lang="cs-CZ" sz="1200" err="1">
              <a:solidFill>
                <a:schemeClr val="accent6"/>
              </a:solidFill>
            </a:endParaRPr>
          </a:p>
        </p:txBody>
      </p:sp>
    </p:spTree>
    <p:extLst>
      <p:ext uri="{BB962C8B-B14F-4D97-AF65-F5344CB8AC3E}">
        <p14:creationId xmlns:p14="http://schemas.microsoft.com/office/powerpoint/2010/main" val="2266065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Záhlaví oddílu - dark">
    <p:bg>
      <p:bgPr>
        <a:solidFill>
          <a:schemeClr val="tx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D1609E-89C8-470A-87E7-5C67CA99DC15}"/>
              </a:ext>
            </a:extLst>
          </p:cNvPr>
          <p:cNvSpPr>
            <a:spLocks noGrp="1"/>
          </p:cNvSpPr>
          <p:nvPr>
            <p:ph type="title"/>
          </p:nvPr>
        </p:nvSpPr>
        <p:spPr>
          <a:xfrm>
            <a:off x="1440000" y="2235202"/>
            <a:ext cx="6713400" cy="1500188"/>
          </a:xfrm>
        </p:spPr>
        <p:txBody>
          <a:bodyPr wrap="square" anchor="t" anchorCtr="0">
            <a:normAutofit/>
          </a:bodyPr>
          <a:lstStyle>
            <a:lvl1pPr>
              <a:defRPr sz="5000" cap="all" baseline="0">
                <a:solidFill>
                  <a:schemeClr val="bg1"/>
                </a:solidFill>
              </a:defRPr>
            </a:lvl1pPr>
          </a:lstStyle>
          <a:p>
            <a:r>
              <a:rPr lang="cs-CZ"/>
              <a:t>Kliknutím lze upravit styl.</a:t>
            </a:r>
          </a:p>
        </p:txBody>
      </p:sp>
      <p:sp>
        <p:nvSpPr>
          <p:cNvPr id="5" name="Zástupný symbol pro zápatí 4">
            <a:extLst>
              <a:ext uri="{FF2B5EF4-FFF2-40B4-BE49-F238E27FC236}">
                <a16:creationId xmlns:a16="http://schemas.microsoft.com/office/drawing/2014/main" id="{75ED52B3-DBF4-41F2-97AC-513CE4291B7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F16BB02-2F5A-4266-A35F-93288FD2E01E}"/>
              </a:ext>
            </a:extLst>
          </p:cNvPr>
          <p:cNvSpPr>
            <a:spLocks noGrp="1"/>
          </p:cNvSpPr>
          <p:nvPr>
            <p:ph type="sldNum" sz="quarter" idx="12"/>
          </p:nvPr>
        </p:nvSpPr>
        <p:spPr/>
        <p:txBody>
          <a:bodyPr/>
          <a:lstStyle/>
          <a:p>
            <a:fld id="{890E54D3-D00C-4F51-80A7-9147D6EFBB5C}" type="slidenum">
              <a:rPr lang="cs-CZ" smtClean="0"/>
              <a:t>‹#›</a:t>
            </a:fld>
            <a:endParaRPr lang="cs-CZ"/>
          </a:p>
        </p:txBody>
      </p:sp>
      <p:sp>
        <p:nvSpPr>
          <p:cNvPr id="9" name="Zástupný symbol pro datum 3">
            <a:extLst>
              <a:ext uri="{FF2B5EF4-FFF2-40B4-BE49-F238E27FC236}">
                <a16:creationId xmlns:a16="http://schemas.microsoft.com/office/drawing/2014/main" id="{1D653E75-A212-46F5-BA0C-D52628EF72D9}"/>
              </a:ext>
            </a:extLst>
          </p:cNvPr>
          <p:cNvSpPr>
            <a:spLocks noGrp="1"/>
          </p:cNvSpPr>
          <p:nvPr>
            <p:ph type="dt" sz="half" idx="10"/>
          </p:nvPr>
        </p:nvSpPr>
        <p:spPr>
          <a:xfrm>
            <a:off x="1440000" y="6356350"/>
            <a:ext cx="2448000" cy="365125"/>
          </a:xfrm>
        </p:spPr>
        <p:txBody>
          <a:bodyPr/>
          <a:lstStyle/>
          <a:p>
            <a:fld id="{D05C064C-D0DB-4220-A682-E06AEB2ED90E}" type="datetime1">
              <a:rPr lang="cs-CZ" smtClean="0"/>
              <a:t>04.12.2025</a:t>
            </a:fld>
            <a:endParaRPr lang="cs-CZ"/>
          </a:p>
        </p:txBody>
      </p:sp>
      <p:sp>
        <p:nvSpPr>
          <p:cNvPr id="10" name="Zástupný symbol pro text 2">
            <a:extLst>
              <a:ext uri="{FF2B5EF4-FFF2-40B4-BE49-F238E27FC236}">
                <a16:creationId xmlns:a16="http://schemas.microsoft.com/office/drawing/2014/main" id="{7CAAD2E9-F657-4170-B3EE-CBE29ACDEE60}"/>
              </a:ext>
            </a:extLst>
          </p:cNvPr>
          <p:cNvSpPr>
            <a:spLocks noGrp="1"/>
          </p:cNvSpPr>
          <p:nvPr>
            <p:ph type="body" idx="1"/>
          </p:nvPr>
        </p:nvSpPr>
        <p:spPr>
          <a:xfrm>
            <a:off x="1440000" y="3848102"/>
            <a:ext cx="4791467" cy="1631950"/>
          </a:xfrm>
        </p:spPr>
        <p:txBody>
          <a:bodyPr>
            <a:normAutofit/>
          </a:bodyPr>
          <a:lstStyle>
            <a:lvl1pPr marL="0" indent="0">
              <a:buNone/>
              <a:defRPr sz="1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11" name="Zástupný symbol pro text 3">
            <a:extLst>
              <a:ext uri="{FF2B5EF4-FFF2-40B4-BE49-F238E27FC236}">
                <a16:creationId xmlns:a16="http://schemas.microsoft.com/office/drawing/2014/main" id="{131ECD51-C78B-4103-A07B-C69404FC4BBA}"/>
              </a:ext>
            </a:extLst>
          </p:cNvPr>
          <p:cNvSpPr>
            <a:spLocks noGrp="1"/>
          </p:cNvSpPr>
          <p:nvPr>
            <p:ph type="body" sz="half" idx="2" hasCustomPrompt="1"/>
          </p:nvPr>
        </p:nvSpPr>
        <p:spPr>
          <a:xfrm>
            <a:off x="1440000" y="974707"/>
            <a:ext cx="2743200" cy="1200329"/>
          </a:xfrm>
          <a:noFill/>
        </p:spPr>
        <p:txBody>
          <a:bodyPr wrap="square" rtlCol="0">
            <a:spAutoFit/>
          </a:bodyPr>
          <a:lstStyle>
            <a:lvl1pPr marL="0" indent="0" algn="l" defTabSz="914400" rtl="0" eaLnBrk="1" latinLnBrk="0" hangingPunct="1">
              <a:buNone/>
              <a:defRPr lang="cs-CZ" sz="8000" kern="1200" dirty="0">
                <a:solidFill>
                  <a:schemeClr val="accent2"/>
                </a:solidFill>
                <a:latin typeface="Century Gothic" panose="020B0502020202020204" pitchFamily="34" charset="0"/>
                <a:ea typeface="+mn-ea"/>
                <a:cs typeface="+mn-cs"/>
              </a:defRPr>
            </a:lvl1pPr>
          </a:lstStyle>
          <a:p>
            <a:pPr marL="0" lvl="0"/>
            <a:r>
              <a:rPr lang="cs-CZ"/>
              <a:t>01</a:t>
            </a:r>
          </a:p>
        </p:txBody>
      </p:sp>
    </p:spTree>
    <p:extLst>
      <p:ext uri="{BB962C8B-B14F-4D97-AF65-F5344CB8AC3E}">
        <p14:creationId xmlns:p14="http://schemas.microsoft.com/office/powerpoint/2010/main" val="4418081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Záhlaví oddílu - lehké">
    <p:spTree>
      <p:nvGrpSpPr>
        <p:cNvPr id="1" name=""/>
        <p:cNvGrpSpPr/>
        <p:nvPr/>
      </p:nvGrpSpPr>
      <p:grpSpPr>
        <a:xfrm>
          <a:off x="0" y="0"/>
          <a:ext cx="0" cy="0"/>
          <a:chOff x="0" y="0"/>
          <a:chExt cx="0" cy="0"/>
        </a:xfrm>
      </p:grpSpPr>
      <p:sp>
        <p:nvSpPr>
          <p:cNvPr id="5" name="Zástupný symbol pro zápatí 4">
            <a:extLst>
              <a:ext uri="{FF2B5EF4-FFF2-40B4-BE49-F238E27FC236}">
                <a16:creationId xmlns:a16="http://schemas.microsoft.com/office/drawing/2014/main" id="{75ED52B3-DBF4-41F2-97AC-513CE4291B7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F16BB02-2F5A-4266-A35F-93288FD2E01E}"/>
              </a:ext>
            </a:extLst>
          </p:cNvPr>
          <p:cNvSpPr>
            <a:spLocks noGrp="1"/>
          </p:cNvSpPr>
          <p:nvPr>
            <p:ph type="sldNum" sz="quarter" idx="12"/>
          </p:nvPr>
        </p:nvSpPr>
        <p:spPr/>
        <p:txBody>
          <a:bodyPr/>
          <a:lstStyle/>
          <a:p>
            <a:fld id="{890E54D3-D00C-4F51-80A7-9147D6EFBB5C}" type="slidenum">
              <a:rPr lang="cs-CZ" smtClean="0"/>
              <a:t>‹#›</a:t>
            </a:fld>
            <a:endParaRPr lang="cs-CZ"/>
          </a:p>
        </p:txBody>
      </p:sp>
      <p:sp>
        <p:nvSpPr>
          <p:cNvPr id="9" name="Zástupný symbol pro datum 3">
            <a:extLst>
              <a:ext uri="{FF2B5EF4-FFF2-40B4-BE49-F238E27FC236}">
                <a16:creationId xmlns:a16="http://schemas.microsoft.com/office/drawing/2014/main" id="{93487763-4A76-48D8-9B28-7EFF0C3F1499}"/>
              </a:ext>
            </a:extLst>
          </p:cNvPr>
          <p:cNvSpPr>
            <a:spLocks noGrp="1"/>
          </p:cNvSpPr>
          <p:nvPr>
            <p:ph type="dt" sz="half" idx="10"/>
          </p:nvPr>
        </p:nvSpPr>
        <p:spPr>
          <a:xfrm>
            <a:off x="1440000" y="6356350"/>
            <a:ext cx="2448000" cy="365125"/>
          </a:xfrm>
        </p:spPr>
        <p:txBody>
          <a:bodyPr/>
          <a:lstStyle/>
          <a:p>
            <a:fld id="{7FCC744D-5509-4D0F-A156-7FFE730CAB72}" type="datetime1">
              <a:rPr lang="cs-CZ" smtClean="0"/>
              <a:t>04.12.2025</a:t>
            </a:fld>
            <a:endParaRPr lang="cs-CZ"/>
          </a:p>
        </p:txBody>
      </p:sp>
      <p:sp>
        <p:nvSpPr>
          <p:cNvPr id="12" name="Zástupný symbol pro text 2">
            <a:extLst>
              <a:ext uri="{FF2B5EF4-FFF2-40B4-BE49-F238E27FC236}">
                <a16:creationId xmlns:a16="http://schemas.microsoft.com/office/drawing/2014/main" id="{42DF245B-E245-47C0-9B7C-D45CA0ADB6F1}"/>
              </a:ext>
            </a:extLst>
          </p:cNvPr>
          <p:cNvSpPr>
            <a:spLocks noGrp="1"/>
          </p:cNvSpPr>
          <p:nvPr>
            <p:ph type="body" idx="1"/>
          </p:nvPr>
        </p:nvSpPr>
        <p:spPr>
          <a:xfrm>
            <a:off x="1440000" y="4728645"/>
            <a:ext cx="9049884" cy="1079498"/>
          </a:xfrm>
        </p:spPr>
        <p:txBody>
          <a:bodyPr>
            <a:normAutofit/>
          </a:bodyPr>
          <a:lstStyle>
            <a:lvl1pPr marL="0" indent="0">
              <a:buNone/>
              <a:defRPr sz="1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13" name="Nadpis 1">
            <a:extLst>
              <a:ext uri="{FF2B5EF4-FFF2-40B4-BE49-F238E27FC236}">
                <a16:creationId xmlns:a16="http://schemas.microsoft.com/office/drawing/2014/main" id="{C0FD97BB-EC48-4F26-B732-54543AEF864B}"/>
              </a:ext>
            </a:extLst>
          </p:cNvPr>
          <p:cNvSpPr>
            <a:spLocks noGrp="1"/>
          </p:cNvSpPr>
          <p:nvPr>
            <p:ph type="title"/>
          </p:nvPr>
        </p:nvSpPr>
        <p:spPr>
          <a:xfrm>
            <a:off x="1440000" y="3115745"/>
            <a:ext cx="9049884" cy="1500188"/>
          </a:xfrm>
        </p:spPr>
        <p:txBody>
          <a:bodyPr wrap="square" anchor="b" anchorCtr="0">
            <a:normAutofit/>
          </a:bodyPr>
          <a:lstStyle>
            <a:lvl1pPr>
              <a:defRPr sz="3600" cap="all" baseline="0">
                <a:solidFill>
                  <a:schemeClr val="tx2"/>
                </a:solidFill>
              </a:defRPr>
            </a:lvl1pPr>
          </a:lstStyle>
          <a:p>
            <a:r>
              <a:rPr lang="cs-CZ"/>
              <a:t>Kliknutím lze upravit styl.</a:t>
            </a:r>
          </a:p>
        </p:txBody>
      </p:sp>
      <p:cxnSp>
        <p:nvCxnSpPr>
          <p:cNvPr id="14" name="Přímá spojnice 13">
            <a:extLst>
              <a:ext uri="{FF2B5EF4-FFF2-40B4-BE49-F238E27FC236}">
                <a16:creationId xmlns:a16="http://schemas.microsoft.com/office/drawing/2014/main" id="{DA5978E6-C797-4E4F-9C6C-DC03E73F86F0}"/>
              </a:ext>
            </a:extLst>
          </p:cNvPr>
          <p:cNvCxnSpPr/>
          <p:nvPr/>
        </p:nvCxnSpPr>
        <p:spPr>
          <a:xfrm>
            <a:off x="540000" y="4338000"/>
            <a:ext cx="0" cy="2520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Ovál 14">
            <a:extLst>
              <a:ext uri="{FF2B5EF4-FFF2-40B4-BE49-F238E27FC236}">
                <a16:creationId xmlns:a16="http://schemas.microsoft.com/office/drawing/2014/main" id="{E15D4E85-67D1-4E07-8B4F-93EE912E1967}"/>
              </a:ext>
            </a:extLst>
          </p:cNvPr>
          <p:cNvSpPr/>
          <p:nvPr/>
        </p:nvSpPr>
        <p:spPr>
          <a:xfrm>
            <a:off x="486000" y="4230000"/>
            <a:ext cx="108000" cy="108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vál 17">
            <a:extLst>
              <a:ext uri="{FF2B5EF4-FFF2-40B4-BE49-F238E27FC236}">
                <a16:creationId xmlns:a16="http://schemas.microsoft.com/office/drawing/2014/main" id="{A8FB8074-13C2-471C-88AE-1F53E2B52A2F}"/>
              </a:ext>
            </a:extLst>
          </p:cNvPr>
          <p:cNvSpPr/>
          <p:nvPr/>
        </p:nvSpPr>
        <p:spPr>
          <a:xfrm>
            <a:off x="486000" y="900000"/>
            <a:ext cx="108000" cy="108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9" name="Přímá spojnice 18">
            <a:extLst>
              <a:ext uri="{FF2B5EF4-FFF2-40B4-BE49-F238E27FC236}">
                <a16:creationId xmlns:a16="http://schemas.microsoft.com/office/drawing/2014/main" id="{0450FEDD-EAD3-4D09-BEA9-A9A3A314B208}"/>
              </a:ext>
            </a:extLst>
          </p:cNvPr>
          <p:cNvCxnSpPr/>
          <p:nvPr/>
        </p:nvCxnSpPr>
        <p:spPr>
          <a:xfrm>
            <a:off x="540000" y="0"/>
            <a:ext cx="0" cy="900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68806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Záhlaví oddílu - lehké dark">
    <p:bg>
      <p:bgPr>
        <a:solidFill>
          <a:schemeClr val="tx2"/>
        </a:solidFill>
        <a:effectLst/>
      </p:bgPr>
    </p:bg>
    <p:spTree>
      <p:nvGrpSpPr>
        <p:cNvPr id="1" name=""/>
        <p:cNvGrpSpPr/>
        <p:nvPr/>
      </p:nvGrpSpPr>
      <p:grpSpPr>
        <a:xfrm>
          <a:off x="0" y="0"/>
          <a:ext cx="0" cy="0"/>
          <a:chOff x="0" y="0"/>
          <a:chExt cx="0" cy="0"/>
        </a:xfrm>
      </p:grpSpPr>
      <p:sp>
        <p:nvSpPr>
          <p:cNvPr id="5" name="Zástupný symbol pro zápatí 4">
            <a:extLst>
              <a:ext uri="{FF2B5EF4-FFF2-40B4-BE49-F238E27FC236}">
                <a16:creationId xmlns:a16="http://schemas.microsoft.com/office/drawing/2014/main" id="{75ED52B3-DBF4-41F2-97AC-513CE4291B7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F16BB02-2F5A-4266-A35F-93288FD2E01E}"/>
              </a:ext>
            </a:extLst>
          </p:cNvPr>
          <p:cNvSpPr>
            <a:spLocks noGrp="1"/>
          </p:cNvSpPr>
          <p:nvPr>
            <p:ph type="sldNum" sz="quarter" idx="12"/>
          </p:nvPr>
        </p:nvSpPr>
        <p:spPr/>
        <p:txBody>
          <a:bodyPr/>
          <a:lstStyle/>
          <a:p>
            <a:fld id="{890E54D3-D00C-4F51-80A7-9147D6EFBB5C}" type="slidenum">
              <a:rPr lang="cs-CZ" smtClean="0"/>
              <a:t>‹#›</a:t>
            </a:fld>
            <a:endParaRPr lang="cs-CZ"/>
          </a:p>
        </p:txBody>
      </p:sp>
      <p:sp>
        <p:nvSpPr>
          <p:cNvPr id="9" name="Zástupný symbol pro datum 3">
            <a:extLst>
              <a:ext uri="{FF2B5EF4-FFF2-40B4-BE49-F238E27FC236}">
                <a16:creationId xmlns:a16="http://schemas.microsoft.com/office/drawing/2014/main" id="{93487763-4A76-48D8-9B28-7EFF0C3F1499}"/>
              </a:ext>
            </a:extLst>
          </p:cNvPr>
          <p:cNvSpPr>
            <a:spLocks noGrp="1"/>
          </p:cNvSpPr>
          <p:nvPr>
            <p:ph type="dt" sz="half" idx="10"/>
          </p:nvPr>
        </p:nvSpPr>
        <p:spPr>
          <a:xfrm>
            <a:off x="1440000" y="6356350"/>
            <a:ext cx="2448000" cy="365125"/>
          </a:xfrm>
        </p:spPr>
        <p:txBody>
          <a:bodyPr/>
          <a:lstStyle/>
          <a:p>
            <a:fld id="{7CA773C3-B0A8-4CD4-8E91-20000BAB9260}" type="datetime1">
              <a:rPr lang="cs-CZ" smtClean="0"/>
              <a:t>04.12.2025</a:t>
            </a:fld>
            <a:endParaRPr lang="cs-CZ"/>
          </a:p>
        </p:txBody>
      </p:sp>
      <p:sp>
        <p:nvSpPr>
          <p:cNvPr id="12" name="Zástupný symbol pro text 2">
            <a:extLst>
              <a:ext uri="{FF2B5EF4-FFF2-40B4-BE49-F238E27FC236}">
                <a16:creationId xmlns:a16="http://schemas.microsoft.com/office/drawing/2014/main" id="{42DF245B-E245-47C0-9B7C-D45CA0ADB6F1}"/>
              </a:ext>
            </a:extLst>
          </p:cNvPr>
          <p:cNvSpPr>
            <a:spLocks noGrp="1"/>
          </p:cNvSpPr>
          <p:nvPr>
            <p:ph type="body" idx="1"/>
          </p:nvPr>
        </p:nvSpPr>
        <p:spPr>
          <a:xfrm>
            <a:off x="1440000" y="4728645"/>
            <a:ext cx="9049884" cy="1079498"/>
          </a:xfrm>
        </p:spPr>
        <p:txBody>
          <a:bodyPr>
            <a:normAutofit/>
          </a:bodyPr>
          <a:lstStyle>
            <a:lvl1pPr marL="0" indent="0">
              <a:buNone/>
              <a:defRPr sz="1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13" name="Nadpis 1">
            <a:extLst>
              <a:ext uri="{FF2B5EF4-FFF2-40B4-BE49-F238E27FC236}">
                <a16:creationId xmlns:a16="http://schemas.microsoft.com/office/drawing/2014/main" id="{C0FD97BB-EC48-4F26-B732-54543AEF864B}"/>
              </a:ext>
            </a:extLst>
          </p:cNvPr>
          <p:cNvSpPr>
            <a:spLocks noGrp="1"/>
          </p:cNvSpPr>
          <p:nvPr>
            <p:ph type="title"/>
          </p:nvPr>
        </p:nvSpPr>
        <p:spPr>
          <a:xfrm>
            <a:off x="1440000" y="3115745"/>
            <a:ext cx="9049884" cy="1500188"/>
          </a:xfrm>
        </p:spPr>
        <p:txBody>
          <a:bodyPr wrap="square" anchor="b" anchorCtr="0">
            <a:normAutofit/>
          </a:bodyPr>
          <a:lstStyle>
            <a:lvl1pPr>
              <a:defRPr sz="3600" cap="all" baseline="0">
                <a:solidFill>
                  <a:schemeClr val="bg1"/>
                </a:solidFill>
              </a:defRPr>
            </a:lvl1pPr>
          </a:lstStyle>
          <a:p>
            <a:r>
              <a:rPr lang="cs-CZ"/>
              <a:t>Kliknutím lze upravit styl.</a:t>
            </a:r>
          </a:p>
        </p:txBody>
      </p:sp>
      <p:cxnSp>
        <p:nvCxnSpPr>
          <p:cNvPr id="14" name="Přímá spojnice 13">
            <a:extLst>
              <a:ext uri="{FF2B5EF4-FFF2-40B4-BE49-F238E27FC236}">
                <a16:creationId xmlns:a16="http://schemas.microsoft.com/office/drawing/2014/main" id="{DA5978E6-C797-4E4F-9C6C-DC03E73F86F0}"/>
              </a:ext>
            </a:extLst>
          </p:cNvPr>
          <p:cNvCxnSpPr/>
          <p:nvPr/>
        </p:nvCxnSpPr>
        <p:spPr>
          <a:xfrm>
            <a:off x="540000" y="4338000"/>
            <a:ext cx="0" cy="2520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Ovál 14">
            <a:extLst>
              <a:ext uri="{FF2B5EF4-FFF2-40B4-BE49-F238E27FC236}">
                <a16:creationId xmlns:a16="http://schemas.microsoft.com/office/drawing/2014/main" id="{E15D4E85-67D1-4E07-8B4F-93EE912E1967}"/>
              </a:ext>
            </a:extLst>
          </p:cNvPr>
          <p:cNvSpPr/>
          <p:nvPr/>
        </p:nvSpPr>
        <p:spPr>
          <a:xfrm>
            <a:off x="486000" y="4230000"/>
            <a:ext cx="108000" cy="108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vál 17">
            <a:extLst>
              <a:ext uri="{FF2B5EF4-FFF2-40B4-BE49-F238E27FC236}">
                <a16:creationId xmlns:a16="http://schemas.microsoft.com/office/drawing/2014/main" id="{A8FB8074-13C2-471C-88AE-1F53E2B52A2F}"/>
              </a:ext>
            </a:extLst>
          </p:cNvPr>
          <p:cNvSpPr/>
          <p:nvPr/>
        </p:nvSpPr>
        <p:spPr>
          <a:xfrm>
            <a:off x="486000" y="900000"/>
            <a:ext cx="108000" cy="108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9" name="Přímá spojnice 18">
            <a:extLst>
              <a:ext uri="{FF2B5EF4-FFF2-40B4-BE49-F238E27FC236}">
                <a16:creationId xmlns:a16="http://schemas.microsoft.com/office/drawing/2014/main" id="{0450FEDD-EAD3-4D09-BEA9-A9A3A314B208}"/>
              </a:ext>
            </a:extLst>
          </p:cNvPr>
          <p:cNvCxnSpPr/>
          <p:nvPr/>
        </p:nvCxnSpPr>
        <p:spPr>
          <a:xfrm>
            <a:off x="540000" y="0"/>
            <a:ext cx="0" cy="900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0775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474EB4-930B-4659-A1AC-678EEF38FBEB}"/>
              </a:ext>
            </a:extLst>
          </p:cNvPr>
          <p:cNvSpPr>
            <a:spLocks noGrp="1"/>
          </p:cNvSpPr>
          <p:nvPr>
            <p:ph type="title"/>
          </p:nvPr>
        </p:nvSpPr>
        <p:spPr/>
        <p:txBody>
          <a:bodyPr anchor="t" anchorCtr="0"/>
          <a:lstStyle/>
          <a:p>
            <a:r>
              <a:rPr lang="cs-CZ"/>
              <a:t>Kliknutím lze upravit styl.</a:t>
            </a:r>
          </a:p>
        </p:txBody>
      </p:sp>
      <p:sp>
        <p:nvSpPr>
          <p:cNvPr id="3" name="Zástupný symbol pro obsah 2">
            <a:extLst>
              <a:ext uri="{FF2B5EF4-FFF2-40B4-BE49-F238E27FC236}">
                <a16:creationId xmlns:a16="http://schemas.microsoft.com/office/drawing/2014/main" id="{8C8CC50B-DE1C-4582-8B20-0F0D8D397C01}"/>
              </a:ext>
            </a:extLst>
          </p:cNvPr>
          <p:cNvSpPr>
            <a:spLocks noGrp="1"/>
          </p:cNvSpPr>
          <p:nvPr>
            <p:ph sz="half" idx="1"/>
          </p:nvPr>
        </p:nvSpPr>
        <p:spPr>
          <a:xfrm>
            <a:off x="564000" y="1825625"/>
            <a:ext cx="54558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2EB0519C-F3D0-492D-80D6-D79E38AE50CE}"/>
              </a:ext>
            </a:extLst>
          </p:cNvPr>
          <p:cNvSpPr>
            <a:spLocks noGrp="1"/>
          </p:cNvSpPr>
          <p:nvPr>
            <p:ph sz="half" idx="2"/>
          </p:nvPr>
        </p:nvSpPr>
        <p:spPr>
          <a:xfrm>
            <a:off x="6172200" y="1825625"/>
            <a:ext cx="54558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D6FBF04D-3867-400B-90D1-354F15E93BE8}"/>
              </a:ext>
            </a:extLst>
          </p:cNvPr>
          <p:cNvSpPr>
            <a:spLocks noGrp="1"/>
          </p:cNvSpPr>
          <p:nvPr>
            <p:ph type="dt" sz="half" idx="10"/>
          </p:nvPr>
        </p:nvSpPr>
        <p:spPr/>
        <p:txBody>
          <a:bodyPr/>
          <a:lstStyle/>
          <a:p>
            <a:fld id="{CD821345-085D-4D5A-862D-5F0109DCBBA1}" type="datetime1">
              <a:rPr lang="cs-CZ" smtClean="0"/>
              <a:t>04.12.2025</a:t>
            </a:fld>
            <a:endParaRPr lang="cs-CZ"/>
          </a:p>
        </p:txBody>
      </p:sp>
      <p:sp>
        <p:nvSpPr>
          <p:cNvPr id="6" name="Zástupný symbol pro zápatí 5">
            <a:extLst>
              <a:ext uri="{FF2B5EF4-FFF2-40B4-BE49-F238E27FC236}">
                <a16:creationId xmlns:a16="http://schemas.microsoft.com/office/drawing/2014/main" id="{693A92A6-8B74-4241-9980-B62362EC93E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31359C2-5719-4D14-AD8B-9D215A806265}"/>
              </a:ext>
            </a:extLst>
          </p:cNvPr>
          <p:cNvSpPr>
            <a:spLocks noGrp="1"/>
          </p:cNvSpPr>
          <p:nvPr>
            <p:ph type="sldNum" sz="quarter" idx="12"/>
          </p:nvPr>
        </p:nvSpPr>
        <p:spPr/>
        <p:txBody>
          <a:bodyPr/>
          <a:lstStyle/>
          <a:p>
            <a:fld id="{890E54D3-D00C-4F51-80A7-9147D6EFBB5C}" type="slidenum">
              <a:rPr lang="cs-CZ" smtClean="0"/>
              <a:t>‹#›</a:t>
            </a:fld>
            <a:endParaRPr lang="cs-CZ"/>
          </a:p>
        </p:txBody>
      </p:sp>
      <p:grpSp>
        <p:nvGrpSpPr>
          <p:cNvPr id="8" name="Skupina 17">
            <a:extLst>
              <a:ext uri="{FF2B5EF4-FFF2-40B4-BE49-F238E27FC236}">
                <a16:creationId xmlns:a16="http://schemas.microsoft.com/office/drawing/2014/main" id="{24755CE9-1706-A977-AC8F-F1639ABCE390}"/>
              </a:ext>
            </a:extLst>
          </p:cNvPr>
          <p:cNvGrpSpPr/>
          <p:nvPr userDrawn="1"/>
        </p:nvGrpSpPr>
        <p:grpSpPr>
          <a:xfrm>
            <a:off x="647000" y="931936"/>
            <a:ext cx="10898000" cy="45719"/>
            <a:chOff x="0" y="0"/>
            <a:chExt cx="5716278" cy="72000"/>
          </a:xfrm>
        </p:grpSpPr>
        <p:sp>
          <p:nvSpPr>
            <p:cNvPr id="9" name="Obdélník 18">
              <a:extLst>
                <a:ext uri="{FF2B5EF4-FFF2-40B4-BE49-F238E27FC236}">
                  <a16:creationId xmlns:a16="http://schemas.microsoft.com/office/drawing/2014/main" id="{601BAD70-34BF-E83F-2B51-74E92897831F}"/>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sp>
          <p:nvSpPr>
            <p:cNvPr id="10" name="Obdélník 19">
              <a:extLst>
                <a:ext uri="{FF2B5EF4-FFF2-40B4-BE49-F238E27FC236}">
                  <a16:creationId xmlns:a16="http://schemas.microsoft.com/office/drawing/2014/main" id="{9ABD82BA-8D76-BAD2-5F82-299111697C83}"/>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sp>
          <p:nvSpPr>
            <p:cNvPr id="11" name="Obdélník 20">
              <a:extLst>
                <a:ext uri="{FF2B5EF4-FFF2-40B4-BE49-F238E27FC236}">
                  <a16:creationId xmlns:a16="http://schemas.microsoft.com/office/drawing/2014/main" id="{86C8AD47-2D53-4B51-7C2E-1C6BD1E6E819}"/>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sp>
          <p:nvSpPr>
            <p:cNvPr id="12" name="Obdélník 21">
              <a:extLst>
                <a:ext uri="{FF2B5EF4-FFF2-40B4-BE49-F238E27FC236}">
                  <a16:creationId xmlns:a16="http://schemas.microsoft.com/office/drawing/2014/main" id="{3F93A696-516F-7B39-71A1-DEB16E29BB4B}"/>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56939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C060D0-0398-4E94-997D-486C5EABE02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680BA8DE-A023-4784-9C24-5F54ADB47876}"/>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DE70A725-9AC0-4328-BEE0-5C92B037AED2}"/>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CEA8F1F-1920-4E2D-B7B4-658F1AB568EA}"/>
              </a:ext>
            </a:extLst>
          </p:cNvPr>
          <p:cNvSpPr>
            <a:spLocks noGrp="1"/>
          </p:cNvSpPr>
          <p:nvPr>
            <p:ph type="dt" sz="half" idx="10"/>
          </p:nvPr>
        </p:nvSpPr>
        <p:spPr/>
        <p:txBody>
          <a:bodyPr/>
          <a:lstStyle/>
          <a:p>
            <a:fld id="{BCB4EA20-B24C-489F-912F-A3AF0FE7DA58}" type="datetimeFigureOut">
              <a:rPr lang="cs-CZ" smtClean="0"/>
              <a:t>04.12.2025</a:t>
            </a:fld>
            <a:endParaRPr lang="cs-CZ"/>
          </a:p>
        </p:txBody>
      </p:sp>
      <p:sp>
        <p:nvSpPr>
          <p:cNvPr id="6" name="Zástupný symbol pro zápatí 5">
            <a:extLst>
              <a:ext uri="{FF2B5EF4-FFF2-40B4-BE49-F238E27FC236}">
                <a16:creationId xmlns:a16="http://schemas.microsoft.com/office/drawing/2014/main" id="{72B2C335-96C2-46CC-85FD-26EBBC42344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C787420-5B93-4AB9-9297-31A56EB431DB}"/>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22577287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DE4146-6DBD-4C54-BE1F-0A1FF44EAE9B}"/>
              </a:ext>
            </a:extLst>
          </p:cNvPr>
          <p:cNvSpPr>
            <a:spLocks noGrp="1"/>
          </p:cNvSpPr>
          <p:nvPr>
            <p:ph type="title"/>
          </p:nvPr>
        </p:nvSpPr>
        <p:spPr>
          <a:xfrm>
            <a:off x="540000" y="365125"/>
            <a:ext cx="11088000" cy="1325563"/>
          </a:xfrm>
        </p:spPr>
        <p:txBody>
          <a:bodyPr anchor="t" anchorCtr="0"/>
          <a:lstStyle/>
          <a:p>
            <a:r>
              <a:rPr lang="cs-CZ"/>
              <a:t>Kliknutím lze upravit styl.</a:t>
            </a:r>
          </a:p>
        </p:txBody>
      </p:sp>
      <p:sp>
        <p:nvSpPr>
          <p:cNvPr id="3" name="Zástupný symbol pro text 2">
            <a:extLst>
              <a:ext uri="{FF2B5EF4-FFF2-40B4-BE49-F238E27FC236}">
                <a16:creationId xmlns:a16="http://schemas.microsoft.com/office/drawing/2014/main" id="{FBA98E4E-54D0-48C6-B2F1-BA3D84683CD8}"/>
              </a:ext>
            </a:extLst>
          </p:cNvPr>
          <p:cNvSpPr>
            <a:spLocks noGrp="1"/>
          </p:cNvSpPr>
          <p:nvPr>
            <p:ph type="body" idx="1"/>
          </p:nvPr>
        </p:nvSpPr>
        <p:spPr>
          <a:xfrm>
            <a:off x="540001" y="1681163"/>
            <a:ext cx="5457600" cy="823912"/>
          </a:xfrm>
        </p:spPr>
        <p:txBody>
          <a:bodyPr anchor="b">
            <a:normAutofit/>
          </a:bodyPr>
          <a:lstStyle>
            <a:lvl1pPr marL="0" indent="0">
              <a:buNone/>
              <a:defRPr sz="1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EBD51582-6A6A-48BB-9785-26CE847A1977}"/>
              </a:ext>
            </a:extLst>
          </p:cNvPr>
          <p:cNvSpPr>
            <a:spLocks noGrp="1"/>
          </p:cNvSpPr>
          <p:nvPr>
            <p:ph sz="half" idx="2"/>
          </p:nvPr>
        </p:nvSpPr>
        <p:spPr>
          <a:xfrm>
            <a:off x="540001" y="2505075"/>
            <a:ext cx="545760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45E2CC9B-C57D-462A-BC80-2F544398054E}"/>
              </a:ext>
            </a:extLst>
          </p:cNvPr>
          <p:cNvSpPr>
            <a:spLocks noGrp="1"/>
          </p:cNvSpPr>
          <p:nvPr>
            <p:ph type="body" sz="quarter" idx="3"/>
          </p:nvPr>
        </p:nvSpPr>
        <p:spPr>
          <a:xfrm>
            <a:off x="6162051" y="1681163"/>
            <a:ext cx="5472000" cy="823912"/>
          </a:xfrm>
        </p:spPr>
        <p:txBody>
          <a:bodyPr anchor="b">
            <a:normAutofit/>
          </a:bodyPr>
          <a:lstStyle>
            <a:lvl1pPr marL="0" indent="0">
              <a:buNone/>
              <a:defRPr sz="1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D11A0C71-A163-4C36-B50A-54C3C2F5ACDA}"/>
              </a:ext>
            </a:extLst>
          </p:cNvPr>
          <p:cNvSpPr>
            <a:spLocks noGrp="1"/>
          </p:cNvSpPr>
          <p:nvPr>
            <p:ph sz="quarter" idx="4"/>
          </p:nvPr>
        </p:nvSpPr>
        <p:spPr>
          <a:xfrm>
            <a:off x="6162051" y="2505075"/>
            <a:ext cx="547200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59901768-CBC0-4208-A1DF-807718EB1E1A}"/>
              </a:ext>
            </a:extLst>
          </p:cNvPr>
          <p:cNvSpPr>
            <a:spLocks noGrp="1"/>
          </p:cNvSpPr>
          <p:nvPr>
            <p:ph type="dt" sz="half" idx="10"/>
          </p:nvPr>
        </p:nvSpPr>
        <p:spPr/>
        <p:txBody>
          <a:bodyPr/>
          <a:lstStyle/>
          <a:p>
            <a:fld id="{B47823C9-A959-476C-9B2F-55FAFAE5B340}" type="datetime1">
              <a:rPr lang="cs-CZ" smtClean="0"/>
              <a:t>04.12.2025</a:t>
            </a:fld>
            <a:endParaRPr lang="cs-CZ"/>
          </a:p>
        </p:txBody>
      </p:sp>
      <p:sp>
        <p:nvSpPr>
          <p:cNvPr id="8" name="Zástupný symbol pro zápatí 7">
            <a:extLst>
              <a:ext uri="{FF2B5EF4-FFF2-40B4-BE49-F238E27FC236}">
                <a16:creationId xmlns:a16="http://schemas.microsoft.com/office/drawing/2014/main" id="{5740EA09-D7EA-4B90-8CD9-AC3D03D1C805}"/>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98815206-5A58-4ED5-8A23-A32EA1B4D442}"/>
              </a:ext>
            </a:extLst>
          </p:cNvPr>
          <p:cNvSpPr>
            <a:spLocks noGrp="1"/>
          </p:cNvSpPr>
          <p:nvPr>
            <p:ph type="sldNum" sz="quarter" idx="12"/>
          </p:nvPr>
        </p:nvSpPr>
        <p:spPr/>
        <p:txBody>
          <a:bodyPr/>
          <a:lstStyle/>
          <a:p>
            <a:fld id="{890E54D3-D00C-4F51-80A7-9147D6EFBB5C}" type="slidenum">
              <a:rPr lang="cs-CZ" smtClean="0"/>
              <a:t>‹#›</a:t>
            </a:fld>
            <a:endParaRPr lang="cs-CZ"/>
          </a:p>
        </p:txBody>
      </p:sp>
      <p:grpSp>
        <p:nvGrpSpPr>
          <p:cNvPr id="10" name="Skupina 17">
            <a:extLst>
              <a:ext uri="{FF2B5EF4-FFF2-40B4-BE49-F238E27FC236}">
                <a16:creationId xmlns:a16="http://schemas.microsoft.com/office/drawing/2014/main" id="{6773DB3E-D043-106B-87F2-43FD325DDD6F}"/>
              </a:ext>
            </a:extLst>
          </p:cNvPr>
          <p:cNvGrpSpPr/>
          <p:nvPr userDrawn="1"/>
        </p:nvGrpSpPr>
        <p:grpSpPr>
          <a:xfrm>
            <a:off x="647000" y="931936"/>
            <a:ext cx="10898000" cy="45719"/>
            <a:chOff x="0" y="0"/>
            <a:chExt cx="5716278" cy="72000"/>
          </a:xfrm>
        </p:grpSpPr>
        <p:sp>
          <p:nvSpPr>
            <p:cNvPr id="11" name="Obdélník 18">
              <a:extLst>
                <a:ext uri="{FF2B5EF4-FFF2-40B4-BE49-F238E27FC236}">
                  <a16:creationId xmlns:a16="http://schemas.microsoft.com/office/drawing/2014/main" id="{AA6388BA-D5FC-DD7B-10C1-2EDFF59E7331}"/>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sp>
          <p:nvSpPr>
            <p:cNvPr id="12" name="Obdélník 19">
              <a:extLst>
                <a:ext uri="{FF2B5EF4-FFF2-40B4-BE49-F238E27FC236}">
                  <a16:creationId xmlns:a16="http://schemas.microsoft.com/office/drawing/2014/main" id="{7EC774A5-1038-49B8-8DEB-8EA036492818}"/>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sp>
          <p:nvSpPr>
            <p:cNvPr id="13" name="Obdélník 20">
              <a:extLst>
                <a:ext uri="{FF2B5EF4-FFF2-40B4-BE49-F238E27FC236}">
                  <a16:creationId xmlns:a16="http://schemas.microsoft.com/office/drawing/2014/main" id="{95AC74B3-5A95-2FFF-D2E4-B5165146FF19}"/>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sp>
          <p:nvSpPr>
            <p:cNvPr id="14" name="Obdélník 21">
              <a:extLst>
                <a:ext uri="{FF2B5EF4-FFF2-40B4-BE49-F238E27FC236}">
                  <a16:creationId xmlns:a16="http://schemas.microsoft.com/office/drawing/2014/main" id="{5495786B-0DE1-824D-409D-4FFDE498F61F}"/>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637694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8AB5F8-8729-4BE1-97E4-422B0D559C47}"/>
              </a:ext>
            </a:extLst>
          </p:cNvPr>
          <p:cNvSpPr>
            <a:spLocks noGrp="1"/>
          </p:cNvSpPr>
          <p:nvPr>
            <p:ph type="title"/>
          </p:nvPr>
        </p:nvSpPr>
        <p:spPr/>
        <p:txBody>
          <a:bodyPr anchor="t" anchorCtr="0"/>
          <a:lstStyle/>
          <a:p>
            <a:r>
              <a:rPr lang="cs-CZ"/>
              <a:t>Kliknutím lze upravit styl.</a:t>
            </a:r>
          </a:p>
        </p:txBody>
      </p:sp>
      <p:sp>
        <p:nvSpPr>
          <p:cNvPr id="3" name="Zástupný symbol pro datum 2">
            <a:extLst>
              <a:ext uri="{FF2B5EF4-FFF2-40B4-BE49-F238E27FC236}">
                <a16:creationId xmlns:a16="http://schemas.microsoft.com/office/drawing/2014/main" id="{D3721AC3-B66B-4698-9397-1456AD1D25D7}"/>
              </a:ext>
            </a:extLst>
          </p:cNvPr>
          <p:cNvSpPr>
            <a:spLocks noGrp="1"/>
          </p:cNvSpPr>
          <p:nvPr>
            <p:ph type="dt" sz="half" idx="10"/>
          </p:nvPr>
        </p:nvSpPr>
        <p:spPr/>
        <p:txBody>
          <a:bodyPr/>
          <a:lstStyle/>
          <a:p>
            <a:fld id="{738EA23D-3F25-4706-BC2C-7A1D11EC7DDC}" type="datetime1">
              <a:rPr lang="cs-CZ" smtClean="0"/>
              <a:t>04.12.2025</a:t>
            </a:fld>
            <a:endParaRPr lang="cs-CZ"/>
          </a:p>
        </p:txBody>
      </p:sp>
      <p:sp>
        <p:nvSpPr>
          <p:cNvPr id="4" name="Zástupný symbol pro zápatí 3">
            <a:extLst>
              <a:ext uri="{FF2B5EF4-FFF2-40B4-BE49-F238E27FC236}">
                <a16:creationId xmlns:a16="http://schemas.microsoft.com/office/drawing/2014/main" id="{C80A9ECA-FE5E-4990-B66A-D0CB4CB63023}"/>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C57A63EB-1D91-43F4-8CD9-8238E2B1328B}"/>
              </a:ext>
            </a:extLst>
          </p:cNvPr>
          <p:cNvSpPr>
            <a:spLocks noGrp="1"/>
          </p:cNvSpPr>
          <p:nvPr>
            <p:ph type="sldNum" sz="quarter" idx="12"/>
          </p:nvPr>
        </p:nvSpPr>
        <p:spPr/>
        <p:txBody>
          <a:bodyPr/>
          <a:lstStyle/>
          <a:p>
            <a:fld id="{890E54D3-D00C-4F51-80A7-9147D6EFBB5C}" type="slidenum">
              <a:rPr lang="cs-CZ" smtClean="0"/>
              <a:t>‹#›</a:t>
            </a:fld>
            <a:endParaRPr lang="cs-CZ"/>
          </a:p>
        </p:txBody>
      </p:sp>
      <p:grpSp>
        <p:nvGrpSpPr>
          <p:cNvPr id="6" name="Skupina 17">
            <a:extLst>
              <a:ext uri="{FF2B5EF4-FFF2-40B4-BE49-F238E27FC236}">
                <a16:creationId xmlns:a16="http://schemas.microsoft.com/office/drawing/2014/main" id="{142E94B5-29D1-6F90-52A3-4DD75DAF95E7}"/>
              </a:ext>
            </a:extLst>
          </p:cNvPr>
          <p:cNvGrpSpPr/>
          <p:nvPr userDrawn="1"/>
        </p:nvGrpSpPr>
        <p:grpSpPr>
          <a:xfrm>
            <a:off x="647000" y="931936"/>
            <a:ext cx="10898000" cy="45719"/>
            <a:chOff x="0" y="0"/>
            <a:chExt cx="5716278" cy="72000"/>
          </a:xfrm>
        </p:grpSpPr>
        <p:sp>
          <p:nvSpPr>
            <p:cNvPr id="7" name="Obdélník 18">
              <a:extLst>
                <a:ext uri="{FF2B5EF4-FFF2-40B4-BE49-F238E27FC236}">
                  <a16:creationId xmlns:a16="http://schemas.microsoft.com/office/drawing/2014/main" id="{ECA768AA-0760-B3A5-61E6-E5135FFB9A3F}"/>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sp>
          <p:nvSpPr>
            <p:cNvPr id="8" name="Obdélník 19">
              <a:extLst>
                <a:ext uri="{FF2B5EF4-FFF2-40B4-BE49-F238E27FC236}">
                  <a16:creationId xmlns:a16="http://schemas.microsoft.com/office/drawing/2014/main" id="{9F7C6AE0-528A-5E10-555F-90121346BEDE}"/>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sp>
          <p:nvSpPr>
            <p:cNvPr id="9" name="Obdélník 20">
              <a:extLst>
                <a:ext uri="{FF2B5EF4-FFF2-40B4-BE49-F238E27FC236}">
                  <a16:creationId xmlns:a16="http://schemas.microsoft.com/office/drawing/2014/main" id="{4192C1D0-0840-41FA-6531-04B6188B1144}"/>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sp>
          <p:nvSpPr>
            <p:cNvPr id="10" name="Obdélník 21">
              <a:extLst>
                <a:ext uri="{FF2B5EF4-FFF2-40B4-BE49-F238E27FC236}">
                  <a16:creationId xmlns:a16="http://schemas.microsoft.com/office/drawing/2014/main" id="{0C2756C9-44B4-D353-AD25-A0B5D45BFA27}"/>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03685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C2C2B7B-2FE7-4290-8165-7622993EF30C}"/>
              </a:ext>
            </a:extLst>
          </p:cNvPr>
          <p:cNvSpPr>
            <a:spLocks noGrp="1"/>
          </p:cNvSpPr>
          <p:nvPr>
            <p:ph type="dt" sz="half" idx="10"/>
          </p:nvPr>
        </p:nvSpPr>
        <p:spPr/>
        <p:txBody>
          <a:bodyPr/>
          <a:lstStyle/>
          <a:p>
            <a:fld id="{5E8633AF-57FB-4E6B-BA15-9BCF1D7AF9C4}" type="datetime1">
              <a:rPr lang="cs-CZ" smtClean="0"/>
              <a:t>04.12.2025</a:t>
            </a:fld>
            <a:endParaRPr lang="cs-CZ"/>
          </a:p>
        </p:txBody>
      </p:sp>
      <p:sp>
        <p:nvSpPr>
          <p:cNvPr id="3" name="Zástupný symbol pro zápatí 2">
            <a:extLst>
              <a:ext uri="{FF2B5EF4-FFF2-40B4-BE49-F238E27FC236}">
                <a16:creationId xmlns:a16="http://schemas.microsoft.com/office/drawing/2014/main" id="{FEC0C29F-0734-4571-A0E1-7589F11D4C56}"/>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870E9A72-8D85-40E8-B869-536A70370DB9}"/>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2213463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9E8F6B-B81C-4AA0-A32D-7D2E6D149D06}"/>
              </a:ext>
            </a:extLst>
          </p:cNvPr>
          <p:cNvSpPr>
            <a:spLocks noGrp="1"/>
          </p:cNvSpPr>
          <p:nvPr>
            <p:ph type="title"/>
          </p:nvPr>
        </p:nvSpPr>
        <p:spPr>
          <a:xfrm>
            <a:off x="839788" y="457200"/>
            <a:ext cx="3932237" cy="1600200"/>
          </a:xfrm>
        </p:spPr>
        <p:txBody>
          <a:bodyPr anchor="t" anchorCtr="0">
            <a:normAutofit/>
          </a:bodyPr>
          <a:lstStyle>
            <a:lvl1pPr>
              <a:defRPr sz="1600"/>
            </a:lvl1pPr>
          </a:lstStyle>
          <a:p>
            <a:r>
              <a:rPr lang="cs-CZ"/>
              <a:t>Kliknutím lze upravit styl.</a:t>
            </a:r>
          </a:p>
        </p:txBody>
      </p:sp>
      <p:sp>
        <p:nvSpPr>
          <p:cNvPr id="3" name="Zástupný symbol pro obsah 2">
            <a:extLst>
              <a:ext uri="{FF2B5EF4-FFF2-40B4-BE49-F238E27FC236}">
                <a16:creationId xmlns:a16="http://schemas.microsoft.com/office/drawing/2014/main" id="{8BBB02C8-CFEA-403C-A3E4-DE22C2495E1E}"/>
              </a:ext>
            </a:extLst>
          </p:cNvPr>
          <p:cNvSpPr>
            <a:spLocks noGrp="1"/>
          </p:cNvSpPr>
          <p:nvPr>
            <p:ph idx="1"/>
          </p:nvPr>
        </p:nvSpPr>
        <p:spPr>
          <a:xfrm>
            <a:off x="5183188" y="987425"/>
            <a:ext cx="6172200" cy="4873625"/>
          </a:xfrm>
        </p:spPr>
        <p:txBody>
          <a:bodyPr/>
          <a:lstStyle>
            <a:lvl1pPr>
              <a:defRPr sz="1200"/>
            </a:lvl1pPr>
            <a:lvl2pPr>
              <a:defRPr sz="1200"/>
            </a:lvl2pPr>
            <a:lvl3pPr>
              <a:defRPr sz="1200"/>
            </a:lvl3pPr>
            <a:lvl4pPr>
              <a:defRPr sz="1200"/>
            </a:lvl4pPr>
            <a:lvl5pPr>
              <a:defRPr sz="12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8B17C5C3-972B-46A8-A627-406CF6F17A82}"/>
              </a:ext>
            </a:extLst>
          </p:cNvPr>
          <p:cNvSpPr>
            <a:spLocks noGrp="1"/>
          </p:cNvSpPr>
          <p:nvPr>
            <p:ph type="body" sz="half" idx="2"/>
          </p:nvPr>
        </p:nvSpPr>
        <p:spPr>
          <a:xfrm>
            <a:off x="839788" y="2057400"/>
            <a:ext cx="3932237" cy="381158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4EB287A4-1ACB-4427-AD43-87769345F47F}"/>
              </a:ext>
            </a:extLst>
          </p:cNvPr>
          <p:cNvSpPr>
            <a:spLocks noGrp="1"/>
          </p:cNvSpPr>
          <p:nvPr>
            <p:ph type="dt" sz="half" idx="10"/>
          </p:nvPr>
        </p:nvSpPr>
        <p:spPr/>
        <p:txBody>
          <a:bodyPr/>
          <a:lstStyle/>
          <a:p>
            <a:fld id="{B9272107-9719-4524-ADD3-C789B3553DB0}" type="datetime1">
              <a:rPr lang="cs-CZ" smtClean="0"/>
              <a:t>04.12.2025</a:t>
            </a:fld>
            <a:endParaRPr lang="cs-CZ"/>
          </a:p>
        </p:txBody>
      </p:sp>
      <p:sp>
        <p:nvSpPr>
          <p:cNvPr id="6" name="Zástupný symbol pro zápatí 5">
            <a:extLst>
              <a:ext uri="{FF2B5EF4-FFF2-40B4-BE49-F238E27FC236}">
                <a16:creationId xmlns:a16="http://schemas.microsoft.com/office/drawing/2014/main" id="{0FBF52B2-95DF-42E6-9E96-FA991F3BA37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48E9E43-E71A-40D9-A7F9-FF1E441F67BB}"/>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2463303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6A91B6-403A-4667-B70F-D559CA68BB29}"/>
              </a:ext>
            </a:extLst>
          </p:cNvPr>
          <p:cNvSpPr>
            <a:spLocks noGrp="1"/>
          </p:cNvSpPr>
          <p:nvPr>
            <p:ph type="title"/>
          </p:nvPr>
        </p:nvSpPr>
        <p:spPr>
          <a:xfrm>
            <a:off x="839788" y="457200"/>
            <a:ext cx="3932237" cy="1600200"/>
          </a:xfrm>
        </p:spPr>
        <p:txBody>
          <a:bodyPr anchor="t" anchorCtr="0">
            <a:normAutofit/>
          </a:bodyPr>
          <a:lstStyle>
            <a:lvl1pPr>
              <a:defRPr sz="1600"/>
            </a:lvl1pPr>
          </a:lstStyle>
          <a:p>
            <a:r>
              <a:rPr lang="cs-CZ"/>
              <a:t>Kliknutím lze upravit styl.</a:t>
            </a:r>
          </a:p>
        </p:txBody>
      </p:sp>
      <p:sp>
        <p:nvSpPr>
          <p:cNvPr id="3" name="Zástupný symbol obrázku 2">
            <a:extLst>
              <a:ext uri="{FF2B5EF4-FFF2-40B4-BE49-F238E27FC236}">
                <a16:creationId xmlns:a16="http://schemas.microsoft.com/office/drawing/2014/main" id="{A77F637E-D650-46FA-8655-0B1C2BB30E45}"/>
              </a:ext>
            </a:extLst>
          </p:cNvPr>
          <p:cNvSpPr>
            <a:spLocks noGrp="1"/>
          </p:cNvSpPr>
          <p:nvPr>
            <p:ph type="pic" idx="1"/>
          </p:nvPr>
        </p:nvSpPr>
        <p:spPr>
          <a:xfrm>
            <a:off x="5183188" y="987425"/>
            <a:ext cx="6172200" cy="4873625"/>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p>
        </p:txBody>
      </p:sp>
      <p:sp>
        <p:nvSpPr>
          <p:cNvPr id="4" name="Zástupný symbol pro text 3">
            <a:extLst>
              <a:ext uri="{FF2B5EF4-FFF2-40B4-BE49-F238E27FC236}">
                <a16:creationId xmlns:a16="http://schemas.microsoft.com/office/drawing/2014/main" id="{07386C3E-63AE-4F5B-A1DD-2FF854EE0AC4}"/>
              </a:ext>
            </a:extLst>
          </p:cNvPr>
          <p:cNvSpPr>
            <a:spLocks noGrp="1"/>
          </p:cNvSpPr>
          <p:nvPr>
            <p:ph type="body" sz="half" idx="2"/>
          </p:nvPr>
        </p:nvSpPr>
        <p:spPr>
          <a:xfrm>
            <a:off x="839788" y="2057400"/>
            <a:ext cx="3932237" cy="381158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57B2AEF7-C0C9-4EF8-A3C1-F049304BFC30}"/>
              </a:ext>
            </a:extLst>
          </p:cNvPr>
          <p:cNvSpPr>
            <a:spLocks noGrp="1"/>
          </p:cNvSpPr>
          <p:nvPr>
            <p:ph type="dt" sz="half" idx="10"/>
          </p:nvPr>
        </p:nvSpPr>
        <p:spPr/>
        <p:txBody>
          <a:bodyPr/>
          <a:lstStyle/>
          <a:p>
            <a:fld id="{B88BBBB2-11EC-4CBD-ACF4-35E2F588A2BC}" type="datetime1">
              <a:rPr lang="cs-CZ" smtClean="0"/>
              <a:t>04.12.2025</a:t>
            </a:fld>
            <a:endParaRPr lang="cs-CZ"/>
          </a:p>
        </p:txBody>
      </p:sp>
      <p:sp>
        <p:nvSpPr>
          <p:cNvPr id="6" name="Zástupný symbol pro zápatí 5">
            <a:extLst>
              <a:ext uri="{FF2B5EF4-FFF2-40B4-BE49-F238E27FC236}">
                <a16:creationId xmlns:a16="http://schemas.microsoft.com/office/drawing/2014/main" id="{0CD46726-5A80-4D00-8EB0-10239B38D6E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73BFCE6-2657-4B99-A681-6B574AA49502}"/>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862659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83E440-DC97-4684-8E45-B4EE260AC778}"/>
              </a:ext>
            </a:extLst>
          </p:cNvPr>
          <p:cNvSpPr>
            <a:spLocks noGrp="1"/>
          </p:cNvSpPr>
          <p:nvPr>
            <p:ph type="title"/>
          </p:nvPr>
        </p:nvSpPr>
        <p:spPr/>
        <p:txBody>
          <a:bodyPr anchor="t" anchorCtr="0"/>
          <a:lstStyle/>
          <a:p>
            <a:r>
              <a:rPr lang="cs-CZ"/>
              <a:t>Kliknutím lze upravit styl.</a:t>
            </a:r>
          </a:p>
        </p:txBody>
      </p:sp>
      <p:sp>
        <p:nvSpPr>
          <p:cNvPr id="3" name="Zástupný symbol pro svislý text 2">
            <a:extLst>
              <a:ext uri="{FF2B5EF4-FFF2-40B4-BE49-F238E27FC236}">
                <a16:creationId xmlns:a16="http://schemas.microsoft.com/office/drawing/2014/main" id="{A0656774-9F6E-48FC-8C50-58ECB11FF58C}"/>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56A9910-453A-44DA-93ED-896AC9072754}"/>
              </a:ext>
            </a:extLst>
          </p:cNvPr>
          <p:cNvSpPr>
            <a:spLocks noGrp="1"/>
          </p:cNvSpPr>
          <p:nvPr>
            <p:ph type="dt" sz="half" idx="10"/>
          </p:nvPr>
        </p:nvSpPr>
        <p:spPr/>
        <p:txBody>
          <a:bodyPr/>
          <a:lstStyle/>
          <a:p>
            <a:fld id="{15C638D5-682A-4B1C-914C-EE866AF55D8B}" type="datetime1">
              <a:rPr lang="cs-CZ" smtClean="0"/>
              <a:t>04.12.2025</a:t>
            </a:fld>
            <a:endParaRPr lang="cs-CZ"/>
          </a:p>
        </p:txBody>
      </p:sp>
      <p:sp>
        <p:nvSpPr>
          <p:cNvPr id="5" name="Zástupný symbol pro zápatí 4">
            <a:extLst>
              <a:ext uri="{FF2B5EF4-FFF2-40B4-BE49-F238E27FC236}">
                <a16:creationId xmlns:a16="http://schemas.microsoft.com/office/drawing/2014/main" id="{C0B4C088-9DC0-486C-A213-04BA61983BA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7CF25BF-7957-4436-A525-1FAC04B990D1}"/>
              </a:ext>
            </a:extLst>
          </p:cNvPr>
          <p:cNvSpPr>
            <a:spLocks noGrp="1"/>
          </p:cNvSpPr>
          <p:nvPr>
            <p:ph type="sldNum" sz="quarter" idx="12"/>
          </p:nvPr>
        </p:nvSpPr>
        <p:spPr/>
        <p:txBody>
          <a:bodyPr/>
          <a:lstStyle/>
          <a:p>
            <a:fld id="{890E54D3-D00C-4F51-80A7-9147D6EFBB5C}" type="slidenum">
              <a:rPr lang="cs-CZ" smtClean="0"/>
              <a:t>‹#›</a:t>
            </a:fld>
            <a:endParaRPr lang="cs-CZ"/>
          </a:p>
        </p:txBody>
      </p:sp>
      <p:grpSp>
        <p:nvGrpSpPr>
          <p:cNvPr id="7" name="Skupina 17">
            <a:extLst>
              <a:ext uri="{FF2B5EF4-FFF2-40B4-BE49-F238E27FC236}">
                <a16:creationId xmlns:a16="http://schemas.microsoft.com/office/drawing/2014/main" id="{5438F8F3-22CD-0230-923F-E0566FFA6E8E}"/>
              </a:ext>
            </a:extLst>
          </p:cNvPr>
          <p:cNvGrpSpPr/>
          <p:nvPr userDrawn="1"/>
        </p:nvGrpSpPr>
        <p:grpSpPr>
          <a:xfrm>
            <a:off x="647000" y="931936"/>
            <a:ext cx="10898000" cy="45719"/>
            <a:chOff x="0" y="0"/>
            <a:chExt cx="5716278" cy="72000"/>
          </a:xfrm>
        </p:grpSpPr>
        <p:sp>
          <p:nvSpPr>
            <p:cNvPr id="8" name="Obdélník 18">
              <a:extLst>
                <a:ext uri="{FF2B5EF4-FFF2-40B4-BE49-F238E27FC236}">
                  <a16:creationId xmlns:a16="http://schemas.microsoft.com/office/drawing/2014/main" id="{1FBCE3BF-A99D-7A1C-E754-1F0510A3B0FE}"/>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sp>
          <p:nvSpPr>
            <p:cNvPr id="9" name="Obdélník 19">
              <a:extLst>
                <a:ext uri="{FF2B5EF4-FFF2-40B4-BE49-F238E27FC236}">
                  <a16:creationId xmlns:a16="http://schemas.microsoft.com/office/drawing/2014/main" id="{7943E299-061E-B906-0B91-6E5250040B87}"/>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sp>
          <p:nvSpPr>
            <p:cNvPr id="10" name="Obdélník 20">
              <a:extLst>
                <a:ext uri="{FF2B5EF4-FFF2-40B4-BE49-F238E27FC236}">
                  <a16:creationId xmlns:a16="http://schemas.microsoft.com/office/drawing/2014/main" id="{A845B3C2-564C-530D-5B84-9B65AE1C3519}"/>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sp>
          <p:nvSpPr>
            <p:cNvPr id="11" name="Obdélník 21">
              <a:extLst>
                <a:ext uri="{FF2B5EF4-FFF2-40B4-BE49-F238E27FC236}">
                  <a16:creationId xmlns:a16="http://schemas.microsoft.com/office/drawing/2014/main" id="{767DC8D6-F48C-B263-5F94-B3D3F3B52A48}"/>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7330171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A4E89F07-09E6-4D81-8F30-F5EAFB25F389}"/>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90295EB6-5F8B-4F3E-BC2B-7E3CF269E9D4}"/>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BF68894-2C5E-468A-84E6-281F714C8684}"/>
              </a:ext>
            </a:extLst>
          </p:cNvPr>
          <p:cNvSpPr>
            <a:spLocks noGrp="1"/>
          </p:cNvSpPr>
          <p:nvPr>
            <p:ph type="dt" sz="half" idx="10"/>
          </p:nvPr>
        </p:nvSpPr>
        <p:spPr/>
        <p:txBody>
          <a:bodyPr/>
          <a:lstStyle/>
          <a:p>
            <a:fld id="{3BA7E363-E49B-4249-9BAA-8AF86AA15D10}" type="datetime1">
              <a:rPr lang="cs-CZ" smtClean="0"/>
              <a:t>04.12.2025</a:t>
            </a:fld>
            <a:endParaRPr lang="cs-CZ"/>
          </a:p>
        </p:txBody>
      </p:sp>
      <p:sp>
        <p:nvSpPr>
          <p:cNvPr id="5" name="Zástupný symbol pro zápatí 4">
            <a:extLst>
              <a:ext uri="{FF2B5EF4-FFF2-40B4-BE49-F238E27FC236}">
                <a16:creationId xmlns:a16="http://schemas.microsoft.com/office/drawing/2014/main" id="{7A7AAE9C-1F34-40B5-AF0B-34AE6AF3B6F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1545CB6-BA2E-4CCD-AE1F-C74A819A9E38}"/>
              </a:ext>
            </a:extLst>
          </p:cNvPr>
          <p:cNvSpPr>
            <a:spLocks noGrp="1"/>
          </p:cNvSpPr>
          <p:nvPr>
            <p:ph type="sldNum" sz="quarter" idx="12"/>
          </p:nvPr>
        </p:nvSpPr>
        <p:spPr/>
        <p:txBody>
          <a:bodyPr/>
          <a:lstStyle/>
          <a:p>
            <a:fld id="{890E54D3-D00C-4F51-80A7-9147D6EFBB5C}" type="slidenum">
              <a:rPr lang="cs-CZ" smtClean="0"/>
              <a:t>‹#›</a:t>
            </a:fld>
            <a:endParaRPr lang="cs-CZ"/>
          </a:p>
        </p:txBody>
      </p:sp>
    </p:spTree>
    <p:extLst>
      <p:ext uri="{BB962C8B-B14F-4D97-AF65-F5344CB8AC3E}">
        <p14:creationId xmlns:p14="http://schemas.microsoft.com/office/powerpoint/2010/main" val="18046211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Kontakt - dark">
    <p:bg>
      <p:bgPr>
        <a:solidFill>
          <a:schemeClr val="tx2"/>
        </a:solidFill>
        <a:effectLst/>
      </p:bgPr>
    </p:bg>
    <p:spTree>
      <p:nvGrpSpPr>
        <p:cNvPr id="1" name=""/>
        <p:cNvGrpSpPr/>
        <p:nvPr/>
      </p:nvGrpSpPr>
      <p:grpSpPr>
        <a:xfrm>
          <a:off x="0" y="0"/>
          <a:ext cx="0" cy="0"/>
          <a:chOff x="0" y="0"/>
          <a:chExt cx="0" cy="0"/>
        </a:xfrm>
      </p:grpSpPr>
      <p:sp>
        <p:nvSpPr>
          <p:cNvPr id="5" name="Zástupný symbol pro zápatí 4">
            <a:extLst>
              <a:ext uri="{FF2B5EF4-FFF2-40B4-BE49-F238E27FC236}">
                <a16:creationId xmlns:a16="http://schemas.microsoft.com/office/drawing/2014/main" id="{75ED52B3-DBF4-41F2-97AC-513CE4291B79}"/>
              </a:ext>
            </a:extLst>
          </p:cNvPr>
          <p:cNvSpPr>
            <a:spLocks noGrp="1"/>
          </p:cNvSpPr>
          <p:nvPr>
            <p:ph type="ftr" sz="quarter" idx="11"/>
          </p:nvPr>
        </p:nvSpPr>
        <p:spPr/>
        <p:txBody>
          <a:bodyPr/>
          <a:lstStyle>
            <a:lvl1pPr>
              <a:defRPr>
                <a:solidFill>
                  <a:schemeClr val="accent6"/>
                </a:solidFill>
              </a:defRPr>
            </a:lvl1pPr>
          </a:lstStyle>
          <a:p>
            <a:endParaRPr lang="cs-CZ"/>
          </a:p>
        </p:txBody>
      </p:sp>
      <p:sp>
        <p:nvSpPr>
          <p:cNvPr id="6" name="Zástupný symbol pro číslo snímku 5">
            <a:extLst>
              <a:ext uri="{FF2B5EF4-FFF2-40B4-BE49-F238E27FC236}">
                <a16:creationId xmlns:a16="http://schemas.microsoft.com/office/drawing/2014/main" id="{0F16BB02-2F5A-4266-A35F-93288FD2E01E}"/>
              </a:ext>
            </a:extLst>
          </p:cNvPr>
          <p:cNvSpPr>
            <a:spLocks noGrp="1"/>
          </p:cNvSpPr>
          <p:nvPr>
            <p:ph type="sldNum" sz="quarter" idx="12"/>
          </p:nvPr>
        </p:nvSpPr>
        <p:spPr/>
        <p:txBody>
          <a:bodyPr/>
          <a:lstStyle>
            <a:lvl1pPr>
              <a:defRPr>
                <a:solidFill>
                  <a:schemeClr val="accent6"/>
                </a:solidFill>
              </a:defRPr>
            </a:lvl1pPr>
          </a:lstStyle>
          <a:p>
            <a:fld id="{890E54D3-D00C-4F51-80A7-9147D6EFBB5C}" type="slidenum">
              <a:rPr lang="cs-CZ" smtClean="0"/>
              <a:pPr/>
              <a:t>‹#›</a:t>
            </a:fld>
            <a:endParaRPr lang="cs-CZ"/>
          </a:p>
        </p:txBody>
      </p:sp>
      <p:sp>
        <p:nvSpPr>
          <p:cNvPr id="9" name="Zástupný symbol pro datum 3">
            <a:extLst>
              <a:ext uri="{FF2B5EF4-FFF2-40B4-BE49-F238E27FC236}">
                <a16:creationId xmlns:a16="http://schemas.microsoft.com/office/drawing/2014/main" id="{93487763-4A76-48D8-9B28-7EFF0C3F1499}"/>
              </a:ext>
            </a:extLst>
          </p:cNvPr>
          <p:cNvSpPr>
            <a:spLocks noGrp="1"/>
          </p:cNvSpPr>
          <p:nvPr>
            <p:ph type="dt" sz="half" idx="10"/>
          </p:nvPr>
        </p:nvSpPr>
        <p:spPr>
          <a:xfrm>
            <a:off x="1440000" y="6356350"/>
            <a:ext cx="2448000" cy="365125"/>
          </a:xfrm>
        </p:spPr>
        <p:txBody>
          <a:bodyPr/>
          <a:lstStyle/>
          <a:p>
            <a:fld id="{8D44B168-CC26-4307-89D5-41F6099CD98E}" type="datetime1">
              <a:rPr lang="cs-CZ" smtClean="0"/>
              <a:t>04.12.2025</a:t>
            </a:fld>
            <a:endParaRPr lang="cs-CZ"/>
          </a:p>
        </p:txBody>
      </p:sp>
      <p:sp>
        <p:nvSpPr>
          <p:cNvPr id="12" name="Zástupný symbol pro text 2">
            <a:extLst>
              <a:ext uri="{FF2B5EF4-FFF2-40B4-BE49-F238E27FC236}">
                <a16:creationId xmlns:a16="http://schemas.microsoft.com/office/drawing/2014/main" id="{42DF245B-E245-47C0-9B7C-D45CA0ADB6F1}"/>
              </a:ext>
            </a:extLst>
          </p:cNvPr>
          <p:cNvSpPr>
            <a:spLocks noGrp="1"/>
          </p:cNvSpPr>
          <p:nvPr>
            <p:ph type="body" idx="1"/>
          </p:nvPr>
        </p:nvSpPr>
        <p:spPr>
          <a:xfrm>
            <a:off x="1440000" y="3199344"/>
            <a:ext cx="5045467" cy="2795056"/>
          </a:xfrm>
        </p:spPr>
        <p:txBody>
          <a:bodyPr>
            <a:normAutofit/>
          </a:bodyPr>
          <a:lstStyle>
            <a:lvl1pPr marL="0" indent="0">
              <a:buNone/>
              <a:defRPr sz="12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13" name="Nadpis 1">
            <a:extLst>
              <a:ext uri="{FF2B5EF4-FFF2-40B4-BE49-F238E27FC236}">
                <a16:creationId xmlns:a16="http://schemas.microsoft.com/office/drawing/2014/main" id="{C0FD97BB-EC48-4F26-B732-54543AEF864B}"/>
              </a:ext>
            </a:extLst>
          </p:cNvPr>
          <p:cNvSpPr>
            <a:spLocks noGrp="1"/>
          </p:cNvSpPr>
          <p:nvPr>
            <p:ph type="title"/>
          </p:nvPr>
        </p:nvSpPr>
        <p:spPr>
          <a:xfrm>
            <a:off x="1440000" y="2455898"/>
            <a:ext cx="9049884" cy="483637"/>
          </a:xfrm>
        </p:spPr>
        <p:txBody>
          <a:bodyPr wrap="square" anchor="b" anchorCtr="0">
            <a:normAutofit/>
          </a:bodyPr>
          <a:lstStyle>
            <a:lvl1pPr>
              <a:defRPr sz="1400" cap="none" baseline="0">
                <a:solidFill>
                  <a:schemeClr val="bg1"/>
                </a:solidFill>
              </a:defRPr>
            </a:lvl1pPr>
          </a:lstStyle>
          <a:p>
            <a:r>
              <a:rPr lang="cs-CZ"/>
              <a:t>Kliknutím lze upravit styl.</a:t>
            </a:r>
          </a:p>
        </p:txBody>
      </p:sp>
      <p:sp>
        <p:nvSpPr>
          <p:cNvPr id="18" name="Ovál 17">
            <a:extLst>
              <a:ext uri="{FF2B5EF4-FFF2-40B4-BE49-F238E27FC236}">
                <a16:creationId xmlns:a16="http://schemas.microsoft.com/office/drawing/2014/main" id="{A8FB8074-13C2-471C-88AE-1F53E2B52A2F}"/>
              </a:ext>
            </a:extLst>
          </p:cNvPr>
          <p:cNvSpPr/>
          <p:nvPr/>
        </p:nvSpPr>
        <p:spPr>
          <a:xfrm>
            <a:off x="486000" y="2160000"/>
            <a:ext cx="108000" cy="108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9" name="Přímá spojnice 18">
            <a:extLst>
              <a:ext uri="{FF2B5EF4-FFF2-40B4-BE49-F238E27FC236}">
                <a16:creationId xmlns:a16="http://schemas.microsoft.com/office/drawing/2014/main" id="{0450FEDD-EAD3-4D09-BEA9-A9A3A314B208}"/>
              </a:ext>
            </a:extLst>
          </p:cNvPr>
          <p:cNvCxnSpPr/>
          <p:nvPr/>
        </p:nvCxnSpPr>
        <p:spPr>
          <a:xfrm>
            <a:off x="540000" y="0"/>
            <a:ext cx="0" cy="2160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Zástupný symbol pro text 2">
            <a:extLst>
              <a:ext uri="{FF2B5EF4-FFF2-40B4-BE49-F238E27FC236}">
                <a16:creationId xmlns:a16="http://schemas.microsoft.com/office/drawing/2014/main" id="{5EAD6AF4-41A8-4E8C-A2F8-B813FF7EE0C4}"/>
              </a:ext>
            </a:extLst>
          </p:cNvPr>
          <p:cNvSpPr>
            <a:spLocks noGrp="1"/>
          </p:cNvSpPr>
          <p:nvPr>
            <p:ph type="body" idx="13"/>
          </p:nvPr>
        </p:nvSpPr>
        <p:spPr>
          <a:xfrm>
            <a:off x="6803049" y="3199344"/>
            <a:ext cx="3686835" cy="2795056"/>
          </a:xfrm>
        </p:spPr>
        <p:txBody>
          <a:bodyPr>
            <a:normAutofit/>
          </a:bodyPr>
          <a:lstStyle>
            <a:lvl1pPr marL="0" indent="0">
              <a:buNone/>
              <a:defRPr sz="12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Tree>
    <p:extLst>
      <p:ext uri="{BB962C8B-B14F-4D97-AF65-F5344CB8AC3E}">
        <p14:creationId xmlns:p14="http://schemas.microsoft.com/office/powerpoint/2010/main" val="3050687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D14DFC-AD82-4229-AF85-DCBA3B4328F6}"/>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343E0A51-C50F-4BEB-8034-995ED134A0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A30AA962-E8E4-4F68-ADD3-32DF52E7EC7D}"/>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1F9BBE84-B6A0-47B4-A765-72F94C192C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102CF32B-66C2-48E5-9188-6811AECCFF6D}"/>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5099056-A368-4774-AA70-01EFB13BDEB5}"/>
              </a:ext>
            </a:extLst>
          </p:cNvPr>
          <p:cNvSpPr>
            <a:spLocks noGrp="1"/>
          </p:cNvSpPr>
          <p:nvPr>
            <p:ph type="dt" sz="half" idx="10"/>
          </p:nvPr>
        </p:nvSpPr>
        <p:spPr/>
        <p:txBody>
          <a:bodyPr/>
          <a:lstStyle/>
          <a:p>
            <a:fld id="{BCB4EA20-B24C-489F-912F-A3AF0FE7DA58}" type="datetimeFigureOut">
              <a:rPr lang="cs-CZ" smtClean="0"/>
              <a:t>04.12.2025</a:t>
            </a:fld>
            <a:endParaRPr lang="cs-CZ"/>
          </a:p>
        </p:txBody>
      </p:sp>
      <p:sp>
        <p:nvSpPr>
          <p:cNvPr id="8" name="Zástupný symbol pro zápatí 7">
            <a:extLst>
              <a:ext uri="{FF2B5EF4-FFF2-40B4-BE49-F238E27FC236}">
                <a16:creationId xmlns:a16="http://schemas.microsoft.com/office/drawing/2014/main" id="{2E4183AE-BD5F-484D-95B8-7B7A0934815A}"/>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6E88A38F-89E4-414A-A14C-179548B2ABAF}"/>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3225115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D60130-E23E-4724-B665-F69E2170B422}"/>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757635F4-A027-4FCD-9181-C3CCB98510FA}"/>
              </a:ext>
            </a:extLst>
          </p:cNvPr>
          <p:cNvSpPr>
            <a:spLocks noGrp="1"/>
          </p:cNvSpPr>
          <p:nvPr>
            <p:ph type="dt" sz="half" idx="10"/>
          </p:nvPr>
        </p:nvSpPr>
        <p:spPr/>
        <p:txBody>
          <a:bodyPr/>
          <a:lstStyle/>
          <a:p>
            <a:fld id="{BCB4EA20-B24C-489F-912F-A3AF0FE7DA58}" type="datetimeFigureOut">
              <a:rPr lang="cs-CZ" smtClean="0"/>
              <a:t>04.12.2025</a:t>
            </a:fld>
            <a:endParaRPr lang="cs-CZ"/>
          </a:p>
        </p:txBody>
      </p:sp>
      <p:sp>
        <p:nvSpPr>
          <p:cNvPr id="4" name="Zástupný symbol pro zápatí 3">
            <a:extLst>
              <a:ext uri="{FF2B5EF4-FFF2-40B4-BE49-F238E27FC236}">
                <a16:creationId xmlns:a16="http://schemas.microsoft.com/office/drawing/2014/main" id="{20561664-BACC-4F60-B08E-D3DDA014669C}"/>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1A9980D5-CCF0-40A5-82DB-BC6AF9EC51CA}"/>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1925862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24C9999-BFFF-4A0D-8575-A01A28B39210}"/>
              </a:ext>
            </a:extLst>
          </p:cNvPr>
          <p:cNvSpPr>
            <a:spLocks noGrp="1"/>
          </p:cNvSpPr>
          <p:nvPr>
            <p:ph type="dt" sz="half" idx="10"/>
          </p:nvPr>
        </p:nvSpPr>
        <p:spPr/>
        <p:txBody>
          <a:bodyPr/>
          <a:lstStyle/>
          <a:p>
            <a:fld id="{BCB4EA20-B24C-489F-912F-A3AF0FE7DA58}" type="datetimeFigureOut">
              <a:rPr lang="cs-CZ" smtClean="0"/>
              <a:t>04.12.2025</a:t>
            </a:fld>
            <a:endParaRPr lang="cs-CZ"/>
          </a:p>
        </p:txBody>
      </p:sp>
      <p:sp>
        <p:nvSpPr>
          <p:cNvPr id="3" name="Zástupný symbol pro zápatí 2">
            <a:extLst>
              <a:ext uri="{FF2B5EF4-FFF2-40B4-BE49-F238E27FC236}">
                <a16:creationId xmlns:a16="http://schemas.microsoft.com/office/drawing/2014/main" id="{68F26627-5AEC-4D47-9312-B1A2F0BC2F5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BDC0FE30-CBC6-436F-A854-0A1A7CEF68A5}"/>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243546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20F589-F8E6-432C-BA95-17B75232842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05FF5BF9-2411-4297-969E-29D8F560FD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0FDAE907-683B-4142-B763-01A0A5727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139FBC82-6FA8-4048-9714-C2A7D198C37A}"/>
              </a:ext>
            </a:extLst>
          </p:cNvPr>
          <p:cNvSpPr>
            <a:spLocks noGrp="1"/>
          </p:cNvSpPr>
          <p:nvPr>
            <p:ph type="dt" sz="half" idx="10"/>
          </p:nvPr>
        </p:nvSpPr>
        <p:spPr/>
        <p:txBody>
          <a:bodyPr/>
          <a:lstStyle/>
          <a:p>
            <a:fld id="{BCB4EA20-B24C-489F-912F-A3AF0FE7DA58}" type="datetimeFigureOut">
              <a:rPr lang="cs-CZ" smtClean="0"/>
              <a:t>04.12.2025</a:t>
            </a:fld>
            <a:endParaRPr lang="cs-CZ"/>
          </a:p>
        </p:txBody>
      </p:sp>
      <p:sp>
        <p:nvSpPr>
          <p:cNvPr id="6" name="Zástupný symbol pro zápatí 5">
            <a:extLst>
              <a:ext uri="{FF2B5EF4-FFF2-40B4-BE49-F238E27FC236}">
                <a16:creationId xmlns:a16="http://schemas.microsoft.com/office/drawing/2014/main" id="{5C97645C-2013-4F74-948A-A86B79833A9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D2A3E7B-0642-463A-ADA0-4B68A1C2D0AA}"/>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1485156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6E66D8-C4B1-4A4A-ABF3-26E35DF4A82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350B9ABF-0BAF-4AD4-89E4-B360E942A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p>
        </p:txBody>
      </p:sp>
      <p:sp>
        <p:nvSpPr>
          <p:cNvPr id="4" name="Zástupný text 3">
            <a:extLst>
              <a:ext uri="{FF2B5EF4-FFF2-40B4-BE49-F238E27FC236}">
                <a16:creationId xmlns:a16="http://schemas.microsoft.com/office/drawing/2014/main" id="{E2FBC927-3E00-44FF-9FE0-AAF7BE567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FA593BEE-C435-4B8E-B111-35C6BD47AEDF}"/>
              </a:ext>
            </a:extLst>
          </p:cNvPr>
          <p:cNvSpPr>
            <a:spLocks noGrp="1"/>
          </p:cNvSpPr>
          <p:nvPr>
            <p:ph type="dt" sz="half" idx="10"/>
          </p:nvPr>
        </p:nvSpPr>
        <p:spPr/>
        <p:txBody>
          <a:bodyPr/>
          <a:lstStyle/>
          <a:p>
            <a:fld id="{BCB4EA20-B24C-489F-912F-A3AF0FE7DA58}" type="datetimeFigureOut">
              <a:rPr lang="cs-CZ" smtClean="0"/>
              <a:t>04.12.2025</a:t>
            </a:fld>
            <a:endParaRPr lang="cs-CZ"/>
          </a:p>
        </p:txBody>
      </p:sp>
      <p:sp>
        <p:nvSpPr>
          <p:cNvPr id="6" name="Zástupný symbol pro zápatí 5">
            <a:extLst>
              <a:ext uri="{FF2B5EF4-FFF2-40B4-BE49-F238E27FC236}">
                <a16:creationId xmlns:a16="http://schemas.microsoft.com/office/drawing/2014/main" id="{792EEE82-6674-4CAA-A118-1343F2EA763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6E25D0C-A0E5-41A1-9904-42DD0CA76643}"/>
              </a:ext>
            </a:extLst>
          </p:cNvPr>
          <p:cNvSpPr>
            <a:spLocks noGrp="1"/>
          </p:cNvSpPr>
          <p:nvPr>
            <p:ph type="sldNum" sz="quarter" idx="12"/>
          </p:nvPr>
        </p:nvSpPr>
        <p:spPr/>
        <p:txBody>
          <a:bodyPr/>
          <a:lstStyle/>
          <a:p>
            <a:fld id="{E15A13E3-C065-4953-B1FA-AC900549BB72}" type="slidenum">
              <a:rPr lang="cs-CZ" smtClean="0"/>
              <a:t>‹#›</a:t>
            </a:fld>
            <a:endParaRPr lang="cs-CZ"/>
          </a:p>
        </p:txBody>
      </p:sp>
    </p:spTree>
    <p:extLst>
      <p:ext uri="{BB962C8B-B14F-4D97-AF65-F5344CB8AC3E}">
        <p14:creationId xmlns:p14="http://schemas.microsoft.com/office/powerpoint/2010/main" val="2063188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1AA6F532-D7EC-48E9-A215-420941A984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90381003-F90E-4316-9327-96176CCBEF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67634AD-1675-4871-805B-2C8C819F45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B4EA20-B24C-489F-912F-A3AF0FE7DA58}" type="datetimeFigureOut">
              <a:rPr lang="cs-CZ" smtClean="0"/>
              <a:t>04.12.2025</a:t>
            </a:fld>
            <a:endParaRPr lang="cs-CZ"/>
          </a:p>
        </p:txBody>
      </p:sp>
      <p:sp>
        <p:nvSpPr>
          <p:cNvPr id="5" name="Zástupný symbol pro zápatí 4">
            <a:extLst>
              <a:ext uri="{FF2B5EF4-FFF2-40B4-BE49-F238E27FC236}">
                <a16:creationId xmlns:a16="http://schemas.microsoft.com/office/drawing/2014/main" id="{4AE3E45C-2BF3-4558-A99B-100B3D7E27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BBDDD1E6-343B-4BC6-BCA7-7A7CB5C37B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A13E3-C065-4953-B1FA-AC900549BB72}" type="slidenum">
              <a:rPr lang="cs-CZ" smtClean="0"/>
              <a:t>‹#›</a:t>
            </a:fld>
            <a:endParaRPr lang="cs-CZ"/>
          </a:p>
        </p:txBody>
      </p:sp>
    </p:spTree>
    <p:extLst>
      <p:ext uri="{BB962C8B-B14F-4D97-AF65-F5344CB8AC3E}">
        <p14:creationId xmlns:p14="http://schemas.microsoft.com/office/powerpoint/2010/main" val="2189486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095B96A-D7E3-4CF8-B1D9-840C3B8C68E1}"/>
              </a:ext>
            </a:extLst>
          </p:cNvPr>
          <p:cNvSpPr>
            <a:spLocks noGrp="1"/>
          </p:cNvSpPr>
          <p:nvPr>
            <p:ph type="title"/>
          </p:nvPr>
        </p:nvSpPr>
        <p:spPr>
          <a:xfrm>
            <a:off x="540000" y="365125"/>
            <a:ext cx="11088000" cy="1325563"/>
          </a:xfrm>
          <a:prstGeom prst="rect">
            <a:avLst/>
          </a:prstGeom>
        </p:spPr>
        <p:txBody>
          <a:bodyPr vert="horz" lIns="91440" tIns="45720" rIns="91440" bIns="45720" rtlCol="0" anchor="t" anchorCtr="0">
            <a:normAutofit/>
          </a:bodyPr>
          <a:lstStyle/>
          <a:p>
            <a:r>
              <a:rPr lang="cs-CZ"/>
              <a:t>Kliknutím lze upravit styl.</a:t>
            </a:r>
          </a:p>
        </p:txBody>
      </p:sp>
      <p:sp>
        <p:nvSpPr>
          <p:cNvPr id="3" name="Zástupný symbol pro text 2">
            <a:extLst>
              <a:ext uri="{FF2B5EF4-FFF2-40B4-BE49-F238E27FC236}">
                <a16:creationId xmlns:a16="http://schemas.microsoft.com/office/drawing/2014/main" id="{7BC9ABF0-5B0E-4D77-83AE-3D563962C253}"/>
              </a:ext>
            </a:extLst>
          </p:cNvPr>
          <p:cNvSpPr>
            <a:spLocks noGrp="1"/>
          </p:cNvSpPr>
          <p:nvPr>
            <p:ph type="body" idx="1"/>
          </p:nvPr>
        </p:nvSpPr>
        <p:spPr>
          <a:xfrm>
            <a:off x="540000" y="1825625"/>
            <a:ext cx="110880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862D74E-66F3-476C-B342-8802B9A7D154}"/>
              </a:ext>
            </a:extLst>
          </p:cNvPr>
          <p:cNvSpPr>
            <a:spLocks noGrp="1"/>
          </p:cNvSpPr>
          <p:nvPr>
            <p:ph type="dt" sz="half" idx="2"/>
          </p:nvPr>
        </p:nvSpPr>
        <p:spPr>
          <a:xfrm>
            <a:off x="540000" y="6356350"/>
            <a:ext cx="2743200" cy="365125"/>
          </a:xfrm>
          <a:prstGeom prst="rect">
            <a:avLst/>
          </a:prstGeom>
        </p:spPr>
        <p:txBody>
          <a:bodyPr vert="horz" lIns="91440" tIns="45720" rIns="91440" bIns="45720" rtlCol="0" anchor="ctr"/>
          <a:lstStyle>
            <a:lvl1pPr algn="l">
              <a:defRPr sz="1200">
                <a:solidFill>
                  <a:schemeClr val="accent6"/>
                </a:solidFill>
                <a:latin typeface="Century Gothic" panose="020B0502020202020204" pitchFamily="34" charset="0"/>
              </a:defRPr>
            </a:lvl1pPr>
          </a:lstStyle>
          <a:p>
            <a:fld id="{5962840B-2F24-4CE0-A1A7-F65E269521DA}" type="datetime1">
              <a:rPr lang="cs-CZ" smtClean="0"/>
              <a:t>04.12.2025</a:t>
            </a:fld>
            <a:endParaRPr lang="cs-CZ"/>
          </a:p>
        </p:txBody>
      </p:sp>
      <p:sp>
        <p:nvSpPr>
          <p:cNvPr id="5" name="Zástupný symbol pro zápatí 4">
            <a:extLst>
              <a:ext uri="{FF2B5EF4-FFF2-40B4-BE49-F238E27FC236}">
                <a16:creationId xmlns:a16="http://schemas.microsoft.com/office/drawing/2014/main" id="{5D80CB15-B080-4DC9-9F3B-D20C1FE12F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6"/>
                </a:solidFill>
                <a:latin typeface="Century Gothic" panose="020B0502020202020204" pitchFamily="34" charset="0"/>
              </a:defRPr>
            </a:lvl1pPr>
          </a:lstStyle>
          <a:p>
            <a:endParaRPr lang="cs-CZ"/>
          </a:p>
        </p:txBody>
      </p:sp>
      <p:sp>
        <p:nvSpPr>
          <p:cNvPr id="6" name="Zástupný symbol pro číslo snímku 5">
            <a:extLst>
              <a:ext uri="{FF2B5EF4-FFF2-40B4-BE49-F238E27FC236}">
                <a16:creationId xmlns:a16="http://schemas.microsoft.com/office/drawing/2014/main" id="{A490F1C5-1D91-4DEC-9617-BC9CD44C3A90}"/>
              </a:ext>
            </a:extLst>
          </p:cNvPr>
          <p:cNvSpPr>
            <a:spLocks noGrp="1"/>
          </p:cNvSpPr>
          <p:nvPr>
            <p:ph type="sldNum" sz="quarter" idx="4"/>
          </p:nvPr>
        </p:nvSpPr>
        <p:spPr>
          <a:xfrm>
            <a:off x="9374900" y="6356350"/>
            <a:ext cx="2253100" cy="365125"/>
          </a:xfrm>
          <a:prstGeom prst="rect">
            <a:avLst/>
          </a:prstGeom>
        </p:spPr>
        <p:txBody>
          <a:bodyPr vert="horz" lIns="91440" tIns="45720" rIns="91440" bIns="45720" rtlCol="0" anchor="ctr"/>
          <a:lstStyle>
            <a:lvl1pPr algn="r">
              <a:defRPr sz="1200">
                <a:solidFill>
                  <a:schemeClr val="tx2"/>
                </a:solidFill>
                <a:latin typeface="Century Gothic" panose="020B0502020202020204" pitchFamily="34" charset="0"/>
              </a:defRPr>
            </a:lvl1pPr>
          </a:lstStyle>
          <a:p>
            <a:fld id="{890E54D3-D00C-4F51-80A7-9147D6EFBB5C}" type="slidenum">
              <a:rPr lang="cs-CZ" smtClean="0"/>
              <a:pPr/>
              <a:t>‹#›</a:t>
            </a:fld>
            <a:endParaRPr lang="cs-CZ"/>
          </a:p>
        </p:txBody>
      </p:sp>
    </p:spTree>
    <p:extLst>
      <p:ext uri="{BB962C8B-B14F-4D97-AF65-F5344CB8AC3E}">
        <p14:creationId xmlns:p14="http://schemas.microsoft.com/office/powerpoint/2010/main" val="1518523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ftr="0" dt="0"/>
  <p:txStyles>
    <p:title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2"/>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095B96A-D7E3-4CF8-B1D9-840C3B8C68E1}"/>
              </a:ext>
            </a:extLst>
          </p:cNvPr>
          <p:cNvSpPr>
            <a:spLocks noGrp="1"/>
          </p:cNvSpPr>
          <p:nvPr>
            <p:ph type="title"/>
          </p:nvPr>
        </p:nvSpPr>
        <p:spPr>
          <a:xfrm>
            <a:off x="540000" y="365125"/>
            <a:ext cx="11088000" cy="1325563"/>
          </a:xfrm>
          <a:prstGeom prst="rect">
            <a:avLst/>
          </a:prstGeom>
        </p:spPr>
        <p:txBody>
          <a:bodyPr vert="horz" lIns="91440" tIns="45720" rIns="91440" bIns="45720" rtlCol="0" anchor="t" anchorCtr="0">
            <a:normAutofit/>
          </a:bodyPr>
          <a:lstStyle/>
          <a:p>
            <a:r>
              <a:rPr lang="cs-CZ" dirty="0"/>
              <a:t>Kliknutím lze upravit styl.</a:t>
            </a:r>
          </a:p>
        </p:txBody>
      </p:sp>
      <p:sp>
        <p:nvSpPr>
          <p:cNvPr id="3" name="Zástupný symbol pro text 2">
            <a:extLst>
              <a:ext uri="{FF2B5EF4-FFF2-40B4-BE49-F238E27FC236}">
                <a16:creationId xmlns:a16="http://schemas.microsoft.com/office/drawing/2014/main" id="{7BC9ABF0-5B0E-4D77-83AE-3D563962C253}"/>
              </a:ext>
            </a:extLst>
          </p:cNvPr>
          <p:cNvSpPr>
            <a:spLocks noGrp="1"/>
          </p:cNvSpPr>
          <p:nvPr>
            <p:ph type="body" idx="1"/>
          </p:nvPr>
        </p:nvSpPr>
        <p:spPr>
          <a:xfrm>
            <a:off x="540000" y="1825625"/>
            <a:ext cx="11088000" cy="4351338"/>
          </a:xfrm>
          <a:prstGeom prst="rect">
            <a:avLst/>
          </a:prstGeom>
        </p:spPr>
        <p:txBody>
          <a:bodyPr vert="horz" lIns="91440" tIns="45720" rIns="91440" bIns="4572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datum 3">
            <a:extLst>
              <a:ext uri="{FF2B5EF4-FFF2-40B4-BE49-F238E27FC236}">
                <a16:creationId xmlns:a16="http://schemas.microsoft.com/office/drawing/2014/main" id="{8862D74E-66F3-476C-B342-8802B9A7D154}"/>
              </a:ext>
            </a:extLst>
          </p:cNvPr>
          <p:cNvSpPr>
            <a:spLocks noGrp="1"/>
          </p:cNvSpPr>
          <p:nvPr>
            <p:ph type="dt" sz="half" idx="2"/>
          </p:nvPr>
        </p:nvSpPr>
        <p:spPr>
          <a:xfrm>
            <a:off x="540000" y="6356350"/>
            <a:ext cx="2743200" cy="365125"/>
          </a:xfrm>
          <a:prstGeom prst="rect">
            <a:avLst/>
          </a:prstGeom>
        </p:spPr>
        <p:txBody>
          <a:bodyPr vert="horz" lIns="91440" tIns="45720" rIns="91440" bIns="45720" rtlCol="0" anchor="ctr"/>
          <a:lstStyle>
            <a:lvl1pPr algn="l">
              <a:defRPr sz="1200">
                <a:solidFill>
                  <a:schemeClr val="accent6"/>
                </a:solidFill>
                <a:latin typeface="+mj-lt"/>
              </a:defRPr>
            </a:lvl1pPr>
          </a:lstStyle>
          <a:p>
            <a:fld id="{5962840B-2F24-4CE0-A1A7-F65E269521DA}" type="datetime1">
              <a:rPr lang="cs-CZ" smtClean="0"/>
              <a:pPr/>
              <a:t>04.12.2025</a:t>
            </a:fld>
            <a:endParaRPr lang="cs-CZ"/>
          </a:p>
        </p:txBody>
      </p:sp>
      <p:sp>
        <p:nvSpPr>
          <p:cNvPr id="5" name="Zástupný symbol pro zápatí 4">
            <a:extLst>
              <a:ext uri="{FF2B5EF4-FFF2-40B4-BE49-F238E27FC236}">
                <a16:creationId xmlns:a16="http://schemas.microsoft.com/office/drawing/2014/main" id="{5D80CB15-B080-4DC9-9F3B-D20C1FE12F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6"/>
                </a:solidFill>
                <a:latin typeface="+mj-lt"/>
              </a:defRPr>
            </a:lvl1pPr>
          </a:lstStyle>
          <a:p>
            <a:endParaRPr lang="cs-CZ"/>
          </a:p>
        </p:txBody>
      </p:sp>
      <p:sp>
        <p:nvSpPr>
          <p:cNvPr id="6" name="Zástupný symbol pro číslo snímku 5">
            <a:extLst>
              <a:ext uri="{FF2B5EF4-FFF2-40B4-BE49-F238E27FC236}">
                <a16:creationId xmlns:a16="http://schemas.microsoft.com/office/drawing/2014/main" id="{A490F1C5-1D91-4DEC-9617-BC9CD44C3A90}"/>
              </a:ext>
            </a:extLst>
          </p:cNvPr>
          <p:cNvSpPr>
            <a:spLocks noGrp="1"/>
          </p:cNvSpPr>
          <p:nvPr>
            <p:ph type="sldNum" sz="quarter" idx="4"/>
          </p:nvPr>
        </p:nvSpPr>
        <p:spPr>
          <a:xfrm>
            <a:off x="9374900" y="6356350"/>
            <a:ext cx="2253100" cy="365125"/>
          </a:xfrm>
          <a:prstGeom prst="rect">
            <a:avLst/>
          </a:prstGeom>
        </p:spPr>
        <p:txBody>
          <a:bodyPr vert="horz" lIns="91440" tIns="45720" rIns="91440" bIns="45720" rtlCol="0" anchor="ctr"/>
          <a:lstStyle>
            <a:lvl1pPr algn="r">
              <a:defRPr sz="1200">
                <a:solidFill>
                  <a:schemeClr val="tx2"/>
                </a:solidFill>
                <a:latin typeface="+mj-lt"/>
              </a:defRPr>
            </a:lvl1pPr>
          </a:lstStyle>
          <a:p>
            <a:fld id="{890E54D3-D00C-4F51-80A7-9147D6EFBB5C}" type="slidenum">
              <a:rPr lang="cs-CZ" smtClean="0"/>
              <a:pPr/>
              <a:t>‹#›</a:t>
            </a:fld>
            <a:endParaRPr lang="cs-CZ"/>
          </a:p>
        </p:txBody>
      </p:sp>
    </p:spTree>
    <p:extLst>
      <p:ext uri="{BB962C8B-B14F-4D97-AF65-F5344CB8AC3E}">
        <p14:creationId xmlns:p14="http://schemas.microsoft.com/office/powerpoint/2010/main" val="414165297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hf hdr="0" ftr="0" dt="0"/>
  <p:txStyles>
    <p:titleStyle>
      <a:lvl1pPr algn="l" defTabSz="914400" rtl="0" eaLnBrk="1" latinLnBrk="0" hangingPunct="1">
        <a:lnSpc>
          <a:spcPct val="90000"/>
        </a:lnSpc>
        <a:spcBef>
          <a:spcPct val="0"/>
        </a:spcBef>
        <a:buNone/>
        <a:defRPr sz="1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1.svg"/><Relationship Id="rId5" Type="http://schemas.openxmlformats.org/officeDocument/2006/relationships/image" Target="../media/image1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1.svg"/><Relationship Id="rId5" Type="http://schemas.openxmlformats.org/officeDocument/2006/relationships/image" Target="../media/image1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3.xml"/><Relationship Id="rId6" Type="http://schemas.openxmlformats.org/officeDocument/2006/relationships/image" Target="../media/image29.png"/><Relationship Id="rId5" Type="http://schemas.openxmlformats.org/officeDocument/2006/relationships/image" Target="../media/image13.jpe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4.xml"/><Relationship Id="rId5" Type="http://schemas.openxmlformats.org/officeDocument/2006/relationships/image" Target="../media/image31.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jpeg"/><Relationship Id="rId7" Type="http://schemas.openxmlformats.org/officeDocument/2006/relationships/image" Target="../media/image55.jpg"/><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 Id="rId9" Type="http://schemas.openxmlformats.org/officeDocument/2006/relationships/image" Target="../media/image57.jpg"/></Relationships>
</file>

<file path=ppt/slides/_rels/slide4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7.png"/></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73.sv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svg"/></Relationships>
</file>

<file path=ppt/slides/_rels/slide5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18" Type="http://schemas.openxmlformats.org/officeDocument/2006/relationships/image" Target="../media/image93.png"/><Relationship Id="rId26" Type="http://schemas.openxmlformats.org/officeDocument/2006/relationships/image" Target="../media/image74.png"/><Relationship Id="rId3" Type="http://schemas.openxmlformats.org/officeDocument/2006/relationships/image" Target="../media/image79.png"/><Relationship Id="rId21" Type="http://schemas.openxmlformats.org/officeDocument/2006/relationships/image" Target="../media/image96.svg"/><Relationship Id="rId7" Type="http://schemas.openxmlformats.org/officeDocument/2006/relationships/image" Target="../media/image82.svg"/><Relationship Id="rId12" Type="http://schemas.openxmlformats.org/officeDocument/2006/relationships/image" Target="../media/image87.png"/><Relationship Id="rId17" Type="http://schemas.openxmlformats.org/officeDocument/2006/relationships/image" Target="../media/image92.png"/><Relationship Id="rId25" Type="http://schemas.openxmlformats.org/officeDocument/2006/relationships/image" Target="../media/image100.svg"/><Relationship Id="rId2" Type="http://schemas.openxmlformats.org/officeDocument/2006/relationships/notesSlide" Target="../notesSlides/notesSlide36.xml"/><Relationship Id="rId16" Type="http://schemas.openxmlformats.org/officeDocument/2006/relationships/image" Target="../media/image91.png"/><Relationship Id="rId20" Type="http://schemas.openxmlformats.org/officeDocument/2006/relationships/image" Target="../media/image95.png"/><Relationship Id="rId29" Type="http://schemas.openxmlformats.org/officeDocument/2006/relationships/image" Target="../media/image102.sv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24" Type="http://schemas.openxmlformats.org/officeDocument/2006/relationships/image" Target="../media/image99.png"/><Relationship Id="rId5" Type="http://schemas.openxmlformats.org/officeDocument/2006/relationships/image" Target="../media/image80.png"/><Relationship Id="rId15" Type="http://schemas.openxmlformats.org/officeDocument/2006/relationships/image" Target="../media/image90.svg"/><Relationship Id="rId23" Type="http://schemas.openxmlformats.org/officeDocument/2006/relationships/image" Target="../media/image98.svg"/><Relationship Id="rId28" Type="http://schemas.openxmlformats.org/officeDocument/2006/relationships/image" Target="../media/image101.png"/><Relationship Id="rId10" Type="http://schemas.openxmlformats.org/officeDocument/2006/relationships/image" Target="../media/image85.png"/><Relationship Id="rId19" Type="http://schemas.openxmlformats.org/officeDocument/2006/relationships/image" Target="../media/image94.svg"/><Relationship Id="rId4" Type="http://schemas.microsoft.com/office/2007/relationships/hdphoto" Target="../media/hdphoto2.wdp"/><Relationship Id="rId9" Type="http://schemas.openxmlformats.org/officeDocument/2006/relationships/image" Target="../media/image84.svg"/><Relationship Id="rId14" Type="http://schemas.openxmlformats.org/officeDocument/2006/relationships/image" Target="../media/image89.png"/><Relationship Id="rId22" Type="http://schemas.openxmlformats.org/officeDocument/2006/relationships/image" Target="../media/image97.png"/><Relationship Id="rId27" Type="http://schemas.openxmlformats.org/officeDocument/2006/relationships/image" Target="../media/image75.sv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61.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microsoft.com/office/2007/relationships/hdphoto" Target="../media/hdphoto1.wdp"/><Relationship Id="rId3" Type="http://schemas.openxmlformats.org/officeDocument/2006/relationships/image" Target="../media/image14.png"/><Relationship Id="rId21" Type="http://schemas.openxmlformats.org/officeDocument/2006/relationships/image" Target="../media/image12.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image" Target="../media/image27.svg"/><Relationship Id="rId20" Type="http://schemas.openxmlformats.org/officeDocument/2006/relationships/image" Target="../media/image11.svg"/><Relationship Id="rId1" Type="http://schemas.openxmlformats.org/officeDocument/2006/relationships/slideLayout" Target="../slideLayouts/slideLayout16.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19" Type="http://schemas.openxmlformats.org/officeDocument/2006/relationships/image" Target="../media/image10.pn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 Id="rId2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t="-9000" r="-1000" b="-9000"/>
          </a:stretch>
        </a:blipFill>
        <a:effectLst/>
      </p:bgPr>
    </p:bg>
    <p:spTree>
      <p:nvGrpSpPr>
        <p:cNvPr id="1" name="">
          <a:extLst>
            <a:ext uri="{FF2B5EF4-FFF2-40B4-BE49-F238E27FC236}">
              <a16:creationId xmlns:a16="http://schemas.microsoft.com/office/drawing/2014/main" id="{591E342E-0489-76B0-E348-961E80516500}"/>
            </a:ext>
          </a:extLst>
        </p:cNvPr>
        <p:cNvGrpSpPr/>
        <p:nvPr/>
      </p:nvGrpSpPr>
      <p:grpSpPr>
        <a:xfrm>
          <a:off x="0" y="0"/>
          <a:ext cx="0" cy="0"/>
          <a:chOff x="0" y="0"/>
          <a:chExt cx="0" cy="0"/>
        </a:xfrm>
      </p:grpSpPr>
      <p:pic>
        <p:nvPicPr>
          <p:cNvPr id="16" name="Obrázek 15">
            <a:extLst>
              <a:ext uri="{FF2B5EF4-FFF2-40B4-BE49-F238E27FC236}">
                <a16:creationId xmlns:a16="http://schemas.microsoft.com/office/drawing/2014/main" id="{90DAA693-EE77-5096-F168-D313265AD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742950"/>
            <a:ext cx="1650760" cy="721524"/>
          </a:xfrm>
          <a:prstGeom prst="rect">
            <a:avLst/>
          </a:prstGeom>
        </p:spPr>
      </p:pic>
      <p:pic>
        <p:nvPicPr>
          <p:cNvPr id="18" name="Obrázek 17">
            <a:extLst>
              <a:ext uri="{FF2B5EF4-FFF2-40B4-BE49-F238E27FC236}">
                <a16:creationId xmlns:a16="http://schemas.microsoft.com/office/drawing/2014/main" id="{DD3BEB0E-2047-FAD9-4C38-9D1F044AB6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1800" y="742950"/>
            <a:ext cx="2032000" cy="652662"/>
          </a:xfrm>
          <a:prstGeom prst="rect">
            <a:avLst/>
          </a:prstGeom>
        </p:spPr>
      </p:pic>
      <p:sp>
        <p:nvSpPr>
          <p:cNvPr id="8" name="Obdélník 7">
            <a:extLst>
              <a:ext uri="{FF2B5EF4-FFF2-40B4-BE49-F238E27FC236}">
                <a16:creationId xmlns:a16="http://schemas.microsoft.com/office/drawing/2014/main" id="{B3E49F36-6A89-E81F-6078-09996BBF570B}"/>
              </a:ext>
            </a:extLst>
          </p:cNvPr>
          <p:cNvSpPr/>
          <p:nvPr/>
        </p:nvSpPr>
        <p:spPr>
          <a:xfrm>
            <a:off x="838200" y="3997323"/>
            <a:ext cx="57150" cy="2124000"/>
          </a:xfrm>
          <a:prstGeom prst="rect">
            <a:avLst/>
          </a:prstGeom>
          <a:solidFill>
            <a:schemeClr val="bg1"/>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4" name="Nadpis 1">
            <a:extLst>
              <a:ext uri="{FF2B5EF4-FFF2-40B4-BE49-F238E27FC236}">
                <a16:creationId xmlns:a16="http://schemas.microsoft.com/office/drawing/2014/main" id="{0F525435-C697-9756-BC07-0B2A20FFFA08}"/>
              </a:ext>
            </a:extLst>
          </p:cNvPr>
          <p:cNvSpPr>
            <a:spLocks noGrp="1"/>
          </p:cNvSpPr>
          <p:nvPr>
            <p:ph type="ctrTitle"/>
          </p:nvPr>
        </p:nvSpPr>
        <p:spPr>
          <a:xfrm>
            <a:off x="1057275" y="3035300"/>
            <a:ext cx="8429625" cy="3003550"/>
          </a:xfrm>
        </p:spPr>
        <p:txBody>
          <a:bodyPr>
            <a:normAutofit/>
          </a:bodyPr>
          <a:lstStyle/>
          <a:p>
            <a:pPr algn="l">
              <a:spcBef>
                <a:spcPts val="600"/>
              </a:spcBef>
            </a:pPr>
            <a:r>
              <a:rPr lang="cs-CZ" sz="4000" b="1" dirty="0">
                <a:solidFill>
                  <a:schemeClr val="bg1"/>
                </a:solidFill>
                <a:latin typeface="Bahnschrift" panose="020B0502040204020203" pitchFamily="34" charset="0"/>
                <a:cs typeface="Arial" panose="020B0604020202020204" pitchFamily="34" charset="0"/>
              </a:rPr>
              <a:t>NÁRODNÍ RADA </a:t>
            </a:r>
            <a:br>
              <a:rPr lang="cs-CZ" sz="4000" b="1" dirty="0">
                <a:solidFill>
                  <a:schemeClr val="bg1"/>
                </a:solidFill>
                <a:latin typeface="Bahnschrift" panose="020B0502040204020203" pitchFamily="34" charset="0"/>
                <a:cs typeface="Arial" panose="020B0604020202020204" pitchFamily="34" charset="0"/>
              </a:rPr>
            </a:br>
            <a:r>
              <a:rPr lang="cs-CZ" sz="4000" b="1" dirty="0">
                <a:solidFill>
                  <a:schemeClr val="bg1"/>
                </a:solidFill>
                <a:latin typeface="Bahnschrift" panose="020B0502040204020203" pitchFamily="34" charset="0"/>
                <a:cs typeface="Arial" panose="020B0604020202020204" pitchFamily="34" charset="0"/>
              </a:rPr>
              <a:t>ELEKTRONICKÉHO ZDRAVOTNICTVÍ</a:t>
            </a:r>
            <a:br>
              <a:rPr lang="cs-CZ" sz="2800" b="0" dirty="0">
                <a:solidFill>
                  <a:schemeClr val="bg1"/>
                </a:solidFill>
                <a:effectLst/>
                <a:latin typeface="Bahnschrift" panose="020B0502040204020203" pitchFamily="34" charset="0"/>
                <a:cs typeface="Arial" panose="020B0604020202020204" pitchFamily="34" charset="0"/>
              </a:rPr>
            </a:br>
            <a:br>
              <a:rPr lang="cs-CZ" sz="700" b="0" dirty="0">
                <a:solidFill>
                  <a:schemeClr val="bg1"/>
                </a:solidFill>
                <a:effectLst/>
                <a:latin typeface="Bahnschrift" panose="020B0502040204020203" pitchFamily="34" charset="0"/>
                <a:cs typeface="Arial" panose="020B0604020202020204" pitchFamily="34" charset="0"/>
              </a:rPr>
            </a:br>
            <a:r>
              <a:rPr lang="cs-CZ" sz="2400" b="0" dirty="0">
                <a:solidFill>
                  <a:schemeClr val="bg1"/>
                </a:solidFill>
                <a:effectLst/>
                <a:latin typeface="Bahnschrift" panose="020B0502040204020203" pitchFamily="34" charset="0"/>
                <a:cs typeface="Arial" panose="020B0604020202020204" pitchFamily="34" charset="0"/>
              </a:rPr>
              <a:t>8</a:t>
            </a:r>
            <a:r>
              <a:rPr lang="cs-CZ" sz="2400" dirty="0">
                <a:solidFill>
                  <a:schemeClr val="bg1"/>
                </a:solidFill>
                <a:latin typeface="Bahnschrift" panose="020B0502040204020203" pitchFamily="34" charset="0"/>
                <a:cs typeface="Arial" panose="020B0604020202020204" pitchFamily="34" charset="0"/>
              </a:rPr>
              <a:t>.</a:t>
            </a:r>
            <a:r>
              <a:rPr lang="cs-CZ" sz="2400" b="0" dirty="0">
                <a:solidFill>
                  <a:schemeClr val="bg1"/>
                </a:solidFill>
                <a:effectLst/>
                <a:latin typeface="Bahnschrift" panose="020B0502040204020203" pitchFamily="34" charset="0"/>
                <a:cs typeface="Arial" panose="020B0604020202020204" pitchFamily="34" charset="0"/>
              </a:rPr>
              <a:t> JEDNÁNÍ</a:t>
            </a:r>
            <a:br>
              <a:rPr lang="cs-CZ" sz="2800" b="0" dirty="0">
                <a:solidFill>
                  <a:schemeClr val="bg1"/>
                </a:solidFill>
                <a:effectLst/>
                <a:latin typeface="Bahnschrift" panose="020B0502040204020203" pitchFamily="34" charset="0"/>
                <a:cs typeface="Arial" panose="020B0604020202020204" pitchFamily="34" charset="0"/>
              </a:rPr>
            </a:br>
            <a:br>
              <a:rPr lang="cs-CZ" sz="2800" b="0" dirty="0">
                <a:solidFill>
                  <a:schemeClr val="bg1"/>
                </a:solidFill>
                <a:effectLst/>
                <a:latin typeface="Bahnschrift" panose="020B0502040204020203" pitchFamily="34" charset="0"/>
                <a:cs typeface="Arial" panose="020B0604020202020204" pitchFamily="34" charset="0"/>
              </a:rPr>
            </a:br>
            <a:r>
              <a:rPr lang="cs-CZ" sz="2000" b="0" dirty="0">
                <a:solidFill>
                  <a:schemeClr val="bg1"/>
                </a:solidFill>
                <a:effectLst/>
                <a:latin typeface="Bahnschrift" panose="020B0502040204020203" pitchFamily="34" charset="0"/>
                <a:cs typeface="Arial" panose="020B0604020202020204" pitchFamily="34" charset="0"/>
              </a:rPr>
              <a:t>4. </a:t>
            </a:r>
            <a:r>
              <a:rPr lang="cs-CZ" sz="2000" dirty="0">
                <a:solidFill>
                  <a:schemeClr val="bg1"/>
                </a:solidFill>
                <a:latin typeface="Bahnschrift" panose="020B0502040204020203" pitchFamily="34" charset="0"/>
                <a:cs typeface="Arial" panose="020B0604020202020204" pitchFamily="34" charset="0"/>
              </a:rPr>
              <a:t>prosince</a:t>
            </a:r>
            <a:r>
              <a:rPr lang="cs-CZ" sz="2000" b="0" dirty="0">
                <a:solidFill>
                  <a:schemeClr val="bg1"/>
                </a:solidFill>
                <a:effectLst/>
                <a:latin typeface="Bahnschrift" panose="020B0502040204020203" pitchFamily="34" charset="0"/>
                <a:cs typeface="Arial" panose="020B0604020202020204" pitchFamily="34" charset="0"/>
              </a:rPr>
              <a:t> 2025</a:t>
            </a:r>
            <a:endParaRPr lang="cs-CZ" sz="4000" dirty="0">
              <a:solidFill>
                <a:schemeClr val="bg1"/>
              </a:solidFill>
              <a:latin typeface="Bahnschrift" panose="020B0502040204020203" pitchFamily="34" charset="0"/>
              <a:cs typeface="Arial" panose="020B0604020202020204" pitchFamily="34" charset="0"/>
            </a:endParaRPr>
          </a:p>
        </p:txBody>
      </p:sp>
      <p:sp>
        <p:nvSpPr>
          <p:cNvPr id="5" name="Obdélník 4">
            <a:extLst>
              <a:ext uri="{FF2B5EF4-FFF2-40B4-BE49-F238E27FC236}">
                <a16:creationId xmlns:a16="http://schemas.microsoft.com/office/drawing/2014/main" id="{1B1E931F-45FF-523E-833F-D069A722B4E8}"/>
              </a:ext>
            </a:extLst>
          </p:cNvPr>
          <p:cNvSpPr/>
          <p:nvPr/>
        </p:nvSpPr>
        <p:spPr>
          <a:xfrm>
            <a:off x="838200" y="3525251"/>
            <a:ext cx="57150" cy="2797175"/>
          </a:xfrm>
          <a:prstGeom prst="rect">
            <a:avLst/>
          </a:prstGeom>
          <a:solidFill>
            <a:srgbClr val="DA212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47641877"/>
      </p:ext>
    </p:extLst>
  </p:cSld>
  <p:clrMapOvr>
    <a:masterClrMapping/>
  </p:clrMapOvr>
  <mc:AlternateContent xmlns:mc="http://schemas.openxmlformats.org/markup-compatibility/2006" xmlns:p14="http://schemas.microsoft.com/office/powerpoint/2010/main">
    <mc:Choice Requires="p14">
      <p:transition spd="slow" p14:dur="2000" advTm="8109"/>
    </mc:Choice>
    <mc:Fallback xmlns="">
      <p:transition spd="slow" advTm="810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DD1F7-9EF7-E36D-BA7E-4350FAC0D7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D88B5F-7FA2-E8D1-A2C2-2CFB2869A2E0}"/>
              </a:ext>
            </a:extLst>
          </p:cNvPr>
          <p:cNvSpPr>
            <a:spLocks noGrp="1"/>
          </p:cNvSpPr>
          <p:nvPr>
            <p:ph type="title"/>
          </p:nvPr>
        </p:nvSpPr>
        <p:spPr>
          <a:xfrm>
            <a:off x="510876" y="447784"/>
            <a:ext cx="11053983" cy="363814"/>
          </a:xfrm>
        </p:spPr>
        <p:txBody>
          <a:bodyPr>
            <a:noAutofit/>
          </a:bodyPr>
          <a:lstStyle/>
          <a:p>
            <a:r>
              <a:rPr lang="cs-CZ" sz="2000">
                <a:latin typeface="Century Gothic"/>
              </a:rPr>
              <a:t>Struktura projektů NPO a jejich stav</a:t>
            </a:r>
            <a:br>
              <a:rPr lang="cs-CZ" sz="2000">
                <a:latin typeface="Century Gothic"/>
              </a:rPr>
            </a:br>
            <a:br>
              <a:rPr lang="cs-CZ" sz="2000"/>
            </a:br>
            <a:endParaRPr lang="cs-CZ" sz="2000">
              <a:solidFill>
                <a:srgbClr val="FF0000"/>
              </a:solidFill>
            </a:endParaRPr>
          </a:p>
        </p:txBody>
      </p:sp>
      <p:sp>
        <p:nvSpPr>
          <p:cNvPr id="3" name="TextBox 2">
            <a:extLst>
              <a:ext uri="{FF2B5EF4-FFF2-40B4-BE49-F238E27FC236}">
                <a16:creationId xmlns:a16="http://schemas.microsoft.com/office/drawing/2014/main" id="{9C1F023B-905D-C7E3-F49E-B73509248BC7}"/>
              </a:ext>
            </a:extLst>
          </p:cNvPr>
          <p:cNvSpPr txBox="1"/>
          <p:nvPr/>
        </p:nvSpPr>
        <p:spPr>
          <a:xfrm>
            <a:off x="4700424" y="989732"/>
            <a:ext cx="2770310" cy="338554"/>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a:ln>
                  <a:noFill/>
                </a:ln>
                <a:solidFill>
                  <a:srgbClr val="003A63"/>
                </a:solidFill>
                <a:effectLst/>
                <a:uLnTx/>
                <a:uFillTx/>
                <a:latin typeface="Century Gothic"/>
                <a:ea typeface="+mn-ea"/>
                <a:cs typeface="+mn-cs"/>
              </a:rPr>
              <a:t>Projekty NPO Programu EZ</a:t>
            </a:r>
          </a:p>
        </p:txBody>
      </p:sp>
      <p:sp>
        <p:nvSpPr>
          <p:cNvPr id="10" name="Left Brace 9">
            <a:extLst>
              <a:ext uri="{FF2B5EF4-FFF2-40B4-BE49-F238E27FC236}">
                <a16:creationId xmlns:a16="http://schemas.microsoft.com/office/drawing/2014/main" id="{27C8370C-B656-69AB-0071-1120489F16F1}"/>
              </a:ext>
            </a:extLst>
          </p:cNvPr>
          <p:cNvSpPr/>
          <p:nvPr/>
        </p:nvSpPr>
        <p:spPr>
          <a:xfrm rot="5400000">
            <a:off x="6017768" y="-4475230"/>
            <a:ext cx="156462" cy="11760198"/>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Century Gothic"/>
              <a:ea typeface="+mn-ea"/>
              <a:cs typeface="+mn-cs"/>
            </a:endParaRPr>
          </a:p>
        </p:txBody>
      </p:sp>
      <p:grpSp>
        <p:nvGrpSpPr>
          <p:cNvPr id="116" name="Group 115">
            <a:extLst>
              <a:ext uri="{FF2B5EF4-FFF2-40B4-BE49-F238E27FC236}">
                <a16:creationId xmlns:a16="http://schemas.microsoft.com/office/drawing/2014/main" id="{88BDE2F7-2733-F8A5-6CD2-72E8E5D6CFF7}"/>
              </a:ext>
            </a:extLst>
          </p:cNvPr>
          <p:cNvGrpSpPr/>
          <p:nvPr/>
        </p:nvGrpSpPr>
        <p:grpSpPr>
          <a:xfrm>
            <a:off x="3279780" y="1478677"/>
            <a:ext cx="2655905" cy="2530630"/>
            <a:chOff x="3258047" y="1492813"/>
            <a:chExt cx="2655905" cy="2530630"/>
          </a:xfrm>
        </p:grpSpPr>
        <p:sp>
          <p:nvSpPr>
            <p:cNvPr id="12" name="Rectangle 11">
              <a:extLst>
                <a:ext uri="{FF2B5EF4-FFF2-40B4-BE49-F238E27FC236}">
                  <a16:creationId xmlns:a16="http://schemas.microsoft.com/office/drawing/2014/main" id="{82F12AFE-1A16-CD4A-0374-40CF04C8B7F7}"/>
                </a:ext>
              </a:extLst>
            </p:cNvPr>
            <p:cNvSpPr/>
            <p:nvPr/>
          </p:nvSpPr>
          <p:spPr>
            <a:xfrm>
              <a:off x="3258047" y="1492813"/>
              <a:ext cx="2655905" cy="429217"/>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Podpora digitálních služeb ve zdravotnictví</a:t>
              </a:r>
            </a:p>
          </p:txBody>
        </p:sp>
        <p:sp>
          <p:nvSpPr>
            <p:cNvPr id="13" name="Rectangle 12">
              <a:extLst>
                <a:ext uri="{FF2B5EF4-FFF2-40B4-BE49-F238E27FC236}">
                  <a16:creationId xmlns:a16="http://schemas.microsoft.com/office/drawing/2014/main" id="{28583F23-D846-38BD-E438-B7778715D81D}"/>
                </a:ext>
              </a:extLst>
            </p:cNvPr>
            <p:cNvSpPr/>
            <p:nvPr/>
          </p:nvSpPr>
          <p:spPr>
            <a:xfrm>
              <a:off x="3258047" y="1922030"/>
              <a:ext cx="2655905" cy="2101413"/>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D744AE16-9593-D3DC-9263-C50261C4BCB1}"/>
                </a:ext>
              </a:extLst>
            </p:cNvPr>
            <p:cNvSpPr txBox="1"/>
            <p:nvPr/>
          </p:nvSpPr>
          <p:spPr>
            <a:xfrm>
              <a:off x="3266562" y="2028758"/>
              <a:ext cx="2494293"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Kmenové registry</a:t>
              </a:r>
            </a:p>
          </p:txBody>
        </p:sp>
        <p:sp>
          <p:nvSpPr>
            <p:cNvPr id="39" name="TextBox 38">
              <a:extLst>
                <a:ext uri="{FF2B5EF4-FFF2-40B4-BE49-F238E27FC236}">
                  <a16:creationId xmlns:a16="http://schemas.microsoft.com/office/drawing/2014/main" id="{1AB3B32C-C730-51C0-DEEE-DD65E9AC37F7}"/>
                </a:ext>
              </a:extLst>
            </p:cNvPr>
            <p:cNvSpPr txBox="1"/>
            <p:nvPr/>
          </p:nvSpPr>
          <p:spPr>
            <a:xfrm>
              <a:off x="3266562" y="2319245"/>
              <a:ext cx="2494293"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Žurnál činností</a:t>
              </a:r>
            </a:p>
          </p:txBody>
        </p:sp>
        <p:sp>
          <p:nvSpPr>
            <p:cNvPr id="40" name="TextBox 39">
              <a:extLst>
                <a:ext uri="{FF2B5EF4-FFF2-40B4-BE49-F238E27FC236}">
                  <a16:creationId xmlns:a16="http://schemas.microsoft.com/office/drawing/2014/main" id="{88F46175-0CA8-9599-780D-60B44721C5E1}"/>
                </a:ext>
              </a:extLst>
            </p:cNvPr>
            <p:cNvSpPr txBox="1"/>
            <p:nvPr/>
          </p:nvSpPr>
          <p:spPr>
            <a:xfrm>
              <a:off x="3266562" y="2609732"/>
              <a:ext cx="2494293"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Centrální služby elektronického zdravotnictví</a:t>
              </a:r>
            </a:p>
          </p:txBody>
        </p:sp>
      </p:grpSp>
      <p:grpSp>
        <p:nvGrpSpPr>
          <p:cNvPr id="114" name="Group 113">
            <a:extLst>
              <a:ext uri="{FF2B5EF4-FFF2-40B4-BE49-F238E27FC236}">
                <a16:creationId xmlns:a16="http://schemas.microsoft.com/office/drawing/2014/main" id="{B08DADC4-F202-534C-D6FB-3D0979F6E056}"/>
              </a:ext>
            </a:extLst>
          </p:cNvPr>
          <p:cNvGrpSpPr/>
          <p:nvPr/>
        </p:nvGrpSpPr>
        <p:grpSpPr>
          <a:xfrm>
            <a:off x="9244316" y="1478677"/>
            <a:ext cx="2655905" cy="2530630"/>
            <a:chOff x="9243375" y="1492813"/>
            <a:chExt cx="2655905" cy="2530630"/>
          </a:xfrm>
        </p:grpSpPr>
        <p:sp>
          <p:nvSpPr>
            <p:cNvPr id="18" name="Rectangle 17">
              <a:extLst>
                <a:ext uri="{FF2B5EF4-FFF2-40B4-BE49-F238E27FC236}">
                  <a16:creationId xmlns:a16="http://schemas.microsoft.com/office/drawing/2014/main" id="{C72FF78C-DF5F-CE31-2E0B-56C556B121D5}"/>
                </a:ext>
              </a:extLst>
            </p:cNvPr>
            <p:cNvSpPr/>
            <p:nvPr/>
          </p:nvSpPr>
          <p:spPr>
            <a:xfrm>
              <a:off x="9243375" y="1492813"/>
              <a:ext cx="2655905" cy="429217"/>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Sekundární využití zdravotních dat </a:t>
              </a:r>
            </a:p>
          </p:txBody>
        </p:sp>
        <p:sp>
          <p:nvSpPr>
            <p:cNvPr id="19" name="Rectangle 18">
              <a:extLst>
                <a:ext uri="{FF2B5EF4-FFF2-40B4-BE49-F238E27FC236}">
                  <a16:creationId xmlns:a16="http://schemas.microsoft.com/office/drawing/2014/main" id="{E8ED0101-1106-8D83-412F-F1541B52E916}"/>
                </a:ext>
              </a:extLst>
            </p:cNvPr>
            <p:cNvSpPr/>
            <p:nvPr/>
          </p:nvSpPr>
          <p:spPr>
            <a:xfrm>
              <a:off x="9243375" y="1922030"/>
              <a:ext cx="2655905" cy="2101413"/>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86477F1C-639E-A52F-CCD2-992CBCAAE6FE}"/>
                </a:ext>
              </a:extLst>
            </p:cNvPr>
            <p:cNvSpPr txBox="1"/>
            <p:nvPr/>
          </p:nvSpPr>
          <p:spPr>
            <a:xfrm>
              <a:off x="9263519" y="2023478"/>
              <a:ext cx="2494293"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Katalog metadat datových souborů pro sekundární využití dat</a:t>
              </a:r>
            </a:p>
          </p:txBody>
        </p:sp>
        <p:sp>
          <p:nvSpPr>
            <p:cNvPr id="45" name="TextBox 44">
              <a:extLst>
                <a:ext uri="{FF2B5EF4-FFF2-40B4-BE49-F238E27FC236}">
                  <a16:creationId xmlns:a16="http://schemas.microsoft.com/office/drawing/2014/main" id="{3CEB1161-3AB6-F99B-3309-8E4C4875F9A9}"/>
                </a:ext>
              </a:extLst>
            </p:cNvPr>
            <p:cNvSpPr txBox="1"/>
            <p:nvPr/>
          </p:nvSpPr>
          <p:spPr>
            <a:xfrm>
              <a:off x="9263519" y="2474514"/>
              <a:ext cx="2494293"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Plán implementace nařízení SVZD</a:t>
              </a:r>
            </a:p>
          </p:txBody>
        </p:sp>
      </p:grpSp>
      <p:grpSp>
        <p:nvGrpSpPr>
          <p:cNvPr id="121" name="Group 120">
            <a:extLst>
              <a:ext uri="{FF2B5EF4-FFF2-40B4-BE49-F238E27FC236}">
                <a16:creationId xmlns:a16="http://schemas.microsoft.com/office/drawing/2014/main" id="{0B9AD70E-450E-20FB-647A-C12B3E8C22C5}"/>
              </a:ext>
            </a:extLst>
          </p:cNvPr>
          <p:cNvGrpSpPr/>
          <p:nvPr/>
        </p:nvGrpSpPr>
        <p:grpSpPr>
          <a:xfrm>
            <a:off x="286968" y="4162270"/>
            <a:ext cx="2661659" cy="2530630"/>
            <a:chOff x="259252" y="4162270"/>
            <a:chExt cx="2661659" cy="2530630"/>
          </a:xfrm>
        </p:grpSpPr>
        <p:sp>
          <p:nvSpPr>
            <p:cNvPr id="21" name="Rectangle 20">
              <a:extLst>
                <a:ext uri="{FF2B5EF4-FFF2-40B4-BE49-F238E27FC236}">
                  <a16:creationId xmlns:a16="http://schemas.microsoft.com/office/drawing/2014/main" id="{EE259A7D-50F7-A87A-1245-BC1187EBF8B7}"/>
                </a:ext>
              </a:extLst>
            </p:cNvPr>
            <p:cNvSpPr/>
            <p:nvPr/>
          </p:nvSpPr>
          <p:spPr>
            <a:xfrm>
              <a:off x="265006" y="4162270"/>
              <a:ext cx="2655905" cy="429217"/>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Posílení kybernetické bezpečnosti resortní infrastruktury </a:t>
              </a:r>
            </a:p>
          </p:txBody>
        </p:sp>
        <p:sp>
          <p:nvSpPr>
            <p:cNvPr id="22" name="Rectangle 21">
              <a:extLst>
                <a:ext uri="{FF2B5EF4-FFF2-40B4-BE49-F238E27FC236}">
                  <a16:creationId xmlns:a16="http://schemas.microsoft.com/office/drawing/2014/main" id="{D95995C8-BB09-AF96-E923-E8608011590E}"/>
                </a:ext>
              </a:extLst>
            </p:cNvPr>
            <p:cNvSpPr/>
            <p:nvPr/>
          </p:nvSpPr>
          <p:spPr>
            <a:xfrm>
              <a:off x="265006" y="4591487"/>
              <a:ext cx="2655905" cy="2101413"/>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6C1854DE-B6D2-1399-422D-647CD5D5DB37}"/>
                </a:ext>
              </a:extLst>
            </p:cNvPr>
            <p:cNvSpPr txBox="1"/>
            <p:nvPr/>
          </p:nvSpPr>
          <p:spPr>
            <a:xfrm>
              <a:off x="269162" y="4709001"/>
              <a:ext cx="2584162"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Posílení kybernetické bezpečnosti </a:t>
              </a:r>
            </a:p>
          </p:txBody>
        </p:sp>
        <p:sp>
          <p:nvSpPr>
            <p:cNvPr id="52" name="TextBox 51">
              <a:extLst>
                <a:ext uri="{FF2B5EF4-FFF2-40B4-BE49-F238E27FC236}">
                  <a16:creationId xmlns:a16="http://schemas.microsoft.com/office/drawing/2014/main" id="{3334B815-F19F-C1A0-C724-8B31F04E22D5}"/>
                </a:ext>
              </a:extLst>
            </p:cNvPr>
            <p:cNvSpPr txBox="1"/>
            <p:nvPr/>
          </p:nvSpPr>
          <p:spPr>
            <a:xfrm>
              <a:off x="264207" y="4999858"/>
              <a:ext cx="2584162"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Provoz centra sdílených služeb kybernetické bezpečnosti</a:t>
              </a:r>
            </a:p>
          </p:txBody>
        </p:sp>
        <p:sp>
          <p:nvSpPr>
            <p:cNvPr id="53" name="TextBox 52">
              <a:extLst>
                <a:ext uri="{FF2B5EF4-FFF2-40B4-BE49-F238E27FC236}">
                  <a16:creationId xmlns:a16="http://schemas.microsoft.com/office/drawing/2014/main" id="{E1B1DFEB-ADA8-85AC-CCBD-E4EE12D1CD8D}"/>
                </a:ext>
              </a:extLst>
            </p:cNvPr>
            <p:cNvSpPr txBox="1"/>
            <p:nvPr/>
          </p:nvSpPr>
          <p:spPr>
            <a:xfrm>
              <a:off x="259252" y="5439584"/>
              <a:ext cx="2584162"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Zvyšování bezpečnostního povědomí</a:t>
              </a:r>
            </a:p>
          </p:txBody>
        </p:sp>
        <p:sp>
          <p:nvSpPr>
            <p:cNvPr id="54" name="TextBox 53">
              <a:extLst>
                <a:ext uri="{FF2B5EF4-FFF2-40B4-BE49-F238E27FC236}">
                  <a16:creationId xmlns:a16="http://schemas.microsoft.com/office/drawing/2014/main" id="{115C7131-EE2C-B367-EAA6-5388BD4D25B8}"/>
                </a:ext>
              </a:extLst>
            </p:cNvPr>
            <p:cNvSpPr txBox="1"/>
            <p:nvPr/>
          </p:nvSpPr>
          <p:spPr>
            <a:xfrm>
              <a:off x="266684" y="5725422"/>
              <a:ext cx="2584162"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Posílení kybernetické bezpečnosti </a:t>
              </a:r>
            </a:p>
          </p:txBody>
        </p:sp>
      </p:grpSp>
      <p:grpSp>
        <p:nvGrpSpPr>
          <p:cNvPr id="118" name="Group 117">
            <a:extLst>
              <a:ext uri="{FF2B5EF4-FFF2-40B4-BE49-F238E27FC236}">
                <a16:creationId xmlns:a16="http://schemas.microsoft.com/office/drawing/2014/main" id="{3849FFBC-2D31-37CE-316D-3F053637C42D}"/>
              </a:ext>
            </a:extLst>
          </p:cNvPr>
          <p:cNvGrpSpPr/>
          <p:nvPr/>
        </p:nvGrpSpPr>
        <p:grpSpPr>
          <a:xfrm>
            <a:off x="9243375" y="4167574"/>
            <a:ext cx="2655905" cy="2530630"/>
            <a:chOff x="9243375" y="4167574"/>
            <a:chExt cx="2655905" cy="2530630"/>
          </a:xfrm>
        </p:grpSpPr>
        <p:sp>
          <p:nvSpPr>
            <p:cNvPr id="24" name="Rectangle 23">
              <a:extLst>
                <a:ext uri="{FF2B5EF4-FFF2-40B4-BE49-F238E27FC236}">
                  <a16:creationId xmlns:a16="http://schemas.microsoft.com/office/drawing/2014/main" id="{27B3E395-20E0-95A9-BA3E-07E8AA4DB034}"/>
                </a:ext>
              </a:extLst>
            </p:cNvPr>
            <p:cNvSpPr/>
            <p:nvPr/>
          </p:nvSpPr>
          <p:spPr>
            <a:xfrm>
              <a:off x="9243375" y="4167574"/>
              <a:ext cx="2655905" cy="429217"/>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Chytrá karanténa 2.0 </a:t>
              </a:r>
            </a:p>
          </p:txBody>
        </p:sp>
        <p:sp>
          <p:nvSpPr>
            <p:cNvPr id="25" name="Rectangle 24">
              <a:extLst>
                <a:ext uri="{FF2B5EF4-FFF2-40B4-BE49-F238E27FC236}">
                  <a16:creationId xmlns:a16="http://schemas.microsoft.com/office/drawing/2014/main" id="{E8D414DE-F4A5-9FCB-C6D5-9DA343A45282}"/>
                </a:ext>
              </a:extLst>
            </p:cNvPr>
            <p:cNvSpPr/>
            <p:nvPr/>
          </p:nvSpPr>
          <p:spPr>
            <a:xfrm>
              <a:off x="9243375" y="4596791"/>
              <a:ext cx="2655905" cy="2101413"/>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75D6392A-684F-9F68-DF03-32D3672115E6}"/>
                </a:ext>
              </a:extLst>
            </p:cNvPr>
            <p:cNvSpPr txBox="1"/>
            <p:nvPr/>
          </p:nvSpPr>
          <p:spPr>
            <a:xfrm>
              <a:off x="9250819" y="4709001"/>
              <a:ext cx="2584162"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Nemá </a:t>
              </a:r>
              <a:r>
                <a:rPr kumimoji="0" lang="cs-CZ" sz="1000" b="0" i="0" u="none" strike="noStrike" kern="1200" cap="none" spc="0" normalizeH="0" baseline="0" noProof="0" err="1">
                  <a:ln>
                    <a:noFill/>
                  </a:ln>
                  <a:solidFill>
                    <a:srgbClr val="003A63"/>
                  </a:solidFill>
                  <a:effectLst/>
                  <a:uLnTx/>
                  <a:uFillTx/>
                  <a:latin typeface="Century Gothic"/>
                  <a:ea typeface="+mn-ea"/>
                  <a:cs typeface="+mn-cs"/>
                </a:rPr>
                <a:t>podprodukty</a:t>
              </a:r>
              <a:endParaRPr kumimoji="0" lang="cs-CZ" sz="1000" b="0" i="0" u="none" strike="noStrike" kern="1200" cap="none" spc="0" normalizeH="0" baseline="0" noProof="0">
                <a:ln>
                  <a:noFill/>
                </a:ln>
                <a:solidFill>
                  <a:srgbClr val="003A63"/>
                </a:solidFill>
                <a:effectLst/>
                <a:uLnTx/>
                <a:uFillTx/>
                <a:latin typeface="Century Gothic"/>
                <a:ea typeface="+mn-ea"/>
                <a:cs typeface="+mn-cs"/>
              </a:endParaRPr>
            </a:p>
          </p:txBody>
        </p:sp>
      </p:grpSp>
      <p:grpSp>
        <p:nvGrpSpPr>
          <p:cNvPr id="119" name="Group 118">
            <a:extLst>
              <a:ext uri="{FF2B5EF4-FFF2-40B4-BE49-F238E27FC236}">
                <a16:creationId xmlns:a16="http://schemas.microsoft.com/office/drawing/2014/main" id="{173C3365-6AE5-F094-4556-109063A834AD}"/>
              </a:ext>
            </a:extLst>
          </p:cNvPr>
          <p:cNvGrpSpPr/>
          <p:nvPr/>
        </p:nvGrpSpPr>
        <p:grpSpPr>
          <a:xfrm>
            <a:off x="3276273" y="4162274"/>
            <a:ext cx="2655905" cy="2530626"/>
            <a:chOff x="3258047" y="4162274"/>
            <a:chExt cx="2655905" cy="2530626"/>
          </a:xfrm>
        </p:grpSpPr>
        <p:sp>
          <p:nvSpPr>
            <p:cNvPr id="64" name="Rectangle 63">
              <a:extLst>
                <a:ext uri="{FF2B5EF4-FFF2-40B4-BE49-F238E27FC236}">
                  <a16:creationId xmlns:a16="http://schemas.microsoft.com/office/drawing/2014/main" id="{694C7B05-1229-764D-6A29-8551706F4662}"/>
                </a:ext>
              </a:extLst>
            </p:cNvPr>
            <p:cNvSpPr/>
            <p:nvPr/>
          </p:nvSpPr>
          <p:spPr>
            <a:xfrm>
              <a:off x="3258047" y="4162274"/>
              <a:ext cx="2655905" cy="429217"/>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Portálové řešení elektronického zdravotnictví </a:t>
              </a:r>
            </a:p>
          </p:txBody>
        </p:sp>
        <p:sp>
          <p:nvSpPr>
            <p:cNvPr id="65" name="Rectangle 64">
              <a:extLst>
                <a:ext uri="{FF2B5EF4-FFF2-40B4-BE49-F238E27FC236}">
                  <a16:creationId xmlns:a16="http://schemas.microsoft.com/office/drawing/2014/main" id="{96D5E974-F0EB-151B-6FC9-AE1BACF587D0}"/>
                </a:ext>
              </a:extLst>
            </p:cNvPr>
            <p:cNvSpPr/>
            <p:nvPr/>
          </p:nvSpPr>
          <p:spPr>
            <a:xfrm>
              <a:off x="3258047" y="4591491"/>
              <a:ext cx="2655905" cy="2101409"/>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DD9EA6BF-97EB-6347-31B6-0D1CB2ECE81C}"/>
                </a:ext>
              </a:extLst>
            </p:cNvPr>
            <p:cNvSpPr txBox="1"/>
            <p:nvPr/>
          </p:nvSpPr>
          <p:spPr>
            <a:xfrm>
              <a:off x="3259142" y="4709001"/>
              <a:ext cx="2584162"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003A63"/>
                  </a:solidFill>
                  <a:effectLst/>
                  <a:uLnTx/>
                  <a:uFillTx/>
                  <a:latin typeface="Century Gothic"/>
                  <a:ea typeface="+mn-ea"/>
                  <a:cs typeface="+mn-cs"/>
                </a:rPr>
                <a:t>Návrh a implementace aplikačního rozhraní pro publikaci</a:t>
              </a:r>
              <a:endParaRPr kumimoji="0" lang="cs-CZ" sz="1000" b="0" i="0" u="none" strike="noStrike" kern="1200" cap="none" spc="0" normalizeH="0" baseline="0" noProof="0">
                <a:ln>
                  <a:noFill/>
                </a:ln>
                <a:solidFill>
                  <a:srgbClr val="003A63"/>
                </a:solidFill>
                <a:effectLst/>
                <a:uLnTx/>
                <a:uFillTx/>
                <a:latin typeface="Century Gothic"/>
                <a:ea typeface="+mn-ea"/>
                <a:cs typeface="+mn-cs"/>
              </a:endParaRPr>
            </a:p>
          </p:txBody>
        </p:sp>
        <p:sp>
          <p:nvSpPr>
            <p:cNvPr id="88" name="TextBox 87">
              <a:extLst>
                <a:ext uri="{FF2B5EF4-FFF2-40B4-BE49-F238E27FC236}">
                  <a16:creationId xmlns:a16="http://schemas.microsoft.com/office/drawing/2014/main" id="{B7F8EAEC-EC19-E2F0-EADE-D8636A2EE6D1}"/>
                </a:ext>
              </a:extLst>
            </p:cNvPr>
            <p:cNvSpPr txBox="1"/>
            <p:nvPr/>
          </p:nvSpPr>
          <p:spPr>
            <a:xfrm>
              <a:off x="3259142" y="5134983"/>
              <a:ext cx="2584162"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03A63"/>
                  </a:solidFill>
                  <a:effectLst/>
                  <a:uLnTx/>
                  <a:uFillTx/>
                  <a:latin typeface="Century Gothic"/>
                  <a:ea typeface="+mn-ea"/>
                  <a:cs typeface="+mn-cs"/>
                </a:rPr>
                <a:t>Integrace</a:t>
              </a:r>
              <a:r>
                <a:rPr kumimoji="0" lang="en-US" sz="1000" b="0" i="0" u="none" strike="noStrike" kern="1200" cap="none" spc="0" normalizeH="0" baseline="0" noProof="0">
                  <a:ln>
                    <a:noFill/>
                  </a:ln>
                  <a:solidFill>
                    <a:srgbClr val="003A63"/>
                  </a:solidFill>
                  <a:effectLst/>
                  <a:uLnTx/>
                  <a:uFillTx/>
                  <a:latin typeface="Century Gothic"/>
                  <a:ea typeface="+mn-ea"/>
                  <a:cs typeface="+mn-cs"/>
                </a:rPr>
                <a:t> </a:t>
              </a:r>
              <a:r>
                <a:rPr kumimoji="0" lang="en-US" sz="1000" b="0" i="0" u="none" strike="noStrike" kern="1200" cap="none" spc="0" normalizeH="0" baseline="0" noProof="0" err="1">
                  <a:ln>
                    <a:noFill/>
                  </a:ln>
                  <a:solidFill>
                    <a:srgbClr val="003A63"/>
                  </a:solidFill>
                  <a:effectLst/>
                  <a:uLnTx/>
                  <a:uFillTx/>
                  <a:latin typeface="Century Gothic"/>
                  <a:ea typeface="+mn-ea"/>
                  <a:cs typeface="+mn-cs"/>
                </a:rPr>
                <a:t>služeb</a:t>
              </a:r>
              <a:r>
                <a:rPr kumimoji="0" lang="en-US" sz="1000" b="0" i="0" u="none" strike="noStrike" kern="1200" cap="none" spc="0" normalizeH="0" baseline="0" noProof="0">
                  <a:ln>
                    <a:noFill/>
                  </a:ln>
                  <a:solidFill>
                    <a:srgbClr val="003A63"/>
                  </a:solidFill>
                  <a:effectLst/>
                  <a:uLnTx/>
                  <a:uFillTx/>
                  <a:latin typeface="Century Gothic"/>
                  <a:ea typeface="+mn-ea"/>
                  <a:cs typeface="+mn-cs"/>
                </a:rPr>
                <a:t> a </a:t>
              </a:r>
              <a:r>
                <a:rPr kumimoji="0" lang="en-US" sz="1000" b="0" i="0" u="none" strike="noStrike" kern="1200" cap="none" spc="0" normalizeH="0" baseline="0" noProof="0" err="1">
                  <a:ln>
                    <a:noFill/>
                  </a:ln>
                  <a:solidFill>
                    <a:srgbClr val="003A63"/>
                  </a:solidFill>
                  <a:effectLst/>
                  <a:uLnTx/>
                  <a:uFillTx/>
                  <a:latin typeface="Century Gothic"/>
                  <a:ea typeface="+mn-ea"/>
                  <a:cs typeface="+mn-cs"/>
                </a:rPr>
                <a:t>systémů</a:t>
              </a:r>
              <a:r>
                <a:rPr kumimoji="0" lang="en-US" sz="1000" b="0" i="0" u="none" strike="noStrike" kern="1200" cap="none" spc="0" normalizeH="0" baseline="0" noProof="0">
                  <a:ln>
                    <a:noFill/>
                  </a:ln>
                  <a:solidFill>
                    <a:srgbClr val="003A63"/>
                  </a:solidFill>
                  <a:effectLst/>
                  <a:uLnTx/>
                  <a:uFillTx/>
                  <a:latin typeface="Century Gothic"/>
                  <a:ea typeface="+mn-ea"/>
                  <a:cs typeface="+mn-cs"/>
                </a:rPr>
                <a:t> e</a:t>
              </a:r>
              <a:r>
                <a:rPr kumimoji="0" lang="cs-CZ" sz="1000" b="0" i="0" u="none" strike="noStrike" kern="1200" cap="none" spc="0" normalizeH="0" baseline="0" noProof="0">
                  <a:ln>
                    <a:noFill/>
                  </a:ln>
                  <a:solidFill>
                    <a:srgbClr val="003A63"/>
                  </a:solidFill>
                  <a:effectLst/>
                  <a:uLnTx/>
                  <a:uFillTx/>
                  <a:latin typeface="Century Gothic"/>
                  <a:ea typeface="+mn-ea"/>
                  <a:cs typeface="+mn-cs"/>
                </a:rPr>
                <a:t>G</a:t>
              </a:r>
              <a:r>
                <a:rPr kumimoji="0" lang="en-US" sz="1000" b="0" i="0" u="none" strike="noStrike" kern="1200" cap="none" spc="0" normalizeH="0" baseline="0" noProof="0" err="1">
                  <a:ln>
                    <a:noFill/>
                  </a:ln>
                  <a:solidFill>
                    <a:srgbClr val="003A63"/>
                  </a:solidFill>
                  <a:effectLst/>
                  <a:uLnTx/>
                  <a:uFillTx/>
                  <a:latin typeface="Century Gothic"/>
                  <a:ea typeface="+mn-ea"/>
                  <a:cs typeface="+mn-cs"/>
                </a:rPr>
                <a:t>overnmentu</a:t>
              </a:r>
              <a:endParaRPr kumimoji="0" lang="cs-CZ" sz="1000" b="0" i="0" u="none" strike="noStrike" kern="1200" cap="none" spc="0" normalizeH="0" baseline="0" noProof="0">
                <a:ln>
                  <a:noFill/>
                </a:ln>
                <a:solidFill>
                  <a:srgbClr val="003A63"/>
                </a:solidFill>
                <a:effectLst/>
                <a:uLnTx/>
                <a:uFillTx/>
                <a:latin typeface="Century Gothic"/>
                <a:ea typeface="+mn-ea"/>
                <a:cs typeface="+mn-cs"/>
              </a:endParaRPr>
            </a:p>
          </p:txBody>
        </p:sp>
        <p:sp>
          <p:nvSpPr>
            <p:cNvPr id="89" name="TextBox 88">
              <a:extLst>
                <a:ext uri="{FF2B5EF4-FFF2-40B4-BE49-F238E27FC236}">
                  <a16:creationId xmlns:a16="http://schemas.microsoft.com/office/drawing/2014/main" id="{9F44B062-5C14-EBAF-23BB-867324229136}"/>
                </a:ext>
              </a:extLst>
            </p:cNvPr>
            <p:cNvSpPr txBox="1"/>
            <p:nvPr/>
          </p:nvSpPr>
          <p:spPr>
            <a:xfrm>
              <a:off x="3259142" y="5560965"/>
              <a:ext cx="2584162"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Integrace služeb elektronického zdravotnictví</a:t>
              </a:r>
            </a:p>
          </p:txBody>
        </p:sp>
      </p:grpSp>
      <p:grpSp>
        <p:nvGrpSpPr>
          <p:cNvPr id="120" name="Group 119">
            <a:extLst>
              <a:ext uri="{FF2B5EF4-FFF2-40B4-BE49-F238E27FC236}">
                <a16:creationId xmlns:a16="http://schemas.microsoft.com/office/drawing/2014/main" id="{D09A96AE-B648-1F3D-7296-D5E8A7E71E41}"/>
              </a:ext>
            </a:extLst>
          </p:cNvPr>
          <p:cNvGrpSpPr/>
          <p:nvPr/>
        </p:nvGrpSpPr>
        <p:grpSpPr>
          <a:xfrm>
            <a:off x="6259824" y="4167574"/>
            <a:ext cx="2655905" cy="2530626"/>
            <a:chOff x="6286565" y="4167574"/>
            <a:chExt cx="2655905" cy="2530626"/>
          </a:xfrm>
        </p:grpSpPr>
        <p:sp>
          <p:nvSpPr>
            <p:cNvPr id="67" name="Rectangle 66">
              <a:extLst>
                <a:ext uri="{FF2B5EF4-FFF2-40B4-BE49-F238E27FC236}">
                  <a16:creationId xmlns:a16="http://schemas.microsoft.com/office/drawing/2014/main" id="{EBBA6CEA-0206-6C75-EF7D-C15741D6F317}"/>
                </a:ext>
              </a:extLst>
            </p:cNvPr>
            <p:cNvSpPr/>
            <p:nvPr/>
          </p:nvSpPr>
          <p:spPr>
            <a:xfrm>
              <a:off x="6286565" y="4167574"/>
              <a:ext cx="2655905" cy="429217"/>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Resortní informační systém KHS </a:t>
              </a:r>
            </a:p>
          </p:txBody>
        </p:sp>
        <p:sp>
          <p:nvSpPr>
            <p:cNvPr id="68" name="Rectangle 67">
              <a:extLst>
                <a:ext uri="{FF2B5EF4-FFF2-40B4-BE49-F238E27FC236}">
                  <a16:creationId xmlns:a16="http://schemas.microsoft.com/office/drawing/2014/main" id="{DBD29D0A-662D-3B06-8793-B3462DC80CAE}"/>
                </a:ext>
              </a:extLst>
            </p:cNvPr>
            <p:cNvSpPr/>
            <p:nvPr/>
          </p:nvSpPr>
          <p:spPr>
            <a:xfrm>
              <a:off x="6286565" y="4596791"/>
              <a:ext cx="2655905" cy="2101409"/>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90" name="TextBox 89">
              <a:extLst>
                <a:ext uri="{FF2B5EF4-FFF2-40B4-BE49-F238E27FC236}">
                  <a16:creationId xmlns:a16="http://schemas.microsoft.com/office/drawing/2014/main" id="{EB0FA582-9C3F-BB47-A7DC-6AFE0D145C8E}"/>
                </a:ext>
              </a:extLst>
            </p:cNvPr>
            <p:cNvSpPr txBox="1"/>
            <p:nvPr/>
          </p:nvSpPr>
          <p:spPr>
            <a:xfrm>
              <a:off x="6292614" y="4709001"/>
              <a:ext cx="2584162"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Evidence správních/přestupkových řízení</a:t>
              </a:r>
            </a:p>
          </p:txBody>
        </p:sp>
        <p:sp>
          <p:nvSpPr>
            <p:cNvPr id="91" name="TextBox 90">
              <a:extLst>
                <a:ext uri="{FF2B5EF4-FFF2-40B4-BE49-F238E27FC236}">
                  <a16:creationId xmlns:a16="http://schemas.microsoft.com/office/drawing/2014/main" id="{023739F1-2371-CF98-1A42-EC803C87073A}"/>
                </a:ext>
              </a:extLst>
            </p:cNvPr>
            <p:cNvSpPr txBox="1"/>
            <p:nvPr/>
          </p:nvSpPr>
          <p:spPr>
            <a:xfrm>
              <a:off x="6292614" y="5134983"/>
              <a:ext cx="2584162"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Plánování a monitoring vedení správních řízení</a:t>
              </a:r>
            </a:p>
          </p:txBody>
        </p:sp>
        <p:sp>
          <p:nvSpPr>
            <p:cNvPr id="92" name="TextBox 91">
              <a:extLst>
                <a:ext uri="{FF2B5EF4-FFF2-40B4-BE49-F238E27FC236}">
                  <a16:creationId xmlns:a16="http://schemas.microsoft.com/office/drawing/2014/main" id="{D5F539A0-C93D-DB4B-D9A3-A10CFF623C7B}"/>
                </a:ext>
              </a:extLst>
            </p:cNvPr>
            <p:cNvSpPr txBox="1"/>
            <p:nvPr/>
          </p:nvSpPr>
          <p:spPr>
            <a:xfrm>
              <a:off x="6287659" y="5556618"/>
              <a:ext cx="2584162" cy="55399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Jednotný portál pro elektronická podání ze strany občanů a právnických osob</a:t>
              </a:r>
            </a:p>
          </p:txBody>
        </p:sp>
      </p:grpSp>
      <p:grpSp>
        <p:nvGrpSpPr>
          <p:cNvPr id="115" name="Group 114">
            <a:extLst>
              <a:ext uri="{FF2B5EF4-FFF2-40B4-BE49-F238E27FC236}">
                <a16:creationId xmlns:a16="http://schemas.microsoft.com/office/drawing/2014/main" id="{5D2B8E32-6782-C22A-DDE0-A35586B32DEB}"/>
              </a:ext>
            </a:extLst>
          </p:cNvPr>
          <p:cNvGrpSpPr/>
          <p:nvPr/>
        </p:nvGrpSpPr>
        <p:grpSpPr>
          <a:xfrm>
            <a:off x="6260493" y="1478677"/>
            <a:ext cx="2664420" cy="2530630"/>
            <a:chOff x="6278049" y="1492813"/>
            <a:chExt cx="2664420" cy="2530630"/>
          </a:xfrm>
        </p:grpSpPr>
        <p:sp>
          <p:nvSpPr>
            <p:cNvPr id="15" name="Rectangle 14">
              <a:extLst>
                <a:ext uri="{FF2B5EF4-FFF2-40B4-BE49-F238E27FC236}">
                  <a16:creationId xmlns:a16="http://schemas.microsoft.com/office/drawing/2014/main" id="{798E600E-B268-2BFA-8F62-050A7949685D}"/>
                </a:ext>
              </a:extLst>
            </p:cNvPr>
            <p:cNvSpPr/>
            <p:nvPr/>
          </p:nvSpPr>
          <p:spPr>
            <a:xfrm>
              <a:off x="6286564" y="1492813"/>
              <a:ext cx="2655905" cy="429217"/>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Interoperabilita I Standardizační prostředí</a:t>
              </a:r>
            </a:p>
          </p:txBody>
        </p:sp>
        <p:sp>
          <p:nvSpPr>
            <p:cNvPr id="16" name="Rectangle 15">
              <a:extLst>
                <a:ext uri="{FF2B5EF4-FFF2-40B4-BE49-F238E27FC236}">
                  <a16:creationId xmlns:a16="http://schemas.microsoft.com/office/drawing/2014/main" id="{94E708E7-D1CA-E2F1-03EC-FD6CF30EBFE2}"/>
                </a:ext>
              </a:extLst>
            </p:cNvPr>
            <p:cNvSpPr/>
            <p:nvPr/>
          </p:nvSpPr>
          <p:spPr>
            <a:xfrm>
              <a:off x="6286564" y="1922030"/>
              <a:ext cx="2655905" cy="2101413"/>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FBA8F02E-11A7-CE2C-C5A0-FE0F3136E3D5}"/>
                </a:ext>
              </a:extLst>
            </p:cNvPr>
            <p:cNvSpPr txBox="1"/>
            <p:nvPr/>
          </p:nvSpPr>
          <p:spPr>
            <a:xfrm>
              <a:off x="6278049" y="2023478"/>
              <a:ext cx="2494293"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Řízení programu a projektu „interoperabilita ve zdravotnictví“</a:t>
              </a:r>
            </a:p>
          </p:txBody>
        </p:sp>
        <p:sp>
          <p:nvSpPr>
            <p:cNvPr id="29" name="TextBox 28">
              <a:extLst>
                <a:ext uri="{FF2B5EF4-FFF2-40B4-BE49-F238E27FC236}">
                  <a16:creationId xmlns:a16="http://schemas.microsoft.com/office/drawing/2014/main" id="{69182CEF-7EA8-B7C6-C779-E893AEA483B8}"/>
                </a:ext>
              </a:extLst>
            </p:cNvPr>
            <p:cNvSpPr txBox="1"/>
            <p:nvPr/>
          </p:nvSpPr>
          <p:spPr>
            <a:xfrm>
              <a:off x="6278049" y="2474514"/>
              <a:ext cx="2494293"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Standardy interoperability </a:t>
              </a:r>
            </a:p>
          </p:txBody>
        </p:sp>
        <p:sp>
          <p:nvSpPr>
            <p:cNvPr id="30" name="TextBox 29">
              <a:extLst>
                <a:ext uri="{FF2B5EF4-FFF2-40B4-BE49-F238E27FC236}">
                  <a16:creationId xmlns:a16="http://schemas.microsoft.com/office/drawing/2014/main" id="{A3176095-A892-76EC-EFC3-297BFE19BF97}"/>
                </a:ext>
              </a:extLst>
            </p:cNvPr>
            <p:cNvSpPr txBox="1"/>
            <p:nvPr/>
          </p:nvSpPr>
          <p:spPr>
            <a:xfrm>
              <a:off x="6278049" y="2766381"/>
              <a:ext cx="2494293"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Testovací rámec</a:t>
              </a:r>
            </a:p>
          </p:txBody>
        </p:sp>
        <p:sp>
          <p:nvSpPr>
            <p:cNvPr id="95" name="TextBox 94">
              <a:extLst>
                <a:ext uri="{FF2B5EF4-FFF2-40B4-BE49-F238E27FC236}">
                  <a16:creationId xmlns:a16="http://schemas.microsoft.com/office/drawing/2014/main" id="{6BC57A9D-ABE3-CFA9-AC6B-E28338B54BF0}"/>
                </a:ext>
              </a:extLst>
            </p:cNvPr>
            <p:cNvSpPr txBox="1"/>
            <p:nvPr/>
          </p:nvSpPr>
          <p:spPr>
            <a:xfrm>
              <a:off x="6278049" y="3058247"/>
              <a:ext cx="2494293"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Propagace a vzdělávání</a:t>
              </a:r>
            </a:p>
          </p:txBody>
        </p:sp>
      </p:grpSp>
      <p:grpSp>
        <p:nvGrpSpPr>
          <p:cNvPr id="4" name="Group 4">
            <a:extLst>
              <a:ext uri="{FF2B5EF4-FFF2-40B4-BE49-F238E27FC236}">
                <a16:creationId xmlns:a16="http://schemas.microsoft.com/office/drawing/2014/main" id="{F63426F4-462A-CA99-CDE8-F9FF543392C3}"/>
              </a:ext>
            </a:extLst>
          </p:cNvPr>
          <p:cNvGrpSpPr/>
          <p:nvPr/>
        </p:nvGrpSpPr>
        <p:grpSpPr>
          <a:xfrm>
            <a:off x="4966535" y="61472"/>
            <a:ext cx="6581595" cy="747741"/>
            <a:chOff x="0" y="0"/>
            <a:chExt cx="7627892" cy="866611"/>
          </a:xfrm>
        </p:grpSpPr>
        <p:pic>
          <p:nvPicPr>
            <p:cNvPr id="11" name="Picture 5" descr="A logo with blue and red arrows&#10;&#10;Description automatically generated">
              <a:extLst>
                <a:ext uri="{FF2B5EF4-FFF2-40B4-BE49-F238E27FC236}">
                  <a16:creationId xmlns:a16="http://schemas.microsoft.com/office/drawing/2014/main" id="{67172FA6-7687-51BE-2C80-0B5DD87CDA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1045" y1="49576" x2="35795" y2="49212"/>
                          <a14:foregroundMark x1="45614" y1="45253" x2="57977" y2="44485"/>
                          <a14:foregroundMark x1="57977" y1="44485" x2="45136" y2="60970"/>
                          <a14:foregroundMark x1="45136" y1="60970" x2="75364" y2="59879"/>
                          <a14:foregroundMark x1="77795" y1="54990" x2="43273" y2="56081"/>
                          <a14:foregroundMark x1="43273" y1="56081" x2="52864" y2="42747"/>
                          <a14:foregroundMark x1="52864" y1="42747" x2="69568" y2="40566"/>
                          <a14:foregroundMark x1="84750" y1="58182" x2="61273" y2="41697"/>
                          <a14:foregroundMark x1="61273" y1="41697" x2="44545" y2="42545"/>
                          <a14:foregroundMark x1="44545" y1="42545" x2="44977" y2="61010"/>
                          <a14:foregroundMark x1="37909" y1="63838" x2="37909" y2="39232"/>
                          <a14:foregroundMark x1="37909" y1="39232" x2="50045" y2="29697"/>
                          <a14:foregroundMark x1="50045" y1="29697" x2="77568" y2="31071"/>
                          <a14:foregroundMark x1="77568" y1="31071" x2="86500" y2="75394"/>
                          <a14:foregroundMark x1="86500" y1="75394" x2="33273" y2="67030"/>
                          <a14:foregroundMark x1="52364" y1="52000" x2="69568" y2="53495"/>
                          <a14:foregroundMark x1="40227" y1="45616" x2="25864" y2="27354"/>
                          <a14:foregroundMark x1="25864" y1="27354" x2="14955" y2="34424"/>
                          <a14:foregroundMark x1="14955" y1="34424" x2="15000" y2="59677"/>
                          <a14:foregroundMark x1="15000" y1="59677" x2="40750" y2="66263"/>
                          <a14:foregroundMark x1="30955" y1="55960" x2="32114" y2="44889"/>
                          <a14:foregroundMark x1="32114" y1="44889" x2="35068" y2="50303"/>
                          <a14:foregroundMark x1="35068" y1="50303" x2="35273" y2="49737"/>
                          <a14:foregroundMark x1="28091" y1="51838" x2="24091" y2="49010"/>
                          <a14:foregroundMark x1="24091" y1="49010" x2="19136" y2="46949"/>
                          <a14:foregroundMark x1="25250" y1="42626" x2="25455" y2="56323"/>
                          <a14:foregroundMark x1="31795" y1="65495" x2="15341" y2="61778"/>
                          <a14:foregroundMark x1="15341" y1="61778" x2="30636" y2="66061"/>
                          <a14:foregroundMark x1="30636" y1="66061" x2="30636" y2="66061"/>
                          <a14:foregroundMark x1="30636" y1="66061" x2="19023" y2="64929"/>
                          <a14:foregroundMark x1="19023" y1="64929" x2="19023" y2="64929"/>
                          <a14:foregroundMark x1="81591" y1="60242" x2="81795" y2="48444"/>
                          <a14:foregroundMark x1="81795" y1="48444" x2="83795" y2="56323"/>
                        </a14:backgroundRemoval>
                      </a14:imgEffect>
                    </a14:imgLayer>
                  </a14:imgProps>
                </a:ext>
                <a:ext uri="{28A0092B-C50C-407E-A947-70E740481C1C}">
                  <a14:useLocalDpi xmlns:a14="http://schemas.microsoft.com/office/drawing/2010/main" val="0"/>
                </a:ext>
              </a:extLst>
            </a:blip>
            <a:srcRect l="8027" t="17725" r="14444" b="17995"/>
            <a:stretch/>
          </p:blipFill>
          <p:spPr>
            <a:xfrm>
              <a:off x="0" y="0"/>
              <a:ext cx="1858190" cy="866611"/>
            </a:xfrm>
            <a:prstGeom prst="rect">
              <a:avLst/>
            </a:prstGeom>
          </p:spPr>
        </p:pic>
        <p:pic>
          <p:nvPicPr>
            <p:cNvPr id="14" name="Grafický objekt 13">
              <a:extLst>
                <a:ext uri="{FF2B5EF4-FFF2-40B4-BE49-F238E27FC236}">
                  <a16:creationId xmlns:a16="http://schemas.microsoft.com/office/drawing/2014/main" id="{4A7FD373-C3F4-0E37-E856-3DA09AE6FB3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89755" y="146131"/>
              <a:ext cx="1722999" cy="574348"/>
            </a:xfrm>
            <a:prstGeom prst="rect">
              <a:avLst/>
            </a:prstGeom>
          </p:spPr>
        </p:pic>
        <p:pic>
          <p:nvPicPr>
            <p:cNvPr id="17" name="Obrázek 15">
              <a:extLst>
                <a:ext uri="{FF2B5EF4-FFF2-40B4-BE49-F238E27FC236}">
                  <a16:creationId xmlns:a16="http://schemas.microsoft.com/office/drawing/2014/main" id="{384B1A1C-14A8-419C-5A87-D7ACAD1AD4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8179" y="116031"/>
              <a:ext cx="2360785" cy="634549"/>
            </a:xfrm>
            <a:prstGeom prst="rect">
              <a:avLst/>
            </a:prstGeom>
          </p:spPr>
        </p:pic>
        <p:pic>
          <p:nvPicPr>
            <p:cNvPr id="20" name="Obrázek 47" descr="Obsah obrázku logo&#10;&#10;Popis byl vytvořen automaticky">
              <a:extLst>
                <a:ext uri="{FF2B5EF4-FFF2-40B4-BE49-F238E27FC236}">
                  <a16:creationId xmlns:a16="http://schemas.microsoft.com/office/drawing/2014/main" id="{2097D455-1D7B-F8B6-21F7-5DC72557A85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558" t="10656" r="12683" b="14821"/>
            <a:stretch/>
          </p:blipFill>
          <p:spPr>
            <a:xfrm>
              <a:off x="6223544" y="21351"/>
              <a:ext cx="1404348" cy="823909"/>
            </a:xfrm>
            <a:prstGeom prst="rect">
              <a:avLst/>
            </a:prstGeom>
          </p:spPr>
        </p:pic>
      </p:grpSp>
      <p:grpSp>
        <p:nvGrpSpPr>
          <p:cNvPr id="23" name="Skupina 22">
            <a:extLst>
              <a:ext uri="{FF2B5EF4-FFF2-40B4-BE49-F238E27FC236}">
                <a16:creationId xmlns:a16="http://schemas.microsoft.com/office/drawing/2014/main" id="{1CE3E05B-1EDE-2D16-E489-9BFBC0B41D6A}"/>
              </a:ext>
            </a:extLst>
          </p:cNvPr>
          <p:cNvGrpSpPr/>
          <p:nvPr/>
        </p:nvGrpSpPr>
        <p:grpSpPr>
          <a:xfrm>
            <a:off x="612099" y="838867"/>
            <a:ext cx="10898001" cy="45719"/>
            <a:chOff x="0" y="0"/>
            <a:chExt cx="5716278" cy="72000"/>
          </a:xfrm>
        </p:grpSpPr>
        <p:sp>
          <p:nvSpPr>
            <p:cNvPr id="26" name="Obdélník 25">
              <a:extLst>
                <a:ext uri="{FF2B5EF4-FFF2-40B4-BE49-F238E27FC236}">
                  <a16:creationId xmlns:a16="http://schemas.microsoft.com/office/drawing/2014/main" id="{62E461BA-654E-778B-71E5-53DB32457834}"/>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Obdélník 27">
              <a:extLst>
                <a:ext uri="{FF2B5EF4-FFF2-40B4-BE49-F238E27FC236}">
                  <a16:creationId xmlns:a16="http://schemas.microsoft.com/office/drawing/2014/main" id="{632C2449-479D-50A5-E5AF-E796E65BDB4A}"/>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Obdélník 30">
              <a:extLst>
                <a:ext uri="{FF2B5EF4-FFF2-40B4-BE49-F238E27FC236}">
                  <a16:creationId xmlns:a16="http://schemas.microsoft.com/office/drawing/2014/main" id="{C75687A4-9B76-3FCC-A6DD-3015D5F51AF6}"/>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Obdélník 31">
              <a:extLst>
                <a:ext uri="{FF2B5EF4-FFF2-40B4-BE49-F238E27FC236}">
                  <a16:creationId xmlns:a16="http://schemas.microsoft.com/office/drawing/2014/main" id="{4C402F86-A96D-E347-480C-C6EB48D5F50A}"/>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5" name="Group 115">
            <a:extLst>
              <a:ext uri="{FF2B5EF4-FFF2-40B4-BE49-F238E27FC236}">
                <a16:creationId xmlns:a16="http://schemas.microsoft.com/office/drawing/2014/main" id="{DE69D3D6-5A9A-4652-E9E3-D2818B4CBE8C}"/>
              </a:ext>
            </a:extLst>
          </p:cNvPr>
          <p:cNvGrpSpPr/>
          <p:nvPr/>
        </p:nvGrpSpPr>
        <p:grpSpPr>
          <a:xfrm>
            <a:off x="294400" y="1478676"/>
            <a:ext cx="2658135" cy="2530630"/>
            <a:chOff x="3255817" y="1492813"/>
            <a:chExt cx="2658135" cy="2530630"/>
          </a:xfrm>
        </p:grpSpPr>
        <p:sp>
          <p:nvSpPr>
            <p:cNvPr id="7" name="Rectangle 11">
              <a:extLst>
                <a:ext uri="{FF2B5EF4-FFF2-40B4-BE49-F238E27FC236}">
                  <a16:creationId xmlns:a16="http://schemas.microsoft.com/office/drawing/2014/main" id="{8CC59899-6ACA-F46C-0F29-3DF8DEDC554E}"/>
                </a:ext>
              </a:extLst>
            </p:cNvPr>
            <p:cNvSpPr/>
            <p:nvPr/>
          </p:nvSpPr>
          <p:spPr>
            <a:xfrm>
              <a:off x="3258047" y="1492813"/>
              <a:ext cx="2655905" cy="429217"/>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Národní centrum elektronického zdravotnictví</a:t>
              </a:r>
              <a:endParaRPr kumimoji="0" lang="cs-CZ"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8" name="Rectangle 12">
              <a:extLst>
                <a:ext uri="{FF2B5EF4-FFF2-40B4-BE49-F238E27FC236}">
                  <a16:creationId xmlns:a16="http://schemas.microsoft.com/office/drawing/2014/main" id="{2F108712-A6C2-09F4-125D-5789D13F389D}"/>
                </a:ext>
              </a:extLst>
            </p:cNvPr>
            <p:cNvSpPr/>
            <p:nvPr/>
          </p:nvSpPr>
          <p:spPr>
            <a:xfrm>
              <a:off x="3258047" y="1922030"/>
              <a:ext cx="2655905" cy="2101413"/>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33" name="TextBox 38">
              <a:extLst>
                <a:ext uri="{FF2B5EF4-FFF2-40B4-BE49-F238E27FC236}">
                  <a16:creationId xmlns:a16="http://schemas.microsoft.com/office/drawing/2014/main" id="{5B8418E8-F601-749F-9230-9A14CFF1A051}"/>
                </a:ext>
              </a:extLst>
            </p:cNvPr>
            <p:cNvSpPr txBox="1"/>
            <p:nvPr/>
          </p:nvSpPr>
          <p:spPr>
            <a:xfrm>
              <a:off x="3266562" y="2065057"/>
              <a:ext cx="2494293"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Nastavení a zprovoznění procesů systémů řízení EZ</a:t>
              </a:r>
            </a:p>
          </p:txBody>
        </p:sp>
        <p:sp>
          <p:nvSpPr>
            <p:cNvPr id="34" name="TextBox 39">
              <a:extLst>
                <a:ext uri="{FF2B5EF4-FFF2-40B4-BE49-F238E27FC236}">
                  <a16:creationId xmlns:a16="http://schemas.microsoft.com/office/drawing/2014/main" id="{547EA034-70FE-1D97-32EC-85A80F0B210C}"/>
                </a:ext>
              </a:extLst>
            </p:cNvPr>
            <p:cNvSpPr txBox="1"/>
            <p:nvPr/>
          </p:nvSpPr>
          <p:spPr>
            <a:xfrm>
              <a:off x="3266562" y="2501034"/>
              <a:ext cx="2494293"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Podpora tvorby nových elektronických služeb</a:t>
              </a:r>
            </a:p>
          </p:txBody>
        </p:sp>
        <p:sp>
          <p:nvSpPr>
            <p:cNvPr id="35" name="TextBox 40">
              <a:extLst>
                <a:ext uri="{FF2B5EF4-FFF2-40B4-BE49-F238E27FC236}">
                  <a16:creationId xmlns:a16="http://schemas.microsoft.com/office/drawing/2014/main" id="{4C27FD1B-A22C-F752-5372-3D48871DDDBC}"/>
                </a:ext>
              </a:extLst>
            </p:cNvPr>
            <p:cNvSpPr txBox="1"/>
            <p:nvPr/>
          </p:nvSpPr>
          <p:spPr>
            <a:xfrm>
              <a:off x="3255817" y="2944377"/>
              <a:ext cx="2494293"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Koordinace realizace jednotlivých projektů EZ</a:t>
              </a:r>
            </a:p>
          </p:txBody>
        </p:sp>
      </p:grpSp>
      <p:sp>
        <p:nvSpPr>
          <p:cNvPr id="37" name="TextBox 40">
            <a:extLst>
              <a:ext uri="{FF2B5EF4-FFF2-40B4-BE49-F238E27FC236}">
                <a16:creationId xmlns:a16="http://schemas.microsoft.com/office/drawing/2014/main" id="{FF5F3512-5A4E-F234-7125-6CD2FB3BB10D}"/>
              </a:ext>
            </a:extLst>
          </p:cNvPr>
          <p:cNvSpPr txBox="1"/>
          <p:nvPr/>
        </p:nvSpPr>
        <p:spPr>
          <a:xfrm>
            <a:off x="286968" y="3369095"/>
            <a:ext cx="2494293"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Komunikační aktivity podporující rozvoj elektronizace</a:t>
            </a:r>
          </a:p>
        </p:txBody>
      </p:sp>
    </p:spTree>
    <p:extLst>
      <p:ext uri="{BB962C8B-B14F-4D97-AF65-F5344CB8AC3E}">
        <p14:creationId xmlns:p14="http://schemas.microsoft.com/office/powerpoint/2010/main" val="2051592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E88FC-51A9-70E8-C1F8-36DEE72A8B90}"/>
              </a:ext>
            </a:extLst>
          </p:cNvPr>
          <p:cNvSpPr>
            <a:spLocks noGrp="1"/>
          </p:cNvSpPr>
          <p:nvPr>
            <p:ph type="title"/>
          </p:nvPr>
        </p:nvSpPr>
        <p:spPr>
          <a:xfrm>
            <a:off x="521477" y="428213"/>
            <a:ext cx="11088000" cy="591825"/>
          </a:xfrm>
        </p:spPr>
        <p:txBody>
          <a:bodyPr>
            <a:noAutofit/>
          </a:bodyPr>
          <a:lstStyle/>
          <a:p>
            <a:r>
              <a:rPr lang="cs-CZ" sz="2000">
                <a:latin typeface="Century Gothic"/>
              </a:rPr>
              <a:t>5.Struktura veřejných zakázek</a:t>
            </a:r>
            <a:br>
              <a:rPr lang="cs-CZ" sz="2000">
                <a:latin typeface="Century Gothic"/>
              </a:rPr>
            </a:br>
            <a:br>
              <a:rPr lang="cs-CZ" sz="2000">
                <a:latin typeface="Century Gothic"/>
              </a:rPr>
            </a:br>
            <a:br>
              <a:rPr lang="cs-CZ" sz="2000">
                <a:latin typeface="Century Gothic"/>
              </a:rPr>
            </a:br>
            <a:r>
              <a:rPr lang="cs-CZ" sz="2000" b="0">
                <a:latin typeface="Century Gothic"/>
              </a:rPr>
              <a:t>Realizace Programu EZ byla strukturována do sedmi veřejných zakázek VZ1 – VZ7. Všechny části Programu EZ jsou již v realizaci.</a:t>
            </a:r>
          </a:p>
        </p:txBody>
      </p:sp>
      <p:sp>
        <p:nvSpPr>
          <p:cNvPr id="13" name="TextBox 12">
            <a:extLst>
              <a:ext uri="{FF2B5EF4-FFF2-40B4-BE49-F238E27FC236}">
                <a16:creationId xmlns:a16="http://schemas.microsoft.com/office/drawing/2014/main" id="{228EBE3B-A150-FEC0-2BB9-7B380EEDFAFD}"/>
              </a:ext>
            </a:extLst>
          </p:cNvPr>
          <p:cNvSpPr txBox="1"/>
          <p:nvPr/>
        </p:nvSpPr>
        <p:spPr>
          <a:xfrm>
            <a:off x="4842616" y="2272540"/>
            <a:ext cx="2173993" cy="338554"/>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a:ln>
                  <a:noFill/>
                </a:ln>
                <a:solidFill>
                  <a:srgbClr val="003A63"/>
                </a:solidFill>
                <a:effectLst/>
                <a:uLnTx/>
                <a:uFillTx/>
                <a:latin typeface="Century Gothic"/>
                <a:ea typeface="+mn-ea"/>
                <a:cs typeface="+mn-cs"/>
              </a:rPr>
              <a:t>Správa Programu EZ</a:t>
            </a:r>
          </a:p>
        </p:txBody>
      </p:sp>
      <p:grpSp>
        <p:nvGrpSpPr>
          <p:cNvPr id="45" name="Group 44">
            <a:extLst>
              <a:ext uri="{FF2B5EF4-FFF2-40B4-BE49-F238E27FC236}">
                <a16:creationId xmlns:a16="http://schemas.microsoft.com/office/drawing/2014/main" id="{687CEB1A-2E06-20F6-02FA-FB3F2806DDA7}"/>
              </a:ext>
            </a:extLst>
          </p:cNvPr>
          <p:cNvGrpSpPr/>
          <p:nvPr/>
        </p:nvGrpSpPr>
        <p:grpSpPr>
          <a:xfrm>
            <a:off x="535473" y="2832058"/>
            <a:ext cx="3651180" cy="1025117"/>
            <a:chOff x="563999" y="1527088"/>
            <a:chExt cx="2808788" cy="784312"/>
          </a:xfrm>
        </p:grpSpPr>
        <p:sp>
          <p:nvSpPr>
            <p:cNvPr id="19" name="Rectangle 18">
              <a:extLst>
                <a:ext uri="{FF2B5EF4-FFF2-40B4-BE49-F238E27FC236}">
                  <a16:creationId xmlns:a16="http://schemas.microsoft.com/office/drawing/2014/main" id="{36F96354-37BB-887D-E85C-CD2C66688711}"/>
                </a:ext>
              </a:extLst>
            </p:cNvPr>
            <p:cNvSpPr/>
            <p:nvPr/>
          </p:nvSpPr>
          <p:spPr>
            <a:xfrm>
              <a:off x="563999" y="1527088"/>
              <a:ext cx="2808788" cy="357428"/>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FFFF00"/>
                  </a:solidFill>
                  <a:effectLst/>
                  <a:uLnTx/>
                  <a:uFillTx/>
                  <a:latin typeface="Century Gothic"/>
                  <a:ea typeface="+mn-ea"/>
                  <a:cs typeface="+mn-cs"/>
                </a:rPr>
                <a:t>VZ6</a:t>
              </a:r>
              <a:r>
                <a:rPr kumimoji="0" lang="cs-CZ" sz="1400" b="1" i="0" u="none" strike="noStrike" kern="1200" cap="none" spc="0" normalizeH="0" baseline="0" noProof="0">
                  <a:ln>
                    <a:noFill/>
                  </a:ln>
                  <a:solidFill>
                    <a:srgbClr val="FFFFFF"/>
                  </a:solidFill>
                  <a:effectLst/>
                  <a:uLnTx/>
                  <a:uFillTx/>
                  <a:latin typeface="Century Gothic"/>
                  <a:ea typeface="+mn-ea"/>
                  <a:cs typeface="+mn-cs"/>
                </a:rPr>
                <a:t>: Podpora koordinace přípravy a realizace projektů</a:t>
              </a:r>
            </a:p>
          </p:txBody>
        </p:sp>
        <p:sp>
          <p:nvSpPr>
            <p:cNvPr id="14" name="Rectangle 13">
              <a:extLst>
                <a:ext uri="{FF2B5EF4-FFF2-40B4-BE49-F238E27FC236}">
                  <a16:creationId xmlns:a16="http://schemas.microsoft.com/office/drawing/2014/main" id="{6205F6E3-238D-B0E8-F76B-9BBA8CE299B5}"/>
                </a:ext>
              </a:extLst>
            </p:cNvPr>
            <p:cNvSpPr/>
            <p:nvPr/>
          </p:nvSpPr>
          <p:spPr>
            <a:xfrm>
              <a:off x="564000" y="1884516"/>
              <a:ext cx="2808787" cy="426884"/>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5DB00E70-6A8D-1FE8-154E-257FA65BC39B}"/>
                </a:ext>
              </a:extLst>
            </p:cNvPr>
            <p:cNvSpPr txBox="1"/>
            <p:nvPr/>
          </p:nvSpPr>
          <p:spPr>
            <a:xfrm>
              <a:off x="1698503" y="1944069"/>
              <a:ext cx="539779" cy="307777"/>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a:ln>
                    <a:noFill/>
                  </a:ln>
                  <a:solidFill>
                    <a:srgbClr val="003A63"/>
                  </a:solidFill>
                  <a:effectLst/>
                  <a:uLnTx/>
                  <a:uFillTx/>
                  <a:latin typeface="Century Gothic"/>
                  <a:ea typeface="+mn-ea"/>
                  <a:cs typeface="+mn-cs"/>
                </a:rPr>
                <a:t>Deepview</a:t>
              </a:r>
            </a:p>
          </p:txBody>
        </p:sp>
      </p:grpSp>
      <p:sp>
        <p:nvSpPr>
          <p:cNvPr id="20" name="Rectangle 19">
            <a:extLst>
              <a:ext uri="{FF2B5EF4-FFF2-40B4-BE49-F238E27FC236}">
                <a16:creationId xmlns:a16="http://schemas.microsoft.com/office/drawing/2014/main" id="{039F9D44-F04B-0E9F-6299-0BC7F47D1FC5}"/>
              </a:ext>
            </a:extLst>
          </p:cNvPr>
          <p:cNvSpPr/>
          <p:nvPr/>
        </p:nvSpPr>
        <p:spPr>
          <a:xfrm>
            <a:off x="525535" y="5175927"/>
            <a:ext cx="2156165" cy="451496"/>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a:ln>
                  <a:noFill/>
                </a:ln>
                <a:solidFill>
                  <a:srgbClr val="FFFF00"/>
                </a:solidFill>
                <a:effectLst/>
                <a:uLnTx/>
                <a:uFillTx/>
                <a:latin typeface="Century Gothic"/>
                <a:ea typeface="+mn-ea"/>
                <a:cs typeface="+mn-cs"/>
              </a:rPr>
              <a:t>VZ1</a:t>
            </a:r>
            <a:r>
              <a:rPr kumimoji="0" lang="cs-CZ" sz="1200" b="1" i="0" u="none" strike="noStrike" kern="1200" cap="none" spc="0" normalizeH="0" baseline="0" noProof="0">
                <a:ln>
                  <a:noFill/>
                </a:ln>
                <a:solidFill>
                  <a:srgbClr val="FFFFFF"/>
                </a:solidFill>
                <a:effectLst/>
                <a:uLnTx/>
                <a:uFillTx/>
                <a:latin typeface="Century Gothic"/>
                <a:ea typeface="+mn-ea"/>
                <a:cs typeface="+mn-cs"/>
              </a:rPr>
              <a:t>: Služby EZ</a:t>
            </a:r>
          </a:p>
        </p:txBody>
      </p:sp>
      <p:sp>
        <p:nvSpPr>
          <p:cNvPr id="21" name="Rectangle 20">
            <a:extLst>
              <a:ext uri="{FF2B5EF4-FFF2-40B4-BE49-F238E27FC236}">
                <a16:creationId xmlns:a16="http://schemas.microsoft.com/office/drawing/2014/main" id="{628A6BE6-1A16-E5A1-9B41-2853BA70B0F1}"/>
              </a:ext>
            </a:extLst>
          </p:cNvPr>
          <p:cNvSpPr/>
          <p:nvPr/>
        </p:nvSpPr>
        <p:spPr>
          <a:xfrm>
            <a:off x="525535" y="5627423"/>
            <a:ext cx="2156165" cy="451496"/>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7976D746-FA23-FB0F-F305-E4669CFFCFC2}"/>
              </a:ext>
            </a:extLst>
          </p:cNvPr>
          <p:cNvSpPr/>
          <p:nvPr/>
        </p:nvSpPr>
        <p:spPr>
          <a:xfrm>
            <a:off x="2752494" y="5175927"/>
            <a:ext cx="2156165" cy="451496"/>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a:ln>
                  <a:noFill/>
                </a:ln>
                <a:solidFill>
                  <a:srgbClr val="FFFF00"/>
                </a:solidFill>
                <a:effectLst/>
                <a:uLnTx/>
                <a:uFillTx/>
                <a:latin typeface="Century Gothic"/>
                <a:ea typeface="+mn-ea"/>
                <a:cs typeface="+mn-cs"/>
              </a:rPr>
              <a:t>VZ2</a:t>
            </a:r>
            <a:r>
              <a:rPr kumimoji="0" lang="cs-CZ" sz="1200" b="1" i="0" u="none" strike="noStrike" kern="1200" cap="none" spc="0" normalizeH="0" baseline="0" noProof="0">
                <a:ln>
                  <a:noFill/>
                </a:ln>
                <a:solidFill>
                  <a:srgbClr val="FFFFFF"/>
                </a:solidFill>
                <a:effectLst/>
                <a:uLnTx/>
                <a:uFillTx/>
                <a:latin typeface="Century Gothic"/>
                <a:ea typeface="+mn-ea"/>
                <a:cs typeface="+mn-cs"/>
              </a:rPr>
              <a:t>: Podpora rozvoje interoperability</a:t>
            </a:r>
          </a:p>
        </p:txBody>
      </p:sp>
      <p:sp>
        <p:nvSpPr>
          <p:cNvPr id="26" name="Rectangle 25">
            <a:extLst>
              <a:ext uri="{FF2B5EF4-FFF2-40B4-BE49-F238E27FC236}">
                <a16:creationId xmlns:a16="http://schemas.microsoft.com/office/drawing/2014/main" id="{F4991042-4BC9-318E-17B7-DDA3795B3504}"/>
              </a:ext>
            </a:extLst>
          </p:cNvPr>
          <p:cNvSpPr/>
          <p:nvPr/>
        </p:nvSpPr>
        <p:spPr>
          <a:xfrm>
            <a:off x="2752494" y="5627423"/>
            <a:ext cx="2156165" cy="451496"/>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8" name="Rectangle 27">
            <a:extLst>
              <a:ext uri="{FF2B5EF4-FFF2-40B4-BE49-F238E27FC236}">
                <a16:creationId xmlns:a16="http://schemas.microsoft.com/office/drawing/2014/main" id="{3FF1D5DF-98EC-D871-2CE4-13905DD05BC1}"/>
              </a:ext>
            </a:extLst>
          </p:cNvPr>
          <p:cNvSpPr/>
          <p:nvPr/>
        </p:nvSpPr>
        <p:spPr>
          <a:xfrm>
            <a:off x="4979453" y="5175927"/>
            <a:ext cx="2156165" cy="451496"/>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a:ln>
                  <a:noFill/>
                </a:ln>
                <a:solidFill>
                  <a:srgbClr val="FFFF00"/>
                </a:solidFill>
                <a:effectLst/>
                <a:uLnTx/>
                <a:uFillTx/>
                <a:latin typeface="Century Gothic"/>
                <a:ea typeface="+mn-ea"/>
                <a:cs typeface="+mn-cs"/>
              </a:rPr>
              <a:t>VZ3</a:t>
            </a:r>
            <a:r>
              <a:rPr kumimoji="0" lang="cs-CZ" sz="1200" b="1" i="0" u="none" strike="noStrike" kern="1200" cap="none" spc="0" normalizeH="0" baseline="0" noProof="0">
                <a:ln>
                  <a:noFill/>
                </a:ln>
                <a:solidFill>
                  <a:srgbClr val="FFFFFF"/>
                </a:solidFill>
                <a:effectLst/>
                <a:uLnTx/>
                <a:uFillTx/>
                <a:latin typeface="Century Gothic"/>
                <a:ea typeface="+mn-ea"/>
                <a:cs typeface="+mn-cs"/>
              </a:rPr>
              <a:t>: Příprava </a:t>
            </a:r>
            <a:r>
              <a:rPr kumimoji="0" lang="cs-CZ" sz="1200" b="1" i="0" u="none" strike="noStrike" kern="1200" cap="none" spc="0" normalizeH="0" baseline="0" noProof="0" err="1">
                <a:ln>
                  <a:noFill/>
                </a:ln>
                <a:solidFill>
                  <a:srgbClr val="FFFFFF"/>
                </a:solidFill>
                <a:effectLst/>
                <a:uLnTx/>
                <a:uFillTx/>
                <a:latin typeface="Century Gothic"/>
                <a:ea typeface="+mn-ea"/>
                <a:cs typeface="+mn-cs"/>
              </a:rPr>
              <a:t>impl</a:t>
            </a:r>
            <a:r>
              <a:rPr kumimoji="0" lang="cs-CZ" sz="1200" b="1" i="0" u="none" strike="noStrike" kern="1200" cap="none" spc="0" normalizeH="0" baseline="0" noProof="0">
                <a:ln>
                  <a:noFill/>
                </a:ln>
                <a:solidFill>
                  <a:srgbClr val="FFFFFF"/>
                </a:solidFill>
                <a:effectLst/>
                <a:uLnTx/>
                <a:uFillTx/>
                <a:latin typeface="Century Gothic"/>
                <a:ea typeface="+mn-ea"/>
                <a:cs typeface="+mn-cs"/>
              </a:rPr>
              <a:t>. EHDS  (SVZD)</a:t>
            </a:r>
          </a:p>
        </p:txBody>
      </p:sp>
      <p:sp>
        <p:nvSpPr>
          <p:cNvPr id="29" name="Rectangle 28">
            <a:extLst>
              <a:ext uri="{FF2B5EF4-FFF2-40B4-BE49-F238E27FC236}">
                <a16:creationId xmlns:a16="http://schemas.microsoft.com/office/drawing/2014/main" id="{427B1C06-36BC-06F7-3A66-A819C9BFEB9D}"/>
              </a:ext>
            </a:extLst>
          </p:cNvPr>
          <p:cNvSpPr/>
          <p:nvPr/>
        </p:nvSpPr>
        <p:spPr>
          <a:xfrm>
            <a:off x="4979453" y="5627423"/>
            <a:ext cx="2156165" cy="451496"/>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31" name="Rectangle 30">
            <a:extLst>
              <a:ext uri="{FF2B5EF4-FFF2-40B4-BE49-F238E27FC236}">
                <a16:creationId xmlns:a16="http://schemas.microsoft.com/office/drawing/2014/main" id="{7C938104-501B-990E-FA32-35C7241D9DDD}"/>
              </a:ext>
            </a:extLst>
          </p:cNvPr>
          <p:cNvSpPr/>
          <p:nvPr/>
        </p:nvSpPr>
        <p:spPr>
          <a:xfrm>
            <a:off x="7206412" y="5182333"/>
            <a:ext cx="2156165" cy="451496"/>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a:ln>
                  <a:noFill/>
                </a:ln>
                <a:solidFill>
                  <a:srgbClr val="FFFF00"/>
                </a:solidFill>
                <a:effectLst/>
                <a:uLnTx/>
                <a:uFillTx/>
                <a:latin typeface="Century Gothic"/>
                <a:ea typeface="+mn-ea"/>
                <a:cs typeface="+mn-cs"/>
              </a:rPr>
              <a:t>VZ4</a:t>
            </a:r>
            <a:r>
              <a:rPr kumimoji="0" lang="cs-CZ" sz="1200" b="1" i="0" u="none" strike="noStrike" kern="1200" cap="none" spc="0" normalizeH="0" baseline="0" noProof="0">
                <a:ln>
                  <a:noFill/>
                </a:ln>
                <a:solidFill>
                  <a:srgbClr val="FFFFFF"/>
                </a:solidFill>
                <a:effectLst/>
                <a:uLnTx/>
                <a:uFillTx/>
                <a:latin typeface="Century Gothic"/>
                <a:ea typeface="+mn-ea"/>
                <a:cs typeface="+mn-cs"/>
              </a:rPr>
              <a:t>: Zavedení systému řízení bezpečnosti KB</a:t>
            </a:r>
          </a:p>
        </p:txBody>
      </p:sp>
      <p:sp>
        <p:nvSpPr>
          <p:cNvPr id="32" name="Rectangle 31">
            <a:extLst>
              <a:ext uri="{FF2B5EF4-FFF2-40B4-BE49-F238E27FC236}">
                <a16:creationId xmlns:a16="http://schemas.microsoft.com/office/drawing/2014/main" id="{29D0ECE9-E65B-18D9-4DA4-6D3728C76AF1}"/>
              </a:ext>
            </a:extLst>
          </p:cNvPr>
          <p:cNvSpPr/>
          <p:nvPr/>
        </p:nvSpPr>
        <p:spPr>
          <a:xfrm>
            <a:off x="7206412" y="5633829"/>
            <a:ext cx="2156165" cy="445090"/>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34" name="Rectangle 33">
            <a:extLst>
              <a:ext uri="{FF2B5EF4-FFF2-40B4-BE49-F238E27FC236}">
                <a16:creationId xmlns:a16="http://schemas.microsoft.com/office/drawing/2014/main" id="{DB8CBBE9-A495-1F98-D069-1CD109DACB5F}"/>
              </a:ext>
            </a:extLst>
          </p:cNvPr>
          <p:cNvSpPr/>
          <p:nvPr/>
        </p:nvSpPr>
        <p:spPr>
          <a:xfrm>
            <a:off x="9433370" y="5182333"/>
            <a:ext cx="2156165" cy="451496"/>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a:ln>
                  <a:noFill/>
                </a:ln>
                <a:solidFill>
                  <a:srgbClr val="FFFF00"/>
                </a:solidFill>
                <a:effectLst/>
                <a:uLnTx/>
                <a:uFillTx/>
                <a:latin typeface="Century Gothic"/>
                <a:ea typeface="+mn-ea"/>
                <a:cs typeface="+mn-cs"/>
              </a:rPr>
              <a:t>VZ5</a:t>
            </a:r>
            <a:r>
              <a:rPr kumimoji="0" lang="cs-CZ" sz="1200" b="1" i="0" u="none" strike="noStrike" kern="1200" cap="none" spc="0" normalizeH="0" baseline="0" noProof="0">
                <a:ln>
                  <a:noFill/>
                </a:ln>
                <a:solidFill>
                  <a:srgbClr val="FFFFFF"/>
                </a:solidFill>
                <a:effectLst/>
                <a:uLnTx/>
                <a:uFillTx/>
                <a:latin typeface="Century Gothic"/>
                <a:ea typeface="+mn-ea"/>
                <a:cs typeface="+mn-cs"/>
              </a:rPr>
              <a:t>: Chytrá karanténa</a:t>
            </a:r>
          </a:p>
        </p:txBody>
      </p:sp>
      <p:sp>
        <p:nvSpPr>
          <p:cNvPr id="35" name="Rectangle 34">
            <a:extLst>
              <a:ext uri="{FF2B5EF4-FFF2-40B4-BE49-F238E27FC236}">
                <a16:creationId xmlns:a16="http://schemas.microsoft.com/office/drawing/2014/main" id="{30CC4A8F-C281-B204-99EB-0D8BAA7A443A}"/>
              </a:ext>
            </a:extLst>
          </p:cNvPr>
          <p:cNvSpPr/>
          <p:nvPr/>
        </p:nvSpPr>
        <p:spPr>
          <a:xfrm>
            <a:off x="9433370" y="5633829"/>
            <a:ext cx="2156165" cy="451496"/>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A209B786-6E80-3CD3-DE7F-071515F2F859}"/>
              </a:ext>
            </a:extLst>
          </p:cNvPr>
          <p:cNvSpPr txBox="1"/>
          <p:nvPr/>
        </p:nvSpPr>
        <p:spPr>
          <a:xfrm>
            <a:off x="2781616" y="5676963"/>
            <a:ext cx="2097921"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1" i="0" u="none" strike="noStrike" kern="1200" cap="none" spc="0" normalizeH="0" baseline="0" noProof="0" err="1">
                <a:ln>
                  <a:noFill/>
                </a:ln>
                <a:solidFill>
                  <a:srgbClr val="003A63"/>
                </a:solidFill>
                <a:effectLst/>
                <a:uLnTx/>
                <a:uFillTx/>
                <a:latin typeface="Century Gothic"/>
                <a:ea typeface="+mn-ea"/>
                <a:cs typeface="+mn-cs"/>
              </a:rPr>
              <a:t>Aricoma</a:t>
            </a:r>
            <a:r>
              <a:rPr kumimoji="0" lang="cs-CZ" sz="1100" b="1" i="0" u="none" strike="noStrike" kern="1200" cap="none" spc="0" normalizeH="0" baseline="0" noProof="0">
                <a:ln>
                  <a:noFill/>
                </a:ln>
                <a:solidFill>
                  <a:srgbClr val="003A63"/>
                </a:solidFill>
                <a:effectLst/>
                <a:uLnTx/>
                <a:uFillTx/>
                <a:latin typeface="Century Gothic"/>
                <a:ea typeface="+mn-ea"/>
                <a:cs typeface="+mn-cs"/>
              </a:rPr>
              <a:t>, </a:t>
            </a:r>
            <a:r>
              <a:rPr kumimoji="0" lang="cs-CZ" sz="1100" b="1" i="0" u="none" strike="noStrike" kern="1200" cap="none" spc="0" normalizeH="0" baseline="0" noProof="0" err="1">
                <a:ln>
                  <a:noFill/>
                </a:ln>
                <a:solidFill>
                  <a:srgbClr val="003A63"/>
                </a:solidFill>
                <a:effectLst/>
                <a:uLnTx/>
                <a:uFillTx/>
                <a:latin typeface="Century Gothic"/>
                <a:ea typeface="+mn-ea"/>
                <a:cs typeface="+mn-cs"/>
              </a:rPr>
              <a:t>Seyfor</a:t>
            </a:r>
            <a:endParaRPr kumimoji="0" lang="cs-CZ" sz="1100" b="1" i="0" u="none" strike="noStrike" kern="1200" cap="none" spc="0" normalizeH="0" baseline="0" noProof="0">
              <a:ln>
                <a:noFill/>
              </a:ln>
              <a:solidFill>
                <a:srgbClr val="003A63"/>
              </a:solidFill>
              <a:effectLst/>
              <a:uLnTx/>
              <a:uFillTx/>
              <a:latin typeface="Century Gothic"/>
              <a:ea typeface="+mn-ea"/>
              <a:cs typeface="+mn-cs"/>
            </a:endParaRPr>
          </a:p>
        </p:txBody>
      </p:sp>
      <p:sp>
        <p:nvSpPr>
          <p:cNvPr id="40" name="Left Brace 39">
            <a:extLst>
              <a:ext uri="{FF2B5EF4-FFF2-40B4-BE49-F238E27FC236}">
                <a16:creationId xmlns:a16="http://schemas.microsoft.com/office/drawing/2014/main" id="{26AFE609-9277-72EE-D231-AC50F545CD66}"/>
              </a:ext>
            </a:extLst>
          </p:cNvPr>
          <p:cNvSpPr/>
          <p:nvPr/>
        </p:nvSpPr>
        <p:spPr>
          <a:xfrm rot="5400000">
            <a:off x="5967842" y="-2921631"/>
            <a:ext cx="179384" cy="1129030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1" name="TextBox 40">
            <a:extLst>
              <a:ext uri="{FF2B5EF4-FFF2-40B4-BE49-F238E27FC236}">
                <a16:creationId xmlns:a16="http://schemas.microsoft.com/office/drawing/2014/main" id="{3CD3860C-D75B-340B-2BD7-FF13563EF739}"/>
              </a:ext>
            </a:extLst>
          </p:cNvPr>
          <p:cNvSpPr txBox="1"/>
          <p:nvPr/>
        </p:nvSpPr>
        <p:spPr>
          <a:xfrm>
            <a:off x="4998366" y="4363278"/>
            <a:ext cx="2113079" cy="307777"/>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a:ln>
                  <a:noFill/>
                </a:ln>
                <a:solidFill>
                  <a:srgbClr val="003A63"/>
                </a:solidFill>
                <a:effectLst/>
                <a:uLnTx/>
                <a:uFillTx/>
                <a:latin typeface="Century Gothic"/>
                <a:ea typeface="+mn-ea"/>
                <a:cs typeface="+mn-cs"/>
              </a:rPr>
              <a:t>Dodávka Programu EZ</a:t>
            </a:r>
          </a:p>
        </p:txBody>
      </p:sp>
      <p:sp>
        <p:nvSpPr>
          <p:cNvPr id="42" name="Left Brace 41">
            <a:extLst>
              <a:ext uri="{FF2B5EF4-FFF2-40B4-BE49-F238E27FC236}">
                <a16:creationId xmlns:a16="http://schemas.microsoft.com/office/drawing/2014/main" id="{4699B47E-93DA-31E1-DAAC-FF5412442913}"/>
              </a:ext>
            </a:extLst>
          </p:cNvPr>
          <p:cNvSpPr/>
          <p:nvPr/>
        </p:nvSpPr>
        <p:spPr>
          <a:xfrm rot="5400000">
            <a:off x="5979303" y="-851991"/>
            <a:ext cx="156462" cy="11290302"/>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Century Gothic"/>
              <a:ea typeface="+mn-ea"/>
              <a:cs typeface="+mn-cs"/>
            </a:endParaRPr>
          </a:p>
        </p:txBody>
      </p:sp>
      <p:grpSp>
        <p:nvGrpSpPr>
          <p:cNvPr id="46" name="Group 45">
            <a:extLst>
              <a:ext uri="{FF2B5EF4-FFF2-40B4-BE49-F238E27FC236}">
                <a16:creationId xmlns:a16="http://schemas.microsoft.com/office/drawing/2014/main" id="{870941D0-61B3-5ECD-3F6B-7E744A9B4581}"/>
              </a:ext>
            </a:extLst>
          </p:cNvPr>
          <p:cNvGrpSpPr/>
          <p:nvPr/>
        </p:nvGrpSpPr>
        <p:grpSpPr>
          <a:xfrm>
            <a:off x="7948290" y="2832266"/>
            <a:ext cx="3651181" cy="1024222"/>
            <a:chOff x="7516205" y="1514522"/>
            <a:chExt cx="2808788" cy="793258"/>
          </a:xfrm>
        </p:grpSpPr>
        <p:sp>
          <p:nvSpPr>
            <p:cNvPr id="17" name="TextBox 16">
              <a:extLst>
                <a:ext uri="{FF2B5EF4-FFF2-40B4-BE49-F238E27FC236}">
                  <a16:creationId xmlns:a16="http://schemas.microsoft.com/office/drawing/2014/main" id="{22ED3A3D-D76F-E894-F5B5-A326B417BDD3}"/>
                </a:ext>
              </a:extLst>
            </p:cNvPr>
            <p:cNvSpPr txBox="1"/>
            <p:nvPr/>
          </p:nvSpPr>
          <p:spPr>
            <a:xfrm>
              <a:off x="8447551" y="1940449"/>
              <a:ext cx="946093" cy="307777"/>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a:ln>
                    <a:noFill/>
                  </a:ln>
                  <a:solidFill>
                    <a:srgbClr val="003A63"/>
                  </a:solidFill>
                  <a:effectLst/>
                  <a:uLnTx/>
                  <a:uFillTx/>
                  <a:latin typeface="Century Gothic"/>
                  <a:ea typeface="+mn-ea"/>
                  <a:cs typeface="+mn-cs"/>
                </a:rPr>
                <a:t>MT </a:t>
              </a:r>
              <a:r>
                <a:rPr kumimoji="0" lang="cs-CZ" sz="1400" b="1" i="0" u="none" strike="noStrike" kern="1200" cap="none" spc="0" normalizeH="0" baseline="0" noProof="0" err="1">
                  <a:ln>
                    <a:noFill/>
                  </a:ln>
                  <a:solidFill>
                    <a:srgbClr val="003A63"/>
                  </a:solidFill>
                  <a:effectLst/>
                  <a:uLnTx/>
                  <a:uFillTx/>
                  <a:latin typeface="Century Gothic"/>
                  <a:ea typeface="+mn-ea"/>
                  <a:cs typeface="+mn-cs"/>
                </a:rPr>
                <a:t>Legal</a:t>
              </a:r>
              <a:endParaRPr kumimoji="0" lang="cs-CZ" sz="1400" b="1" i="0" u="none" strike="noStrike" kern="1200" cap="none" spc="0" normalizeH="0" baseline="0" noProof="0">
                <a:ln>
                  <a:noFill/>
                </a:ln>
                <a:solidFill>
                  <a:srgbClr val="003A63"/>
                </a:solidFill>
                <a:effectLst/>
                <a:uLnTx/>
                <a:uFillTx/>
                <a:latin typeface="Century Gothic"/>
                <a:ea typeface="+mn-ea"/>
                <a:cs typeface="+mn-cs"/>
              </a:endParaRPr>
            </a:p>
          </p:txBody>
        </p:sp>
        <p:sp>
          <p:nvSpPr>
            <p:cNvPr id="43" name="Rectangle 42">
              <a:extLst>
                <a:ext uri="{FF2B5EF4-FFF2-40B4-BE49-F238E27FC236}">
                  <a16:creationId xmlns:a16="http://schemas.microsoft.com/office/drawing/2014/main" id="{01D13552-B8B1-E6F8-94B5-205B1E6800E4}"/>
                </a:ext>
              </a:extLst>
            </p:cNvPr>
            <p:cNvSpPr/>
            <p:nvPr/>
          </p:nvSpPr>
          <p:spPr>
            <a:xfrm>
              <a:off x="7516205" y="1514522"/>
              <a:ext cx="2808788" cy="357428"/>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FFFF00"/>
                  </a:solidFill>
                  <a:effectLst/>
                  <a:uLnTx/>
                  <a:uFillTx/>
                  <a:latin typeface="Century Gothic"/>
                  <a:ea typeface="+mn-ea"/>
                  <a:cs typeface="+mn-cs"/>
                </a:rPr>
                <a:t>VZ7</a:t>
              </a:r>
              <a:r>
                <a:rPr kumimoji="0" lang="cs-CZ" sz="1400" b="1" i="0" u="none" strike="noStrike" kern="1200" cap="none" spc="0" normalizeH="0" baseline="0" noProof="0">
                  <a:ln>
                    <a:noFill/>
                  </a:ln>
                  <a:solidFill>
                    <a:srgbClr val="FFFFFF"/>
                  </a:solidFill>
                  <a:effectLst/>
                  <a:uLnTx/>
                  <a:uFillTx/>
                  <a:latin typeface="Century Gothic"/>
                  <a:ea typeface="+mn-ea"/>
                  <a:cs typeface="+mn-cs"/>
                </a:rPr>
                <a:t>: Právní služby</a:t>
              </a:r>
            </a:p>
          </p:txBody>
        </p:sp>
        <p:sp>
          <p:nvSpPr>
            <p:cNvPr id="44" name="Rectangle 43">
              <a:extLst>
                <a:ext uri="{FF2B5EF4-FFF2-40B4-BE49-F238E27FC236}">
                  <a16:creationId xmlns:a16="http://schemas.microsoft.com/office/drawing/2014/main" id="{5522DBDD-8BB1-4242-E782-151B44DCA506}"/>
                </a:ext>
              </a:extLst>
            </p:cNvPr>
            <p:cNvSpPr/>
            <p:nvPr/>
          </p:nvSpPr>
          <p:spPr>
            <a:xfrm>
              <a:off x="7516205" y="1880896"/>
              <a:ext cx="2808787" cy="426884"/>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sp>
        <p:nvSpPr>
          <p:cNvPr id="55" name="TextBox 54">
            <a:extLst>
              <a:ext uri="{FF2B5EF4-FFF2-40B4-BE49-F238E27FC236}">
                <a16:creationId xmlns:a16="http://schemas.microsoft.com/office/drawing/2014/main" id="{4A42008C-86F7-78F6-F37D-452414868648}"/>
              </a:ext>
            </a:extLst>
          </p:cNvPr>
          <p:cNvSpPr txBox="1"/>
          <p:nvPr/>
        </p:nvSpPr>
        <p:spPr>
          <a:xfrm>
            <a:off x="554656" y="5676963"/>
            <a:ext cx="2097921"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1" i="0" u="none" strike="noStrike" kern="1200" cap="none" spc="0" normalizeH="0" baseline="0" noProof="0" err="1">
                <a:ln>
                  <a:noFill/>
                </a:ln>
                <a:solidFill>
                  <a:srgbClr val="003A63"/>
                </a:solidFill>
                <a:effectLst/>
                <a:uLnTx/>
                <a:uFillTx/>
                <a:latin typeface="Century Gothic"/>
                <a:ea typeface="+mn-ea"/>
                <a:cs typeface="+mn-cs"/>
              </a:rPr>
              <a:t>Asseco</a:t>
            </a:r>
            <a:r>
              <a:rPr kumimoji="0" lang="cs-CZ" sz="1100" b="1" i="0" u="none" strike="noStrike" kern="1200" cap="none" spc="0" normalizeH="0" baseline="0" noProof="0">
                <a:ln>
                  <a:noFill/>
                </a:ln>
                <a:solidFill>
                  <a:srgbClr val="003A63"/>
                </a:solidFill>
                <a:effectLst/>
                <a:uLnTx/>
                <a:uFillTx/>
                <a:latin typeface="Century Gothic"/>
                <a:ea typeface="+mn-ea"/>
                <a:cs typeface="+mn-cs"/>
              </a:rPr>
              <a:t>, Tesco SW, </a:t>
            </a:r>
            <a:r>
              <a:rPr kumimoji="0" lang="cs-CZ" sz="1100" b="1" i="0" u="none" strike="noStrike" kern="1200" cap="none" spc="0" normalizeH="0" baseline="0" noProof="0" err="1">
                <a:ln>
                  <a:noFill/>
                </a:ln>
                <a:solidFill>
                  <a:srgbClr val="003A63"/>
                </a:solidFill>
                <a:effectLst/>
                <a:uLnTx/>
                <a:uFillTx/>
                <a:latin typeface="Century Gothic"/>
                <a:ea typeface="+mn-ea"/>
                <a:cs typeface="+mn-cs"/>
              </a:rPr>
              <a:t>Seyfor</a:t>
            </a:r>
            <a:endParaRPr kumimoji="0" lang="cs-CZ" sz="1100" b="1" i="0" u="none" strike="noStrike" kern="1200" cap="none" spc="0" normalizeH="0" baseline="0" noProof="0">
              <a:ln>
                <a:noFill/>
              </a:ln>
              <a:solidFill>
                <a:srgbClr val="003A63"/>
              </a:solidFill>
              <a:effectLst/>
              <a:uLnTx/>
              <a:uFillTx/>
              <a:latin typeface="Century Gothic"/>
              <a:ea typeface="+mn-ea"/>
              <a:cs typeface="+mn-cs"/>
            </a:endParaRPr>
          </a:p>
        </p:txBody>
      </p:sp>
      <p:sp>
        <p:nvSpPr>
          <p:cNvPr id="68" name="TextBox 67">
            <a:extLst>
              <a:ext uri="{FF2B5EF4-FFF2-40B4-BE49-F238E27FC236}">
                <a16:creationId xmlns:a16="http://schemas.microsoft.com/office/drawing/2014/main" id="{7E9F897A-D3A5-56DE-4FCB-F9CB31855B9E}"/>
              </a:ext>
            </a:extLst>
          </p:cNvPr>
          <p:cNvSpPr txBox="1"/>
          <p:nvPr/>
        </p:nvSpPr>
        <p:spPr>
          <a:xfrm>
            <a:off x="5008573" y="5676963"/>
            <a:ext cx="2097921"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1" i="0" u="none" strike="noStrike" kern="1200" cap="none" spc="0" normalizeH="0" baseline="0" noProof="0" err="1">
                <a:ln>
                  <a:noFill/>
                </a:ln>
                <a:solidFill>
                  <a:srgbClr val="003A63"/>
                </a:solidFill>
                <a:effectLst/>
                <a:uLnTx/>
                <a:uFillTx/>
                <a:latin typeface="Century Gothic"/>
                <a:ea typeface="+mn-ea"/>
                <a:cs typeface="+mn-cs"/>
              </a:rPr>
              <a:t>Systemboost</a:t>
            </a:r>
            <a:r>
              <a:rPr kumimoji="0" lang="cs-CZ" sz="1100" b="1" i="0" u="none" strike="noStrike" kern="1200" cap="none" spc="0" normalizeH="0" baseline="0" noProof="0">
                <a:ln>
                  <a:noFill/>
                </a:ln>
                <a:solidFill>
                  <a:srgbClr val="003A63"/>
                </a:solidFill>
                <a:effectLst/>
                <a:uLnTx/>
                <a:uFillTx/>
                <a:latin typeface="Century Gothic"/>
                <a:ea typeface="+mn-ea"/>
                <a:cs typeface="+mn-cs"/>
              </a:rPr>
              <a:t>, EY, </a:t>
            </a:r>
            <a:r>
              <a:rPr kumimoji="0" lang="cs-CZ" sz="1100" b="1" i="0" u="none" strike="noStrike" kern="1200" cap="none" spc="0" normalizeH="0" baseline="0" noProof="0" err="1">
                <a:ln>
                  <a:noFill/>
                </a:ln>
                <a:solidFill>
                  <a:srgbClr val="003A63"/>
                </a:solidFill>
                <a:effectLst/>
                <a:uLnTx/>
                <a:uFillTx/>
                <a:latin typeface="Century Gothic"/>
                <a:ea typeface="+mn-ea"/>
                <a:cs typeface="+mn-cs"/>
              </a:rPr>
              <a:t>Jobman</a:t>
            </a:r>
            <a:endParaRPr kumimoji="0" lang="cs-CZ" sz="1100" b="1" i="0" u="none" strike="noStrike" kern="1200" cap="none" spc="0" normalizeH="0" baseline="0" noProof="0">
              <a:ln>
                <a:noFill/>
              </a:ln>
              <a:solidFill>
                <a:srgbClr val="003A63"/>
              </a:solidFill>
              <a:effectLst/>
              <a:uLnTx/>
              <a:uFillTx/>
              <a:latin typeface="Century Gothic"/>
              <a:ea typeface="+mn-ea"/>
              <a:cs typeface="+mn-cs"/>
            </a:endParaRPr>
          </a:p>
        </p:txBody>
      </p:sp>
      <p:sp>
        <p:nvSpPr>
          <p:cNvPr id="69" name="TextBox 68">
            <a:extLst>
              <a:ext uri="{FF2B5EF4-FFF2-40B4-BE49-F238E27FC236}">
                <a16:creationId xmlns:a16="http://schemas.microsoft.com/office/drawing/2014/main" id="{BE32EC09-6E0D-0B34-892A-01F4FCBA6882}"/>
              </a:ext>
            </a:extLst>
          </p:cNvPr>
          <p:cNvSpPr txBox="1"/>
          <p:nvPr/>
        </p:nvSpPr>
        <p:spPr>
          <a:xfrm>
            <a:off x="7201284" y="5676963"/>
            <a:ext cx="2166420"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1" i="0" u="none" strike="noStrike" kern="1200" cap="none" spc="0" normalizeH="0" baseline="0" noProof="0" err="1">
                <a:ln>
                  <a:noFill/>
                </a:ln>
                <a:solidFill>
                  <a:srgbClr val="003A63"/>
                </a:solidFill>
                <a:effectLst/>
                <a:uLnTx/>
                <a:uFillTx/>
                <a:latin typeface="Century Gothic"/>
                <a:ea typeface="+mn-ea"/>
                <a:cs typeface="+mn-cs"/>
              </a:rPr>
              <a:t>Aricoma</a:t>
            </a:r>
            <a:r>
              <a:rPr kumimoji="0" lang="cs-CZ" sz="1100" b="1" i="0" u="none" strike="noStrike" kern="1200" cap="none" spc="0" normalizeH="0" baseline="0" noProof="0">
                <a:ln>
                  <a:noFill/>
                </a:ln>
                <a:solidFill>
                  <a:srgbClr val="003A63"/>
                </a:solidFill>
                <a:effectLst/>
                <a:uLnTx/>
                <a:uFillTx/>
                <a:latin typeface="Century Gothic"/>
                <a:ea typeface="+mn-ea"/>
                <a:cs typeface="+mn-cs"/>
              </a:rPr>
              <a:t>, </a:t>
            </a:r>
            <a:r>
              <a:rPr kumimoji="0" lang="cs-CZ" sz="1100" b="1" i="0" u="none" strike="noStrike" kern="1200" cap="none" spc="0" normalizeH="0" baseline="0" noProof="0" err="1">
                <a:ln>
                  <a:noFill/>
                </a:ln>
                <a:solidFill>
                  <a:srgbClr val="003A63"/>
                </a:solidFill>
                <a:effectLst/>
                <a:uLnTx/>
                <a:uFillTx/>
                <a:latin typeface="Century Gothic"/>
                <a:ea typeface="+mn-ea"/>
                <a:cs typeface="+mn-cs"/>
              </a:rPr>
              <a:t>Systemboost</a:t>
            </a:r>
            <a:r>
              <a:rPr kumimoji="0" lang="cs-CZ" sz="1100" b="1" i="0" u="none" strike="noStrike" kern="1200" cap="none" spc="0" normalizeH="0" baseline="0" noProof="0">
                <a:ln>
                  <a:noFill/>
                </a:ln>
                <a:solidFill>
                  <a:srgbClr val="003A63"/>
                </a:solidFill>
                <a:effectLst/>
                <a:uLnTx/>
                <a:uFillTx/>
                <a:latin typeface="Century Gothic"/>
                <a:ea typeface="+mn-ea"/>
                <a:cs typeface="+mn-cs"/>
              </a:rPr>
              <a:t>, NGSS</a:t>
            </a:r>
          </a:p>
        </p:txBody>
      </p:sp>
      <p:sp>
        <p:nvSpPr>
          <p:cNvPr id="71" name="TextBox 70">
            <a:extLst>
              <a:ext uri="{FF2B5EF4-FFF2-40B4-BE49-F238E27FC236}">
                <a16:creationId xmlns:a16="http://schemas.microsoft.com/office/drawing/2014/main" id="{C9C99871-994C-6FD5-E867-BC4B7697E0DC}"/>
              </a:ext>
            </a:extLst>
          </p:cNvPr>
          <p:cNvSpPr txBox="1"/>
          <p:nvPr/>
        </p:nvSpPr>
        <p:spPr>
          <a:xfrm>
            <a:off x="9462491" y="5676963"/>
            <a:ext cx="2097921"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1" i="0" u="none" strike="noStrike" kern="1200" cap="none" spc="0" normalizeH="0" baseline="0" noProof="0">
                <a:ln>
                  <a:noFill/>
                </a:ln>
                <a:solidFill>
                  <a:srgbClr val="003A63"/>
                </a:solidFill>
                <a:effectLst/>
                <a:uLnTx/>
                <a:uFillTx/>
                <a:latin typeface="Century Gothic"/>
                <a:ea typeface="+mn-ea"/>
                <a:cs typeface="+mn-cs"/>
              </a:rPr>
              <a:t>Aricoma</a:t>
            </a: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grpSp>
        <p:nvGrpSpPr>
          <p:cNvPr id="3" name="Group 2">
            <a:extLst>
              <a:ext uri="{FF2B5EF4-FFF2-40B4-BE49-F238E27FC236}">
                <a16:creationId xmlns:a16="http://schemas.microsoft.com/office/drawing/2014/main" id="{289B5C06-81F0-AF31-F968-515D5AC78493}"/>
              </a:ext>
            </a:extLst>
          </p:cNvPr>
          <p:cNvGrpSpPr/>
          <p:nvPr/>
        </p:nvGrpSpPr>
        <p:grpSpPr>
          <a:xfrm>
            <a:off x="4241881" y="2833055"/>
            <a:ext cx="3651181" cy="1024225"/>
            <a:chOff x="7516205" y="1514522"/>
            <a:chExt cx="2808788" cy="793258"/>
          </a:xfrm>
        </p:grpSpPr>
        <p:sp>
          <p:nvSpPr>
            <p:cNvPr id="10" name="TextBox 9">
              <a:extLst>
                <a:ext uri="{FF2B5EF4-FFF2-40B4-BE49-F238E27FC236}">
                  <a16:creationId xmlns:a16="http://schemas.microsoft.com/office/drawing/2014/main" id="{D2979855-116A-21A4-D6FB-379EE4B7F6D3}"/>
                </a:ext>
              </a:extLst>
            </p:cNvPr>
            <p:cNvSpPr txBox="1"/>
            <p:nvPr/>
          </p:nvSpPr>
          <p:spPr>
            <a:xfrm>
              <a:off x="7978340" y="1940449"/>
              <a:ext cx="1884518" cy="311559"/>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a:ln>
                    <a:noFill/>
                  </a:ln>
                  <a:solidFill>
                    <a:srgbClr val="003A63"/>
                  </a:solidFill>
                  <a:effectLst/>
                  <a:uLnTx/>
                  <a:uFillTx/>
                  <a:latin typeface="Century Gothic"/>
                  <a:ea typeface="+mn-ea"/>
                  <a:cs typeface="+mn-cs"/>
                </a:rPr>
                <a:t>Projektová kancelář NCEZ</a:t>
              </a:r>
            </a:p>
          </p:txBody>
        </p:sp>
        <p:sp>
          <p:nvSpPr>
            <p:cNvPr id="11" name="Rectangle 10">
              <a:extLst>
                <a:ext uri="{FF2B5EF4-FFF2-40B4-BE49-F238E27FC236}">
                  <a16:creationId xmlns:a16="http://schemas.microsoft.com/office/drawing/2014/main" id="{B3282AA7-541A-AB3A-2747-9CB0A8A2F837}"/>
                </a:ext>
              </a:extLst>
            </p:cNvPr>
            <p:cNvSpPr/>
            <p:nvPr/>
          </p:nvSpPr>
          <p:spPr>
            <a:xfrm>
              <a:off x="7516205" y="1514522"/>
              <a:ext cx="2808788" cy="357428"/>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FFFFFF"/>
                  </a:solidFill>
                  <a:effectLst/>
                  <a:uLnTx/>
                  <a:uFillTx/>
                  <a:latin typeface="Century Gothic"/>
                  <a:ea typeface="+mn-ea"/>
                  <a:cs typeface="+mn-cs"/>
                </a:rPr>
                <a:t>Řízení Programu EZ</a:t>
              </a:r>
            </a:p>
          </p:txBody>
        </p:sp>
        <p:sp>
          <p:nvSpPr>
            <p:cNvPr id="12" name="Rectangle 11">
              <a:extLst>
                <a:ext uri="{FF2B5EF4-FFF2-40B4-BE49-F238E27FC236}">
                  <a16:creationId xmlns:a16="http://schemas.microsoft.com/office/drawing/2014/main" id="{48A7D3A0-AE60-3C55-7B50-DE416FDB9CE0}"/>
                </a:ext>
              </a:extLst>
            </p:cNvPr>
            <p:cNvSpPr/>
            <p:nvPr/>
          </p:nvSpPr>
          <p:spPr>
            <a:xfrm>
              <a:off x="7516205" y="1880896"/>
              <a:ext cx="2808787" cy="426884"/>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grpSp>
        <p:nvGrpSpPr>
          <p:cNvPr id="4" name="Group 4">
            <a:extLst>
              <a:ext uri="{FF2B5EF4-FFF2-40B4-BE49-F238E27FC236}">
                <a16:creationId xmlns:a16="http://schemas.microsoft.com/office/drawing/2014/main" id="{36504EA4-CC06-888D-4267-F609495C95EE}"/>
              </a:ext>
            </a:extLst>
          </p:cNvPr>
          <p:cNvGrpSpPr/>
          <p:nvPr/>
        </p:nvGrpSpPr>
        <p:grpSpPr>
          <a:xfrm>
            <a:off x="4966535" y="61472"/>
            <a:ext cx="6581595" cy="747741"/>
            <a:chOff x="0" y="0"/>
            <a:chExt cx="7627892" cy="866611"/>
          </a:xfrm>
        </p:grpSpPr>
        <p:pic>
          <p:nvPicPr>
            <p:cNvPr id="16" name="Picture 5" descr="A logo with blue and red arrows&#10;&#10;Description automatically generated">
              <a:extLst>
                <a:ext uri="{FF2B5EF4-FFF2-40B4-BE49-F238E27FC236}">
                  <a16:creationId xmlns:a16="http://schemas.microsoft.com/office/drawing/2014/main" id="{FDF1F362-ADD9-2B8C-EE9B-0D8240BD40A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1045" y1="49576" x2="35795" y2="49212"/>
                          <a14:foregroundMark x1="45614" y1="45253" x2="57977" y2="44485"/>
                          <a14:foregroundMark x1="57977" y1="44485" x2="45136" y2="60970"/>
                          <a14:foregroundMark x1="45136" y1="60970" x2="75364" y2="59879"/>
                          <a14:foregroundMark x1="77795" y1="54990" x2="43273" y2="56081"/>
                          <a14:foregroundMark x1="43273" y1="56081" x2="52864" y2="42747"/>
                          <a14:foregroundMark x1="52864" y1="42747" x2="69568" y2="40566"/>
                          <a14:foregroundMark x1="84750" y1="58182" x2="61273" y2="41697"/>
                          <a14:foregroundMark x1="61273" y1="41697" x2="44545" y2="42545"/>
                          <a14:foregroundMark x1="44545" y1="42545" x2="44977" y2="61010"/>
                          <a14:foregroundMark x1="37909" y1="63838" x2="37909" y2="39232"/>
                          <a14:foregroundMark x1="37909" y1="39232" x2="50045" y2="29697"/>
                          <a14:foregroundMark x1="50045" y1="29697" x2="77568" y2="31071"/>
                          <a14:foregroundMark x1="77568" y1="31071" x2="86500" y2="75394"/>
                          <a14:foregroundMark x1="86500" y1="75394" x2="33273" y2="67030"/>
                          <a14:foregroundMark x1="52364" y1="52000" x2="69568" y2="53495"/>
                          <a14:foregroundMark x1="40227" y1="45616" x2="25864" y2="27354"/>
                          <a14:foregroundMark x1="25864" y1="27354" x2="14955" y2="34424"/>
                          <a14:foregroundMark x1="14955" y1="34424" x2="15000" y2="59677"/>
                          <a14:foregroundMark x1="15000" y1="59677" x2="40750" y2="66263"/>
                          <a14:foregroundMark x1="30955" y1="55960" x2="32114" y2="44889"/>
                          <a14:foregroundMark x1="32114" y1="44889" x2="35068" y2="50303"/>
                          <a14:foregroundMark x1="35068" y1="50303" x2="35273" y2="49737"/>
                          <a14:foregroundMark x1="28091" y1="51838" x2="24091" y2="49010"/>
                          <a14:foregroundMark x1="24091" y1="49010" x2="19136" y2="46949"/>
                          <a14:foregroundMark x1="25250" y1="42626" x2="25455" y2="56323"/>
                          <a14:foregroundMark x1="31795" y1="65495" x2="15341" y2="61778"/>
                          <a14:foregroundMark x1="15341" y1="61778" x2="30636" y2="66061"/>
                          <a14:foregroundMark x1="30636" y1="66061" x2="30636" y2="66061"/>
                          <a14:foregroundMark x1="30636" y1="66061" x2="19023" y2="64929"/>
                          <a14:foregroundMark x1="19023" y1="64929" x2="19023" y2="64929"/>
                          <a14:foregroundMark x1="81591" y1="60242" x2="81795" y2="48444"/>
                          <a14:foregroundMark x1="81795" y1="48444" x2="83795" y2="56323"/>
                        </a14:backgroundRemoval>
                      </a14:imgEffect>
                    </a14:imgLayer>
                  </a14:imgProps>
                </a:ext>
                <a:ext uri="{28A0092B-C50C-407E-A947-70E740481C1C}">
                  <a14:useLocalDpi xmlns:a14="http://schemas.microsoft.com/office/drawing/2010/main" val="0"/>
                </a:ext>
              </a:extLst>
            </a:blip>
            <a:srcRect l="8027" t="17725" r="14444" b="17995"/>
            <a:stretch/>
          </p:blipFill>
          <p:spPr>
            <a:xfrm>
              <a:off x="0" y="0"/>
              <a:ext cx="1858190" cy="866611"/>
            </a:xfrm>
            <a:prstGeom prst="rect">
              <a:avLst/>
            </a:prstGeom>
          </p:spPr>
        </p:pic>
        <p:pic>
          <p:nvPicPr>
            <p:cNvPr id="18" name="Grafický objekt 17">
              <a:extLst>
                <a:ext uri="{FF2B5EF4-FFF2-40B4-BE49-F238E27FC236}">
                  <a16:creationId xmlns:a16="http://schemas.microsoft.com/office/drawing/2014/main" id="{B6A352C4-7401-3BF5-099D-E0FFE2A5547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89755" y="146131"/>
              <a:ext cx="1722999" cy="574348"/>
            </a:xfrm>
            <a:prstGeom prst="rect">
              <a:avLst/>
            </a:prstGeom>
          </p:spPr>
        </p:pic>
        <p:pic>
          <p:nvPicPr>
            <p:cNvPr id="22" name="Obrázek 15">
              <a:extLst>
                <a:ext uri="{FF2B5EF4-FFF2-40B4-BE49-F238E27FC236}">
                  <a16:creationId xmlns:a16="http://schemas.microsoft.com/office/drawing/2014/main" id="{3BA0D6BB-A17B-B03B-D851-42835DE68A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8179" y="116031"/>
              <a:ext cx="2360785" cy="634549"/>
            </a:xfrm>
            <a:prstGeom prst="rect">
              <a:avLst/>
            </a:prstGeom>
          </p:spPr>
        </p:pic>
        <p:pic>
          <p:nvPicPr>
            <p:cNvPr id="23" name="Obrázek 47" descr="Obsah obrázku logo&#10;&#10;Popis byl vytvořen automaticky">
              <a:extLst>
                <a:ext uri="{FF2B5EF4-FFF2-40B4-BE49-F238E27FC236}">
                  <a16:creationId xmlns:a16="http://schemas.microsoft.com/office/drawing/2014/main" id="{6AC46E5B-C5CE-788C-074A-FB35D4D9811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558" t="10656" r="12683" b="14821"/>
            <a:stretch/>
          </p:blipFill>
          <p:spPr>
            <a:xfrm>
              <a:off x="6223544" y="21351"/>
              <a:ext cx="1404348" cy="823909"/>
            </a:xfrm>
            <a:prstGeom prst="rect">
              <a:avLst/>
            </a:prstGeom>
          </p:spPr>
        </p:pic>
      </p:grpSp>
      <p:grpSp>
        <p:nvGrpSpPr>
          <p:cNvPr id="24" name="Skupina 23">
            <a:extLst>
              <a:ext uri="{FF2B5EF4-FFF2-40B4-BE49-F238E27FC236}">
                <a16:creationId xmlns:a16="http://schemas.microsoft.com/office/drawing/2014/main" id="{98A7981F-26EA-7162-F373-969B0B9715AA}"/>
              </a:ext>
            </a:extLst>
          </p:cNvPr>
          <p:cNvGrpSpPr/>
          <p:nvPr/>
        </p:nvGrpSpPr>
        <p:grpSpPr>
          <a:xfrm>
            <a:off x="612099" y="838867"/>
            <a:ext cx="10898001" cy="45719"/>
            <a:chOff x="0" y="0"/>
            <a:chExt cx="5716278" cy="72000"/>
          </a:xfrm>
        </p:grpSpPr>
        <p:sp>
          <p:nvSpPr>
            <p:cNvPr id="27" name="Obdélník 26">
              <a:extLst>
                <a:ext uri="{FF2B5EF4-FFF2-40B4-BE49-F238E27FC236}">
                  <a16:creationId xmlns:a16="http://schemas.microsoft.com/office/drawing/2014/main" id="{F9492CCF-7BB4-1198-97F7-F9D034164CB7}"/>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Obdélník 29">
              <a:extLst>
                <a:ext uri="{FF2B5EF4-FFF2-40B4-BE49-F238E27FC236}">
                  <a16:creationId xmlns:a16="http://schemas.microsoft.com/office/drawing/2014/main" id="{E5CA017C-FFEB-EBE7-018F-7505516AC450}"/>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Obdélník 32">
              <a:extLst>
                <a:ext uri="{FF2B5EF4-FFF2-40B4-BE49-F238E27FC236}">
                  <a16:creationId xmlns:a16="http://schemas.microsoft.com/office/drawing/2014/main" id="{1295DBCB-530B-6EB7-53D9-E00FA5382A98}"/>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Obdélník 36">
              <a:extLst>
                <a:ext uri="{FF2B5EF4-FFF2-40B4-BE49-F238E27FC236}">
                  <a16:creationId xmlns:a16="http://schemas.microsoft.com/office/drawing/2014/main" id="{BD0C6E43-8396-90BC-406D-71AFC7982732}"/>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824338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DE4F5-B1CD-3663-A43E-A19334FB7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D6CF41-7863-5351-113C-FAE4682C4270}"/>
              </a:ext>
            </a:extLst>
          </p:cNvPr>
          <p:cNvSpPr>
            <a:spLocks noGrp="1"/>
          </p:cNvSpPr>
          <p:nvPr>
            <p:ph type="title"/>
          </p:nvPr>
        </p:nvSpPr>
        <p:spPr>
          <a:xfrm>
            <a:off x="510876" y="435304"/>
            <a:ext cx="11088000" cy="346263"/>
          </a:xfrm>
        </p:spPr>
        <p:txBody>
          <a:bodyPr>
            <a:noAutofit/>
          </a:bodyPr>
          <a:lstStyle/>
          <a:p>
            <a:r>
              <a:rPr lang="cs-CZ" sz="2000">
                <a:latin typeface="Century Gothic"/>
              </a:rPr>
              <a:t>5.Struktura veřejných zakázek</a:t>
            </a:r>
            <a:br>
              <a:rPr lang="cs-CZ" sz="2000">
                <a:latin typeface="Century Gothic"/>
              </a:rPr>
            </a:br>
            <a:br>
              <a:rPr lang="cs-CZ" sz="2000"/>
            </a:br>
            <a:br>
              <a:rPr lang="cs-CZ" sz="2000">
                <a:latin typeface="Century Gothic"/>
              </a:rPr>
            </a:br>
            <a:endParaRPr lang="cs-CZ" sz="2000">
              <a:latin typeface="Century Gothic"/>
            </a:endParaRPr>
          </a:p>
        </p:txBody>
      </p:sp>
      <p:sp>
        <p:nvSpPr>
          <p:cNvPr id="13" name="TextBox 12">
            <a:extLst>
              <a:ext uri="{FF2B5EF4-FFF2-40B4-BE49-F238E27FC236}">
                <a16:creationId xmlns:a16="http://schemas.microsoft.com/office/drawing/2014/main" id="{B982ECD0-90DD-4508-9C8C-468A9F5DF7D8}"/>
              </a:ext>
            </a:extLst>
          </p:cNvPr>
          <p:cNvSpPr txBox="1"/>
          <p:nvPr/>
        </p:nvSpPr>
        <p:spPr>
          <a:xfrm>
            <a:off x="4871142" y="979731"/>
            <a:ext cx="2173993" cy="338554"/>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a:ln>
                  <a:noFill/>
                </a:ln>
                <a:solidFill>
                  <a:srgbClr val="003A63"/>
                </a:solidFill>
                <a:effectLst/>
                <a:uLnTx/>
                <a:uFillTx/>
                <a:latin typeface="Century Gothic"/>
                <a:ea typeface="+mn-ea"/>
                <a:cs typeface="+mn-cs"/>
              </a:rPr>
              <a:t>Správa Programu EZ</a:t>
            </a:r>
          </a:p>
        </p:txBody>
      </p:sp>
      <p:grpSp>
        <p:nvGrpSpPr>
          <p:cNvPr id="45" name="Group 44">
            <a:extLst>
              <a:ext uri="{FF2B5EF4-FFF2-40B4-BE49-F238E27FC236}">
                <a16:creationId xmlns:a16="http://schemas.microsoft.com/office/drawing/2014/main" id="{171D6481-B7F4-1D40-2100-2DEA3E27CE1C}"/>
              </a:ext>
            </a:extLst>
          </p:cNvPr>
          <p:cNvGrpSpPr/>
          <p:nvPr/>
        </p:nvGrpSpPr>
        <p:grpSpPr>
          <a:xfrm>
            <a:off x="563999" y="1514932"/>
            <a:ext cx="3651180" cy="1025117"/>
            <a:chOff x="563999" y="1527088"/>
            <a:chExt cx="2808788" cy="784312"/>
          </a:xfrm>
        </p:grpSpPr>
        <p:sp>
          <p:nvSpPr>
            <p:cNvPr id="19" name="Rectangle 18">
              <a:extLst>
                <a:ext uri="{FF2B5EF4-FFF2-40B4-BE49-F238E27FC236}">
                  <a16:creationId xmlns:a16="http://schemas.microsoft.com/office/drawing/2014/main" id="{AEB67C7E-3D4F-B054-1947-CA6951F0D6C2}"/>
                </a:ext>
              </a:extLst>
            </p:cNvPr>
            <p:cNvSpPr/>
            <p:nvPr/>
          </p:nvSpPr>
          <p:spPr>
            <a:xfrm>
              <a:off x="563999" y="1527088"/>
              <a:ext cx="2808788" cy="357428"/>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FFFF00"/>
                  </a:solidFill>
                  <a:effectLst/>
                  <a:uLnTx/>
                  <a:uFillTx/>
                  <a:latin typeface="Century Gothic"/>
                  <a:ea typeface="+mn-ea"/>
                  <a:cs typeface="+mn-cs"/>
                </a:rPr>
                <a:t>VZ6</a:t>
              </a:r>
              <a:r>
                <a:rPr kumimoji="0" lang="cs-CZ" sz="1400" b="1" i="0" u="none" strike="noStrike" kern="1200" cap="none" spc="0" normalizeH="0" baseline="0" noProof="0">
                  <a:ln>
                    <a:noFill/>
                  </a:ln>
                  <a:solidFill>
                    <a:srgbClr val="FFFFFF"/>
                  </a:solidFill>
                  <a:effectLst/>
                  <a:uLnTx/>
                  <a:uFillTx/>
                  <a:latin typeface="Century Gothic"/>
                  <a:ea typeface="+mn-ea"/>
                  <a:cs typeface="+mn-cs"/>
                </a:rPr>
                <a:t>: Podpora koordinace přípravy a realizace projektů</a:t>
              </a:r>
            </a:p>
          </p:txBody>
        </p:sp>
        <p:sp>
          <p:nvSpPr>
            <p:cNvPr id="14" name="Rectangle 13">
              <a:extLst>
                <a:ext uri="{FF2B5EF4-FFF2-40B4-BE49-F238E27FC236}">
                  <a16:creationId xmlns:a16="http://schemas.microsoft.com/office/drawing/2014/main" id="{57F89EDE-43F4-18B8-F9FA-08BD8011E2D4}"/>
                </a:ext>
              </a:extLst>
            </p:cNvPr>
            <p:cNvSpPr/>
            <p:nvPr/>
          </p:nvSpPr>
          <p:spPr>
            <a:xfrm>
              <a:off x="564000" y="1884516"/>
              <a:ext cx="2808787" cy="426884"/>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483ABF0F-B993-35F4-25EE-4006AE32E781}"/>
                </a:ext>
              </a:extLst>
            </p:cNvPr>
            <p:cNvSpPr txBox="1"/>
            <p:nvPr/>
          </p:nvSpPr>
          <p:spPr>
            <a:xfrm>
              <a:off x="1698503" y="1944069"/>
              <a:ext cx="539779" cy="307777"/>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a:ln>
                    <a:noFill/>
                  </a:ln>
                  <a:solidFill>
                    <a:srgbClr val="003A63"/>
                  </a:solidFill>
                  <a:effectLst/>
                  <a:uLnTx/>
                  <a:uFillTx/>
                  <a:latin typeface="Century Gothic"/>
                  <a:ea typeface="+mn-ea"/>
                  <a:cs typeface="+mn-cs"/>
                </a:rPr>
                <a:t>Deepview</a:t>
              </a:r>
            </a:p>
          </p:txBody>
        </p:sp>
      </p:grpSp>
      <p:grpSp>
        <p:nvGrpSpPr>
          <p:cNvPr id="23" name="Group 22">
            <a:extLst>
              <a:ext uri="{FF2B5EF4-FFF2-40B4-BE49-F238E27FC236}">
                <a16:creationId xmlns:a16="http://schemas.microsoft.com/office/drawing/2014/main" id="{69FA19D9-6DB6-22BB-B0EA-FE8A1825861D}"/>
              </a:ext>
            </a:extLst>
          </p:cNvPr>
          <p:cNvGrpSpPr/>
          <p:nvPr/>
        </p:nvGrpSpPr>
        <p:grpSpPr>
          <a:xfrm>
            <a:off x="563999" y="3085005"/>
            <a:ext cx="2156165" cy="3474500"/>
            <a:chOff x="484052" y="3844400"/>
            <a:chExt cx="11064001" cy="898068"/>
          </a:xfrm>
        </p:grpSpPr>
        <p:sp>
          <p:nvSpPr>
            <p:cNvPr id="20" name="Rectangle 19">
              <a:extLst>
                <a:ext uri="{FF2B5EF4-FFF2-40B4-BE49-F238E27FC236}">
                  <a16:creationId xmlns:a16="http://schemas.microsoft.com/office/drawing/2014/main" id="{5CB8657E-5BC3-22D5-752F-C00C2A54472D}"/>
                </a:ext>
              </a:extLst>
            </p:cNvPr>
            <p:cNvSpPr/>
            <p:nvPr/>
          </p:nvSpPr>
          <p:spPr>
            <a:xfrm>
              <a:off x="484052" y="3844400"/>
              <a:ext cx="11064001" cy="116700"/>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a:ln>
                    <a:noFill/>
                  </a:ln>
                  <a:solidFill>
                    <a:srgbClr val="FFFF00"/>
                  </a:solidFill>
                  <a:effectLst/>
                  <a:uLnTx/>
                  <a:uFillTx/>
                  <a:latin typeface="Century Gothic"/>
                  <a:ea typeface="+mn-ea"/>
                  <a:cs typeface="+mn-cs"/>
                </a:rPr>
                <a:t>VZ1</a:t>
              </a:r>
              <a:r>
                <a:rPr kumimoji="0" lang="cs-CZ" sz="1200" b="1" i="0" u="none" strike="noStrike" kern="1200" cap="none" spc="0" normalizeH="0" baseline="0" noProof="0">
                  <a:ln>
                    <a:noFill/>
                  </a:ln>
                  <a:solidFill>
                    <a:srgbClr val="FFFFFF"/>
                  </a:solidFill>
                  <a:effectLst/>
                  <a:uLnTx/>
                  <a:uFillTx/>
                  <a:latin typeface="Century Gothic"/>
                  <a:ea typeface="+mn-ea"/>
                  <a:cs typeface="+mn-cs"/>
                </a:rPr>
                <a:t>: Služby EZ</a:t>
              </a:r>
            </a:p>
          </p:txBody>
        </p:sp>
        <p:sp>
          <p:nvSpPr>
            <p:cNvPr id="21" name="Rectangle 20">
              <a:extLst>
                <a:ext uri="{FF2B5EF4-FFF2-40B4-BE49-F238E27FC236}">
                  <a16:creationId xmlns:a16="http://schemas.microsoft.com/office/drawing/2014/main" id="{622B50AE-1801-6166-8EBD-216097CB73C9}"/>
                </a:ext>
              </a:extLst>
            </p:cNvPr>
            <p:cNvSpPr/>
            <p:nvPr/>
          </p:nvSpPr>
          <p:spPr>
            <a:xfrm>
              <a:off x="484052" y="3961100"/>
              <a:ext cx="11064001" cy="781368"/>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grpSp>
        <p:nvGrpSpPr>
          <p:cNvPr id="24" name="Group 23">
            <a:extLst>
              <a:ext uri="{FF2B5EF4-FFF2-40B4-BE49-F238E27FC236}">
                <a16:creationId xmlns:a16="http://schemas.microsoft.com/office/drawing/2014/main" id="{DA429A01-D4D4-2977-5C1C-8BEC3B046874}"/>
              </a:ext>
            </a:extLst>
          </p:cNvPr>
          <p:cNvGrpSpPr/>
          <p:nvPr/>
        </p:nvGrpSpPr>
        <p:grpSpPr>
          <a:xfrm>
            <a:off x="2790958" y="3085005"/>
            <a:ext cx="2156165" cy="3474500"/>
            <a:chOff x="484052" y="3844400"/>
            <a:chExt cx="11064001" cy="898068"/>
          </a:xfrm>
        </p:grpSpPr>
        <p:sp>
          <p:nvSpPr>
            <p:cNvPr id="25" name="Rectangle 24">
              <a:extLst>
                <a:ext uri="{FF2B5EF4-FFF2-40B4-BE49-F238E27FC236}">
                  <a16:creationId xmlns:a16="http://schemas.microsoft.com/office/drawing/2014/main" id="{234D219E-EF14-EF46-F841-6F3F5EB71669}"/>
                </a:ext>
              </a:extLst>
            </p:cNvPr>
            <p:cNvSpPr/>
            <p:nvPr/>
          </p:nvSpPr>
          <p:spPr>
            <a:xfrm>
              <a:off x="484052" y="3844400"/>
              <a:ext cx="11064001" cy="116700"/>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a:ln>
                    <a:noFill/>
                  </a:ln>
                  <a:solidFill>
                    <a:srgbClr val="FFFF00"/>
                  </a:solidFill>
                  <a:effectLst/>
                  <a:uLnTx/>
                  <a:uFillTx/>
                  <a:latin typeface="Century Gothic"/>
                  <a:ea typeface="+mn-ea"/>
                  <a:cs typeface="+mn-cs"/>
                </a:rPr>
                <a:t>VZ2</a:t>
              </a:r>
              <a:r>
                <a:rPr kumimoji="0" lang="cs-CZ" sz="1200" b="1" i="0" u="none" strike="noStrike" kern="1200" cap="none" spc="0" normalizeH="0" baseline="0" noProof="0">
                  <a:ln>
                    <a:noFill/>
                  </a:ln>
                  <a:solidFill>
                    <a:srgbClr val="FFFFFF"/>
                  </a:solidFill>
                  <a:effectLst/>
                  <a:uLnTx/>
                  <a:uFillTx/>
                  <a:latin typeface="Century Gothic"/>
                  <a:ea typeface="+mn-ea"/>
                  <a:cs typeface="+mn-cs"/>
                </a:rPr>
                <a:t>: Podpora rozvoje interoperability</a:t>
              </a:r>
            </a:p>
          </p:txBody>
        </p:sp>
        <p:sp>
          <p:nvSpPr>
            <p:cNvPr id="26" name="Rectangle 25">
              <a:extLst>
                <a:ext uri="{FF2B5EF4-FFF2-40B4-BE49-F238E27FC236}">
                  <a16:creationId xmlns:a16="http://schemas.microsoft.com/office/drawing/2014/main" id="{8E0089CE-929E-3FDC-203A-83C353D16AA9}"/>
                </a:ext>
              </a:extLst>
            </p:cNvPr>
            <p:cNvSpPr/>
            <p:nvPr/>
          </p:nvSpPr>
          <p:spPr>
            <a:xfrm>
              <a:off x="484052" y="3961100"/>
              <a:ext cx="11064001" cy="781368"/>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grpSp>
        <p:nvGrpSpPr>
          <p:cNvPr id="27" name="Group 26">
            <a:extLst>
              <a:ext uri="{FF2B5EF4-FFF2-40B4-BE49-F238E27FC236}">
                <a16:creationId xmlns:a16="http://schemas.microsoft.com/office/drawing/2014/main" id="{6B0C94B6-9B92-2073-4EAC-7C28D0BABFEA}"/>
              </a:ext>
            </a:extLst>
          </p:cNvPr>
          <p:cNvGrpSpPr/>
          <p:nvPr/>
        </p:nvGrpSpPr>
        <p:grpSpPr>
          <a:xfrm>
            <a:off x="5017917" y="3085005"/>
            <a:ext cx="2156165" cy="3474500"/>
            <a:chOff x="484052" y="3844400"/>
            <a:chExt cx="11064001" cy="898068"/>
          </a:xfrm>
        </p:grpSpPr>
        <p:sp>
          <p:nvSpPr>
            <p:cNvPr id="28" name="Rectangle 27">
              <a:extLst>
                <a:ext uri="{FF2B5EF4-FFF2-40B4-BE49-F238E27FC236}">
                  <a16:creationId xmlns:a16="http://schemas.microsoft.com/office/drawing/2014/main" id="{C328CF24-032C-1AC2-E095-88561E77C139}"/>
                </a:ext>
              </a:extLst>
            </p:cNvPr>
            <p:cNvSpPr/>
            <p:nvPr/>
          </p:nvSpPr>
          <p:spPr>
            <a:xfrm>
              <a:off x="484052" y="3844400"/>
              <a:ext cx="11064001" cy="116700"/>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a:ln>
                    <a:noFill/>
                  </a:ln>
                  <a:solidFill>
                    <a:srgbClr val="FFFF00"/>
                  </a:solidFill>
                  <a:effectLst/>
                  <a:uLnTx/>
                  <a:uFillTx/>
                  <a:latin typeface="Century Gothic"/>
                  <a:ea typeface="+mn-ea"/>
                  <a:cs typeface="+mn-cs"/>
                </a:rPr>
                <a:t>VZ3</a:t>
              </a:r>
              <a:r>
                <a:rPr kumimoji="0" lang="cs-CZ" sz="1200" b="1" i="0" u="none" strike="noStrike" kern="1200" cap="none" spc="0" normalizeH="0" baseline="0" noProof="0">
                  <a:ln>
                    <a:noFill/>
                  </a:ln>
                  <a:solidFill>
                    <a:srgbClr val="FFFFFF"/>
                  </a:solidFill>
                  <a:effectLst/>
                  <a:uLnTx/>
                  <a:uFillTx/>
                  <a:latin typeface="Century Gothic"/>
                  <a:ea typeface="+mn-ea"/>
                  <a:cs typeface="+mn-cs"/>
                </a:rPr>
                <a:t>: Příprava </a:t>
              </a:r>
              <a:r>
                <a:rPr kumimoji="0" lang="cs-CZ" sz="1200" b="1" i="0" u="none" strike="noStrike" kern="1200" cap="none" spc="0" normalizeH="0" baseline="0" noProof="0" err="1">
                  <a:ln>
                    <a:noFill/>
                  </a:ln>
                  <a:solidFill>
                    <a:srgbClr val="FFFFFF"/>
                  </a:solidFill>
                  <a:effectLst/>
                  <a:uLnTx/>
                  <a:uFillTx/>
                  <a:latin typeface="Century Gothic"/>
                  <a:ea typeface="+mn-ea"/>
                  <a:cs typeface="+mn-cs"/>
                </a:rPr>
                <a:t>impl</a:t>
              </a:r>
              <a:r>
                <a:rPr kumimoji="0" lang="cs-CZ" sz="1200" b="1" i="0" u="none" strike="noStrike" kern="1200" cap="none" spc="0" normalizeH="0" baseline="0" noProof="0">
                  <a:ln>
                    <a:noFill/>
                  </a:ln>
                  <a:solidFill>
                    <a:srgbClr val="FFFFFF"/>
                  </a:solidFill>
                  <a:effectLst/>
                  <a:uLnTx/>
                  <a:uFillTx/>
                  <a:latin typeface="Century Gothic"/>
                  <a:ea typeface="+mn-ea"/>
                  <a:cs typeface="+mn-cs"/>
                </a:rPr>
                <a:t>. EHDS  (SVZD)</a:t>
              </a:r>
            </a:p>
          </p:txBody>
        </p:sp>
        <p:sp>
          <p:nvSpPr>
            <p:cNvPr id="29" name="Rectangle 28">
              <a:extLst>
                <a:ext uri="{FF2B5EF4-FFF2-40B4-BE49-F238E27FC236}">
                  <a16:creationId xmlns:a16="http://schemas.microsoft.com/office/drawing/2014/main" id="{EF61990E-B9B6-BC30-1E69-6247DF38D53E}"/>
                </a:ext>
              </a:extLst>
            </p:cNvPr>
            <p:cNvSpPr/>
            <p:nvPr/>
          </p:nvSpPr>
          <p:spPr>
            <a:xfrm>
              <a:off x="484052" y="3961100"/>
              <a:ext cx="11064001" cy="781368"/>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grpSp>
        <p:nvGrpSpPr>
          <p:cNvPr id="30" name="Group 29">
            <a:extLst>
              <a:ext uri="{FF2B5EF4-FFF2-40B4-BE49-F238E27FC236}">
                <a16:creationId xmlns:a16="http://schemas.microsoft.com/office/drawing/2014/main" id="{BAD1B5CA-1017-FA4F-8452-4CB7534A3ECE}"/>
              </a:ext>
            </a:extLst>
          </p:cNvPr>
          <p:cNvGrpSpPr/>
          <p:nvPr/>
        </p:nvGrpSpPr>
        <p:grpSpPr>
          <a:xfrm>
            <a:off x="7244876" y="3091411"/>
            <a:ext cx="2156165" cy="3474500"/>
            <a:chOff x="484052" y="3844400"/>
            <a:chExt cx="11064001" cy="898068"/>
          </a:xfrm>
        </p:grpSpPr>
        <p:sp>
          <p:nvSpPr>
            <p:cNvPr id="31" name="Rectangle 30">
              <a:extLst>
                <a:ext uri="{FF2B5EF4-FFF2-40B4-BE49-F238E27FC236}">
                  <a16:creationId xmlns:a16="http://schemas.microsoft.com/office/drawing/2014/main" id="{CF77E69C-7CB3-CBF7-7DBD-B37EBF285A4C}"/>
                </a:ext>
              </a:extLst>
            </p:cNvPr>
            <p:cNvSpPr/>
            <p:nvPr/>
          </p:nvSpPr>
          <p:spPr>
            <a:xfrm>
              <a:off x="484052" y="3844400"/>
              <a:ext cx="11064001" cy="116700"/>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a:ln>
                    <a:noFill/>
                  </a:ln>
                  <a:solidFill>
                    <a:srgbClr val="FFFF00"/>
                  </a:solidFill>
                  <a:effectLst/>
                  <a:uLnTx/>
                  <a:uFillTx/>
                  <a:latin typeface="Century Gothic"/>
                  <a:ea typeface="+mn-ea"/>
                  <a:cs typeface="+mn-cs"/>
                </a:rPr>
                <a:t>VZ4</a:t>
              </a:r>
              <a:r>
                <a:rPr kumimoji="0" lang="cs-CZ" sz="1200" b="1" i="0" u="none" strike="noStrike" kern="1200" cap="none" spc="0" normalizeH="0" baseline="0" noProof="0">
                  <a:ln>
                    <a:noFill/>
                  </a:ln>
                  <a:solidFill>
                    <a:srgbClr val="FFFFFF"/>
                  </a:solidFill>
                  <a:effectLst/>
                  <a:uLnTx/>
                  <a:uFillTx/>
                  <a:latin typeface="Century Gothic"/>
                  <a:ea typeface="+mn-ea"/>
                  <a:cs typeface="+mn-cs"/>
                </a:rPr>
                <a:t>: Zavedení systému řízení bezpečnosti KB</a:t>
              </a:r>
            </a:p>
          </p:txBody>
        </p:sp>
        <p:sp>
          <p:nvSpPr>
            <p:cNvPr id="32" name="Rectangle 31">
              <a:extLst>
                <a:ext uri="{FF2B5EF4-FFF2-40B4-BE49-F238E27FC236}">
                  <a16:creationId xmlns:a16="http://schemas.microsoft.com/office/drawing/2014/main" id="{4A9D7799-0618-ABC3-9B98-9A983F3B3379}"/>
                </a:ext>
              </a:extLst>
            </p:cNvPr>
            <p:cNvSpPr/>
            <p:nvPr/>
          </p:nvSpPr>
          <p:spPr>
            <a:xfrm>
              <a:off x="484052" y="3961100"/>
              <a:ext cx="11064001" cy="781368"/>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grpSp>
        <p:nvGrpSpPr>
          <p:cNvPr id="33" name="Group 32">
            <a:extLst>
              <a:ext uri="{FF2B5EF4-FFF2-40B4-BE49-F238E27FC236}">
                <a16:creationId xmlns:a16="http://schemas.microsoft.com/office/drawing/2014/main" id="{DA794ACF-21A9-B493-5EB2-3862E4DD5904}"/>
              </a:ext>
            </a:extLst>
          </p:cNvPr>
          <p:cNvGrpSpPr/>
          <p:nvPr/>
        </p:nvGrpSpPr>
        <p:grpSpPr>
          <a:xfrm>
            <a:off x="9471834" y="3091411"/>
            <a:ext cx="2156165" cy="3474500"/>
            <a:chOff x="484052" y="3844400"/>
            <a:chExt cx="11064001" cy="898068"/>
          </a:xfrm>
        </p:grpSpPr>
        <p:sp>
          <p:nvSpPr>
            <p:cNvPr id="34" name="Rectangle 33">
              <a:extLst>
                <a:ext uri="{FF2B5EF4-FFF2-40B4-BE49-F238E27FC236}">
                  <a16:creationId xmlns:a16="http://schemas.microsoft.com/office/drawing/2014/main" id="{62CA19FF-DBBE-66CD-9758-2BCE3154802C}"/>
                </a:ext>
              </a:extLst>
            </p:cNvPr>
            <p:cNvSpPr/>
            <p:nvPr/>
          </p:nvSpPr>
          <p:spPr>
            <a:xfrm>
              <a:off x="484052" y="3844400"/>
              <a:ext cx="11064001" cy="116700"/>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a:ln>
                    <a:noFill/>
                  </a:ln>
                  <a:solidFill>
                    <a:srgbClr val="FFFF00"/>
                  </a:solidFill>
                  <a:effectLst/>
                  <a:uLnTx/>
                  <a:uFillTx/>
                  <a:latin typeface="Century Gothic"/>
                  <a:ea typeface="+mn-ea"/>
                  <a:cs typeface="+mn-cs"/>
                </a:rPr>
                <a:t>VZ5</a:t>
              </a:r>
              <a:r>
                <a:rPr kumimoji="0" lang="cs-CZ" sz="1200" b="1" i="0" u="none" strike="noStrike" kern="1200" cap="none" spc="0" normalizeH="0" baseline="0" noProof="0">
                  <a:ln>
                    <a:noFill/>
                  </a:ln>
                  <a:solidFill>
                    <a:srgbClr val="FFFFFF"/>
                  </a:solidFill>
                  <a:effectLst/>
                  <a:uLnTx/>
                  <a:uFillTx/>
                  <a:latin typeface="Century Gothic"/>
                  <a:ea typeface="+mn-ea"/>
                  <a:cs typeface="+mn-cs"/>
                </a:rPr>
                <a:t>: Chytrá karanténa</a:t>
              </a:r>
            </a:p>
          </p:txBody>
        </p:sp>
        <p:sp>
          <p:nvSpPr>
            <p:cNvPr id="35" name="Rectangle 34">
              <a:extLst>
                <a:ext uri="{FF2B5EF4-FFF2-40B4-BE49-F238E27FC236}">
                  <a16:creationId xmlns:a16="http://schemas.microsoft.com/office/drawing/2014/main" id="{37F1617B-152F-20A9-8BEF-56605C7C7332}"/>
                </a:ext>
              </a:extLst>
            </p:cNvPr>
            <p:cNvSpPr/>
            <p:nvPr/>
          </p:nvSpPr>
          <p:spPr>
            <a:xfrm>
              <a:off x="484052" y="3961100"/>
              <a:ext cx="11064001" cy="781368"/>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sp>
        <p:nvSpPr>
          <p:cNvPr id="36" name="TextBox 35">
            <a:extLst>
              <a:ext uri="{FF2B5EF4-FFF2-40B4-BE49-F238E27FC236}">
                <a16:creationId xmlns:a16="http://schemas.microsoft.com/office/drawing/2014/main" id="{873E5B88-89BE-932E-88BB-E42D9262D7F4}"/>
              </a:ext>
            </a:extLst>
          </p:cNvPr>
          <p:cNvSpPr txBox="1"/>
          <p:nvPr/>
        </p:nvSpPr>
        <p:spPr>
          <a:xfrm>
            <a:off x="2820080" y="3586041"/>
            <a:ext cx="2097921"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1" i="0" u="none" strike="noStrike" kern="1200" cap="none" spc="0" normalizeH="0" baseline="0" noProof="0" err="1">
                <a:ln>
                  <a:noFill/>
                </a:ln>
                <a:solidFill>
                  <a:srgbClr val="003A63"/>
                </a:solidFill>
                <a:effectLst/>
                <a:uLnTx/>
                <a:uFillTx/>
                <a:latin typeface="Century Gothic"/>
                <a:ea typeface="+mn-ea"/>
                <a:cs typeface="+mn-cs"/>
              </a:rPr>
              <a:t>Aricoma</a:t>
            </a:r>
            <a:r>
              <a:rPr kumimoji="0" lang="cs-CZ" sz="1100" b="1" i="0" u="none" strike="noStrike" kern="1200" cap="none" spc="0" normalizeH="0" baseline="0" noProof="0">
                <a:ln>
                  <a:noFill/>
                </a:ln>
                <a:solidFill>
                  <a:srgbClr val="003A63"/>
                </a:solidFill>
                <a:effectLst/>
                <a:uLnTx/>
                <a:uFillTx/>
                <a:latin typeface="Century Gothic"/>
                <a:ea typeface="+mn-ea"/>
                <a:cs typeface="+mn-cs"/>
              </a:rPr>
              <a:t>, </a:t>
            </a:r>
            <a:r>
              <a:rPr kumimoji="0" lang="cs-CZ" sz="1100" b="1" i="0" u="none" strike="noStrike" kern="1200" cap="none" spc="0" normalizeH="0" baseline="0" noProof="0" err="1">
                <a:ln>
                  <a:noFill/>
                </a:ln>
                <a:solidFill>
                  <a:srgbClr val="003A63"/>
                </a:solidFill>
                <a:effectLst/>
                <a:uLnTx/>
                <a:uFillTx/>
                <a:latin typeface="Century Gothic"/>
                <a:ea typeface="+mn-ea"/>
                <a:cs typeface="+mn-cs"/>
              </a:rPr>
              <a:t>Seyfor</a:t>
            </a:r>
            <a:endParaRPr kumimoji="0" lang="cs-CZ" sz="1100" b="1" i="0" u="none" strike="noStrike" kern="1200" cap="none" spc="0" normalizeH="0" baseline="0" noProof="0">
              <a:ln>
                <a:noFill/>
              </a:ln>
              <a:solidFill>
                <a:srgbClr val="003A63"/>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70920852-F9AF-AAA0-76C0-9A02B5A0695C}"/>
              </a:ext>
            </a:extLst>
          </p:cNvPr>
          <p:cNvSpPr txBox="1"/>
          <p:nvPr/>
        </p:nvSpPr>
        <p:spPr>
          <a:xfrm>
            <a:off x="2820079" y="3906874"/>
            <a:ext cx="2097921"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Překlady terminologií</a:t>
            </a:r>
          </a:p>
        </p:txBody>
      </p:sp>
      <p:sp>
        <p:nvSpPr>
          <p:cNvPr id="40" name="Left Brace 39">
            <a:extLst>
              <a:ext uri="{FF2B5EF4-FFF2-40B4-BE49-F238E27FC236}">
                <a16:creationId xmlns:a16="http://schemas.microsoft.com/office/drawing/2014/main" id="{A2354296-F6B6-56FA-4323-E25088D3E04C}"/>
              </a:ext>
            </a:extLst>
          </p:cNvPr>
          <p:cNvSpPr/>
          <p:nvPr/>
        </p:nvSpPr>
        <p:spPr>
          <a:xfrm rot="5400000">
            <a:off x="6017768" y="-4485165"/>
            <a:ext cx="156462" cy="11760198"/>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1" name="TextBox 40">
            <a:extLst>
              <a:ext uri="{FF2B5EF4-FFF2-40B4-BE49-F238E27FC236}">
                <a16:creationId xmlns:a16="http://schemas.microsoft.com/office/drawing/2014/main" id="{0882E981-A34C-2450-435F-D8F7277F71B7}"/>
              </a:ext>
            </a:extLst>
          </p:cNvPr>
          <p:cNvSpPr txBox="1"/>
          <p:nvPr/>
        </p:nvSpPr>
        <p:spPr>
          <a:xfrm>
            <a:off x="3220860" y="2729367"/>
            <a:ext cx="5750292" cy="307777"/>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a:ln>
                  <a:noFill/>
                </a:ln>
                <a:solidFill>
                  <a:srgbClr val="003A63"/>
                </a:solidFill>
                <a:effectLst/>
                <a:uLnTx/>
                <a:uFillTx/>
                <a:latin typeface="Century Gothic"/>
                <a:ea typeface="+mn-ea"/>
                <a:cs typeface="+mn-cs"/>
              </a:rPr>
              <a:t>Realizačních část Programu EZ se skládá z 5 veřejných zakázek:</a:t>
            </a:r>
          </a:p>
        </p:txBody>
      </p:sp>
      <p:sp>
        <p:nvSpPr>
          <p:cNvPr id="42" name="Left Brace 41">
            <a:extLst>
              <a:ext uri="{FF2B5EF4-FFF2-40B4-BE49-F238E27FC236}">
                <a16:creationId xmlns:a16="http://schemas.microsoft.com/office/drawing/2014/main" id="{0FDD3F72-6973-A580-5EF7-BA483A26F185}"/>
              </a:ext>
            </a:extLst>
          </p:cNvPr>
          <p:cNvSpPr/>
          <p:nvPr/>
        </p:nvSpPr>
        <p:spPr>
          <a:xfrm rot="5400000">
            <a:off x="6017767" y="-2942913"/>
            <a:ext cx="156462" cy="11290302"/>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Century Gothic"/>
              <a:ea typeface="+mn-ea"/>
              <a:cs typeface="+mn-cs"/>
            </a:endParaRPr>
          </a:p>
        </p:txBody>
      </p:sp>
      <p:grpSp>
        <p:nvGrpSpPr>
          <p:cNvPr id="46" name="Group 45">
            <a:extLst>
              <a:ext uri="{FF2B5EF4-FFF2-40B4-BE49-F238E27FC236}">
                <a16:creationId xmlns:a16="http://schemas.microsoft.com/office/drawing/2014/main" id="{106C407A-44E6-5D55-8F45-9902A6921FF6}"/>
              </a:ext>
            </a:extLst>
          </p:cNvPr>
          <p:cNvGrpSpPr/>
          <p:nvPr/>
        </p:nvGrpSpPr>
        <p:grpSpPr>
          <a:xfrm>
            <a:off x="7976816" y="1515140"/>
            <a:ext cx="3651181" cy="1024222"/>
            <a:chOff x="7516205" y="1514522"/>
            <a:chExt cx="2808788" cy="793258"/>
          </a:xfrm>
        </p:grpSpPr>
        <p:sp>
          <p:nvSpPr>
            <p:cNvPr id="17" name="TextBox 16">
              <a:extLst>
                <a:ext uri="{FF2B5EF4-FFF2-40B4-BE49-F238E27FC236}">
                  <a16:creationId xmlns:a16="http://schemas.microsoft.com/office/drawing/2014/main" id="{08644BED-B779-95F8-2D92-7779767183C5}"/>
                </a:ext>
              </a:extLst>
            </p:cNvPr>
            <p:cNvSpPr txBox="1"/>
            <p:nvPr/>
          </p:nvSpPr>
          <p:spPr>
            <a:xfrm>
              <a:off x="8447551" y="1940449"/>
              <a:ext cx="946093" cy="307777"/>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a:ln>
                    <a:noFill/>
                  </a:ln>
                  <a:solidFill>
                    <a:srgbClr val="003A63"/>
                  </a:solidFill>
                  <a:effectLst/>
                  <a:uLnTx/>
                  <a:uFillTx/>
                  <a:latin typeface="Century Gothic"/>
                  <a:ea typeface="+mn-ea"/>
                  <a:cs typeface="+mn-cs"/>
                </a:rPr>
                <a:t>MT </a:t>
              </a:r>
              <a:r>
                <a:rPr kumimoji="0" lang="cs-CZ" sz="1400" b="1" i="0" u="none" strike="noStrike" kern="1200" cap="none" spc="0" normalizeH="0" baseline="0" noProof="0" err="1">
                  <a:ln>
                    <a:noFill/>
                  </a:ln>
                  <a:solidFill>
                    <a:srgbClr val="003A63"/>
                  </a:solidFill>
                  <a:effectLst/>
                  <a:uLnTx/>
                  <a:uFillTx/>
                  <a:latin typeface="Century Gothic"/>
                  <a:ea typeface="+mn-ea"/>
                  <a:cs typeface="+mn-cs"/>
                </a:rPr>
                <a:t>Legal</a:t>
              </a:r>
              <a:endParaRPr kumimoji="0" lang="cs-CZ" sz="1400" b="1" i="0" u="none" strike="noStrike" kern="1200" cap="none" spc="0" normalizeH="0" baseline="0" noProof="0">
                <a:ln>
                  <a:noFill/>
                </a:ln>
                <a:solidFill>
                  <a:srgbClr val="003A63"/>
                </a:solidFill>
                <a:effectLst/>
                <a:uLnTx/>
                <a:uFillTx/>
                <a:latin typeface="Century Gothic"/>
                <a:ea typeface="+mn-ea"/>
                <a:cs typeface="+mn-cs"/>
              </a:endParaRPr>
            </a:p>
          </p:txBody>
        </p:sp>
        <p:sp>
          <p:nvSpPr>
            <p:cNvPr id="43" name="Rectangle 42">
              <a:extLst>
                <a:ext uri="{FF2B5EF4-FFF2-40B4-BE49-F238E27FC236}">
                  <a16:creationId xmlns:a16="http://schemas.microsoft.com/office/drawing/2014/main" id="{882A57E3-CC49-CCBA-7CA4-F706E14CC1A4}"/>
                </a:ext>
              </a:extLst>
            </p:cNvPr>
            <p:cNvSpPr/>
            <p:nvPr/>
          </p:nvSpPr>
          <p:spPr>
            <a:xfrm>
              <a:off x="7516205" y="1514522"/>
              <a:ext cx="2808788" cy="357428"/>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FFFF00"/>
                  </a:solidFill>
                  <a:effectLst/>
                  <a:uLnTx/>
                  <a:uFillTx/>
                  <a:latin typeface="Century Gothic"/>
                  <a:ea typeface="+mn-ea"/>
                  <a:cs typeface="+mn-cs"/>
                </a:rPr>
                <a:t>VZ7</a:t>
              </a:r>
              <a:r>
                <a:rPr kumimoji="0" lang="cs-CZ" sz="1400" b="1" i="0" u="none" strike="noStrike" kern="1200" cap="none" spc="0" normalizeH="0" baseline="0" noProof="0">
                  <a:ln>
                    <a:noFill/>
                  </a:ln>
                  <a:solidFill>
                    <a:srgbClr val="FFFFFF"/>
                  </a:solidFill>
                  <a:effectLst/>
                  <a:uLnTx/>
                  <a:uFillTx/>
                  <a:latin typeface="Century Gothic"/>
                  <a:ea typeface="+mn-ea"/>
                  <a:cs typeface="+mn-cs"/>
                </a:rPr>
                <a:t>: Právní služby</a:t>
              </a:r>
            </a:p>
          </p:txBody>
        </p:sp>
        <p:sp>
          <p:nvSpPr>
            <p:cNvPr id="44" name="Rectangle 43">
              <a:extLst>
                <a:ext uri="{FF2B5EF4-FFF2-40B4-BE49-F238E27FC236}">
                  <a16:creationId xmlns:a16="http://schemas.microsoft.com/office/drawing/2014/main" id="{3C851F42-5ABD-B670-A8AB-49089CEDD09C}"/>
                </a:ext>
              </a:extLst>
            </p:cNvPr>
            <p:cNvSpPr/>
            <p:nvPr/>
          </p:nvSpPr>
          <p:spPr>
            <a:xfrm>
              <a:off x="7516205" y="1880896"/>
              <a:ext cx="2808787" cy="426884"/>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sp>
        <p:nvSpPr>
          <p:cNvPr id="47" name="TextBox 46">
            <a:extLst>
              <a:ext uri="{FF2B5EF4-FFF2-40B4-BE49-F238E27FC236}">
                <a16:creationId xmlns:a16="http://schemas.microsoft.com/office/drawing/2014/main" id="{92366021-8C75-4745-475C-6C079B2F0BD3}"/>
              </a:ext>
            </a:extLst>
          </p:cNvPr>
          <p:cNvSpPr txBox="1"/>
          <p:nvPr/>
        </p:nvSpPr>
        <p:spPr>
          <a:xfrm>
            <a:off x="2820079" y="4131359"/>
            <a:ext cx="2097921"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Nástroje a služby správy standardů</a:t>
            </a:r>
          </a:p>
        </p:txBody>
      </p:sp>
      <p:sp>
        <p:nvSpPr>
          <p:cNvPr id="48" name="TextBox 47">
            <a:extLst>
              <a:ext uri="{FF2B5EF4-FFF2-40B4-BE49-F238E27FC236}">
                <a16:creationId xmlns:a16="http://schemas.microsoft.com/office/drawing/2014/main" id="{88B2C04E-A019-C6A8-4333-FD6E1601F9F8}"/>
              </a:ext>
            </a:extLst>
          </p:cNvPr>
          <p:cNvSpPr txBox="1"/>
          <p:nvPr/>
        </p:nvSpPr>
        <p:spPr>
          <a:xfrm>
            <a:off x="2820079" y="4509606"/>
            <a:ext cx="2097921"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Testovací rámec</a:t>
            </a:r>
          </a:p>
        </p:txBody>
      </p:sp>
      <p:sp>
        <p:nvSpPr>
          <p:cNvPr id="49" name="TextBox 48">
            <a:extLst>
              <a:ext uri="{FF2B5EF4-FFF2-40B4-BE49-F238E27FC236}">
                <a16:creationId xmlns:a16="http://schemas.microsoft.com/office/drawing/2014/main" id="{0D7D269D-093D-10DF-C5B6-524427BCDCB9}"/>
              </a:ext>
            </a:extLst>
          </p:cNvPr>
          <p:cNvSpPr txBox="1"/>
          <p:nvPr/>
        </p:nvSpPr>
        <p:spPr>
          <a:xfrm>
            <a:off x="2820079" y="4757709"/>
            <a:ext cx="2097921"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Standardy interoperability</a:t>
            </a:r>
          </a:p>
        </p:txBody>
      </p:sp>
      <p:sp>
        <p:nvSpPr>
          <p:cNvPr id="50" name="TextBox 49">
            <a:extLst>
              <a:ext uri="{FF2B5EF4-FFF2-40B4-BE49-F238E27FC236}">
                <a16:creationId xmlns:a16="http://schemas.microsoft.com/office/drawing/2014/main" id="{CFEE7701-55A2-3176-9267-4BDCBB687166}"/>
              </a:ext>
            </a:extLst>
          </p:cNvPr>
          <p:cNvSpPr txBox="1"/>
          <p:nvPr/>
        </p:nvSpPr>
        <p:spPr>
          <a:xfrm>
            <a:off x="2820079" y="5053318"/>
            <a:ext cx="2097921"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Nástroje interoperability</a:t>
            </a:r>
          </a:p>
        </p:txBody>
      </p:sp>
      <p:sp>
        <p:nvSpPr>
          <p:cNvPr id="51" name="TextBox 50">
            <a:extLst>
              <a:ext uri="{FF2B5EF4-FFF2-40B4-BE49-F238E27FC236}">
                <a16:creationId xmlns:a16="http://schemas.microsoft.com/office/drawing/2014/main" id="{5D1ED53C-E09C-164C-C107-A2B017DEE5D6}"/>
              </a:ext>
            </a:extLst>
          </p:cNvPr>
          <p:cNvSpPr txBox="1"/>
          <p:nvPr/>
        </p:nvSpPr>
        <p:spPr>
          <a:xfrm>
            <a:off x="2820079" y="5348926"/>
            <a:ext cx="2097921"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Terminologický slovník</a:t>
            </a:r>
          </a:p>
        </p:txBody>
      </p:sp>
      <p:sp>
        <p:nvSpPr>
          <p:cNvPr id="52" name="TextBox 51">
            <a:extLst>
              <a:ext uri="{FF2B5EF4-FFF2-40B4-BE49-F238E27FC236}">
                <a16:creationId xmlns:a16="http://schemas.microsoft.com/office/drawing/2014/main" id="{9B4CD352-184E-20C0-B357-59E36DD16917}"/>
              </a:ext>
            </a:extLst>
          </p:cNvPr>
          <p:cNvSpPr txBox="1"/>
          <p:nvPr/>
        </p:nvSpPr>
        <p:spPr>
          <a:xfrm>
            <a:off x="2820079" y="5644538"/>
            <a:ext cx="2097921"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Služby sémantických architektů</a:t>
            </a:r>
          </a:p>
        </p:txBody>
      </p:sp>
      <p:sp>
        <p:nvSpPr>
          <p:cNvPr id="54" name="TextBox 53">
            <a:extLst>
              <a:ext uri="{FF2B5EF4-FFF2-40B4-BE49-F238E27FC236}">
                <a16:creationId xmlns:a16="http://schemas.microsoft.com/office/drawing/2014/main" id="{C51F98CA-0617-395A-25AC-3C23047BA14F}"/>
              </a:ext>
            </a:extLst>
          </p:cNvPr>
          <p:cNvSpPr txBox="1"/>
          <p:nvPr/>
        </p:nvSpPr>
        <p:spPr>
          <a:xfrm>
            <a:off x="2820079" y="6242071"/>
            <a:ext cx="2097921"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Propagace a vzdělávání</a:t>
            </a:r>
          </a:p>
        </p:txBody>
      </p:sp>
      <p:sp>
        <p:nvSpPr>
          <p:cNvPr id="55" name="TextBox 54">
            <a:extLst>
              <a:ext uri="{FF2B5EF4-FFF2-40B4-BE49-F238E27FC236}">
                <a16:creationId xmlns:a16="http://schemas.microsoft.com/office/drawing/2014/main" id="{6263822F-4E93-A51C-B56D-181894C8E95D}"/>
              </a:ext>
            </a:extLst>
          </p:cNvPr>
          <p:cNvSpPr txBox="1"/>
          <p:nvPr/>
        </p:nvSpPr>
        <p:spPr>
          <a:xfrm>
            <a:off x="593120" y="3586041"/>
            <a:ext cx="2097921"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1" i="0" u="none" strike="noStrike" kern="1200" cap="none" spc="0" normalizeH="0" baseline="0" noProof="0" err="1">
                <a:ln>
                  <a:noFill/>
                </a:ln>
                <a:solidFill>
                  <a:srgbClr val="003A63"/>
                </a:solidFill>
                <a:effectLst/>
                <a:uLnTx/>
                <a:uFillTx/>
                <a:latin typeface="Century Gothic"/>
                <a:ea typeface="+mn-ea"/>
                <a:cs typeface="+mn-cs"/>
              </a:rPr>
              <a:t>Asseco</a:t>
            </a:r>
            <a:r>
              <a:rPr kumimoji="0" lang="cs-CZ" sz="1100" b="1" i="0" u="none" strike="noStrike" kern="1200" cap="none" spc="0" normalizeH="0" baseline="0" noProof="0">
                <a:ln>
                  <a:noFill/>
                </a:ln>
                <a:solidFill>
                  <a:srgbClr val="003A63"/>
                </a:solidFill>
                <a:effectLst/>
                <a:uLnTx/>
                <a:uFillTx/>
                <a:latin typeface="Century Gothic"/>
                <a:ea typeface="+mn-ea"/>
                <a:cs typeface="+mn-cs"/>
              </a:rPr>
              <a:t>, Tesco SW, </a:t>
            </a:r>
            <a:r>
              <a:rPr kumimoji="0" lang="cs-CZ" sz="1100" b="1" i="0" u="none" strike="noStrike" kern="1200" cap="none" spc="0" normalizeH="0" baseline="0" noProof="0" err="1">
                <a:ln>
                  <a:noFill/>
                </a:ln>
                <a:solidFill>
                  <a:srgbClr val="003A63"/>
                </a:solidFill>
                <a:effectLst/>
                <a:uLnTx/>
                <a:uFillTx/>
                <a:latin typeface="Century Gothic"/>
                <a:ea typeface="+mn-ea"/>
                <a:cs typeface="+mn-cs"/>
              </a:rPr>
              <a:t>Seyfor</a:t>
            </a:r>
            <a:endParaRPr kumimoji="0" lang="cs-CZ" sz="1100" b="1" i="0" u="none" strike="noStrike" kern="1200" cap="none" spc="0" normalizeH="0" baseline="0" noProof="0">
              <a:ln>
                <a:noFill/>
              </a:ln>
              <a:solidFill>
                <a:srgbClr val="003A63"/>
              </a:solidFill>
              <a:effectLst/>
              <a:uLnTx/>
              <a:uFillTx/>
              <a:latin typeface="Century Gothic"/>
              <a:ea typeface="+mn-ea"/>
              <a:cs typeface="+mn-cs"/>
            </a:endParaRPr>
          </a:p>
        </p:txBody>
      </p:sp>
      <p:sp>
        <p:nvSpPr>
          <p:cNvPr id="57" name="TextBox 56">
            <a:extLst>
              <a:ext uri="{FF2B5EF4-FFF2-40B4-BE49-F238E27FC236}">
                <a16:creationId xmlns:a16="http://schemas.microsoft.com/office/drawing/2014/main" id="{DAE88494-CDAE-F95B-32AB-6B85BD8B4A5B}"/>
              </a:ext>
            </a:extLst>
          </p:cNvPr>
          <p:cNvSpPr txBox="1"/>
          <p:nvPr/>
        </p:nvSpPr>
        <p:spPr>
          <a:xfrm>
            <a:off x="636804" y="3845045"/>
            <a:ext cx="2097921"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Národní portál EZ (NPEZ)</a:t>
            </a:r>
          </a:p>
        </p:txBody>
      </p:sp>
      <p:sp>
        <p:nvSpPr>
          <p:cNvPr id="58" name="TextBox 57">
            <a:extLst>
              <a:ext uri="{FF2B5EF4-FFF2-40B4-BE49-F238E27FC236}">
                <a16:creationId xmlns:a16="http://schemas.microsoft.com/office/drawing/2014/main" id="{B5C2419E-C766-7A6C-507B-5DA42DD39B3E}"/>
              </a:ext>
            </a:extLst>
          </p:cNvPr>
          <p:cNvSpPr txBox="1"/>
          <p:nvPr/>
        </p:nvSpPr>
        <p:spPr>
          <a:xfrm>
            <a:off x="636804" y="4389471"/>
            <a:ext cx="2097921"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Kmenové registry</a:t>
            </a:r>
          </a:p>
        </p:txBody>
      </p:sp>
      <p:sp>
        <p:nvSpPr>
          <p:cNvPr id="59" name="TextBox 58">
            <a:extLst>
              <a:ext uri="{FF2B5EF4-FFF2-40B4-BE49-F238E27FC236}">
                <a16:creationId xmlns:a16="http://schemas.microsoft.com/office/drawing/2014/main" id="{560CDC4B-6194-8248-7707-E21EBBAB3CA9}"/>
              </a:ext>
            </a:extLst>
          </p:cNvPr>
          <p:cNvSpPr txBox="1"/>
          <p:nvPr/>
        </p:nvSpPr>
        <p:spPr>
          <a:xfrm>
            <a:off x="636804" y="4661684"/>
            <a:ext cx="2097921"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Žurnál činností</a:t>
            </a:r>
          </a:p>
        </p:txBody>
      </p:sp>
      <p:sp>
        <p:nvSpPr>
          <p:cNvPr id="60" name="TextBox 59">
            <a:extLst>
              <a:ext uri="{FF2B5EF4-FFF2-40B4-BE49-F238E27FC236}">
                <a16:creationId xmlns:a16="http://schemas.microsoft.com/office/drawing/2014/main" id="{D4D97747-F0E8-DEEE-927E-148E7A8C39F5}"/>
              </a:ext>
            </a:extLst>
          </p:cNvPr>
          <p:cNvSpPr txBox="1"/>
          <p:nvPr/>
        </p:nvSpPr>
        <p:spPr>
          <a:xfrm>
            <a:off x="636804" y="4933897"/>
            <a:ext cx="2097921"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Správa souhlasů</a:t>
            </a:r>
          </a:p>
        </p:txBody>
      </p:sp>
      <p:sp>
        <p:nvSpPr>
          <p:cNvPr id="63" name="TextBox 62">
            <a:extLst>
              <a:ext uri="{FF2B5EF4-FFF2-40B4-BE49-F238E27FC236}">
                <a16:creationId xmlns:a16="http://schemas.microsoft.com/office/drawing/2014/main" id="{EBB06A6F-7E63-D928-194F-676B3029FA5A}"/>
              </a:ext>
            </a:extLst>
          </p:cNvPr>
          <p:cNvSpPr txBox="1"/>
          <p:nvPr/>
        </p:nvSpPr>
        <p:spPr>
          <a:xfrm>
            <a:off x="636804" y="5254803"/>
            <a:ext cx="2097921"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Systémové služby</a:t>
            </a:r>
          </a:p>
        </p:txBody>
      </p:sp>
      <p:sp>
        <p:nvSpPr>
          <p:cNvPr id="64" name="TextBox 63">
            <a:extLst>
              <a:ext uri="{FF2B5EF4-FFF2-40B4-BE49-F238E27FC236}">
                <a16:creationId xmlns:a16="http://schemas.microsoft.com/office/drawing/2014/main" id="{7A3CEB9D-838A-FCFD-60B0-CA93F1483112}"/>
              </a:ext>
            </a:extLst>
          </p:cNvPr>
          <p:cNvSpPr txBox="1"/>
          <p:nvPr/>
        </p:nvSpPr>
        <p:spPr>
          <a:xfrm>
            <a:off x="636804" y="5527015"/>
            <a:ext cx="2097921"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Služby architektů pro tvorbu modelu EA</a:t>
            </a:r>
          </a:p>
        </p:txBody>
      </p:sp>
      <p:sp>
        <p:nvSpPr>
          <p:cNvPr id="65" name="TextBox 64">
            <a:extLst>
              <a:ext uri="{FF2B5EF4-FFF2-40B4-BE49-F238E27FC236}">
                <a16:creationId xmlns:a16="http://schemas.microsoft.com/office/drawing/2014/main" id="{416F3A04-F5DA-03D0-837D-55864AEA534A}"/>
              </a:ext>
            </a:extLst>
          </p:cNvPr>
          <p:cNvSpPr txBox="1"/>
          <p:nvPr/>
        </p:nvSpPr>
        <p:spPr>
          <a:xfrm>
            <a:off x="5078627" y="3845172"/>
            <a:ext cx="2097921"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Plán implementace SVZD</a:t>
            </a:r>
          </a:p>
        </p:txBody>
      </p:sp>
      <p:sp>
        <p:nvSpPr>
          <p:cNvPr id="66" name="TextBox 65">
            <a:extLst>
              <a:ext uri="{FF2B5EF4-FFF2-40B4-BE49-F238E27FC236}">
                <a16:creationId xmlns:a16="http://schemas.microsoft.com/office/drawing/2014/main" id="{5105C636-0F16-D210-3721-3629F1450B80}"/>
              </a:ext>
            </a:extLst>
          </p:cNvPr>
          <p:cNvSpPr txBox="1"/>
          <p:nvPr/>
        </p:nvSpPr>
        <p:spPr>
          <a:xfrm>
            <a:off x="5078627" y="4128905"/>
            <a:ext cx="2097921"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Katalog datových souborů a mapování</a:t>
            </a:r>
          </a:p>
        </p:txBody>
      </p:sp>
      <p:sp>
        <p:nvSpPr>
          <p:cNvPr id="67" name="TextBox 66">
            <a:extLst>
              <a:ext uri="{FF2B5EF4-FFF2-40B4-BE49-F238E27FC236}">
                <a16:creationId xmlns:a16="http://schemas.microsoft.com/office/drawing/2014/main" id="{EFB8FC93-05F8-94E1-3003-680076B80EBB}"/>
              </a:ext>
            </a:extLst>
          </p:cNvPr>
          <p:cNvSpPr txBox="1"/>
          <p:nvPr/>
        </p:nvSpPr>
        <p:spPr>
          <a:xfrm>
            <a:off x="5078627" y="4566527"/>
            <a:ext cx="2097921"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Komunikace a diseminace</a:t>
            </a:r>
          </a:p>
        </p:txBody>
      </p:sp>
      <p:sp>
        <p:nvSpPr>
          <p:cNvPr id="68" name="TextBox 67">
            <a:extLst>
              <a:ext uri="{FF2B5EF4-FFF2-40B4-BE49-F238E27FC236}">
                <a16:creationId xmlns:a16="http://schemas.microsoft.com/office/drawing/2014/main" id="{49FAA1B0-2093-8E62-9307-65D94D1E73A0}"/>
              </a:ext>
            </a:extLst>
          </p:cNvPr>
          <p:cNvSpPr txBox="1"/>
          <p:nvPr/>
        </p:nvSpPr>
        <p:spPr>
          <a:xfrm>
            <a:off x="5047037" y="3586041"/>
            <a:ext cx="2097921"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1" i="0" u="none" strike="noStrike" kern="1200" cap="none" spc="0" normalizeH="0" baseline="0" noProof="0" err="1">
                <a:ln>
                  <a:noFill/>
                </a:ln>
                <a:solidFill>
                  <a:srgbClr val="003A63"/>
                </a:solidFill>
                <a:effectLst/>
                <a:uLnTx/>
                <a:uFillTx/>
                <a:latin typeface="Century Gothic"/>
                <a:ea typeface="+mn-ea"/>
                <a:cs typeface="+mn-cs"/>
              </a:rPr>
              <a:t>Systemboost</a:t>
            </a:r>
            <a:r>
              <a:rPr kumimoji="0" lang="cs-CZ" sz="1100" b="1" i="0" u="none" strike="noStrike" kern="1200" cap="none" spc="0" normalizeH="0" baseline="0" noProof="0">
                <a:ln>
                  <a:noFill/>
                </a:ln>
                <a:solidFill>
                  <a:srgbClr val="003A63"/>
                </a:solidFill>
                <a:effectLst/>
                <a:uLnTx/>
                <a:uFillTx/>
                <a:latin typeface="Century Gothic"/>
                <a:ea typeface="+mn-ea"/>
                <a:cs typeface="+mn-cs"/>
              </a:rPr>
              <a:t>, EY, </a:t>
            </a:r>
            <a:r>
              <a:rPr kumimoji="0" lang="cs-CZ" sz="1100" b="1" i="0" u="none" strike="noStrike" kern="1200" cap="none" spc="0" normalizeH="0" baseline="0" noProof="0" err="1">
                <a:ln>
                  <a:noFill/>
                </a:ln>
                <a:solidFill>
                  <a:srgbClr val="003A63"/>
                </a:solidFill>
                <a:effectLst/>
                <a:uLnTx/>
                <a:uFillTx/>
                <a:latin typeface="Century Gothic"/>
                <a:ea typeface="+mn-ea"/>
                <a:cs typeface="+mn-cs"/>
              </a:rPr>
              <a:t>Jobman</a:t>
            </a:r>
            <a:endParaRPr kumimoji="0" lang="cs-CZ" sz="1100" b="1" i="0" u="none" strike="noStrike" kern="1200" cap="none" spc="0" normalizeH="0" baseline="0" noProof="0">
              <a:ln>
                <a:noFill/>
              </a:ln>
              <a:solidFill>
                <a:srgbClr val="003A63"/>
              </a:solidFill>
              <a:effectLst/>
              <a:uLnTx/>
              <a:uFillTx/>
              <a:latin typeface="Century Gothic"/>
              <a:ea typeface="+mn-ea"/>
              <a:cs typeface="+mn-cs"/>
            </a:endParaRPr>
          </a:p>
        </p:txBody>
      </p:sp>
      <p:sp>
        <p:nvSpPr>
          <p:cNvPr id="69" name="TextBox 68">
            <a:extLst>
              <a:ext uri="{FF2B5EF4-FFF2-40B4-BE49-F238E27FC236}">
                <a16:creationId xmlns:a16="http://schemas.microsoft.com/office/drawing/2014/main" id="{03DD91AD-4448-349B-4BA1-B708848248F0}"/>
              </a:ext>
            </a:extLst>
          </p:cNvPr>
          <p:cNvSpPr txBox="1"/>
          <p:nvPr/>
        </p:nvSpPr>
        <p:spPr>
          <a:xfrm>
            <a:off x="7239748" y="3586041"/>
            <a:ext cx="2166420"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1" i="0" u="none" strike="noStrike" kern="1200" cap="none" spc="0" normalizeH="0" baseline="0" noProof="0" err="1">
                <a:ln>
                  <a:noFill/>
                </a:ln>
                <a:solidFill>
                  <a:srgbClr val="003A63"/>
                </a:solidFill>
                <a:effectLst/>
                <a:uLnTx/>
                <a:uFillTx/>
                <a:latin typeface="Century Gothic"/>
                <a:ea typeface="+mn-ea"/>
                <a:cs typeface="+mn-cs"/>
              </a:rPr>
              <a:t>Aricoma</a:t>
            </a:r>
            <a:r>
              <a:rPr kumimoji="0" lang="cs-CZ" sz="1100" b="1" i="0" u="none" strike="noStrike" kern="1200" cap="none" spc="0" normalizeH="0" baseline="0" noProof="0">
                <a:ln>
                  <a:noFill/>
                </a:ln>
                <a:solidFill>
                  <a:srgbClr val="003A63"/>
                </a:solidFill>
                <a:effectLst/>
                <a:uLnTx/>
                <a:uFillTx/>
                <a:latin typeface="Century Gothic"/>
                <a:ea typeface="+mn-ea"/>
                <a:cs typeface="+mn-cs"/>
              </a:rPr>
              <a:t>, </a:t>
            </a:r>
            <a:r>
              <a:rPr kumimoji="0" lang="cs-CZ" sz="1100" b="1" i="0" u="none" strike="noStrike" kern="1200" cap="none" spc="0" normalizeH="0" baseline="0" noProof="0" err="1">
                <a:ln>
                  <a:noFill/>
                </a:ln>
                <a:solidFill>
                  <a:srgbClr val="003A63"/>
                </a:solidFill>
                <a:effectLst/>
                <a:uLnTx/>
                <a:uFillTx/>
                <a:latin typeface="Century Gothic"/>
                <a:ea typeface="+mn-ea"/>
                <a:cs typeface="+mn-cs"/>
              </a:rPr>
              <a:t>Systemboost</a:t>
            </a:r>
            <a:r>
              <a:rPr kumimoji="0" lang="cs-CZ" sz="1100" b="1" i="0" u="none" strike="noStrike" kern="1200" cap="none" spc="0" normalizeH="0" baseline="0" noProof="0">
                <a:ln>
                  <a:noFill/>
                </a:ln>
                <a:solidFill>
                  <a:srgbClr val="003A63"/>
                </a:solidFill>
                <a:effectLst/>
                <a:uLnTx/>
                <a:uFillTx/>
                <a:latin typeface="Century Gothic"/>
                <a:ea typeface="+mn-ea"/>
                <a:cs typeface="+mn-cs"/>
              </a:rPr>
              <a:t>, NGSS</a:t>
            </a:r>
          </a:p>
        </p:txBody>
      </p:sp>
      <p:sp>
        <p:nvSpPr>
          <p:cNvPr id="70" name="TextBox 69">
            <a:extLst>
              <a:ext uri="{FF2B5EF4-FFF2-40B4-BE49-F238E27FC236}">
                <a16:creationId xmlns:a16="http://schemas.microsoft.com/office/drawing/2014/main" id="{625BEB06-0576-B7ED-F262-743F520446F0}"/>
              </a:ext>
            </a:extLst>
          </p:cNvPr>
          <p:cNvSpPr txBox="1"/>
          <p:nvPr/>
        </p:nvSpPr>
        <p:spPr>
          <a:xfrm>
            <a:off x="636804" y="4117258"/>
            <a:ext cx="2097921"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IS KHS</a:t>
            </a:r>
          </a:p>
        </p:txBody>
      </p:sp>
      <p:sp>
        <p:nvSpPr>
          <p:cNvPr id="71" name="TextBox 70">
            <a:extLst>
              <a:ext uri="{FF2B5EF4-FFF2-40B4-BE49-F238E27FC236}">
                <a16:creationId xmlns:a16="http://schemas.microsoft.com/office/drawing/2014/main" id="{A80EB06E-CE82-4795-9074-1490967CAF94}"/>
              </a:ext>
            </a:extLst>
          </p:cNvPr>
          <p:cNvSpPr txBox="1"/>
          <p:nvPr/>
        </p:nvSpPr>
        <p:spPr>
          <a:xfrm>
            <a:off x="9500955" y="3586041"/>
            <a:ext cx="2097921"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1" i="0" u="none" strike="noStrike" kern="1200" cap="none" spc="0" normalizeH="0" baseline="0" noProof="0" err="1">
                <a:ln>
                  <a:noFill/>
                </a:ln>
                <a:solidFill>
                  <a:srgbClr val="003A63"/>
                </a:solidFill>
                <a:effectLst/>
                <a:uLnTx/>
                <a:uFillTx/>
                <a:latin typeface="Century Gothic"/>
                <a:ea typeface="+mn-ea"/>
                <a:cs typeface="+mn-cs"/>
              </a:rPr>
              <a:t>Aricoma</a:t>
            </a:r>
          </a:p>
        </p:txBody>
      </p:sp>
      <p:sp>
        <p:nvSpPr>
          <p:cNvPr id="72" name="TextBox 71">
            <a:extLst>
              <a:ext uri="{FF2B5EF4-FFF2-40B4-BE49-F238E27FC236}">
                <a16:creationId xmlns:a16="http://schemas.microsoft.com/office/drawing/2014/main" id="{866A9D9A-9EDA-7A99-9E39-33C495EF80B9}"/>
              </a:ext>
            </a:extLst>
          </p:cNvPr>
          <p:cNvSpPr txBox="1"/>
          <p:nvPr/>
        </p:nvSpPr>
        <p:spPr>
          <a:xfrm>
            <a:off x="7308075" y="3845045"/>
            <a:ext cx="2097921" cy="55399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Dodání mapování aktiv, analýzy rizik a dokumentace dle ISMS/</a:t>
            </a:r>
            <a:r>
              <a:rPr kumimoji="0" lang="cs-CZ" sz="1000" b="0" i="0" u="none" strike="noStrike" kern="1200" cap="none" spc="0" normalizeH="0" baseline="0" noProof="0" err="1">
                <a:ln>
                  <a:noFill/>
                </a:ln>
                <a:solidFill>
                  <a:srgbClr val="003A63"/>
                </a:solidFill>
                <a:effectLst/>
                <a:uLnTx/>
                <a:uFillTx/>
                <a:latin typeface="Century Gothic"/>
                <a:ea typeface="+mn-ea"/>
                <a:cs typeface="+mn-cs"/>
              </a:rPr>
              <a:t>ZoBKB</a:t>
            </a:r>
            <a:endParaRPr kumimoji="0" lang="cs-CZ" sz="1000" b="0" i="0" u="none" strike="noStrike" kern="1200" cap="none" spc="0" normalizeH="0" baseline="0" noProof="0">
              <a:ln>
                <a:noFill/>
              </a:ln>
              <a:solidFill>
                <a:srgbClr val="003A63"/>
              </a:solidFill>
              <a:effectLst/>
              <a:uLnTx/>
              <a:uFillTx/>
              <a:latin typeface="Century Gothic"/>
              <a:ea typeface="+mn-ea"/>
              <a:cs typeface="+mn-cs"/>
            </a:endParaRPr>
          </a:p>
        </p:txBody>
      </p:sp>
      <p:sp>
        <p:nvSpPr>
          <p:cNvPr id="73" name="TextBox 72">
            <a:extLst>
              <a:ext uri="{FF2B5EF4-FFF2-40B4-BE49-F238E27FC236}">
                <a16:creationId xmlns:a16="http://schemas.microsoft.com/office/drawing/2014/main" id="{52562878-4FC0-F360-091F-BB30B545DC9D}"/>
              </a:ext>
            </a:extLst>
          </p:cNvPr>
          <p:cNvSpPr txBox="1"/>
          <p:nvPr/>
        </p:nvSpPr>
        <p:spPr>
          <a:xfrm>
            <a:off x="7303120" y="4420568"/>
            <a:ext cx="2097921"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Zvyšování bezpečnostního povědomí</a:t>
            </a:r>
          </a:p>
        </p:txBody>
      </p:sp>
      <p:sp>
        <p:nvSpPr>
          <p:cNvPr id="74" name="TextBox 73">
            <a:extLst>
              <a:ext uri="{FF2B5EF4-FFF2-40B4-BE49-F238E27FC236}">
                <a16:creationId xmlns:a16="http://schemas.microsoft.com/office/drawing/2014/main" id="{40368D7A-D5CF-94E9-7DF4-48A3A4AA6153}"/>
              </a:ext>
            </a:extLst>
          </p:cNvPr>
          <p:cNvSpPr txBox="1"/>
          <p:nvPr/>
        </p:nvSpPr>
        <p:spPr>
          <a:xfrm>
            <a:off x="7298165" y="4842203"/>
            <a:ext cx="2097921" cy="55399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Aktualizace metodik, směrnic a pracovních postupů pro ochranu osobních údajů</a:t>
            </a:r>
          </a:p>
        </p:txBody>
      </p:sp>
      <p:sp>
        <p:nvSpPr>
          <p:cNvPr id="75" name="TextBox 74">
            <a:extLst>
              <a:ext uri="{FF2B5EF4-FFF2-40B4-BE49-F238E27FC236}">
                <a16:creationId xmlns:a16="http://schemas.microsoft.com/office/drawing/2014/main" id="{761E2395-D386-AF7C-7660-F67B3DB840C4}"/>
              </a:ext>
            </a:extLst>
          </p:cNvPr>
          <p:cNvSpPr txBox="1"/>
          <p:nvPr/>
        </p:nvSpPr>
        <p:spPr>
          <a:xfrm>
            <a:off x="7303120" y="5417726"/>
            <a:ext cx="2097921"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Dodání penetračních testů</a:t>
            </a:r>
          </a:p>
        </p:txBody>
      </p:sp>
      <p:grpSp>
        <p:nvGrpSpPr>
          <p:cNvPr id="3" name="Group 2">
            <a:extLst>
              <a:ext uri="{FF2B5EF4-FFF2-40B4-BE49-F238E27FC236}">
                <a16:creationId xmlns:a16="http://schemas.microsoft.com/office/drawing/2014/main" id="{7D2EFF10-F5A2-0134-0997-EEB05DB63FC3}"/>
              </a:ext>
            </a:extLst>
          </p:cNvPr>
          <p:cNvGrpSpPr/>
          <p:nvPr/>
        </p:nvGrpSpPr>
        <p:grpSpPr>
          <a:xfrm>
            <a:off x="4270407" y="1515929"/>
            <a:ext cx="3651181" cy="1024225"/>
            <a:chOff x="7516205" y="1514522"/>
            <a:chExt cx="2808788" cy="793258"/>
          </a:xfrm>
        </p:grpSpPr>
        <p:sp>
          <p:nvSpPr>
            <p:cNvPr id="10" name="TextBox 9">
              <a:extLst>
                <a:ext uri="{FF2B5EF4-FFF2-40B4-BE49-F238E27FC236}">
                  <a16:creationId xmlns:a16="http://schemas.microsoft.com/office/drawing/2014/main" id="{BB073A1E-4526-DA5D-468A-592F323260A2}"/>
                </a:ext>
              </a:extLst>
            </p:cNvPr>
            <p:cNvSpPr txBox="1"/>
            <p:nvPr/>
          </p:nvSpPr>
          <p:spPr>
            <a:xfrm>
              <a:off x="7978340" y="1940449"/>
              <a:ext cx="1884518" cy="311559"/>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a:ln>
                    <a:noFill/>
                  </a:ln>
                  <a:solidFill>
                    <a:srgbClr val="003A63"/>
                  </a:solidFill>
                  <a:effectLst/>
                  <a:uLnTx/>
                  <a:uFillTx/>
                  <a:latin typeface="Century Gothic"/>
                  <a:ea typeface="+mn-ea"/>
                  <a:cs typeface="+mn-cs"/>
                </a:rPr>
                <a:t>Projektová kancelář NCEZ</a:t>
              </a:r>
            </a:p>
          </p:txBody>
        </p:sp>
        <p:sp>
          <p:nvSpPr>
            <p:cNvPr id="11" name="Rectangle 10">
              <a:extLst>
                <a:ext uri="{FF2B5EF4-FFF2-40B4-BE49-F238E27FC236}">
                  <a16:creationId xmlns:a16="http://schemas.microsoft.com/office/drawing/2014/main" id="{A7BEC360-6097-AF69-9B6F-7BC34D73D207}"/>
                </a:ext>
              </a:extLst>
            </p:cNvPr>
            <p:cNvSpPr/>
            <p:nvPr/>
          </p:nvSpPr>
          <p:spPr>
            <a:xfrm>
              <a:off x="7516205" y="1514522"/>
              <a:ext cx="2808788" cy="357428"/>
            </a:xfrm>
            <a:prstGeom prst="rect">
              <a:avLst/>
            </a:prstGeom>
            <a:solidFill>
              <a:schemeClr val="tx2"/>
            </a:solidFill>
            <a:ln w="19050">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400" b="1" i="0" u="none" strike="noStrike" kern="1200" cap="none" spc="0" normalizeH="0" baseline="0" noProof="0">
                  <a:ln>
                    <a:noFill/>
                  </a:ln>
                  <a:solidFill>
                    <a:srgbClr val="FFFFFF"/>
                  </a:solidFill>
                  <a:effectLst/>
                  <a:uLnTx/>
                  <a:uFillTx/>
                  <a:latin typeface="Century Gothic"/>
                  <a:ea typeface="+mn-ea"/>
                  <a:cs typeface="+mn-cs"/>
                </a:rPr>
                <a:t>Řízení Programu EZ</a:t>
              </a:r>
            </a:p>
          </p:txBody>
        </p:sp>
        <p:sp>
          <p:nvSpPr>
            <p:cNvPr id="12" name="Rectangle 11">
              <a:extLst>
                <a:ext uri="{FF2B5EF4-FFF2-40B4-BE49-F238E27FC236}">
                  <a16:creationId xmlns:a16="http://schemas.microsoft.com/office/drawing/2014/main" id="{FFC5F957-C219-4535-1FCD-806E7F5701EB}"/>
                </a:ext>
              </a:extLst>
            </p:cNvPr>
            <p:cNvSpPr/>
            <p:nvPr/>
          </p:nvSpPr>
          <p:spPr>
            <a:xfrm>
              <a:off x="7516205" y="1880896"/>
              <a:ext cx="2808787" cy="426884"/>
            </a:xfrm>
            <a:prstGeom prst="rect">
              <a:avLst/>
            </a:prstGeom>
            <a:noFill/>
            <a:ln w="1905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grpSp>
        <p:nvGrpSpPr>
          <p:cNvPr id="39" name="Skupina 38">
            <a:extLst>
              <a:ext uri="{FF2B5EF4-FFF2-40B4-BE49-F238E27FC236}">
                <a16:creationId xmlns:a16="http://schemas.microsoft.com/office/drawing/2014/main" id="{BCA4D3F2-F11D-E822-D0A0-D8E88AAD153E}"/>
              </a:ext>
            </a:extLst>
          </p:cNvPr>
          <p:cNvGrpSpPr/>
          <p:nvPr/>
        </p:nvGrpSpPr>
        <p:grpSpPr>
          <a:xfrm>
            <a:off x="593120" y="763130"/>
            <a:ext cx="10898001" cy="45719"/>
            <a:chOff x="0" y="0"/>
            <a:chExt cx="5716278" cy="72000"/>
          </a:xfrm>
        </p:grpSpPr>
        <p:sp>
          <p:nvSpPr>
            <p:cNvPr id="56" name="Obdélník 55">
              <a:extLst>
                <a:ext uri="{FF2B5EF4-FFF2-40B4-BE49-F238E27FC236}">
                  <a16:creationId xmlns:a16="http://schemas.microsoft.com/office/drawing/2014/main" id="{CCBED887-5539-4A02-66A6-C65B26202800}"/>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2" name="Obdélník 61">
              <a:extLst>
                <a:ext uri="{FF2B5EF4-FFF2-40B4-BE49-F238E27FC236}">
                  <a16:creationId xmlns:a16="http://schemas.microsoft.com/office/drawing/2014/main" id="{E61D31AF-92CE-E1D9-2B07-26F4FFA9EAB9}"/>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 name="Obdélník 76">
              <a:extLst>
                <a:ext uri="{FF2B5EF4-FFF2-40B4-BE49-F238E27FC236}">
                  <a16:creationId xmlns:a16="http://schemas.microsoft.com/office/drawing/2014/main" id="{A04A00F0-4026-60D7-C644-DF76D6D8750D}"/>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8" name="Obdélník 77">
              <a:extLst>
                <a:ext uri="{FF2B5EF4-FFF2-40B4-BE49-F238E27FC236}">
                  <a16:creationId xmlns:a16="http://schemas.microsoft.com/office/drawing/2014/main" id="{079E8581-5673-7801-2EB2-52A84CFE8A27}"/>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81" name="Title 1">
            <a:extLst>
              <a:ext uri="{FF2B5EF4-FFF2-40B4-BE49-F238E27FC236}">
                <a16:creationId xmlns:a16="http://schemas.microsoft.com/office/drawing/2014/main" id="{7ED96C6C-5035-75DF-462D-4F356D7DFF8C}"/>
              </a:ext>
            </a:extLst>
          </p:cNvPr>
          <p:cNvSpPr txBox="1">
            <a:spLocks/>
          </p:cNvSpPr>
          <p:nvPr/>
        </p:nvSpPr>
        <p:spPr>
          <a:xfrm>
            <a:off x="510876" y="791816"/>
            <a:ext cx="11088000" cy="34626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cs-CZ" sz="2000" b="1" i="0" u="none" strike="noStrike" kern="1200" cap="none" spc="0" normalizeH="0" baseline="0" noProof="0">
                <a:ln>
                  <a:noFill/>
                </a:ln>
                <a:solidFill>
                  <a:srgbClr val="003A63"/>
                </a:solidFill>
                <a:effectLst/>
                <a:uLnTx/>
                <a:uFillTx/>
                <a:latin typeface="Century Gothic"/>
                <a:ea typeface="+mj-ea"/>
                <a:cs typeface="+mj-cs"/>
              </a:rPr>
              <a:t>Dodavatelé a produkty</a:t>
            </a:r>
            <a:br>
              <a:rPr kumimoji="0" lang="cs-CZ" sz="2000" b="1" i="0" u="none" strike="noStrike" kern="1200" cap="none" spc="0" normalizeH="0" baseline="0" noProof="0">
                <a:ln>
                  <a:noFill/>
                </a:ln>
                <a:solidFill>
                  <a:srgbClr val="003A63"/>
                </a:solidFill>
                <a:effectLst/>
                <a:uLnTx/>
                <a:uFillTx/>
                <a:latin typeface="Century Gothic"/>
                <a:ea typeface="+mj-ea"/>
                <a:cs typeface="+mj-cs"/>
              </a:rPr>
            </a:br>
            <a:endParaRPr kumimoji="0" lang="cs-CZ" sz="2000" b="1" i="0" u="none" strike="noStrike" kern="1200" cap="none" spc="0" normalizeH="0" baseline="0" noProof="0">
              <a:ln>
                <a:noFill/>
              </a:ln>
              <a:solidFill>
                <a:srgbClr val="003A63"/>
              </a:solidFill>
              <a:effectLst/>
              <a:uLnTx/>
              <a:uFillTx/>
              <a:latin typeface="Century Gothic"/>
              <a:ea typeface="+mj-ea"/>
              <a:cs typeface="+mj-cs"/>
            </a:endParaRPr>
          </a:p>
        </p:txBody>
      </p:sp>
      <p:sp>
        <p:nvSpPr>
          <p:cNvPr id="5" name="TextBox 53">
            <a:extLst>
              <a:ext uri="{FF2B5EF4-FFF2-40B4-BE49-F238E27FC236}">
                <a16:creationId xmlns:a16="http://schemas.microsoft.com/office/drawing/2014/main" id="{578F9946-8C85-4935-CD6B-AA6EE3BBE9D4}"/>
              </a:ext>
            </a:extLst>
          </p:cNvPr>
          <p:cNvSpPr txBox="1"/>
          <p:nvPr/>
        </p:nvSpPr>
        <p:spPr>
          <a:xfrm>
            <a:off x="2834640" y="6017704"/>
            <a:ext cx="2097921" cy="2462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3A63"/>
                </a:solidFill>
                <a:effectLst/>
                <a:uLnTx/>
                <a:uFillTx/>
                <a:latin typeface="Century Gothic"/>
                <a:ea typeface="+mn-ea"/>
                <a:cs typeface="+mn-cs"/>
              </a:rPr>
              <a:t>Registr standardů</a:t>
            </a:r>
          </a:p>
        </p:txBody>
      </p:sp>
    </p:spTree>
    <p:extLst>
      <p:ext uri="{BB962C8B-B14F-4D97-AF65-F5344CB8AC3E}">
        <p14:creationId xmlns:p14="http://schemas.microsoft.com/office/powerpoint/2010/main" val="4033357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4">
            <a:extLst>
              <a:ext uri="{FF2B5EF4-FFF2-40B4-BE49-F238E27FC236}">
                <a16:creationId xmlns:a16="http://schemas.microsoft.com/office/drawing/2014/main" id="{184BD124-F23D-857E-2DA5-B1502B8A1C44}"/>
              </a:ext>
            </a:extLst>
          </p:cNvPr>
          <p:cNvSpPr>
            <a:spLocks noGrp="1"/>
          </p:cNvSpPr>
          <p:nvPr>
            <p:ph type="title"/>
          </p:nvPr>
        </p:nvSpPr>
        <p:spPr>
          <a:xfrm>
            <a:off x="540000" y="365126"/>
            <a:ext cx="11088000" cy="517292"/>
          </a:xfrm>
        </p:spPr>
        <p:txBody>
          <a:bodyPr>
            <a:normAutofit/>
          </a:bodyPr>
          <a:lstStyle/>
          <a:p>
            <a:r>
              <a:rPr lang="cs-CZ" sz="2000">
                <a:latin typeface="Century Gothic"/>
              </a:rPr>
              <a:t>Stav Programu EZ</a:t>
            </a:r>
            <a:endParaRPr lang="cs-CZ" sz="2000"/>
          </a:p>
        </p:txBody>
      </p:sp>
      <p:grpSp>
        <p:nvGrpSpPr>
          <p:cNvPr id="5" name="Group 4">
            <a:extLst>
              <a:ext uri="{FF2B5EF4-FFF2-40B4-BE49-F238E27FC236}">
                <a16:creationId xmlns:a16="http://schemas.microsoft.com/office/drawing/2014/main" id="{18E9A872-5BA0-A86E-6866-B4363D5D1BAB}"/>
              </a:ext>
            </a:extLst>
          </p:cNvPr>
          <p:cNvGrpSpPr/>
          <p:nvPr/>
        </p:nvGrpSpPr>
        <p:grpSpPr>
          <a:xfrm>
            <a:off x="4966535" y="61472"/>
            <a:ext cx="6581595" cy="747741"/>
            <a:chOff x="0" y="0"/>
            <a:chExt cx="7627892" cy="866611"/>
          </a:xfrm>
        </p:grpSpPr>
        <p:pic>
          <p:nvPicPr>
            <p:cNvPr id="6" name="Picture 5" descr="A logo with blue and red arrows&#10;&#10;Description automatically generated">
              <a:extLst>
                <a:ext uri="{FF2B5EF4-FFF2-40B4-BE49-F238E27FC236}">
                  <a16:creationId xmlns:a16="http://schemas.microsoft.com/office/drawing/2014/main" id="{3EAC2E7E-6298-6EE5-431B-FA7F2D48F37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1045" y1="49576" x2="35795" y2="49212"/>
                          <a14:foregroundMark x1="45614" y1="45253" x2="57977" y2="44485"/>
                          <a14:foregroundMark x1="57977" y1="44485" x2="45136" y2="60970"/>
                          <a14:foregroundMark x1="45136" y1="60970" x2="75364" y2="59879"/>
                          <a14:foregroundMark x1="77795" y1="54990" x2="43273" y2="56081"/>
                          <a14:foregroundMark x1="43273" y1="56081" x2="52864" y2="42747"/>
                          <a14:foregroundMark x1="52864" y1="42747" x2="69568" y2="40566"/>
                          <a14:foregroundMark x1="84750" y1="58182" x2="61273" y2="41697"/>
                          <a14:foregroundMark x1="61273" y1="41697" x2="44545" y2="42545"/>
                          <a14:foregroundMark x1="44545" y1="42545" x2="44977" y2="61010"/>
                          <a14:foregroundMark x1="37909" y1="63838" x2="37909" y2="39232"/>
                          <a14:foregroundMark x1="37909" y1="39232" x2="50045" y2="29697"/>
                          <a14:foregroundMark x1="50045" y1="29697" x2="77568" y2="31071"/>
                          <a14:foregroundMark x1="77568" y1="31071" x2="86500" y2="75394"/>
                          <a14:foregroundMark x1="86500" y1="75394" x2="33273" y2="67030"/>
                          <a14:foregroundMark x1="52364" y1="52000" x2="69568" y2="53495"/>
                          <a14:foregroundMark x1="40227" y1="45616" x2="25864" y2="27354"/>
                          <a14:foregroundMark x1="25864" y1="27354" x2="14955" y2="34424"/>
                          <a14:foregroundMark x1="14955" y1="34424" x2="15000" y2="59677"/>
                          <a14:foregroundMark x1="15000" y1="59677" x2="40750" y2="66263"/>
                          <a14:foregroundMark x1="30955" y1="55960" x2="32114" y2="44889"/>
                          <a14:foregroundMark x1="32114" y1="44889" x2="35068" y2="50303"/>
                          <a14:foregroundMark x1="35068" y1="50303" x2="35273" y2="49737"/>
                          <a14:foregroundMark x1="28091" y1="51838" x2="24091" y2="49010"/>
                          <a14:foregroundMark x1="24091" y1="49010" x2="19136" y2="46949"/>
                          <a14:foregroundMark x1="25250" y1="42626" x2="25455" y2="56323"/>
                          <a14:foregroundMark x1="31795" y1="65495" x2="15341" y2="61778"/>
                          <a14:foregroundMark x1="15341" y1="61778" x2="30636" y2="66061"/>
                          <a14:foregroundMark x1="30636" y1="66061" x2="30636" y2="66061"/>
                          <a14:foregroundMark x1="30636" y1="66061" x2="19023" y2="64929"/>
                          <a14:foregroundMark x1="19023" y1="64929" x2="19023" y2="64929"/>
                          <a14:foregroundMark x1="81591" y1="60242" x2="81795" y2="48444"/>
                          <a14:foregroundMark x1="81795" y1="48444" x2="83795" y2="56323"/>
                        </a14:backgroundRemoval>
                      </a14:imgEffect>
                    </a14:imgLayer>
                  </a14:imgProps>
                </a:ext>
                <a:ext uri="{28A0092B-C50C-407E-A947-70E740481C1C}">
                  <a14:useLocalDpi xmlns:a14="http://schemas.microsoft.com/office/drawing/2010/main" val="0"/>
                </a:ext>
              </a:extLst>
            </a:blip>
            <a:srcRect l="8027" t="17725" r="14444" b="17995"/>
            <a:stretch/>
          </p:blipFill>
          <p:spPr>
            <a:xfrm>
              <a:off x="0" y="0"/>
              <a:ext cx="1858190" cy="866611"/>
            </a:xfrm>
            <a:prstGeom prst="rect">
              <a:avLst/>
            </a:prstGeom>
          </p:spPr>
        </p:pic>
        <p:pic>
          <p:nvPicPr>
            <p:cNvPr id="7" name="Grafický objekt 6">
              <a:extLst>
                <a:ext uri="{FF2B5EF4-FFF2-40B4-BE49-F238E27FC236}">
                  <a16:creationId xmlns:a16="http://schemas.microsoft.com/office/drawing/2014/main" id="{44E14833-0315-DB16-CCDE-50F5D7EB887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89755" y="146131"/>
              <a:ext cx="1722999" cy="574348"/>
            </a:xfrm>
            <a:prstGeom prst="rect">
              <a:avLst/>
            </a:prstGeom>
          </p:spPr>
        </p:pic>
        <p:pic>
          <p:nvPicPr>
            <p:cNvPr id="8" name="Obrázek 15">
              <a:extLst>
                <a:ext uri="{FF2B5EF4-FFF2-40B4-BE49-F238E27FC236}">
                  <a16:creationId xmlns:a16="http://schemas.microsoft.com/office/drawing/2014/main" id="{33799C59-CF6C-36E9-F69E-BA4D787027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8179" y="116031"/>
              <a:ext cx="2360785" cy="634549"/>
            </a:xfrm>
            <a:prstGeom prst="rect">
              <a:avLst/>
            </a:prstGeom>
          </p:spPr>
        </p:pic>
        <p:pic>
          <p:nvPicPr>
            <p:cNvPr id="11" name="Obrázek 47" descr="Obsah obrázku logo&#10;&#10;Popis byl vytvořen automaticky">
              <a:extLst>
                <a:ext uri="{FF2B5EF4-FFF2-40B4-BE49-F238E27FC236}">
                  <a16:creationId xmlns:a16="http://schemas.microsoft.com/office/drawing/2014/main" id="{510BC379-676C-6E3B-49D2-C23FE5568C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558" t="10656" r="12683" b="14821"/>
            <a:stretch/>
          </p:blipFill>
          <p:spPr>
            <a:xfrm>
              <a:off x="6223544" y="21351"/>
              <a:ext cx="1404348" cy="823909"/>
            </a:xfrm>
            <a:prstGeom prst="rect">
              <a:avLst/>
            </a:prstGeom>
          </p:spPr>
        </p:pic>
      </p:grpSp>
      <p:graphicFrame>
        <p:nvGraphicFramePr>
          <p:cNvPr id="4" name="Tabulka 3">
            <a:extLst>
              <a:ext uri="{FF2B5EF4-FFF2-40B4-BE49-F238E27FC236}">
                <a16:creationId xmlns:a16="http://schemas.microsoft.com/office/drawing/2014/main" id="{CC6910EC-1434-D6FE-1BED-73E8D2E1C89F}"/>
              </a:ext>
            </a:extLst>
          </p:cNvPr>
          <p:cNvGraphicFramePr>
            <a:graphicFrameLocks noGrp="1"/>
          </p:cNvGraphicFramePr>
          <p:nvPr/>
        </p:nvGraphicFramePr>
        <p:xfrm>
          <a:off x="608656" y="1807264"/>
          <a:ext cx="7229907" cy="645584"/>
        </p:xfrm>
        <a:graphic>
          <a:graphicData uri="http://schemas.openxmlformats.org/drawingml/2006/table">
            <a:tbl>
              <a:tblPr firstRow="1" firstCol="1" bandRow="1">
                <a:tableStyleId>{5940675A-B579-460E-94D1-54222C63F5DA}</a:tableStyleId>
              </a:tblPr>
              <a:tblGrid>
                <a:gridCol w="2247838">
                  <a:extLst>
                    <a:ext uri="{9D8B030D-6E8A-4147-A177-3AD203B41FA5}">
                      <a16:colId xmlns:a16="http://schemas.microsoft.com/office/drawing/2014/main" val="3540952446"/>
                    </a:ext>
                  </a:extLst>
                </a:gridCol>
                <a:gridCol w="1652461">
                  <a:extLst>
                    <a:ext uri="{9D8B030D-6E8A-4147-A177-3AD203B41FA5}">
                      <a16:colId xmlns:a16="http://schemas.microsoft.com/office/drawing/2014/main" val="1706523702"/>
                    </a:ext>
                  </a:extLst>
                </a:gridCol>
                <a:gridCol w="1570382">
                  <a:extLst>
                    <a:ext uri="{9D8B030D-6E8A-4147-A177-3AD203B41FA5}">
                      <a16:colId xmlns:a16="http://schemas.microsoft.com/office/drawing/2014/main" val="382234369"/>
                    </a:ext>
                  </a:extLst>
                </a:gridCol>
                <a:gridCol w="1759226">
                  <a:extLst>
                    <a:ext uri="{9D8B030D-6E8A-4147-A177-3AD203B41FA5}">
                      <a16:colId xmlns:a16="http://schemas.microsoft.com/office/drawing/2014/main" val="1747194522"/>
                    </a:ext>
                  </a:extLst>
                </a:gridCol>
              </a:tblGrid>
              <a:tr h="279824">
                <a:tc>
                  <a:txBody>
                    <a:bodyPr/>
                    <a:lstStyle/>
                    <a:p>
                      <a:pPr>
                        <a:spcAft>
                          <a:spcPts val="600"/>
                        </a:spcAft>
                      </a:pPr>
                      <a:r>
                        <a:rPr lang="cs-CZ" sz="1200" b="1" kern="100">
                          <a:solidFill>
                            <a:schemeClr val="bg1"/>
                          </a:solidFill>
                          <a:effectLst/>
                          <a:latin typeface="Calibri"/>
                          <a:ea typeface="Calibri"/>
                          <a:cs typeface="Calibri"/>
                        </a:rPr>
                        <a:t>Rozpočet</a:t>
                      </a:r>
                      <a:endParaRPr lang="cs-CZ" sz="1200" b="1" kern="1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1793" marR="41793" marT="0" marB="0" anchor="ctr">
                    <a:lnL w="9525" cap="flat" cmpd="sng" algn="ctr">
                      <a:solidFill>
                        <a:schemeClr val="accent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tx2"/>
                    </a:solidFill>
                  </a:tcPr>
                </a:tc>
                <a:tc>
                  <a:txBody>
                    <a:bodyPr/>
                    <a:lstStyle/>
                    <a:p>
                      <a:pPr algn="ctr">
                        <a:spcAft>
                          <a:spcPts val="600"/>
                        </a:spcAft>
                      </a:pPr>
                      <a:r>
                        <a:rPr lang="cs-CZ" sz="1200" b="1" kern="100">
                          <a:solidFill>
                            <a:schemeClr val="bg1"/>
                          </a:solidFill>
                          <a:effectLst/>
                          <a:latin typeface="Calibri"/>
                          <a:ea typeface="Calibri"/>
                          <a:cs typeface="Calibri"/>
                        </a:rPr>
                        <a:t>Rozpočet celkem</a:t>
                      </a:r>
                    </a:p>
                  </a:txBody>
                  <a:tcPr marL="41793" marR="41793"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tx2"/>
                    </a:solidFill>
                  </a:tcPr>
                </a:tc>
                <a:tc>
                  <a:txBody>
                    <a:bodyPr/>
                    <a:lstStyle/>
                    <a:p>
                      <a:pPr algn="ctr">
                        <a:spcAft>
                          <a:spcPts val="600"/>
                        </a:spcAft>
                      </a:pPr>
                      <a:r>
                        <a:rPr lang="cs-CZ" sz="1200" b="1" kern="100">
                          <a:solidFill>
                            <a:schemeClr val="bg1"/>
                          </a:solidFill>
                          <a:effectLst/>
                          <a:latin typeface="Calibri"/>
                          <a:ea typeface="Calibri"/>
                          <a:cs typeface="Calibri"/>
                        </a:rPr>
                        <a:t>Vyčerpáno</a:t>
                      </a:r>
                    </a:p>
                  </a:txBody>
                  <a:tcPr marL="41793" marR="41793"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tx2"/>
                    </a:solidFill>
                  </a:tcPr>
                </a:tc>
                <a:tc>
                  <a:txBody>
                    <a:bodyPr/>
                    <a:lstStyle/>
                    <a:p>
                      <a:pPr algn="ctr">
                        <a:spcAft>
                          <a:spcPts val="600"/>
                        </a:spcAft>
                      </a:pPr>
                      <a:r>
                        <a:rPr lang="cs-CZ" sz="1200" b="1" kern="100">
                          <a:solidFill>
                            <a:schemeClr val="bg1"/>
                          </a:solidFill>
                          <a:effectLst/>
                          <a:latin typeface="Calibri"/>
                          <a:ea typeface="Calibri"/>
                          <a:cs typeface="Calibri"/>
                        </a:rPr>
                        <a:t>Zbývá</a:t>
                      </a:r>
                    </a:p>
                  </a:txBody>
                  <a:tcPr marL="41793" marR="41793"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tx2"/>
                    </a:solidFill>
                  </a:tcPr>
                </a:tc>
                <a:extLst>
                  <a:ext uri="{0D108BD9-81ED-4DB2-BD59-A6C34878D82A}">
                    <a16:rowId xmlns:a16="http://schemas.microsoft.com/office/drawing/2014/main" val="2719499044"/>
                  </a:ext>
                </a:extLst>
              </a:tr>
              <a:tr h="279824">
                <a:tc>
                  <a:txBody>
                    <a:bodyPr/>
                    <a:lstStyle/>
                    <a:p>
                      <a:pPr marL="0" marR="0" lvl="0" indent="0" algn="l" rtl="0" eaLnBrk="1" fontAlgn="auto" latinLnBrk="0" hangingPunct="1">
                        <a:lnSpc>
                          <a:spcPct val="100000"/>
                        </a:lnSpc>
                        <a:spcBef>
                          <a:spcPts val="0"/>
                        </a:spcBef>
                        <a:spcAft>
                          <a:spcPts val="600"/>
                        </a:spcAft>
                        <a:buClrTx/>
                        <a:buSzTx/>
                        <a:buFontTx/>
                        <a:buNone/>
                      </a:pPr>
                      <a:r>
                        <a:rPr lang="cs-CZ" sz="1200" kern="100">
                          <a:solidFill>
                            <a:schemeClr val="tx2"/>
                          </a:solidFill>
                          <a:effectLst/>
                          <a:latin typeface="Calibri"/>
                          <a:cs typeface="Calibri"/>
                        </a:rPr>
                        <a:t>Program elektronizace zdravotnictví (bez DPH)</a:t>
                      </a:r>
                    </a:p>
                  </a:txBody>
                  <a:tcPr marL="41793" marR="41793"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lvl="0" algn="ctr">
                        <a:spcAft>
                          <a:spcPts val="600"/>
                        </a:spcAft>
                        <a:buNone/>
                      </a:pPr>
                      <a:r>
                        <a:rPr lang="cs-CZ" sz="1200" b="0" i="0" u="none" strike="noStrike" kern="100" noProof="0" dirty="0">
                          <a:solidFill>
                            <a:srgbClr val="000000"/>
                          </a:solidFill>
                          <a:effectLst/>
                          <a:latin typeface="Aptos"/>
                        </a:rPr>
                        <a:t>648,7 mil. CZK</a:t>
                      </a:r>
                      <a:endParaRPr lang="en-US" dirty="0"/>
                    </a:p>
                  </a:txBody>
                  <a:tcPr marL="41793" marR="41793"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marL="0" marR="0" lvl="1" indent="0" algn="ctr" defTabSz="914400" rtl="0" eaLnBrk="1" fontAlgn="auto" latinLnBrk="0" hangingPunct="1">
                        <a:lnSpc>
                          <a:spcPct val="100000"/>
                        </a:lnSpc>
                        <a:spcBef>
                          <a:spcPts val="0"/>
                        </a:spcBef>
                        <a:spcAft>
                          <a:spcPts val="600"/>
                        </a:spcAft>
                        <a:buClrTx/>
                        <a:buSzTx/>
                        <a:buFontTx/>
                        <a:buNone/>
                        <a:tabLst/>
                        <a:defRPr/>
                      </a:pPr>
                      <a:r>
                        <a:rPr lang="cs-CZ" sz="1200" b="0" i="0" u="none" strike="noStrike" kern="100" noProof="0" dirty="0">
                          <a:solidFill>
                            <a:srgbClr val="000000"/>
                          </a:solidFill>
                          <a:effectLst/>
                          <a:latin typeface="Aptos"/>
                        </a:rPr>
                        <a:t>288,7 mil. CZK</a:t>
                      </a:r>
                      <a:endParaRPr lang="en-US" sz="1200" dirty="0"/>
                    </a:p>
                  </a:txBody>
                  <a:tcPr marL="41793" marR="41793"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cs-CZ" sz="1200" b="0" i="0" u="none" strike="noStrike" kern="100" noProof="0" dirty="0">
                          <a:solidFill>
                            <a:srgbClr val="000000"/>
                          </a:solidFill>
                          <a:effectLst/>
                          <a:latin typeface="Aptos"/>
                        </a:rPr>
                        <a:t>359,9 mil. CZK</a:t>
                      </a:r>
                      <a:endParaRPr lang="en-US" sz="1200" dirty="0"/>
                    </a:p>
                  </a:txBody>
                  <a:tcPr marL="41793" marR="41793"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172900457"/>
                  </a:ext>
                </a:extLst>
              </a:tr>
            </a:tbl>
          </a:graphicData>
        </a:graphic>
      </p:graphicFrame>
      <p:sp>
        <p:nvSpPr>
          <p:cNvPr id="30" name="Obdélník 29">
            <a:extLst>
              <a:ext uri="{FF2B5EF4-FFF2-40B4-BE49-F238E27FC236}">
                <a16:creationId xmlns:a16="http://schemas.microsoft.com/office/drawing/2014/main" id="{2D25DE6C-D4F4-7BCB-C593-E583DC6DC351}"/>
              </a:ext>
            </a:extLst>
          </p:cNvPr>
          <p:cNvSpPr/>
          <p:nvPr/>
        </p:nvSpPr>
        <p:spPr>
          <a:xfrm>
            <a:off x="528396" y="1404786"/>
            <a:ext cx="2736250" cy="39871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72000" rtlCol="0" anchor="t" anchorCtr="0"/>
          <a:lstStyle/>
          <a:p>
            <a:pPr marL="0" marR="0" lvl="1" indent="0" algn="l" defTabSz="914400" rtl="0" eaLnBrk="1" fontAlgn="auto" latinLnBrk="0" hangingPunct="1">
              <a:lnSpc>
                <a:spcPct val="100000"/>
              </a:lnSpc>
              <a:spcBef>
                <a:spcPts val="0"/>
              </a:spcBef>
              <a:spcAft>
                <a:spcPts val="600"/>
              </a:spcAft>
              <a:buClrTx/>
              <a:buSzTx/>
              <a:buFontTx/>
              <a:buNone/>
              <a:tabLst/>
              <a:defRPr/>
            </a:pPr>
            <a:r>
              <a:rPr kumimoji="0" lang="cs-CZ" sz="1200" b="1" i="0" u="none" strike="noStrike" kern="100" cap="none" spc="0" normalizeH="0" baseline="0" noProof="0" dirty="0">
                <a:ln>
                  <a:noFill/>
                </a:ln>
                <a:solidFill>
                  <a:srgbClr val="000000"/>
                </a:solidFill>
                <a:effectLst/>
                <a:uLnTx/>
                <a:uFillTx/>
                <a:latin typeface="Aptos"/>
                <a:ea typeface="+mn-ea"/>
                <a:cs typeface="+mn-cs"/>
              </a:rPr>
              <a:t>Report k datu</a:t>
            </a:r>
            <a:r>
              <a:rPr kumimoji="0" lang="cs-CZ" sz="1200" b="0" i="0" u="none" strike="noStrike" kern="100" cap="none" spc="0" normalizeH="0" baseline="0" noProof="0" dirty="0">
                <a:ln>
                  <a:noFill/>
                </a:ln>
                <a:solidFill>
                  <a:srgbClr val="000000"/>
                </a:solidFill>
                <a:effectLst/>
                <a:uLnTx/>
                <a:uFillTx/>
                <a:latin typeface="Aptos"/>
                <a:ea typeface="+mn-ea"/>
                <a:cs typeface="+mn-cs"/>
              </a:rPr>
              <a:t>: 11.11.2025</a:t>
            </a:r>
            <a:endParaRPr kumimoji="0" lang="en-US" sz="12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1" name="Obdélník 30">
            <a:extLst>
              <a:ext uri="{FF2B5EF4-FFF2-40B4-BE49-F238E27FC236}">
                <a16:creationId xmlns:a16="http://schemas.microsoft.com/office/drawing/2014/main" id="{A86CD423-2640-468D-86A8-8042C60EA8A5}"/>
              </a:ext>
            </a:extLst>
          </p:cNvPr>
          <p:cNvSpPr/>
          <p:nvPr/>
        </p:nvSpPr>
        <p:spPr>
          <a:xfrm>
            <a:off x="9334739" y="1217518"/>
            <a:ext cx="2093714" cy="1622531"/>
          </a:xfrm>
          <a:prstGeom prst="rect">
            <a:avLst/>
          </a:prstGeom>
          <a:noFill/>
          <a:ln>
            <a:solidFill>
              <a:schemeClr val="tx2"/>
            </a:solidFill>
          </a:ln>
        </p:spPr>
        <p:txBody>
          <a:bodyPr vert="horz" lIns="91440" tIns="45720" rIns="91440" bIns="45720" rtlCol="0" anchor="t">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100" b="0" i="0" u="none" strike="noStrike" kern="1200" cap="none" spc="0" normalizeH="0" baseline="0" noProof="0">
                <a:ln>
                  <a:noFill/>
                </a:ln>
                <a:solidFill>
                  <a:srgbClr val="003A63"/>
                </a:solidFill>
                <a:effectLst/>
                <a:uLnTx/>
                <a:uFillTx/>
                <a:latin typeface="Arial" panose="020B0604020202020204" pitchFamily="34" charset="0"/>
                <a:ea typeface="+mn-ea"/>
                <a:cs typeface="Arial" panose="020B0604020202020204" pitchFamily="34" charset="0"/>
              </a:rPr>
              <a:t>Celkový stav</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100" b="0" i="0" u="none" strike="noStrike" kern="1200" cap="none" spc="0" normalizeH="0" baseline="0" noProof="0">
              <a:ln>
                <a:noFill/>
              </a:ln>
              <a:solidFill>
                <a:srgbClr val="003A63"/>
              </a:solidFill>
              <a:effectLst/>
              <a:uLnTx/>
              <a:uFillTx/>
              <a:latin typeface="Arial" panose="020B0604020202020204" pitchFamily="34" charset="0"/>
              <a:ea typeface="+mn-ea"/>
              <a:cs typeface="Arial" panose="020B0604020202020204" pitchFamily="34" charset="0"/>
            </a:endParaRPr>
          </a:p>
        </p:txBody>
      </p:sp>
      <p:sp>
        <p:nvSpPr>
          <p:cNvPr id="32" name="Ovál 31">
            <a:extLst>
              <a:ext uri="{FF2B5EF4-FFF2-40B4-BE49-F238E27FC236}">
                <a16:creationId xmlns:a16="http://schemas.microsoft.com/office/drawing/2014/main" id="{FA0E34D1-665D-0EE3-9CF9-A2F41C8F8B34}"/>
              </a:ext>
            </a:extLst>
          </p:cNvPr>
          <p:cNvSpPr>
            <a:spLocks noChangeAspect="1"/>
          </p:cNvSpPr>
          <p:nvPr/>
        </p:nvSpPr>
        <p:spPr>
          <a:xfrm>
            <a:off x="9616273" y="1464877"/>
            <a:ext cx="288000" cy="288000"/>
          </a:xfrm>
          <a:prstGeom prst="ellipse">
            <a:avLst/>
          </a:prstGeom>
          <a:solidFill>
            <a:srgbClr val="FFC000"/>
          </a:solidFill>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Šipka vpravo 32">
            <a:extLst>
              <a:ext uri="{FF2B5EF4-FFF2-40B4-BE49-F238E27FC236}">
                <a16:creationId xmlns:a16="http://schemas.microsoft.com/office/drawing/2014/main" id="{43C136CD-A35C-04CC-1383-06F3862AD973}"/>
              </a:ext>
            </a:extLst>
          </p:cNvPr>
          <p:cNvSpPr/>
          <p:nvPr/>
        </p:nvSpPr>
        <p:spPr>
          <a:xfrm>
            <a:off x="10076011" y="1518677"/>
            <a:ext cx="572877" cy="180400"/>
          </a:xfrm>
          <a:prstGeom prst="rightArrow">
            <a:avLst/>
          </a:prstGeom>
          <a:solidFill>
            <a:schemeClr val="accent6"/>
          </a:solidFill>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Ovál 33">
            <a:extLst>
              <a:ext uri="{FF2B5EF4-FFF2-40B4-BE49-F238E27FC236}">
                <a16:creationId xmlns:a16="http://schemas.microsoft.com/office/drawing/2014/main" id="{64D6A48C-568F-80C8-457D-64C384D62C27}"/>
              </a:ext>
            </a:extLst>
          </p:cNvPr>
          <p:cNvSpPr>
            <a:spLocks noChangeAspect="1"/>
          </p:cNvSpPr>
          <p:nvPr/>
        </p:nvSpPr>
        <p:spPr>
          <a:xfrm>
            <a:off x="10820797" y="1464877"/>
            <a:ext cx="288000" cy="288000"/>
          </a:xfrm>
          <a:prstGeom prst="ellipse">
            <a:avLst/>
          </a:prstGeom>
          <a:solidFill>
            <a:schemeClr val="accent3"/>
          </a:solidFill>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1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35" name="Přímá spojnice 34">
            <a:extLst>
              <a:ext uri="{FF2B5EF4-FFF2-40B4-BE49-F238E27FC236}">
                <a16:creationId xmlns:a16="http://schemas.microsoft.com/office/drawing/2014/main" id="{76966815-B0CE-C6CC-5C9D-F7BC1EEBCB38}"/>
              </a:ext>
            </a:extLst>
          </p:cNvPr>
          <p:cNvCxnSpPr>
            <a:cxnSpLocks/>
          </p:cNvCxnSpPr>
          <p:nvPr/>
        </p:nvCxnSpPr>
        <p:spPr>
          <a:xfrm flipV="1">
            <a:off x="9503243" y="1952162"/>
            <a:ext cx="1718412" cy="64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36" name="Tabulka 35">
            <a:extLst>
              <a:ext uri="{FF2B5EF4-FFF2-40B4-BE49-F238E27FC236}">
                <a16:creationId xmlns:a16="http://schemas.microsoft.com/office/drawing/2014/main" id="{395D2A1D-8E3C-E1B8-0E1D-05C3CB93DA09}"/>
              </a:ext>
            </a:extLst>
          </p:cNvPr>
          <p:cNvGraphicFramePr>
            <a:graphicFrameLocks noGrp="1"/>
          </p:cNvGraphicFramePr>
          <p:nvPr/>
        </p:nvGraphicFramePr>
        <p:xfrm>
          <a:off x="9535992" y="1976133"/>
          <a:ext cx="900460" cy="882675"/>
        </p:xfrm>
        <a:graphic>
          <a:graphicData uri="http://schemas.openxmlformats.org/drawingml/2006/table">
            <a:tbl>
              <a:tblPr firstRow="1" bandRow="1"/>
              <a:tblGrid>
                <a:gridCol w="900460">
                  <a:extLst>
                    <a:ext uri="{9D8B030D-6E8A-4147-A177-3AD203B41FA5}">
                      <a16:colId xmlns:a16="http://schemas.microsoft.com/office/drawing/2014/main" val="1558659466"/>
                    </a:ext>
                  </a:extLst>
                </a:gridCol>
              </a:tblGrid>
              <a:tr h="29422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a:r>
                        <a:rPr lang="cs-CZ" sz="1200" b="0" i="0">
                          <a:solidFill>
                            <a:schemeClr val="tx2"/>
                          </a:solidFill>
                        </a:rPr>
                        <a:t>Rozsah:</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7884895"/>
                  </a:ext>
                </a:extLst>
              </a:tr>
              <a:tr h="294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cs-CZ" sz="1200" b="0" i="0">
                          <a:solidFill>
                            <a:schemeClr val="tx2"/>
                          </a:solidFill>
                        </a:rPr>
                        <a:t>Termíny:</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386019"/>
                  </a:ext>
                </a:extLst>
              </a:tr>
              <a:tr h="29422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cs-CZ" sz="1200" b="0" i="0">
                          <a:solidFill>
                            <a:schemeClr val="tx2"/>
                          </a:solidFill>
                        </a:rPr>
                        <a:t>Zdroje:</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9539017"/>
                  </a:ext>
                </a:extLst>
              </a:tr>
            </a:tbl>
          </a:graphicData>
        </a:graphic>
      </p:graphicFrame>
      <p:sp>
        <p:nvSpPr>
          <p:cNvPr id="37" name="Obdélník 36">
            <a:extLst>
              <a:ext uri="{FF2B5EF4-FFF2-40B4-BE49-F238E27FC236}">
                <a16:creationId xmlns:a16="http://schemas.microsoft.com/office/drawing/2014/main" id="{E3D08F7E-A413-0C90-3D0A-6A8672CB35B3}"/>
              </a:ext>
            </a:extLst>
          </p:cNvPr>
          <p:cNvSpPr/>
          <p:nvPr/>
        </p:nvSpPr>
        <p:spPr>
          <a:xfrm>
            <a:off x="1308642" y="6399419"/>
            <a:ext cx="10128322" cy="331755"/>
          </a:xfrm>
          <a:prstGeom prst="rect">
            <a:avLst/>
          </a:prstGeom>
        </p:spPr>
        <p:txBody>
          <a:bodyPr wrap="square" lIns="0" tIns="0" rIns="0" bIns="0" numCol="2" anchor="ctr">
            <a:noAutofit/>
          </a:bodyPr>
          <a:lstStyle/>
          <a:p>
            <a:pPr marL="0" marR="0" lvl="0" indent="0" algn="l" defTabSz="1219170" rtl="0" eaLnBrk="0" fontAlgn="base" latinLnBrk="0" hangingPunct="0">
              <a:lnSpc>
                <a:spcPct val="100000"/>
              </a:lnSpc>
              <a:spcBef>
                <a:spcPct val="0"/>
              </a:spcBef>
              <a:spcAft>
                <a:spcPts val="0"/>
              </a:spcAft>
              <a:buClrTx/>
              <a:buSzTx/>
              <a:buFontTx/>
              <a:buNone/>
              <a:tabLst/>
              <a:defRPr/>
            </a:pPr>
            <a:r>
              <a:rPr kumimoji="0" lang="cs-CZ" sz="900" b="1" i="0" u="none" strike="noStrike" kern="1200" cap="none" spc="0" normalizeH="0" baseline="0" noProof="0">
                <a:ln>
                  <a:noFill/>
                </a:ln>
                <a:solidFill>
                  <a:srgbClr val="00B050"/>
                </a:solidFill>
                <a:effectLst/>
                <a:uLnTx/>
                <a:uFillTx/>
                <a:latin typeface="Arial" panose="020B0604020202020204" pitchFamily="34" charset="0"/>
                <a:ea typeface="MS Mincho" panose="02020609040205080304" pitchFamily="49" charset="-128"/>
                <a:cs typeface="Arial" panose="020B0604020202020204" pitchFamily="34" charset="0"/>
              </a:rPr>
              <a:t>●</a:t>
            </a:r>
            <a:r>
              <a:rPr kumimoji="0" lang="cs-CZ" sz="900" b="1" i="0" u="none" strike="noStrike" kern="1200" cap="none" spc="0" normalizeH="0" baseline="0" noProof="0">
                <a:ln>
                  <a:noFill/>
                </a:ln>
                <a:solidFill>
                  <a:srgbClr val="002776"/>
                </a:solidFill>
                <a:effectLst/>
                <a:uLnTx/>
                <a:uFillTx/>
                <a:latin typeface="Arial" panose="020B0604020202020204" pitchFamily="34" charset="0"/>
                <a:ea typeface="MS Mincho" panose="02020609040205080304" pitchFamily="49" charset="-128"/>
                <a:cs typeface="Arial" panose="020B0604020202020204" pitchFamily="34" charset="0"/>
              </a:rPr>
              <a:t> </a:t>
            </a:r>
            <a:r>
              <a:rPr kumimoji="0" lang="cs-CZ" sz="900" b="0" i="1" u="none" strike="noStrike" kern="1200" cap="none" spc="0" normalizeH="0" baseline="0" noProof="0">
                <a:ln>
                  <a:noFill/>
                </a:ln>
                <a:solidFill>
                  <a:srgbClr val="002776"/>
                </a:solidFill>
                <a:effectLst/>
                <a:uLnTx/>
                <a:uFillTx/>
                <a:latin typeface="Arial" panose="020B0604020202020204" pitchFamily="34" charset="0"/>
                <a:ea typeface="MS Mincho" panose="02020609040205080304" pitchFamily="49" charset="-128"/>
                <a:cs typeface="Arial" panose="020B0604020202020204" pitchFamily="34" charset="0"/>
              </a:rPr>
              <a:t>Bez problému, projekt postupuje v rámci plánovaného rozsahu, harmonogramu a rozpočtu.</a:t>
            </a:r>
          </a:p>
          <a:p>
            <a:pPr marL="0" marR="0" lvl="0" indent="0" algn="l" defTabSz="1219170" rtl="0" eaLnBrk="0" fontAlgn="base" latinLnBrk="0" hangingPunct="0">
              <a:lnSpc>
                <a:spcPct val="100000"/>
              </a:lnSpc>
              <a:spcBef>
                <a:spcPct val="0"/>
              </a:spcBef>
              <a:spcAft>
                <a:spcPts val="0"/>
              </a:spcAft>
              <a:buClrTx/>
              <a:buSzTx/>
              <a:buFontTx/>
              <a:buNone/>
              <a:tabLst/>
              <a:defRPr/>
            </a:pPr>
            <a:r>
              <a:rPr kumimoji="0" lang="cs-CZ" sz="900" b="1" i="0" u="none" strike="noStrike" kern="1200" cap="none" spc="0" normalizeH="0" baseline="0" noProof="0">
                <a:ln>
                  <a:noFill/>
                </a:ln>
                <a:solidFill>
                  <a:srgbClr val="FFCC00"/>
                </a:solidFill>
                <a:effectLst/>
                <a:uLnTx/>
                <a:uFillTx/>
                <a:latin typeface="Arial" panose="020B0604020202020204" pitchFamily="34" charset="0"/>
                <a:ea typeface="MS Mincho" panose="02020609040205080304" pitchFamily="49" charset="-128"/>
                <a:cs typeface="Arial" panose="020B0604020202020204" pitchFamily="34" charset="0"/>
              </a:rPr>
              <a:t>●</a:t>
            </a:r>
            <a:r>
              <a:rPr kumimoji="0" lang="cs-CZ" sz="900" b="0" i="1" u="none" strike="noStrike" kern="1200" cap="none" spc="0" normalizeH="0" baseline="0" noProof="0">
                <a:ln>
                  <a:noFill/>
                </a:ln>
                <a:solidFill>
                  <a:srgbClr val="002776"/>
                </a:solidFill>
                <a:effectLst/>
                <a:uLnTx/>
                <a:uFillTx/>
                <a:latin typeface="Arial" panose="020B0604020202020204" pitchFamily="34" charset="0"/>
                <a:ea typeface="MS Mincho" panose="02020609040205080304" pitchFamily="49" charset="-128"/>
                <a:cs typeface="Arial" panose="020B0604020202020204" pitchFamily="34" charset="0"/>
              </a:rPr>
              <a:t> Problém s možným dopadem na projekt, pokud by nebylo řešeno.</a:t>
            </a:r>
          </a:p>
          <a:p>
            <a:pPr marL="0" marR="0" lvl="0" indent="0" algn="l" defTabSz="1219170" rtl="0" eaLnBrk="0" fontAlgn="base" latinLnBrk="0" hangingPunct="0">
              <a:lnSpc>
                <a:spcPct val="100000"/>
              </a:lnSpc>
              <a:spcBef>
                <a:spcPct val="0"/>
              </a:spcBef>
              <a:spcAft>
                <a:spcPts val="0"/>
              </a:spcAft>
              <a:buClrTx/>
              <a:buSzTx/>
              <a:buFontTx/>
              <a:buNone/>
              <a:tabLst/>
              <a:defRPr/>
            </a:pPr>
            <a:r>
              <a:rPr kumimoji="0" lang="cs-CZ" sz="900" b="1" i="0" u="none" strike="noStrike" kern="1200" cap="none" spc="0" normalizeH="0" baseline="0" noProof="0">
                <a:ln>
                  <a:noFill/>
                </a:ln>
                <a:solidFill>
                  <a:srgbClr val="FF0000"/>
                </a:solidFill>
                <a:effectLst/>
                <a:uLnTx/>
                <a:uFillTx/>
                <a:latin typeface="Arial" panose="020B0604020202020204" pitchFamily="34" charset="0"/>
                <a:ea typeface="MS Mincho" panose="02020609040205080304" pitchFamily="49" charset="-128"/>
                <a:cs typeface="Arial" panose="020B0604020202020204" pitchFamily="34" charset="0"/>
              </a:rPr>
              <a:t>●</a:t>
            </a:r>
            <a:r>
              <a:rPr kumimoji="0" lang="cs-CZ" sz="900" b="0" i="1" u="none" strike="noStrike" kern="1200" cap="none" spc="0" normalizeH="0" baseline="0" noProof="0">
                <a:ln>
                  <a:noFill/>
                </a:ln>
                <a:solidFill>
                  <a:srgbClr val="002776"/>
                </a:solidFill>
                <a:effectLst/>
                <a:uLnTx/>
                <a:uFillTx/>
                <a:latin typeface="Arial" panose="020B0604020202020204" pitchFamily="34" charset="0"/>
                <a:ea typeface="MS Mincho" panose="02020609040205080304" pitchFamily="49" charset="-128"/>
                <a:cs typeface="Arial" panose="020B0604020202020204" pitchFamily="34" charset="0"/>
              </a:rPr>
              <a:t> Problém s dopadem na projekt, jestliže nebude ihned provedeno nápravné opatření.</a:t>
            </a:r>
          </a:p>
          <a:p>
            <a:pPr marL="0" marR="0" lvl="0" indent="0" algn="l" defTabSz="1219170" rtl="0" eaLnBrk="0" fontAlgn="base" latinLnBrk="0" hangingPunct="0">
              <a:lnSpc>
                <a:spcPct val="100000"/>
              </a:lnSpc>
              <a:spcBef>
                <a:spcPct val="0"/>
              </a:spcBef>
              <a:spcAft>
                <a:spcPts val="0"/>
              </a:spcAft>
              <a:buClrTx/>
              <a:buSzTx/>
              <a:buFontTx/>
              <a:buNone/>
              <a:tabLst/>
              <a:defRPr/>
            </a:pPr>
            <a:r>
              <a:rPr kumimoji="0" lang="cs-CZ" sz="900" b="1" i="0" u="none" strike="noStrike" kern="1200" cap="none" spc="0" normalizeH="0" baseline="0" noProof="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a:t>
            </a:r>
            <a:r>
              <a:rPr kumimoji="0" lang="cs-CZ" sz="900" b="0" i="0" u="none" strike="noStrike" kern="1200" cap="none" spc="0" normalizeH="0" baseline="0" noProof="0">
                <a:ln>
                  <a:noFill/>
                </a:ln>
                <a:solidFill>
                  <a:srgbClr val="002776"/>
                </a:solidFill>
                <a:effectLst/>
                <a:uLnTx/>
                <a:uFillTx/>
                <a:latin typeface="Arial" panose="020B0604020202020204" pitchFamily="34" charset="0"/>
                <a:ea typeface="MS Mincho" panose="02020609040205080304" pitchFamily="49" charset="-128"/>
                <a:cs typeface="Arial" panose="020B0604020202020204" pitchFamily="34" charset="0"/>
              </a:rPr>
              <a:t> </a:t>
            </a:r>
            <a:r>
              <a:rPr kumimoji="0" lang="cs-CZ" sz="900" b="0" i="1" u="none" strike="noStrike" kern="1200" cap="none" spc="0" normalizeH="0" baseline="0" noProof="0">
                <a:ln>
                  <a:noFill/>
                </a:ln>
                <a:solidFill>
                  <a:srgbClr val="002776"/>
                </a:solidFill>
                <a:effectLst/>
                <a:uLnTx/>
                <a:uFillTx/>
                <a:latin typeface="Arial" panose="020B0604020202020204" pitchFamily="34" charset="0"/>
                <a:ea typeface="MS Mincho" panose="02020609040205080304" pitchFamily="49" charset="-128"/>
                <a:cs typeface="Arial" panose="020B0604020202020204" pitchFamily="34" charset="0"/>
              </a:rPr>
              <a:t>Problém s kritickým dopadem mimo projekt vyžadující okamžité opatření vedení společnosti.</a:t>
            </a:r>
          </a:p>
        </p:txBody>
      </p:sp>
      <p:sp>
        <p:nvSpPr>
          <p:cNvPr id="38" name="Obdélník 37">
            <a:extLst>
              <a:ext uri="{FF2B5EF4-FFF2-40B4-BE49-F238E27FC236}">
                <a16:creationId xmlns:a16="http://schemas.microsoft.com/office/drawing/2014/main" id="{40D05CB0-573A-349B-9E63-F9BF6C2B53BA}"/>
              </a:ext>
            </a:extLst>
          </p:cNvPr>
          <p:cNvSpPr/>
          <p:nvPr/>
        </p:nvSpPr>
        <p:spPr>
          <a:xfrm>
            <a:off x="641884" y="6433958"/>
            <a:ext cx="523237" cy="231772"/>
          </a:xfrm>
          <a:prstGeom prst="rect">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cs-CZ" sz="900" b="1" i="1" u="none" strike="noStrike" kern="1200" cap="none" spc="0" normalizeH="0" baseline="0" noProof="0">
                <a:ln>
                  <a:noFill/>
                </a:ln>
                <a:solidFill>
                  <a:srgbClr val="002776"/>
                </a:solidFill>
                <a:effectLst/>
                <a:uLnTx/>
                <a:uFillTx/>
                <a:latin typeface="Arial" panose="020B0604020202020204" pitchFamily="34" charset="0"/>
                <a:ea typeface="+mn-ea"/>
                <a:cs typeface="Arial" panose="020B0604020202020204" pitchFamily="34" charset="0"/>
              </a:rPr>
              <a:t>Zdraví projektu:</a:t>
            </a:r>
          </a:p>
        </p:txBody>
      </p:sp>
      <p:sp>
        <p:nvSpPr>
          <p:cNvPr id="39" name="Obdélník 38">
            <a:extLst>
              <a:ext uri="{FF2B5EF4-FFF2-40B4-BE49-F238E27FC236}">
                <a16:creationId xmlns:a16="http://schemas.microsoft.com/office/drawing/2014/main" id="{F939E458-B89C-CF1B-6AB1-2D333C1A2260}"/>
              </a:ext>
            </a:extLst>
          </p:cNvPr>
          <p:cNvSpPr/>
          <p:nvPr/>
        </p:nvSpPr>
        <p:spPr>
          <a:xfrm>
            <a:off x="9554049" y="1799424"/>
            <a:ext cx="429086" cy="118376"/>
          </a:xfrm>
          <a:prstGeom prst="rect">
            <a:avLst/>
          </a:prstGeom>
          <a:noFill/>
          <a:ln w="635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cs-CZ" sz="900" b="0" i="1" u="none" strike="noStrike" kern="0" cap="none" spc="0" normalizeH="0" baseline="0" noProof="0">
                <a:ln>
                  <a:noFill/>
                </a:ln>
                <a:solidFill>
                  <a:srgbClr val="003A63"/>
                </a:solidFill>
                <a:effectLst/>
                <a:uLnTx/>
                <a:uFillTx/>
                <a:latin typeface="Arial" panose="020B0604020202020204" pitchFamily="34" charset="0"/>
                <a:ea typeface="+mn-ea"/>
                <a:cs typeface="Arial" panose="020B0604020202020204" pitchFamily="34" charset="0"/>
              </a:rPr>
              <a:t>Minulý</a:t>
            </a:r>
          </a:p>
        </p:txBody>
      </p:sp>
      <p:sp>
        <p:nvSpPr>
          <p:cNvPr id="40" name="Obdélník 39">
            <a:extLst>
              <a:ext uri="{FF2B5EF4-FFF2-40B4-BE49-F238E27FC236}">
                <a16:creationId xmlns:a16="http://schemas.microsoft.com/office/drawing/2014/main" id="{40DE7ABF-D3AA-B930-970F-93FF467044BA}"/>
              </a:ext>
            </a:extLst>
          </p:cNvPr>
          <p:cNvSpPr/>
          <p:nvPr/>
        </p:nvSpPr>
        <p:spPr>
          <a:xfrm>
            <a:off x="10737819" y="1799424"/>
            <a:ext cx="454639" cy="98965"/>
          </a:xfrm>
          <a:prstGeom prst="rect">
            <a:avLst/>
          </a:prstGeom>
          <a:noFill/>
          <a:ln w="635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cs-CZ" sz="900" b="0" i="1" u="none" strike="noStrike" kern="0" cap="none" spc="0" normalizeH="0" baseline="0" noProof="0">
                <a:ln>
                  <a:noFill/>
                </a:ln>
                <a:solidFill>
                  <a:srgbClr val="003A63"/>
                </a:solidFill>
                <a:effectLst/>
                <a:uLnTx/>
                <a:uFillTx/>
                <a:latin typeface="Arial" panose="020B0604020202020204" pitchFamily="34" charset="0"/>
                <a:ea typeface="+mn-ea"/>
                <a:cs typeface="Arial" panose="020B0604020202020204" pitchFamily="34" charset="0"/>
              </a:rPr>
              <a:t>Aktuální</a:t>
            </a:r>
          </a:p>
        </p:txBody>
      </p:sp>
      <p:sp>
        <p:nvSpPr>
          <p:cNvPr id="41" name="Ovál 40">
            <a:extLst>
              <a:ext uri="{FF2B5EF4-FFF2-40B4-BE49-F238E27FC236}">
                <a16:creationId xmlns:a16="http://schemas.microsoft.com/office/drawing/2014/main" id="{00864A30-3BBC-AEDE-DA49-D338D2A3E6ED}"/>
              </a:ext>
            </a:extLst>
          </p:cNvPr>
          <p:cNvSpPr>
            <a:spLocks noChangeAspect="1"/>
          </p:cNvSpPr>
          <p:nvPr/>
        </p:nvSpPr>
        <p:spPr>
          <a:xfrm>
            <a:off x="10293565" y="2031792"/>
            <a:ext cx="180000" cy="180000"/>
          </a:xfrm>
          <a:prstGeom prst="ellipse">
            <a:avLst/>
          </a:prstGeom>
          <a:solidFill>
            <a:srgbClr val="FFC000"/>
          </a:solidFill>
          <a:ln>
            <a:no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1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2" name="Ovál 41">
            <a:extLst>
              <a:ext uri="{FF2B5EF4-FFF2-40B4-BE49-F238E27FC236}">
                <a16:creationId xmlns:a16="http://schemas.microsoft.com/office/drawing/2014/main" id="{03B511F2-1881-9DFA-6A56-F6DF1FF20EF5}"/>
              </a:ext>
            </a:extLst>
          </p:cNvPr>
          <p:cNvSpPr>
            <a:spLocks noChangeAspect="1"/>
          </p:cNvSpPr>
          <p:nvPr/>
        </p:nvSpPr>
        <p:spPr>
          <a:xfrm>
            <a:off x="10293040" y="2327360"/>
            <a:ext cx="180000" cy="180000"/>
          </a:xfrm>
          <a:prstGeom prst="ellipse">
            <a:avLst/>
          </a:prstGeom>
          <a:solidFill>
            <a:srgbClr val="FFC000"/>
          </a:solidFill>
          <a:ln>
            <a:no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1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3" name="Ovál 42">
            <a:extLst>
              <a:ext uri="{FF2B5EF4-FFF2-40B4-BE49-F238E27FC236}">
                <a16:creationId xmlns:a16="http://schemas.microsoft.com/office/drawing/2014/main" id="{0647C795-FCD4-863E-8701-666749B7AA8D}"/>
              </a:ext>
            </a:extLst>
          </p:cNvPr>
          <p:cNvSpPr>
            <a:spLocks noChangeAspect="1"/>
          </p:cNvSpPr>
          <p:nvPr/>
        </p:nvSpPr>
        <p:spPr>
          <a:xfrm>
            <a:off x="10293040" y="2620738"/>
            <a:ext cx="180000" cy="180000"/>
          </a:xfrm>
          <a:prstGeom prst="ellipse">
            <a:avLst/>
          </a:prstGeom>
          <a:solidFill>
            <a:srgbClr val="FFC000"/>
          </a:solidFill>
          <a:ln>
            <a:no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1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4" name="Šipka vpravo 43">
            <a:extLst>
              <a:ext uri="{FF2B5EF4-FFF2-40B4-BE49-F238E27FC236}">
                <a16:creationId xmlns:a16="http://schemas.microsoft.com/office/drawing/2014/main" id="{4971EC1C-10B4-2FA5-EF9A-69FD08722A8A}"/>
              </a:ext>
            </a:extLst>
          </p:cNvPr>
          <p:cNvSpPr/>
          <p:nvPr/>
        </p:nvSpPr>
        <p:spPr>
          <a:xfrm>
            <a:off x="10579644" y="2075322"/>
            <a:ext cx="184995" cy="101555"/>
          </a:xfrm>
          <a:prstGeom prst="rightArrow">
            <a:avLst/>
          </a:prstGeom>
          <a:solidFill>
            <a:schemeClr val="accent6"/>
          </a:solidFill>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 name="Šipka vpravo 44">
            <a:extLst>
              <a:ext uri="{FF2B5EF4-FFF2-40B4-BE49-F238E27FC236}">
                <a16:creationId xmlns:a16="http://schemas.microsoft.com/office/drawing/2014/main" id="{1928D4A6-8D33-D3EA-1845-8F6BA7156085}"/>
              </a:ext>
            </a:extLst>
          </p:cNvPr>
          <p:cNvSpPr/>
          <p:nvPr/>
        </p:nvSpPr>
        <p:spPr>
          <a:xfrm>
            <a:off x="10579643" y="2368660"/>
            <a:ext cx="184995" cy="101555"/>
          </a:xfrm>
          <a:prstGeom prst="rightArrow">
            <a:avLst/>
          </a:prstGeom>
          <a:solidFill>
            <a:schemeClr val="accent6"/>
          </a:solidFill>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6" name="Šipka vpravo 45">
            <a:extLst>
              <a:ext uri="{FF2B5EF4-FFF2-40B4-BE49-F238E27FC236}">
                <a16:creationId xmlns:a16="http://schemas.microsoft.com/office/drawing/2014/main" id="{6D0A49A8-377A-D6C9-539C-E5D77121D5BB}"/>
              </a:ext>
            </a:extLst>
          </p:cNvPr>
          <p:cNvSpPr/>
          <p:nvPr/>
        </p:nvSpPr>
        <p:spPr>
          <a:xfrm>
            <a:off x="10579643" y="2662770"/>
            <a:ext cx="184995" cy="101555"/>
          </a:xfrm>
          <a:prstGeom prst="rightArrow">
            <a:avLst/>
          </a:prstGeom>
          <a:solidFill>
            <a:schemeClr val="accent6"/>
          </a:solidFill>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 name="Ovál 46">
            <a:extLst>
              <a:ext uri="{FF2B5EF4-FFF2-40B4-BE49-F238E27FC236}">
                <a16:creationId xmlns:a16="http://schemas.microsoft.com/office/drawing/2014/main" id="{0062A3F1-63AA-9E24-9323-2D0AB66C02BA}"/>
              </a:ext>
            </a:extLst>
          </p:cNvPr>
          <p:cNvSpPr>
            <a:spLocks noChangeAspect="1"/>
          </p:cNvSpPr>
          <p:nvPr/>
        </p:nvSpPr>
        <p:spPr>
          <a:xfrm>
            <a:off x="10853823" y="2028403"/>
            <a:ext cx="180000" cy="180000"/>
          </a:xfrm>
          <a:prstGeom prst="ellipse">
            <a:avLst/>
          </a:prstGeom>
          <a:solidFill>
            <a:srgbClr val="FFC000"/>
          </a:solidFill>
          <a:ln>
            <a:no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1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8" name="Ovál 47">
            <a:extLst>
              <a:ext uri="{FF2B5EF4-FFF2-40B4-BE49-F238E27FC236}">
                <a16:creationId xmlns:a16="http://schemas.microsoft.com/office/drawing/2014/main" id="{65CB6AAD-45D8-B507-B806-54AD8114AC29}"/>
              </a:ext>
            </a:extLst>
          </p:cNvPr>
          <p:cNvSpPr>
            <a:spLocks noChangeAspect="1"/>
          </p:cNvSpPr>
          <p:nvPr/>
        </p:nvSpPr>
        <p:spPr>
          <a:xfrm>
            <a:off x="10853298" y="2323971"/>
            <a:ext cx="180000" cy="180000"/>
          </a:xfrm>
          <a:prstGeom prst="ellipse">
            <a:avLst/>
          </a:prstGeom>
          <a:solidFill>
            <a:srgbClr val="FFC000"/>
          </a:solidFill>
          <a:ln>
            <a:no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1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9" name="Ovál 48">
            <a:extLst>
              <a:ext uri="{FF2B5EF4-FFF2-40B4-BE49-F238E27FC236}">
                <a16:creationId xmlns:a16="http://schemas.microsoft.com/office/drawing/2014/main" id="{D61B7915-FFDF-51D6-232B-8FEE064D1E76}"/>
              </a:ext>
            </a:extLst>
          </p:cNvPr>
          <p:cNvSpPr>
            <a:spLocks noChangeAspect="1"/>
          </p:cNvSpPr>
          <p:nvPr/>
        </p:nvSpPr>
        <p:spPr>
          <a:xfrm>
            <a:off x="10853298" y="2617349"/>
            <a:ext cx="180000" cy="180000"/>
          </a:xfrm>
          <a:prstGeom prst="ellipse">
            <a:avLst/>
          </a:prstGeom>
          <a:solidFill>
            <a:schemeClr val="accent3"/>
          </a:solidFill>
          <a:ln>
            <a:no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1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0" name="Obdélník 49">
            <a:extLst>
              <a:ext uri="{FF2B5EF4-FFF2-40B4-BE49-F238E27FC236}">
                <a16:creationId xmlns:a16="http://schemas.microsoft.com/office/drawing/2014/main" id="{60B538D4-CB10-02B8-326A-99EA69EEAA5F}"/>
              </a:ext>
            </a:extLst>
          </p:cNvPr>
          <p:cNvSpPr/>
          <p:nvPr/>
        </p:nvSpPr>
        <p:spPr>
          <a:xfrm>
            <a:off x="6121311" y="2852408"/>
            <a:ext cx="5328080" cy="366843"/>
          </a:xfrm>
          <a:prstGeom prst="rect">
            <a:avLst/>
          </a:prstGeom>
          <a:solidFill>
            <a:schemeClr val="tx2"/>
          </a:solidFill>
          <a:ln>
            <a:solidFill>
              <a:schemeClr val="tx2"/>
            </a:solidFill>
          </a:ln>
        </p:spPr>
        <p:txBody>
          <a:bodyPr vert="horz" lIns="91440" tIns="45720" rIns="91440" bIns="45720" rtlCol="0" anchor="ctr" anchorCtr="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Rizika a otevřené body</a:t>
            </a:r>
          </a:p>
        </p:txBody>
      </p:sp>
      <p:sp>
        <p:nvSpPr>
          <p:cNvPr id="51" name="Obdélník 50">
            <a:extLst>
              <a:ext uri="{FF2B5EF4-FFF2-40B4-BE49-F238E27FC236}">
                <a16:creationId xmlns:a16="http://schemas.microsoft.com/office/drawing/2014/main" id="{26C33EE6-D31B-B81A-82B5-C290CDF3829A}"/>
              </a:ext>
            </a:extLst>
          </p:cNvPr>
          <p:cNvSpPr/>
          <p:nvPr/>
        </p:nvSpPr>
        <p:spPr>
          <a:xfrm>
            <a:off x="6128259" y="3195819"/>
            <a:ext cx="5325838" cy="1791270"/>
          </a:xfrm>
          <a:prstGeom prst="rect">
            <a:avLst/>
          </a:prstGeom>
          <a:noFill/>
          <a:ln>
            <a:solidFill>
              <a:schemeClr val="tx2"/>
            </a:solidFill>
          </a:ln>
        </p:spPr>
        <p:txBody>
          <a:bodyPr vert="horz" lIns="91440" tIns="45720" rIns="91440" bIns="45720" rtlCol="0" anchor="t">
            <a:noAutofit/>
          </a:bodyPr>
          <a:lstStyle/>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sz="1100" b="0" i="0" u="none" strike="noStrike" kern="1200" cap="none" spc="0" normalizeH="0" baseline="0" noProof="0">
              <a:ln>
                <a:noFill/>
              </a:ln>
              <a:solidFill>
                <a:srgbClr val="003A63"/>
              </a:solidFill>
              <a:effectLst/>
              <a:uLnTx/>
              <a:uFillTx/>
              <a:latin typeface="Arial" panose="020B0604020202020204" pitchFamily="34" charset="0"/>
              <a:ea typeface="+mn-ea"/>
              <a:cs typeface="Arial" panose="020B0604020202020204" pitchFamily="34" charset="0"/>
            </a:endParaRPr>
          </a:p>
        </p:txBody>
      </p:sp>
      <p:grpSp>
        <p:nvGrpSpPr>
          <p:cNvPr id="52" name="Group 17">
            <a:extLst>
              <a:ext uri="{FF2B5EF4-FFF2-40B4-BE49-F238E27FC236}">
                <a16:creationId xmlns:a16="http://schemas.microsoft.com/office/drawing/2014/main" id="{2089B0F5-22B1-BD8C-A877-4F191868354C}"/>
              </a:ext>
            </a:extLst>
          </p:cNvPr>
          <p:cNvGrpSpPr/>
          <p:nvPr/>
        </p:nvGrpSpPr>
        <p:grpSpPr>
          <a:xfrm>
            <a:off x="6142083" y="5023924"/>
            <a:ext cx="5328080" cy="1247203"/>
            <a:chOff x="6229876" y="5073929"/>
            <a:chExt cx="5328080" cy="1323100"/>
          </a:xfrm>
        </p:grpSpPr>
        <p:sp>
          <p:nvSpPr>
            <p:cNvPr id="53" name="Obdélník 52">
              <a:extLst>
                <a:ext uri="{FF2B5EF4-FFF2-40B4-BE49-F238E27FC236}">
                  <a16:creationId xmlns:a16="http://schemas.microsoft.com/office/drawing/2014/main" id="{F5850C61-5F2F-D63C-1419-8B75D1FE15EE}"/>
                </a:ext>
              </a:extLst>
            </p:cNvPr>
            <p:cNvSpPr/>
            <p:nvPr/>
          </p:nvSpPr>
          <p:spPr>
            <a:xfrm>
              <a:off x="6230401" y="5073929"/>
              <a:ext cx="5325639" cy="282114"/>
            </a:xfrm>
            <a:prstGeom prst="rect">
              <a:avLst/>
            </a:prstGeom>
            <a:solidFill>
              <a:schemeClr val="tx2"/>
            </a:solidFill>
            <a:ln>
              <a:solidFill>
                <a:schemeClr val="tx2"/>
              </a:solidFill>
            </a:ln>
          </p:spPr>
          <p:txBody>
            <a:bodyPr vert="horz" lIns="91440" tIns="45720" rIns="91440" bIns="45720" rtlCol="0" anchor="ctr" anchorCtr="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Mitigace</a:t>
              </a:r>
              <a:r>
                <a:rPr kumimoji="0" lang="cs-CZ"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rizik</a:t>
              </a:r>
            </a:p>
          </p:txBody>
        </p:sp>
        <p:sp>
          <p:nvSpPr>
            <p:cNvPr id="54" name="Obdélník 53">
              <a:extLst>
                <a:ext uri="{FF2B5EF4-FFF2-40B4-BE49-F238E27FC236}">
                  <a16:creationId xmlns:a16="http://schemas.microsoft.com/office/drawing/2014/main" id="{8128531F-3A0F-F137-2BA3-6B7F2CB343A5}"/>
                </a:ext>
              </a:extLst>
            </p:cNvPr>
            <p:cNvSpPr/>
            <p:nvPr/>
          </p:nvSpPr>
          <p:spPr>
            <a:xfrm>
              <a:off x="6229876" y="5347188"/>
              <a:ext cx="5328080" cy="1049841"/>
            </a:xfrm>
            <a:prstGeom prst="rect">
              <a:avLst/>
            </a:prstGeom>
            <a:noFill/>
            <a:ln>
              <a:solidFill>
                <a:schemeClr val="tx2"/>
              </a:solidFill>
            </a:ln>
          </p:spPr>
          <p:txBody>
            <a:bodyPr vert="horz" lIns="90000" tIns="45720" rIns="36000" bIns="45720" rtlCol="0" anchor="t">
              <a:noAutofit/>
            </a:bodyPr>
            <a:lstStyle/>
            <a:p>
              <a:pPr marL="171450" marR="0" lvl="0" indent="-1714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endParaRPr kumimoji="0" lang="cs-CZ" sz="1100" b="0" i="0" u="none" strike="noStrike" kern="1200" cap="none" spc="0" normalizeH="0" baseline="0" noProof="0">
                <a:ln>
                  <a:noFill/>
                </a:ln>
                <a:solidFill>
                  <a:srgbClr val="003A63"/>
                </a:solidFill>
                <a:effectLst/>
                <a:uLnTx/>
                <a:uFillTx/>
                <a:latin typeface="Arial" panose="020B0604020202020204" pitchFamily="34" charset="0"/>
                <a:ea typeface="+mn-ea"/>
                <a:cs typeface="Arial" panose="020B0604020202020204" pitchFamily="34" charset="0"/>
              </a:endParaRPr>
            </a:p>
          </p:txBody>
        </p:sp>
      </p:grpSp>
      <p:grpSp>
        <p:nvGrpSpPr>
          <p:cNvPr id="55" name="Group 13">
            <a:extLst>
              <a:ext uri="{FF2B5EF4-FFF2-40B4-BE49-F238E27FC236}">
                <a16:creationId xmlns:a16="http://schemas.microsoft.com/office/drawing/2014/main" id="{959A1866-F86B-6791-1D07-5D6DA8B122B5}"/>
              </a:ext>
            </a:extLst>
          </p:cNvPr>
          <p:cNvGrpSpPr/>
          <p:nvPr/>
        </p:nvGrpSpPr>
        <p:grpSpPr>
          <a:xfrm>
            <a:off x="610635" y="2858808"/>
            <a:ext cx="5387849" cy="3412319"/>
            <a:chOff x="633944" y="3786203"/>
            <a:chExt cx="5332516" cy="1442579"/>
          </a:xfrm>
        </p:grpSpPr>
        <p:sp>
          <p:nvSpPr>
            <p:cNvPr id="56" name="Obdélník 55">
              <a:extLst>
                <a:ext uri="{FF2B5EF4-FFF2-40B4-BE49-F238E27FC236}">
                  <a16:creationId xmlns:a16="http://schemas.microsoft.com/office/drawing/2014/main" id="{48323F65-C956-2B30-A966-D6F9FFC4088C}"/>
                </a:ext>
              </a:extLst>
            </p:cNvPr>
            <p:cNvSpPr/>
            <p:nvPr/>
          </p:nvSpPr>
          <p:spPr>
            <a:xfrm>
              <a:off x="638579" y="3786203"/>
              <a:ext cx="5327881" cy="155085"/>
            </a:xfrm>
            <a:prstGeom prst="rect">
              <a:avLst/>
            </a:prstGeom>
            <a:solidFill>
              <a:schemeClr val="tx2"/>
            </a:solidFill>
            <a:ln>
              <a:solidFill>
                <a:schemeClr val="tx2"/>
              </a:solidFill>
            </a:ln>
          </p:spPr>
          <p:txBody>
            <a:bodyPr vert="horz" lIns="91440" tIns="45720" rIns="91440" bIns="45720" rtlCol="0" anchor="ctr" anchorCtr="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Stav a cíle pro následující období</a:t>
              </a:r>
            </a:p>
          </p:txBody>
        </p:sp>
        <p:sp>
          <p:nvSpPr>
            <p:cNvPr id="57" name="Obdélník 56">
              <a:extLst>
                <a:ext uri="{FF2B5EF4-FFF2-40B4-BE49-F238E27FC236}">
                  <a16:creationId xmlns:a16="http://schemas.microsoft.com/office/drawing/2014/main" id="{106E2A6C-07E4-910D-6AF4-6F21AB680251}"/>
                </a:ext>
              </a:extLst>
            </p:cNvPr>
            <p:cNvSpPr/>
            <p:nvPr/>
          </p:nvSpPr>
          <p:spPr>
            <a:xfrm>
              <a:off x="633944" y="3863441"/>
              <a:ext cx="5325639" cy="1365341"/>
            </a:xfrm>
            <a:prstGeom prst="rect">
              <a:avLst/>
            </a:prstGeom>
            <a:noFill/>
            <a:ln>
              <a:solidFill>
                <a:schemeClr val="tx2"/>
              </a:solidFill>
            </a:ln>
          </p:spPr>
          <p:txBody>
            <a:bodyPr vert="horz" lIns="91440" tIns="45720" rIns="91440" bIns="45720" rtlCol="0" anchor="t">
              <a:noAutofit/>
            </a:bodyPr>
            <a:lstStyle/>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sz="1100" b="0" i="0" u="none" strike="noStrike" kern="1200" cap="none" spc="0" normalizeH="0" baseline="0" noProof="0">
                <a:ln>
                  <a:noFill/>
                </a:ln>
                <a:solidFill>
                  <a:srgbClr val="003A63"/>
                </a:solidFill>
                <a:effectLst/>
                <a:uLnTx/>
                <a:uFillTx/>
                <a:latin typeface="Arial" panose="020B0604020202020204" pitchFamily="34" charset="0"/>
                <a:ea typeface="+mn-ea"/>
                <a:cs typeface="Arial" panose="020B0604020202020204" pitchFamily="34" charset="0"/>
              </a:endParaRPr>
            </a:p>
          </p:txBody>
        </p:sp>
      </p:grpSp>
      <p:sp>
        <p:nvSpPr>
          <p:cNvPr id="58" name="Rectangle 35">
            <a:extLst>
              <a:ext uri="{FF2B5EF4-FFF2-40B4-BE49-F238E27FC236}">
                <a16:creationId xmlns:a16="http://schemas.microsoft.com/office/drawing/2014/main" id="{36460425-B175-3DF9-83AD-BBC460D5D0D1}"/>
              </a:ext>
            </a:extLst>
          </p:cNvPr>
          <p:cNvSpPr/>
          <p:nvPr/>
        </p:nvSpPr>
        <p:spPr>
          <a:xfrm>
            <a:off x="6211481" y="3317967"/>
            <a:ext cx="5132977" cy="1638893"/>
          </a:xfrm>
          <a:prstGeom prst="rect">
            <a:avLst/>
          </a:prstGeom>
          <a:solidFill>
            <a:schemeClr val="bg1"/>
          </a:solidFill>
          <a:ln>
            <a:noFill/>
          </a:ln>
        </p:spPr>
        <p:txBody>
          <a:bodyPr vert="horz" lIns="91440" tIns="45720" rIns="91440" bIns="45720" rtlCol="0" anchor="ctr">
            <a:noAutofit/>
          </a:bodyPr>
          <a:lstStyle/>
          <a:p>
            <a:pPr marL="171450" marR="0" lvl="0" indent="-17145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cs-CZ" sz="1200" b="0" i="0" u="none" strike="noStrike" kern="1200" cap="none" spc="0" normalizeH="0" baseline="0" noProof="0">
                <a:ln>
                  <a:noFill/>
                </a:ln>
                <a:solidFill>
                  <a:srgbClr val="FF0000"/>
                </a:solidFill>
                <a:effectLst/>
                <a:uLnTx/>
                <a:uFillTx/>
                <a:latin typeface="Century Gothic" panose="020B0502020202020204" pitchFamily="34" charset="0"/>
                <a:ea typeface="+mn-ea"/>
                <a:cs typeface="+mn-cs"/>
              </a:rPr>
              <a:t>Zajištění udržitelnosti výstupů Programu (a dalšího rozvoje EZ) – finanční a personální zajištění NCEZ</a:t>
            </a:r>
          </a:p>
          <a:p>
            <a:pPr marL="171450" marR="0" lvl="0" indent="-17145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Přijetí výstupů Programu EZ ze strany odborných a pacientských organizací </a:t>
            </a:r>
          </a:p>
          <a:p>
            <a:pPr marL="171450" marR="0" lvl="0" indent="-17145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Nedostatečná komunikace s občany/pacienty o budoucích nástrojích EZ</a:t>
            </a:r>
          </a:p>
          <a:p>
            <a:pPr marL="171450" marR="0" lvl="0" indent="-17145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Nedostatečná kapacita klíčových interních odborníků MZ</a:t>
            </a:r>
          </a:p>
          <a:p>
            <a:pPr marL="171450" marR="0" lvl="0" indent="-17145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Přetížení zdrojů ve Q4/25 podílejících se na převzetí SW výstupů do rutinního provozu (zejména ÚZIS). </a:t>
            </a:r>
          </a:p>
        </p:txBody>
      </p:sp>
      <p:sp>
        <p:nvSpPr>
          <p:cNvPr id="59" name="Rectangle 35">
            <a:extLst>
              <a:ext uri="{FF2B5EF4-FFF2-40B4-BE49-F238E27FC236}">
                <a16:creationId xmlns:a16="http://schemas.microsoft.com/office/drawing/2014/main" id="{593FF975-A747-F0A0-D8A9-C5F0D48D61D3}"/>
              </a:ext>
            </a:extLst>
          </p:cNvPr>
          <p:cNvSpPr/>
          <p:nvPr/>
        </p:nvSpPr>
        <p:spPr>
          <a:xfrm>
            <a:off x="721837" y="3301731"/>
            <a:ext cx="5142579" cy="512581"/>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Projekty Programu EZ postupně dodávají požadované výstupy. I přes dílčí zpoždění nejsou ohroženy cíle a termíny pro klíčové výstupy naplňující povinnosti MZD a Programu EZ. </a:t>
            </a:r>
          </a:p>
        </p:txBody>
      </p:sp>
      <p:sp>
        <p:nvSpPr>
          <p:cNvPr id="60" name="Rectangle 35">
            <a:extLst>
              <a:ext uri="{FF2B5EF4-FFF2-40B4-BE49-F238E27FC236}">
                <a16:creationId xmlns:a16="http://schemas.microsoft.com/office/drawing/2014/main" id="{64814099-171D-F0B9-F297-44F00C77215E}"/>
              </a:ext>
            </a:extLst>
          </p:cNvPr>
          <p:cNvSpPr/>
          <p:nvPr/>
        </p:nvSpPr>
        <p:spPr>
          <a:xfrm>
            <a:off x="700889" y="4536888"/>
            <a:ext cx="5142579" cy="442786"/>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Probíhají uživatelské testy </a:t>
            </a:r>
            <a:r>
              <a:rPr kumimoji="0" lang="cs-CZ" sz="1200" b="0" i="0" u="none" strike="noStrike" kern="1200" cap="none" spc="0" normalizeH="0" baseline="0" noProof="0" err="1">
                <a:ln>
                  <a:noFill/>
                </a:ln>
                <a:solidFill>
                  <a:srgbClr val="003A63"/>
                </a:solidFill>
                <a:effectLst/>
                <a:uLnTx/>
                <a:uFillTx/>
                <a:latin typeface="Century Gothic"/>
                <a:ea typeface="+mn-ea"/>
                <a:cs typeface="+mn-cs"/>
              </a:rPr>
              <a:t>eŽádanky</a:t>
            </a:r>
            <a:r>
              <a:rPr kumimoji="0" lang="cs-CZ" sz="1200" b="0" i="0" u="none" strike="noStrike" kern="1200" cap="none" spc="0" normalizeH="0" baseline="0" noProof="0">
                <a:ln>
                  <a:noFill/>
                </a:ln>
                <a:solidFill>
                  <a:srgbClr val="003A63"/>
                </a:solidFill>
                <a:effectLst/>
                <a:uLnTx/>
                <a:uFillTx/>
                <a:latin typeface="Century Gothic"/>
                <a:ea typeface="+mn-ea"/>
                <a:cs typeface="+mn-cs"/>
              </a:rPr>
              <a:t>, Dočasné úložiště, Terminologický server, pilotní provoz kmenového registru pacientů</a:t>
            </a:r>
          </a:p>
        </p:txBody>
      </p:sp>
      <p:sp>
        <p:nvSpPr>
          <p:cNvPr id="61" name="Rectangle 35">
            <a:extLst>
              <a:ext uri="{FF2B5EF4-FFF2-40B4-BE49-F238E27FC236}">
                <a16:creationId xmlns:a16="http://schemas.microsoft.com/office/drawing/2014/main" id="{D70D51D7-AB75-5B8B-9A5E-FD25885159C4}"/>
              </a:ext>
            </a:extLst>
          </p:cNvPr>
          <p:cNvSpPr/>
          <p:nvPr/>
        </p:nvSpPr>
        <p:spPr>
          <a:xfrm>
            <a:off x="700889" y="5055754"/>
            <a:ext cx="5142580" cy="454774"/>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Provedeno propojení infrastruktury MZ a MD pro zajištění elektronických zdravotních posudků</a:t>
            </a:r>
          </a:p>
        </p:txBody>
      </p:sp>
      <p:sp>
        <p:nvSpPr>
          <p:cNvPr id="62" name="Rectangle 35">
            <a:extLst>
              <a:ext uri="{FF2B5EF4-FFF2-40B4-BE49-F238E27FC236}">
                <a16:creationId xmlns:a16="http://schemas.microsoft.com/office/drawing/2014/main" id="{6FA86F01-0D2B-96B8-261A-A69F8BC19F94}"/>
              </a:ext>
            </a:extLst>
          </p:cNvPr>
          <p:cNvSpPr/>
          <p:nvPr/>
        </p:nvSpPr>
        <p:spPr>
          <a:xfrm>
            <a:off x="6211482" y="5355044"/>
            <a:ext cx="5132977" cy="498031"/>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Probíhající intenzívní komunikace s odbornými a pacientskými organizacemi, zajištění dodatečných odborných kapacit, prohloubení koordinace s ÚZIS.</a:t>
            </a:r>
          </a:p>
        </p:txBody>
      </p:sp>
      <p:sp>
        <p:nvSpPr>
          <p:cNvPr id="63" name="Rectangle 35">
            <a:extLst>
              <a:ext uri="{FF2B5EF4-FFF2-40B4-BE49-F238E27FC236}">
                <a16:creationId xmlns:a16="http://schemas.microsoft.com/office/drawing/2014/main" id="{491FEC82-1D90-D3C4-B3BA-3FCAFA6BEC13}"/>
              </a:ext>
            </a:extLst>
          </p:cNvPr>
          <p:cNvSpPr/>
          <p:nvPr/>
        </p:nvSpPr>
        <p:spPr>
          <a:xfrm>
            <a:off x="721836" y="5667067"/>
            <a:ext cx="5142580" cy="413914"/>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Přípravy na spuštění SZZ, DÚ, SVD a KRP k 1.1.2026</a:t>
            </a:r>
          </a:p>
        </p:txBody>
      </p:sp>
      <p:sp>
        <p:nvSpPr>
          <p:cNvPr id="64" name="Rectangle 35">
            <a:extLst>
              <a:ext uri="{FF2B5EF4-FFF2-40B4-BE49-F238E27FC236}">
                <a16:creationId xmlns:a16="http://schemas.microsoft.com/office/drawing/2014/main" id="{049B34D0-F3E2-F1C4-283F-083294FF97F5}"/>
              </a:ext>
            </a:extLst>
          </p:cNvPr>
          <p:cNvSpPr/>
          <p:nvPr/>
        </p:nvSpPr>
        <p:spPr>
          <a:xfrm>
            <a:off x="6211483" y="5853076"/>
            <a:ext cx="5132977" cy="391010"/>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Příprava edukačních materiálů, příprava a realizace marketingového a mediálního plánu</a:t>
            </a:r>
          </a:p>
        </p:txBody>
      </p:sp>
      <p:sp>
        <p:nvSpPr>
          <p:cNvPr id="65" name="Rectangle 35">
            <a:extLst>
              <a:ext uri="{FF2B5EF4-FFF2-40B4-BE49-F238E27FC236}">
                <a16:creationId xmlns:a16="http://schemas.microsoft.com/office/drawing/2014/main" id="{C3430A89-88B0-65DD-2507-1C2CB5132A71}"/>
              </a:ext>
            </a:extLst>
          </p:cNvPr>
          <p:cNvSpPr/>
          <p:nvPr/>
        </p:nvSpPr>
        <p:spPr>
          <a:xfrm>
            <a:off x="729795" y="3865178"/>
            <a:ext cx="5142579" cy="599772"/>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Připravena metodika testování prioritních kategorií EHR (podmínka při IROP, NPO)</a:t>
            </a:r>
          </a:p>
        </p:txBody>
      </p:sp>
      <p:grpSp>
        <p:nvGrpSpPr>
          <p:cNvPr id="66" name="Skupina 65">
            <a:extLst>
              <a:ext uri="{FF2B5EF4-FFF2-40B4-BE49-F238E27FC236}">
                <a16:creationId xmlns:a16="http://schemas.microsoft.com/office/drawing/2014/main" id="{A212C2D1-44D4-0253-7F7F-AB6EE49FA1AD}"/>
              </a:ext>
            </a:extLst>
          </p:cNvPr>
          <p:cNvGrpSpPr/>
          <p:nvPr/>
        </p:nvGrpSpPr>
        <p:grpSpPr>
          <a:xfrm>
            <a:off x="612099" y="838867"/>
            <a:ext cx="10898001" cy="45719"/>
            <a:chOff x="0" y="0"/>
            <a:chExt cx="5716278" cy="72000"/>
          </a:xfrm>
        </p:grpSpPr>
        <p:sp>
          <p:nvSpPr>
            <p:cNvPr id="67" name="Obdélník 66">
              <a:extLst>
                <a:ext uri="{FF2B5EF4-FFF2-40B4-BE49-F238E27FC236}">
                  <a16:creationId xmlns:a16="http://schemas.microsoft.com/office/drawing/2014/main" id="{C9D828F7-B759-9D45-0D33-89A954DF9827}"/>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8" name="Obdélník 67">
              <a:extLst>
                <a:ext uri="{FF2B5EF4-FFF2-40B4-BE49-F238E27FC236}">
                  <a16:creationId xmlns:a16="http://schemas.microsoft.com/office/drawing/2014/main" id="{FA7B8A41-606B-4659-5A98-C891BA3201D8}"/>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9" name="Obdélník 68">
              <a:extLst>
                <a:ext uri="{FF2B5EF4-FFF2-40B4-BE49-F238E27FC236}">
                  <a16:creationId xmlns:a16="http://schemas.microsoft.com/office/drawing/2014/main" id="{5E7F6695-29BD-E2C3-977E-B11FE518FFA8}"/>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0" name="Obdélník 69">
              <a:extLst>
                <a:ext uri="{FF2B5EF4-FFF2-40B4-BE49-F238E27FC236}">
                  <a16:creationId xmlns:a16="http://schemas.microsoft.com/office/drawing/2014/main" id="{750233C7-BA07-4335-BEE5-7C82889BA77C}"/>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 name="TextBox 1"/>
          <p:cNvSpPr txBox="1"/>
          <p:nvPr/>
        </p:nvSpPr>
        <p:spPr>
          <a:xfrm>
            <a:off x="-365760" y="3108960"/>
            <a:ext cx="184731" cy="276999"/>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err="1">
              <a:ln>
                <a:noFill/>
              </a:ln>
              <a:solidFill>
                <a:srgbClr val="64686C"/>
              </a:solidFill>
              <a:effectLst/>
              <a:uLnTx/>
              <a:uFillTx/>
              <a:latin typeface="Century Gothic"/>
              <a:ea typeface="+mn-ea"/>
              <a:cs typeface="+mn-cs"/>
            </a:endParaRPr>
          </a:p>
        </p:txBody>
      </p:sp>
    </p:spTree>
    <p:extLst>
      <p:ext uri="{BB962C8B-B14F-4D97-AF65-F5344CB8AC3E}">
        <p14:creationId xmlns:p14="http://schemas.microsoft.com/office/powerpoint/2010/main" val="3408248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5453F-751E-8870-1D3E-893B3DFEC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3C708-9BB6-52D8-81BC-D310EC3DBB5D}"/>
              </a:ext>
            </a:extLst>
          </p:cNvPr>
          <p:cNvSpPr>
            <a:spLocks noGrp="1"/>
          </p:cNvSpPr>
          <p:nvPr>
            <p:ph type="title"/>
          </p:nvPr>
        </p:nvSpPr>
        <p:spPr>
          <a:xfrm>
            <a:off x="540000" y="365125"/>
            <a:ext cx="11088000" cy="668283"/>
          </a:xfrm>
        </p:spPr>
        <p:txBody>
          <a:bodyPr>
            <a:normAutofit fontScale="90000"/>
          </a:bodyPr>
          <a:lstStyle/>
          <a:p>
            <a:r>
              <a:rPr lang="cs-CZ" sz="2000">
                <a:latin typeface="Century Gothic"/>
              </a:rPr>
              <a:t>7. Detailní zpráva o stavu Programu EZ</a:t>
            </a:r>
            <a:br>
              <a:rPr lang="cs-CZ" sz="2000">
                <a:latin typeface="Century Gothic"/>
              </a:rPr>
            </a:br>
            <a:br>
              <a:rPr lang="cs-CZ" sz="2000"/>
            </a:br>
            <a:endParaRPr lang="cs-CZ" sz="2000">
              <a:solidFill>
                <a:srgbClr val="FF0000"/>
              </a:solidFill>
              <a:latin typeface="Century Gothic"/>
            </a:endParaRPr>
          </a:p>
        </p:txBody>
      </p:sp>
      <p:sp>
        <p:nvSpPr>
          <p:cNvPr id="4" name="Slide Number Placeholder 3">
            <a:extLst>
              <a:ext uri="{FF2B5EF4-FFF2-40B4-BE49-F238E27FC236}">
                <a16:creationId xmlns:a16="http://schemas.microsoft.com/office/drawing/2014/main" id="{C0AEEB29-8636-3785-4203-EA1BC48A5855}"/>
              </a:ext>
            </a:extLst>
          </p:cNvPr>
          <p:cNvSpPr>
            <a:spLocks noGrp="1"/>
          </p:cNvSpPr>
          <p:nvPr>
            <p:ph type="sldNum" sz="quarter" idx="12"/>
          </p:nvPr>
        </p:nvSpPr>
        <p:spPr>
          <a:xfrm>
            <a:off x="9364091" y="5929414"/>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grpSp>
        <p:nvGrpSpPr>
          <p:cNvPr id="13" name="Group 4">
            <a:extLst>
              <a:ext uri="{FF2B5EF4-FFF2-40B4-BE49-F238E27FC236}">
                <a16:creationId xmlns:a16="http://schemas.microsoft.com/office/drawing/2014/main" id="{87F98270-3990-6B5D-A90E-ADBF19713F4A}"/>
              </a:ext>
            </a:extLst>
          </p:cNvPr>
          <p:cNvGrpSpPr/>
          <p:nvPr/>
        </p:nvGrpSpPr>
        <p:grpSpPr>
          <a:xfrm>
            <a:off x="4966535" y="61472"/>
            <a:ext cx="6581595" cy="747741"/>
            <a:chOff x="0" y="0"/>
            <a:chExt cx="7627892" cy="866611"/>
          </a:xfrm>
        </p:grpSpPr>
        <p:pic>
          <p:nvPicPr>
            <p:cNvPr id="14" name="Picture 5" descr="A logo with blue and red arrows&#10;&#10;Description automatically generated">
              <a:extLst>
                <a:ext uri="{FF2B5EF4-FFF2-40B4-BE49-F238E27FC236}">
                  <a16:creationId xmlns:a16="http://schemas.microsoft.com/office/drawing/2014/main" id="{E34CAD2B-84AD-CFE4-2ACB-28B45C3A28C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1045" y1="49576" x2="35795" y2="49212"/>
                          <a14:foregroundMark x1="45614" y1="45253" x2="57977" y2="44485"/>
                          <a14:foregroundMark x1="57977" y1="44485" x2="45136" y2="60970"/>
                          <a14:foregroundMark x1="45136" y1="60970" x2="75364" y2="59879"/>
                          <a14:foregroundMark x1="77795" y1="54990" x2="43273" y2="56081"/>
                          <a14:foregroundMark x1="43273" y1="56081" x2="52864" y2="42747"/>
                          <a14:foregroundMark x1="52864" y1="42747" x2="69568" y2="40566"/>
                          <a14:foregroundMark x1="84750" y1="58182" x2="61273" y2="41697"/>
                          <a14:foregroundMark x1="61273" y1="41697" x2="44545" y2="42545"/>
                          <a14:foregroundMark x1="44545" y1="42545" x2="44977" y2="61010"/>
                          <a14:foregroundMark x1="37909" y1="63838" x2="37909" y2="39232"/>
                          <a14:foregroundMark x1="37909" y1="39232" x2="50045" y2="29697"/>
                          <a14:foregroundMark x1="50045" y1="29697" x2="77568" y2="31071"/>
                          <a14:foregroundMark x1="77568" y1="31071" x2="86500" y2="75394"/>
                          <a14:foregroundMark x1="86500" y1="75394" x2="33273" y2="67030"/>
                          <a14:foregroundMark x1="52364" y1="52000" x2="69568" y2="53495"/>
                          <a14:foregroundMark x1="40227" y1="45616" x2="25864" y2="27354"/>
                          <a14:foregroundMark x1="25864" y1="27354" x2="14955" y2="34424"/>
                          <a14:foregroundMark x1="14955" y1="34424" x2="15000" y2="59677"/>
                          <a14:foregroundMark x1="15000" y1="59677" x2="40750" y2="66263"/>
                          <a14:foregroundMark x1="30955" y1="55960" x2="32114" y2="44889"/>
                          <a14:foregroundMark x1="32114" y1="44889" x2="35068" y2="50303"/>
                          <a14:foregroundMark x1="35068" y1="50303" x2="35273" y2="49737"/>
                          <a14:foregroundMark x1="28091" y1="51838" x2="24091" y2="49010"/>
                          <a14:foregroundMark x1="24091" y1="49010" x2="19136" y2="46949"/>
                          <a14:foregroundMark x1="25250" y1="42626" x2="25455" y2="56323"/>
                          <a14:foregroundMark x1="31795" y1="65495" x2="15341" y2="61778"/>
                          <a14:foregroundMark x1="15341" y1="61778" x2="30636" y2="66061"/>
                          <a14:foregroundMark x1="30636" y1="66061" x2="30636" y2="66061"/>
                          <a14:foregroundMark x1="30636" y1="66061" x2="19023" y2="64929"/>
                          <a14:foregroundMark x1="19023" y1="64929" x2="19023" y2="64929"/>
                          <a14:foregroundMark x1="81591" y1="60242" x2="81795" y2="48444"/>
                          <a14:foregroundMark x1="81795" y1="48444" x2="83795" y2="56323"/>
                        </a14:backgroundRemoval>
                      </a14:imgEffect>
                    </a14:imgLayer>
                  </a14:imgProps>
                </a:ext>
                <a:ext uri="{28A0092B-C50C-407E-A947-70E740481C1C}">
                  <a14:useLocalDpi xmlns:a14="http://schemas.microsoft.com/office/drawing/2010/main" val="0"/>
                </a:ext>
              </a:extLst>
            </a:blip>
            <a:srcRect l="8027" t="17725" r="14444" b="17995"/>
            <a:stretch/>
          </p:blipFill>
          <p:spPr>
            <a:xfrm>
              <a:off x="0" y="0"/>
              <a:ext cx="1858190" cy="866611"/>
            </a:xfrm>
            <a:prstGeom prst="rect">
              <a:avLst/>
            </a:prstGeom>
          </p:spPr>
        </p:pic>
        <p:pic>
          <p:nvPicPr>
            <p:cNvPr id="44" name="Grafický objekt 43">
              <a:extLst>
                <a:ext uri="{FF2B5EF4-FFF2-40B4-BE49-F238E27FC236}">
                  <a16:creationId xmlns:a16="http://schemas.microsoft.com/office/drawing/2014/main" id="{8749C8E3-E666-B07C-1736-A39159F504E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89755" y="146131"/>
              <a:ext cx="1722999" cy="574348"/>
            </a:xfrm>
            <a:prstGeom prst="rect">
              <a:avLst/>
            </a:prstGeom>
          </p:spPr>
        </p:pic>
        <p:pic>
          <p:nvPicPr>
            <p:cNvPr id="82" name="Obrázek 15">
              <a:extLst>
                <a:ext uri="{FF2B5EF4-FFF2-40B4-BE49-F238E27FC236}">
                  <a16:creationId xmlns:a16="http://schemas.microsoft.com/office/drawing/2014/main" id="{1E66105F-34AB-9BA3-4EF5-91FE842A9D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8179" y="116031"/>
              <a:ext cx="2360785" cy="634549"/>
            </a:xfrm>
            <a:prstGeom prst="rect">
              <a:avLst/>
            </a:prstGeom>
          </p:spPr>
        </p:pic>
        <p:pic>
          <p:nvPicPr>
            <p:cNvPr id="83" name="Obrázek 47" descr="Obsah obrázku logo&#10;&#10;Popis byl vytvořen automaticky">
              <a:extLst>
                <a:ext uri="{FF2B5EF4-FFF2-40B4-BE49-F238E27FC236}">
                  <a16:creationId xmlns:a16="http://schemas.microsoft.com/office/drawing/2014/main" id="{AC31D1FE-4194-9342-4BF3-CBA8F86CB2F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558" t="10656" r="12683" b="14821"/>
            <a:stretch/>
          </p:blipFill>
          <p:spPr>
            <a:xfrm>
              <a:off x="6223544" y="21351"/>
              <a:ext cx="1404348" cy="823909"/>
            </a:xfrm>
            <a:prstGeom prst="rect">
              <a:avLst/>
            </a:prstGeom>
          </p:spPr>
        </p:pic>
      </p:grpSp>
      <p:grpSp>
        <p:nvGrpSpPr>
          <p:cNvPr id="84" name="Skupina 83">
            <a:extLst>
              <a:ext uri="{FF2B5EF4-FFF2-40B4-BE49-F238E27FC236}">
                <a16:creationId xmlns:a16="http://schemas.microsoft.com/office/drawing/2014/main" id="{1E6CB8DE-8545-99C4-4D1F-05B79DBF9C7F}"/>
              </a:ext>
            </a:extLst>
          </p:cNvPr>
          <p:cNvGrpSpPr/>
          <p:nvPr/>
        </p:nvGrpSpPr>
        <p:grpSpPr>
          <a:xfrm>
            <a:off x="612099" y="838867"/>
            <a:ext cx="10898001" cy="45719"/>
            <a:chOff x="0" y="0"/>
            <a:chExt cx="5716278" cy="72000"/>
          </a:xfrm>
        </p:grpSpPr>
        <p:sp>
          <p:nvSpPr>
            <p:cNvPr id="85" name="Obdélník 84">
              <a:extLst>
                <a:ext uri="{FF2B5EF4-FFF2-40B4-BE49-F238E27FC236}">
                  <a16:creationId xmlns:a16="http://schemas.microsoft.com/office/drawing/2014/main" id="{2320B1A1-FB44-F090-5319-7082F0B96127}"/>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6" name="Obdélník 85">
              <a:extLst>
                <a:ext uri="{FF2B5EF4-FFF2-40B4-BE49-F238E27FC236}">
                  <a16:creationId xmlns:a16="http://schemas.microsoft.com/office/drawing/2014/main" id="{DEC9C808-A2F7-3375-4612-F4F399ADE5BE}"/>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7" name="Obdélník 86">
              <a:extLst>
                <a:ext uri="{FF2B5EF4-FFF2-40B4-BE49-F238E27FC236}">
                  <a16:creationId xmlns:a16="http://schemas.microsoft.com/office/drawing/2014/main" id="{0D40C4BF-A93F-0F67-7B9C-EE95C182E5BB}"/>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8" name="Obdélník 87">
              <a:extLst>
                <a:ext uri="{FF2B5EF4-FFF2-40B4-BE49-F238E27FC236}">
                  <a16:creationId xmlns:a16="http://schemas.microsoft.com/office/drawing/2014/main" id="{F70BC32E-577B-6C61-E56C-D72BC28E1B8E}"/>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3" name="Group 22">
            <a:extLst>
              <a:ext uri="{FF2B5EF4-FFF2-40B4-BE49-F238E27FC236}">
                <a16:creationId xmlns:a16="http://schemas.microsoft.com/office/drawing/2014/main" id="{7AC7DE9F-B8D0-121F-670E-8A76BB06BE69}"/>
              </a:ext>
            </a:extLst>
          </p:cNvPr>
          <p:cNvGrpSpPr/>
          <p:nvPr/>
        </p:nvGrpSpPr>
        <p:grpSpPr>
          <a:xfrm>
            <a:off x="638711" y="1485808"/>
            <a:ext cx="2120774" cy="717695"/>
            <a:chOff x="649519" y="1413687"/>
            <a:chExt cx="2120774" cy="717695"/>
          </a:xfrm>
        </p:grpSpPr>
        <p:grpSp>
          <p:nvGrpSpPr>
            <p:cNvPr id="5" name="Group 17">
              <a:extLst>
                <a:ext uri="{FF2B5EF4-FFF2-40B4-BE49-F238E27FC236}">
                  <a16:creationId xmlns:a16="http://schemas.microsoft.com/office/drawing/2014/main" id="{844F5BFE-4F2D-0BA4-C979-DBCA69DBEDE2}"/>
                </a:ext>
              </a:extLst>
            </p:cNvPr>
            <p:cNvGrpSpPr/>
            <p:nvPr/>
          </p:nvGrpSpPr>
          <p:grpSpPr>
            <a:xfrm>
              <a:off x="649519" y="1413687"/>
              <a:ext cx="2120774" cy="717695"/>
              <a:chOff x="649519" y="1413687"/>
              <a:chExt cx="2120774" cy="717695"/>
            </a:xfrm>
          </p:grpSpPr>
          <p:sp>
            <p:nvSpPr>
              <p:cNvPr id="8" name="Rectangle 2">
                <a:extLst>
                  <a:ext uri="{FF2B5EF4-FFF2-40B4-BE49-F238E27FC236}">
                    <a16:creationId xmlns:a16="http://schemas.microsoft.com/office/drawing/2014/main" id="{8B58DDC0-BE99-E9F1-CA26-E89F5930E563}"/>
                  </a:ext>
                </a:extLst>
              </p:cNvPr>
              <p:cNvSpPr/>
              <p:nvPr/>
            </p:nvSpPr>
            <p:spPr>
              <a:xfrm>
                <a:off x="649519" y="1690688"/>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9" name="TextBox 11">
                <a:extLst>
                  <a:ext uri="{FF2B5EF4-FFF2-40B4-BE49-F238E27FC236}">
                    <a16:creationId xmlns:a16="http://schemas.microsoft.com/office/drawing/2014/main" id="{71F67B48-559F-39DE-515D-840C6F4917FF}"/>
                  </a:ext>
                </a:extLst>
              </p:cNvPr>
              <p:cNvSpPr txBox="1"/>
              <p:nvPr/>
            </p:nvSpPr>
            <p:spPr>
              <a:xfrm>
                <a:off x="649519" y="1413687"/>
                <a:ext cx="2120774"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Ředitel skupiny</a:t>
                </a:r>
              </a:p>
            </p:txBody>
          </p:sp>
        </p:grpSp>
        <p:sp>
          <p:nvSpPr>
            <p:cNvPr id="7" name="TextBox 19">
              <a:extLst>
                <a:ext uri="{FF2B5EF4-FFF2-40B4-BE49-F238E27FC236}">
                  <a16:creationId xmlns:a16="http://schemas.microsoft.com/office/drawing/2014/main" id="{819CBFBB-7C98-6689-1387-11DE3CC99253}"/>
                </a:ext>
              </a:extLst>
            </p:cNvPr>
            <p:cNvSpPr txBox="1"/>
            <p:nvPr/>
          </p:nvSpPr>
          <p:spPr>
            <a:xfrm>
              <a:off x="776253" y="1772533"/>
              <a:ext cx="186730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Martin Zeman</a:t>
              </a:r>
            </a:p>
          </p:txBody>
        </p:sp>
      </p:grpSp>
      <p:grpSp>
        <p:nvGrpSpPr>
          <p:cNvPr id="10" name="Group 23">
            <a:extLst>
              <a:ext uri="{FF2B5EF4-FFF2-40B4-BE49-F238E27FC236}">
                <a16:creationId xmlns:a16="http://schemas.microsoft.com/office/drawing/2014/main" id="{11207B0D-E3B8-47B3-7ABE-01455D9BAFC9}"/>
              </a:ext>
            </a:extLst>
          </p:cNvPr>
          <p:cNvGrpSpPr/>
          <p:nvPr/>
        </p:nvGrpSpPr>
        <p:grpSpPr>
          <a:xfrm>
            <a:off x="2869003" y="1485808"/>
            <a:ext cx="2120774" cy="717694"/>
            <a:chOff x="2879812" y="1413687"/>
            <a:chExt cx="2120774" cy="717694"/>
          </a:xfrm>
        </p:grpSpPr>
        <p:grpSp>
          <p:nvGrpSpPr>
            <p:cNvPr id="11" name="Group 18">
              <a:extLst>
                <a:ext uri="{FF2B5EF4-FFF2-40B4-BE49-F238E27FC236}">
                  <a16:creationId xmlns:a16="http://schemas.microsoft.com/office/drawing/2014/main" id="{2AE0A15C-0381-B161-A4CE-7756CAAD69EE}"/>
                </a:ext>
              </a:extLst>
            </p:cNvPr>
            <p:cNvGrpSpPr/>
            <p:nvPr/>
          </p:nvGrpSpPr>
          <p:grpSpPr>
            <a:xfrm>
              <a:off x="2879812" y="1413687"/>
              <a:ext cx="2120774" cy="717694"/>
              <a:chOff x="2879812" y="1413687"/>
              <a:chExt cx="2120774" cy="717694"/>
            </a:xfrm>
          </p:grpSpPr>
          <p:sp>
            <p:nvSpPr>
              <p:cNvPr id="15" name="Rectangle 9">
                <a:extLst>
                  <a:ext uri="{FF2B5EF4-FFF2-40B4-BE49-F238E27FC236}">
                    <a16:creationId xmlns:a16="http://schemas.microsoft.com/office/drawing/2014/main" id="{9CA79271-0006-167B-5868-13F28021F245}"/>
                  </a:ext>
                </a:extLst>
              </p:cNvPr>
              <p:cNvSpPr/>
              <p:nvPr/>
            </p:nvSpPr>
            <p:spPr>
              <a:xfrm>
                <a:off x="2879812" y="1690687"/>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6" name="TextBox 14">
                <a:extLst>
                  <a:ext uri="{FF2B5EF4-FFF2-40B4-BE49-F238E27FC236}">
                    <a16:creationId xmlns:a16="http://schemas.microsoft.com/office/drawing/2014/main" id="{4CECF5ED-FCFB-E0B1-115B-75D8F71A4FBC}"/>
                  </a:ext>
                </a:extLst>
              </p:cNvPr>
              <p:cNvSpPr txBox="1"/>
              <p:nvPr/>
            </p:nvSpPr>
            <p:spPr>
              <a:xfrm>
                <a:off x="2880317" y="1413687"/>
                <a:ext cx="212026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Manažer skupiny</a:t>
                </a:r>
              </a:p>
            </p:txBody>
          </p:sp>
        </p:grpSp>
        <p:sp>
          <p:nvSpPr>
            <p:cNvPr id="12" name="TextBox 20">
              <a:extLst>
                <a:ext uri="{FF2B5EF4-FFF2-40B4-BE49-F238E27FC236}">
                  <a16:creationId xmlns:a16="http://schemas.microsoft.com/office/drawing/2014/main" id="{2EDC007B-D83C-D573-BB03-70955A7445D0}"/>
                </a:ext>
              </a:extLst>
            </p:cNvPr>
            <p:cNvSpPr txBox="1"/>
            <p:nvPr/>
          </p:nvSpPr>
          <p:spPr>
            <a:xfrm>
              <a:off x="3006546" y="1772533"/>
              <a:ext cx="186730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Martin </a:t>
              </a:r>
              <a:r>
                <a:rPr kumimoji="0" lang="cs-CZ" sz="1200" b="1" i="0" u="none" strike="noStrike" kern="1200" cap="none" spc="0" normalizeH="0" baseline="0" noProof="0" err="1">
                  <a:ln>
                    <a:noFill/>
                  </a:ln>
                  <a:solidFill>
                    <a:srgbClr val="003A63"/>
                  </a:solidFill>
                  <a:effectLst/>
                  <a:uLnTx/>
                  <a:uFillTx/>
                  <a:latin typeface="Century Gothic"/>
                  <a:ea typeface="+mn-ea"/>
                  <a:cs typeface="+mn-cs"/>
                </a:rPr>
                <a:t>Pilnik</a:t>
              </a:r>
              <a:endParaRPr kumimoji="0" lang="cs-CZ" sz="1200" b="1" i="0" u="none" strike="noStrike" kern="1200" cap="none" spc="0" normalizeH="0" baseline="0" noProof="0">
                <a:ln>
                  <a:noFill/>
                </a:ln>
                <a:solidFill>
                  <a:srgbClr val="003A63"/>
                </a:solidFill>
                <a:effectLst/>
                <a:uLnTx/>
                <a:uFillTx/>
                <a:latin typeface="Century Gothic"/>
                <a:ea typeface="+mn-ea"/>
                <a:cs typeface="+mn-cs"/>
              </a:endParaRPr>
            </a:p>
          </p:txBody>
        </p:sp>
      </p:grpSp>
      <p:grpSp>
        <p:nvGrpSpPr>
          <p:cNvPr id="17" name="Group 24">
            <a:extLst>
              <a:ext uri="{FF2B5EF4-FFF2-40B4-BE49-F238E27FC236}">
                <a16:creationId xmlns:a16="http://schemas.microsoft.com/office/drawing/2014/main" id="{E8A1BC87-A3FE-F19F-B7A0-65145CF1FC89}"/>
              </a:ext>
            </a:extLst>
          </p:cNvPr>
          <p:cNvGrpSpPr/>
          <p:nvPr/>
        </p:nvGrpSpPr>
        <p:grpSpPr>
          <a:xfrm>
            <a:off x="5122323" y="1485808"/>
            <a:ext cx="2120774" cy="723234"/>
            <a:chOff x="5133132" y="1413687"/>
            <a:chExt cx="2120774" cy="723234"/>
          </a:xfrm>
        </p:grpSpPr>
        <p:grpSp>
          <p:nvGrpSpPr>
            <p:cNvPr id="18" name="Group 16">
              <a:extLst>
                <a:ext uri="{FF2B5EF4-FFF2-40B4-BE49-F238E27FC236}">
                  <a16:creationId xmlns:a16="http://schemas.microsoft.com/office/drawing/2014/main" id="{53D36FCE-389D-6EEC-D6DF-35BCC0DF6638}"/>
                </a:ext>
              </a:extLst>
            </p:cNvPr>
            <p:cNvGrpSpPr/>
            <p:nvPr/>
          </p:nvGrpSpPr>
          <p:grpSpPr>
            <a:xfrm>
              <a:off x="5133132" y="1413687"/>
              <a:ext cx="2120774" cy="717693"/>
              <a:chOff x="5133132" y="1413687"/>
              <a:chExt cx="2120774" cy="717693"/>
            </a:xfrm>
          </p:grpSpPr>
          <p:sp>
            <p:nvSpPr>
              <p:cNvPr id="20" name="Rectangle 10">
                <a:extLst>
                  <a:ext uri="{FF2B5EF4-FFF2-40B4-BE49-F238E27FC236}">
                    <a16:creationId xmlns:a16="http://schemas.microsoft.com/office/drawing/2014/main" id="{9BE3AB3F-2FBD-B954-A0ED-4E8AA420F3B1}"/>
                  </a:ext>
                </a:extLst>
              </p:cNvPr>
              <p:cNvSpPr/>
              <p:nvPr/>
            </p:nvSpPr>
            <p:spPr>
              <a:xfrm>
                <a:off x="5133132" y="1690686"/>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1" name="TextBox 15">
                <a:extLst>
                  <a:ext uri="{FF2B5EF4-FFF2-40B4-BE49-F238E27FC236}">
                    <a16:creationId xmlns:a16="http://schemas.microsoft.com/office/drawing/2014/main" id="{029101F3-59F8-3238-E15D-E1542CEC45EC}"/>
                  </a:ext>
                </a:extLst>
              </p:cNvPr>
              <p:cNvSpPr txBox="1"/>
              <p:nvPr/>
            </p:nvSpPr>
            <p:spPr>
              <a:xfrm>
                <a:off x="5133132" y="1413687"/>
                <a:ext cx="212026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Odborný garant</a:t>
                </a:r>
              </a:p>
            </p:txBody>
          </p:sp>
        </p:grpSp>
        <p:sp>
          <p:nvSpPr>
            <p:cNvPr id="19" name="TextBox 21">
              <a:extLst>
                <a:ext uri="{FF2B5EF4-FFF2-40B4-BE49-F238E27FC236}">
                  <a16:creationId xmlns:a16="http://schemas.microsoft.com/office/drawing/2014/main" id="{D16C0CF0-F86D-6354-1867-622CF0480EA2}"/>
                </a:ext>
              </a:extLst>
            </p:cNvPr>
            <p:cNvSpPr txBox="1"/>
            <p:nvPr/>
          </p:nvSpPr>
          <p:spPr>
            <a:xfrm>
              <a:off x="5259613" y="1675256"/>
              <a:ext cx="1867306"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Hynek Kružík</a:t>
              </a:r>
              <a:endParaRPr kumimoji="0" lang="cs-CZ" sz="1800" b="0" i="0" u="none" strike="noStrike" kern="1200" cap="none" spc="0" normalizeH="0" baseline="0" noProof="0">
                <a:ln>
                  <a:noFill/>
                </a:ln>
                <a:solidFill>
                  <a:srgbClr val="00000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Michal Opatřil</a:t>
              </a:r>
              <a:endParaRPr kumimoji="0" lang="cs-CZ" sz="1800" b="0" i="0" u="none" strike="noStrike" kern="1200" cap="none" spc="0" normalizeH="0" baseline="0" noProof="0">
                <a:ln>
                  <a:noFill/>
                </a:ln>
                <a:solidFill>
                  <a:srgbClr val="003A63"/>
                </a:solidFill>
                <a:effectLst/>
                <a:uLnTx/>
                <a:uFillTx/>
                <a:latin typeface="Century Gothic"/>
                <a:ea typeface="+mn-ea"/>
                <a:cs typeface="+mn-cs"/>
              </a:endParaRPr>
            </a:p>
          </p:txBody>
        </p:sp>
      </p:grpSp>
      <p:sp>
        <p:nvSpPr>
          <p:cNvPr id="22" name="TextBox 25">
            <a:extLst>
              <a:ext uri="{FF2B5EF4-FFF2-40B4-BE49-F238E27FC236}">
                <a16:creationId xmlns:a16="http://schemas.microsoft.com/office/drawing/2014/main" id="{0C34AE12-2F76-B6F5-F079-72D92D86A9B6}"/>
              </a:ext>
            </a:extLst>
          </p:cNvPr>
          <p:cNvSpPr txBox="1"/>
          <p:nvPr/>
        </p:nvSpPr>
        <p:spPr>
          <a:xfrm>
            <a:off x="638709" y="2296431"/>
            <a:ext cx="331758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Realizační projekt</a:t>
            </a:r>
          </a:p>
        </p:txBody>
      </p:sp>
      <p:sp>
        <p:nvSpPr>
          <p:cNvPr id="23" name="TextBox 26">
            <a:extLst>
              <a:ext uri="{FF2B5EF4-FFF2-40B4-BE49-F238E27FC236}">
                <a16:creationId xmlns:a16="http://schemas.microsoft.com/office/drawing/2014/main" id="{A3A6F1F7-B743-5E4B-0924-91723D015376}"/>
              </a:ext>
            </a:extLst>
          </p:cNvPr>
          <p:cNvSpPr txBox="1"/>
          <p:nvPr/>
        </p:nvSpPr>
        <p:spPr>
          <a:xfrm>
            <a:off x="4019931" y="2296430"/>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Fáze</a:t>
            </a:r>
          </a:p>
        </p:txBody>
      </p:sp>
      <p:sp>
        <p:nvSpPr>
          <p:cNvPr id="24" name="TextBox 27">
            <a:extLst>
              <a:ext uri="{FF2B5EF4-FFF2-40B4-BE49-F238E27FC236}">
                <a16:creationId xmlns:a16="http://schemas.microsoft.com/office/drawing/2014/main" id="{49727369-8BBC-4FD0-3536-3D560442EFD7}"/>
              </a:ext>
            </a:extLst>
          </p:cNvPr>
          <p:cNvSpPr txBox="1"/>
          <p:nvPr/>
        </p:nvSpPr>
        <p:spPr>
          <a:xfrm>
            <a:off x="5631261" y="2296430"/>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Stav</a:t>
            </a:r>
          </a:p>
        </p:txBody>
      </p:sp>
      <p:sp>
        <p:nvSpPr>
          <p:cNvPr id="25" name="TextBox 28">
            <a:extLst>
              <a:ext uri="{FF2B5EF4-FFF2-40B4-BE49-F238E27FC236}">
                <a16:creationId xmlns:a16="http://schemas.microsoft.com/office/drawing/2014/main" id="{DCA8ADD4-1426-809B-760F-B55372E9527D}"/>
              </a:ext>
            </a:extLst>
          </p:cNvPr>
          <p:cNvSpPr txBox="1"/>
          <p:nvPr/>
        </p:nvSpPr>
        <p:spPr>
          <a:xfrm>
            <a:off x="7242592" y="2296430"/>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Dodavatel</a:t>
            </a:r>
          </a:p>
        </p:txBody>
      </p:sp>
      <p:sp>
        <p:nvSpPr>
          <p:cNvPr id="26" name="TextBox 29">
            <a:extLst>
              <a:ext uri="{FF2B5EF4-FFF2-40B4-BE49-F238E27FC236}">
                <a16:creationId xmlns:a16="http://schemas.microsoft.com/office/drawing/2014/main" id="{42F79946-9489-860E-D07E-F91D45C97108}"/>
              </a:ext>
            </a:extLst>
          </p:cNvPr>
          <p:cNvSpPr txBox="1"/>
          <p:nvPr/>
        </p:nvSpPr>
        <p:spPr>
          <a:xfrm>
            <a:off x="8853924" y="2296430"/>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Dokončení</a:t>
            </a:r>
          </a:p>
        </p:txBody>
      </p:sp>
      <p:grpSp>
        <p:nvGrpSpPr>
          <p:cNvPr id="27" name="Group 30">
            <a:extLst>
              <a:ext uri="{FF2B5EF4-FFF2-40B4-BE49-F238E27FC236}">
                <a16:creationId xmlns:a16="http://schemas.microsoft.com/office/drawing/2014/main" id="{618CF7C4-6CE0-F5D1-C285-85D2F7EEAA9F}"/>
              </a:ext>
            </a:extLst>
          </p:cNvPr>
          <p:cNvGrpSpPr/>
          <p:nvPr/>
        </p:nvGrpSpPr>
        <p:grpSpPr>
          <a:xfrm>
            <a:off x="7369072" y="1485808"/>
            <a:ext cx="3032549" cy="717693"/>
            <a:chOff x="5133132" y="1413687"/>
            <a:chExt cx="2120774" cy="717693"/>
          </a:xfrm>
        </p:grpSpPr>
        <p:grpSp>
          <p:nvGrpSpPr>
            <p:cNvPr id="28" name="Group 31">
              <a:extLst>
                <a:ext uri="{FF2B5EF4-FFF2-40B4-BE49-F238E27FC236}">
                  <a16:creationId xmlns:a16="http://schemas.microsoft.com/office/drawing/2014/main" id="{7A3BD6FA-180F-E673-5136-CB16DFC8018B}"/>
                </a:ext>
              </a:extLst>
            </p:cNvPr>
            <p:cNvGrpSpPr/>
            <p:nvPr/>
          </p:nvGrpSpPr>
          <p:grpSpPr>
            <a:xfrm>
              <a:off x="5133132" y="1413687"/>
              <a:ext cx="2120774" cy="717693"/>
              <a:chOff x="5133132" y="1413687"/>
              <a:chExt cx="2120774" cy="717693"/>
            </a:xfrm>
          </p:grpSpPr>
          <p:sp>
            <p:nvSpPr>
              <p:cNvPr id="30" name="Rectangle 33">
                <a:extLst>
                  <a:ext uri="{FF2B5EF4-FFF2-40B4-BE49-F238E27FC236}">
                    <a16:creationId xmlns:a16="http://schemas.microsoft.com/office/drawing/2014/main" id="{1E28D1B9-80A7-9FB2-2E77-785412A130A3}"/>
                  </a:ext>
                </a:extLst>
              </p:cNvPr>
              <p:cNvSpPr/>
              <p:nvPr/>
            </p:nvSpPr>
            <p:spPr>
              <a:xfrm>
                <a:off x="5133132" y="1690686"/>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31" name="TextBox 34">
                <a:extLst>
                  <a:ext uri="{FF2B5EF4-FFF2-40B4-BE49-F238E27FC236}">
                    <a16:creationId xmlns:a16="http://schemas.microsoft.com/office/drawing/2014/main" id="{A87C7786-5AC2-23EA-3CEE-5C328E3EBAC3}"/>
                  </a:ext>
                </a:extLst>
              </p:cNvPr>
              <p:cNvSpPr txBox="1"/>
              <p:nvPr/>
            </p:nvSpPr>
            <p:spPr>
              <a:xfrm>
                <a:off x="5133132" y="1413687"/>
                <a:ext cx="212026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Rozpočet</a:t>
                </a:r>
              </a:p>
            </p:txBody>
          </p:sp>
        </p:grpSp>
        <p:sp>
          <p:nvSpPr>
            <p:cNvPr id="29" name="TextBox 32">
              <a:extLst>
                <a:ext uri="{FF2B5EF4-FFF2-40B4-BE49-F238E27FC236}">
                  <a16:creationId xmlns:a16="http://schemas.microsoft.com/office/drawing/2014/main" id="{15A85717-6AC2-44BB-C34E-76FD50288DD7}"/>
                </a:ext>
              </a:extLst>
            </p:cNvPr>
            <p:cNvSpPr txBox="1"/>
            <p:nvPr/>
          </p:nvSpPr>
          <p:spPr>
            <a:xfrm>
              <a:off x="5259613" y="1772533"/>
              <a:ext cx="186730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177 690 000 Kč</a:t>
              </a:r>
            </a:p>
          </p:txBody>
        </p:sp>
      </p:grpSp>
      <p:sp>
        <p:nvSpPr>
          <p:cNvPr id="32" name="Rectangle 35">
            <a:extLst>
              <a:ext uri="{FF2B5EF4-FFF2-40B4-BE49-F238E27FC236}">
                <a16:creationId xmlns:a16="http://schemas.microsoft.com/office/drawing/2014/main" id="{AE5C893F-18FB-57B0-A372-C0E70416E38D}"/>
              </a:ext>
            </a:extLst>
          </p:cNvPr>
          <p:cNvSpPr/>
          <p:nvPr/>
        </p:nvSpPr>
        <p:spPr>
          <a:xfrm>
            <a:off x="638711" y="2645353"/>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Překlad terminologií</a:t>
            </a:r>
          </a:p>
        </p:txBody>
      </p:sp>
      <p:sp>
        <p:nvSpPr>
          <p:cNvPr id="33" name="Rectangle 36">
            <a:extLst>
              <a:ext uri="{FF2B5EF4-FFF2-40B4-BE49-F238E27FC236}">
                <a16:creationId xmlns:a16="http://schemas.microsoft.com/office/drawing/2014/main" id="{A3DE248A-B057-F9E5-867B-25F83780338E}"/>
              </a:ext>
            </a:extLst>
          </p:cNvPr>
          <p:cNvSpPr/>
          <p:nvPr/>
        </p:nvSpPr>
        <p:spPr>
          <a:xfrm>
            <a:off x="638711" y="2994275"/>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Nástroje a služby správy standardů</a:t>
            </a:r>
          </a:p>
        </p:txBody>
      </p:sp>
      <p:sp>
        <p:nvSpPr>
          <p:cNvPr id="34" name="Rectangle 37">
            <a:extLst>
              <a:ext uri="{FF2B5EF4-FFF2-40B4-BE49-F238E27FC236}">
                <a16:creationId xmlns:a16="http://schemas.microsoft.com/office/drawing/2014/main" id="{91193D13-711B-C835-1C75-9B59D0A26B35}"/>
              </a:ext>
            </a:extLst>
          </p:cNvPr>
          <p:cNvSpPr/>
          <p:nvPr/>
        </p:nvSpPr>
        <p:spPr>
          <a:xfrm>
            <a:off x="638711" y="3343197"/>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Terminologický slovník-obsah. a met.  část</a:t>
            </a:r>
          </a:p>
        </p:txBody>
      </p:sp>
      <p:sp>
        <p:nvSpPr>
          <p:cNvPr id="35" name="Rectangle 38">
            <a:extLst>
              <a:ext uri="{FF2B5EF4-FFF2-40B4-BE49-F238E27FC236}">
                <a16:creationId xmlns:a16="http://schemas.microsoft.com/office/drawing/2014/main" id="{CC66994C-768F-67A6-7C67-0D13FE336E1D}"/>
              </a:ext>
            </a:extLst>
          </p:cNvPr>
          <p:cNvSpPr/>
          <p:nvPr/>
        </p:nvSpPr>
        <p:spPr>
          <a:xfrm>
            <a:off x="637987" y="4108665"/>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Standardy interoperability</a:t>
            </a:r>
          </a:p>
        </p:txBody>
      </p:sp>
      <p:sp>
        <p:nvSpPr>
          <p:cNvPr id="36" name="Rectangle 39">
            <a:extLst>
              <a:ext uri="{FF2B5EF4-FFF2-40B4-BE49-F238E27FC236}">
                <a16:creationId xmlns:a16="http://schemas.microsoft.com/office/drawing/2014/main" id="{2E088865-0884-18A2-B3D3-A79ED56CA584}"/>
              </a:ext>
            </a:extLst>
          </p:cNvPr>
          <p:cNvSpPr/>
          <p:nvPr/>
        </p:nvSpPr>
        <p:spPr>
          <a:xfrm>
            <a:off x="637987" y="4457587"/>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Nástroje interoperability</a:t>
            </a:r>
          </a:p>
        </p:txBody>
      </p:sp>
      <p:sp>
        <p:nvSpPr>
          <p:cNvPr id="37" name="Rectangle 40">
            <a:extLst>
              <a:ext uri="{FF2B5EF4-FFF2-40B4-BE49-F238E27FC236}">
                <a16:creationId xmlns:a16="http://schemas.microsoft.com/office/drawing/2014/main" id="{56615BA2-5BF4-6442-DF65-1BA62E9D735B}"/>
              </a:ext>
            </a:extLst>
          </p:cNvPr>
          <p:cNvSpPr/>
          <p:nvPr/>
        </p:nvSpPr>
        <p:spPr>
          <a:xfrm>
            <a:off x="637987" y="4806509"/>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Registr standardů</a:t>
            </a:r>
          </a:p>
        </p:txBody>
      </p:sp>
      <p:sp>
        <p:nvSpPr>
          <p:cNvPr id="38" name="Rectangle 41">
            <a:extLst>
              <a:ext uri="{FF2B5EF4-FFF2-40B4-BE49-F238E27FC236}">
                <a16:creationId xmlns:a16="http://schemas.microsoft.com/office/drawing/2014/main" id="{4C01A4A0-FE52-90EE-8742-7F2CBCA7FCF0}"/>
              </a:ext>
            </a:extLst>
          </p:cNvPr>
          <p:cNvSpPr/>
          <p:nvPr/>
        </p:nvSpPr>
        <p:spPr>
          <a:xfrm>
            <a:off x="637987" y="5155431"/>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Testovací rámec a nástroje</a:t>
            </a:r>
          </a:p>
        </p:txBody>
      </p:sp>
      <p:sp>
        <p:nvSpPr>
          <p:cNvPr id="39" name="Rectangle 42">
            <a:extLst>
              <a:ext uri="{FF2B5EF4-FFF2-40B4-BE49-F238E27FC236}">
                <a16:creationId xmlns:a16="http://schemas.microsoft.com/office/drawing/2014/main" id="{456CE495-73FF-87C6-D431-25F6A8BE676B}"/>
              </a:ext>
            </a:extLst>
          </p:cNvPr>
          <p:cNvSpPr/>
          <p:nvPr/>
        </p:nvSpPr>
        <p:spPr>
          <a:xfrm>
            <a:off x="637987" y="5504353"/>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Služby architektů a sémantických expertů</a:t>
            </a:r>
          </a:p>
        </p:txBody>
      </p:sp>
      <p:sp>
        <p:nvSpPr>
          <p:cNvPr id="40" name="Rectangle 44">
            <a:extLst>
              <a:ext uri="{FF2B5EF4-FFF2-40B4-BE49-F238E27FC236}">
                <a16:creationId xmlns:a16="http://schemas.microsoft.com/office/drawing/2014/main" id="{62D2C00C-8285-1260-9413-B8A941433C6E}"/>
              </a:ext>
            </a:extLst>
          </p:cNvPr>
          <p:cNvSpPr/>
          <p:nvPr/>
        </p:nvSpPr>
        <p:spPr>
          <a:xfrm>
            <a:off x="637987" y="5853272"/>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Komunikace, propagace a vzdělávání</a:t>
            </a:r>
          </a:p>
        </p:txBody>
      </p:sp>
      <p:sp>
        <p:nvSpPr>
          <p:cNvPr id="41" name="Rectangle 45">
            <a:extLst>
              <a:ext uri="{FF2B5EF4-FFF2-40B4-BE49-F238E27FC236}">
                <a16:creationId xmlns:a16="http://schemas.microsoft.com/office/drawing/2014/main" id="{898900B3-6D25-58E8-C187-0EE356FEF26C}"/>
              </a:ext>
            </a:extLst>
          </p:cNvPr>
          <p:cNvSpPr/>
          <p:nvPr/>
        </p:nvSpPr>
        <p:spPr>
          <a:xfrm>
            <a:off x="4019931" y="2645353"/>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V realizaci</a:t>
            </a:r>
          </a:p>
        </p:txBody>
      </p:sp>
      <p:sp>
        <p:nvSpPr>
          <p:cNvPr id="42" name="Rectangle 46">
            <a:extLst>
              <a:ext uri="{FF2B5EF4-FFF2-40B4-BE49-F238E27FC236}">
                <a16:creationId xmlns:a16="http://schemas.microsoft.com/office/drawing/2014/main" id="{00589EB5-3CEC-9119-7458-2FC4983D4BAB}"/>
              </a:ext>
            </a:extLst>
          </p:cNvPr>
          <p:cNvSpPr/>
          <p:nvPr/>
        </p:nvSpPr>
        <p:spPr>
          <a:xfrm>
            <a:off x="4019931" y="2994275"/>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V realizaci</a:t>
            </a:r>
          </a:p>
        </p:txBody>
      </p:sp>
      <p:sp>
        <p:nvSpPr>
          <p:cNvPr id="43" name="Rectangle 47">
            <a:extLst>
              <a:ext uri="{FF2B5EF4-FFF2-40B4-BE49-F238E27FC236}">
                <a16:creationId xmlns:a16="http://schemas.microsoft.com/office/drawing/2014/main" id="{10845665-84DC-322F-5B5B-44CE475B4533}"/>
              </a:ext>
            </a:extLst>
          </p:cNvPr>
          <p:cNvSpPr/>
          <p:nvPr/>
        </p:nvSpPr>
        <p:spPr>
          <a:xfrm>
            <a:off x="4019931" y="3343197"/>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V realizaci</a:t>
            </a:r>
          </a:p>
        </p:txBody>
      </p:sp>
      <p:sp>
        <p:nvSpPr>
          <p:cNvPr id="45" name="Rectangle 48">
            <a:extLst>
              <a:ext uri="{FF2B5EF4-FFF2-40B4-BE49-F238E27FC236}">
                <a16:creationId xmlns:a16="http://schemas.microsoft.com/office/drawing/2014/main" id="{6ACB6AA2-DFE8-AB7F-F926-4F1900564C18}"/>
              </a:ext>
            </a:extLst>
          </p:cNvPr>
          <p:cNvSpPr/>
          <p:nvPr/>
        </p:nvSpPr>
        <p:spPr>
          <a:xfrm>
            <a:off x="4019207" y="4108665"/>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V realizaci</a:t>
            </a:r>
          </a:p>
        </p:txBody>
      </p:sp>
      <p:sp>
        <p:nvSpPr>
          <p:cNvPr id="46" name="Rectangle 49">
            <a:extLst>
              <a:ext uri="{FF2B5EF4-FFF2-40B4-BE49-F238E27FC236}">
                <a16:creationId xmlns:a16="http://schemas.microsoft.com/office/drawing/2014/main" id="{9C4BCAF4-2B7E-C9FD-1D2F-31FC129B209C}"/>
              </a:ext>
            </a:extLst>
          </p:cNvPr>
          <p:cNvSpPr/>
          <p:nvPr/>
        </p:nvSpPr>
        <p:spPr>
          <a:xfrm>
            <a:off x="4019207" y="4457587"/>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V realizaci</a:t>
            </a:r>
          </a:p>
        </p:txBody>
      </p:sp>
      <p:sp>
        <p:nvSpPr>
          <p:cNvPr id="47" name="Rectangle 50">
            <a:extLst>
              <a:ext uri="{FF2B5EF4-FFF2-40B4-BE49-F238E27FC236}">
                <a16:creationId xmlns:a16="http://schemas.microsoft.com/office/drawing/2014/main" id="{9FD70500-1E9F-202F-8D6B-010979400812}"/>
              </a:ext>
            </a:extLst>
          </p:cNvPr>
          <p:cNvSpPr/>
          <p:nvPr/>
        </p:nvSpPr>
        <p:spPr>
          <a:xfrm>
            <a:off x="4019207" y="4806509"/>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V realizaci</a:t>
            </a:r>
          </a:p>
        </p:txBody>
      </p:sp>
      <p:sp>
        <p:nvSpPr>
          <p:cNvPr id="48" name="Rectangle 51">
            <a:extLst>
              <a:ext uri="{FF2B5EF4-FFF2-40B4-BE49-F238E27FC236}">
                <a16:creationId xmlns:a16="http://schemas.microsoft.com/office/drawing/2014/main" id="{71966EA7-EEB5-B2B3-EC36-277FFAFC7655}"/>
              </a:ext>
            </a:extLst>
          </p:cNvPr>
          <p:cNvSpPr/>
          <p:nvPr/>
        </p:nvSpPr>
        <p:spPr>
          <a:xfrm>
            <a:off x="4019207" y="5155431"/>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Vybrán dodavatel</a:t>
            </a:r>
          </a:p>
        </p:txBody>
      </p:sp>
      <p:sp>
        <p:nvSpPr>
          <p:cNvPr id="49" name="Rectangle 52">
            <a:extLst>
              <a:ext uri="{FF2B5EF4-FFF2-40B4-BE49-F238E27FC236}">
                <a16:creationId xmlns:a16="http://schemas.microsoft.com/office/drawing/2014/main" id="{50A2EA19-5414-C8D6-2F42-3514C6524AA5}"/>
              </a:ext>
            </a:extLst>
          </p:cNvPr>
          <p:cNvSpPr/>
          <p:nvPr/>
        </p:nvSpPr>
        <p:spPr>
          <a:xfrm>
            <a:off x="4019207" y="5504353"/>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V realizaci</a:t>
            </a:r>
          </a:p>
        </p:txBody>
      </p:sp>
      <p:sp>
        <p:nvSpPr>
          <p:cNvPr id="50" name="Rectangle 53">
            <a:extLst>
              <a:ext uri="{FF2B5EF4-FFF2-40B4-BE49-F238E27FC236}">
                <a16:creationId xmlns:a16="http://schemas.microsoft.com/office/drawing/2014/main" id="{538C409A-6015-A383-821A-398AC133D68B}"/>
              </a:ext>
            </a:extLst>
          </p:cNvPr>
          <p:cNvSpPr/>
          <p:nvPr/>
        </p:nvSpPr>
        <p:spPr>
          <a:xfrm>
            <a:off x="4019207" y="5853272"/>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V realizaci</a:t>
            </a:r>
          </a:p>
        </p:txBody>
      </p:sp>
      <p:sp>
        <p:nvSpPr>
          <p:cNvPr id="51" name="Rectangle 54">
            <a:extLst>
              <a:ext uri="{FF2B5EF4-FFF2-40B4-BE49-F238E27FC236}">
                <a16:creationId xmlns:a16="http://schemas.microsoft.com/office/drawing/2014/main" id="{0C342B25-1C07-C76B-E056-8C3FBFD594D3}"/>
              </a:ext>
            </a:extLst>
          </p:cNvPr>
          <p:cNvSpPr/>
          <p:nvPr/>
        </p:nvSpPr>
        <p:spPr>
          <a:xfrm>
            <a:off x="5631261" y="2634306"/>
            <a:ext cx="1547699" cy="276999"/>
          </a:xfrm>
          <a:prstGeom prst="rect">
            <a:avLst/>
          </a:prstGeom>
          <a:solidFill>
            <a:srgbClr val="92D05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52" name="Rectangle 55">
            <a:extLst>
              <a:ext uri="{FF2B5EF4-FFF2-40B4-BE49-F238E27FC236}">
                <a16:creationId xmlns:a16="http://schemas.microsoft.com/office/drawing/2014/main" id="{2D434AAF-17E0-A58A-641C-218D9E9D1678}"/>
              </a:ext>
            </a:extLst>
          </p:cNvPr>
          <p:cNvSpPr/>
          <p:nvPr/>
        </p:nvSpPr>
        <p:spPr>
          <a:xfrm>
            <a:off x="5631261" y="2983228"/>
            <a:ext cx="1547699" cy="276999"/>
          </a:xfrm>
          <a:prstGeom prst="rect">
            <a:avLst/>
          </a:prstGeom>
          <a:solidFill>
            <a:srgbClr val="FFC00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53" name="Rectangle 56">
            <a:extLst>
              <a:ext uri="{FF2B5EF4-FFF2-40B4-BE49-F238E27FC236}">
                <a16:creationId xmlns:a16="http://schemas.microsoft.com/office/drawing/2014/main" id="{0D0A5FEB-AEC1-0EBA-5DA5-D69BFEB58DDA}"/>
              </a:ext>
            </a:extLst>
          </p:cNvPr>
          <p:cNvSpPr/>
          <p:nvPr/>
        </p:nvSpPr>
        <p:spPr>
          <a:xfrm>
            <a:off x="5631261" y="3332150"/>
            <a:ext cx="1547699" cy="276999"/>
          </a:xfrm>
          <a:prstGeom prst="rect">
            <a:avLst/>
          </a:prstGeom>
          <a:solidFill>
            <a:srgbClr val="92D05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54" name="Rectangle 57">
            <a:extLst>
              <a:ext uri="{FF2B5EF4-FFF2-40B4-BE49-F238E27FC236}">
                <a16:creationId xmlns:a16="http://schemas.microsoft.com/office/drawing/2014/main" id="{526D6833-6072-0C52-0AF8-A47F6F04FBA1}"/>
              </a:ext>
            </a:extLst>
          </p:cNvPr>
          <p:cNvSpPr/>
          <p:nvPr/>
        </p:nvSpPr>
        <p:spPr>
          <a:xfrm>
            <a:off x="5630539" y="4097618"/>
            <a:ext cx="1547699" cy="276999"/>
          </a:xfrm>
          <a:prstGeom prst="rect">
            <a:avLst/>
          </a:prstGeom>
          <a:solidFill>
            <a:srgbClr val="FFC00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55" name="Rectangle 58">
            <a:extLst>
              <a:ext uri="{FF2B5EF4-FFF2-40B4-BE49-F238E27FC236}">
                <a16:creationId xmlns:a16="http://schemas.microsoft.com/office/drawing/2014/main" id="{076F8706-0291-0FA8-B830-FC91B0686C1E}"/>
              </a:ext>
            </a:extLst>
          </p:cNvPr>
          <p:cNvSpPr/>
          <p:nvPr/>
        </p:nvSpPr>
        <p:spPr>
          <a:xfrm>
            <a:off x="5630539" y="4446540"/>
            <a:ext cx="1547699" cy="276999"/>
          </a:xfrm>
          <a:prstGeom prst="rect">
            <a:avLst/>
          </a:prstGeom>
          <a:solidFill>
            <a:srgbClr val="FFC00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56" name="Rectangle 59">
            <a:extLst>
              <a:ext uri="{FF2B5EF4-FFF2-40B4-BE49-F238E27FC236}">
                <a16:creationId xmlns:a16="http://schemas.microsoft.com/office/drawing/2014/main" id="{6D4A25B4-63B1-AA90-FDE7-08301CF19844}"/>
              </a:ext>
            </a:extLst>
          </p:cNvPr>
          <p:cNvSpPr/>
          <p:nvPr/>
        </p:nvSpPr>
        <p:spPr>
          <a:xfrm>
            <a:off x="5630539" y="4795462"/>
            <a:ext cx="1547699" cy="276999"/>
          </a:xfrm>
          <a:prstGeom prst="rect">
            <a:avLst/>
          </a:prstGeom>
          <a:solidFill>
            <a:srgbClr val="92D05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58" name="Rectangle 61">
            <a:extLst>
              <a:ext uri="{FF2B5EF4-FFF2-40B4-BE49-F238E27FC236}">
                <a16:creationId xmlns:a16="http://schemas.microsoft.com/office/drawing/2014/main" id="{08046212-9815-C841-6174-8D7A5B1CAA8C}"/>
              </a:ext>
            </a:extLst>
          </p:cNvPr>
          <p:cNvSpPr/>
          <p:nvPr/>
        </p:nvSpPr>
        <p:spPr>
          <a:xfrm>
            <a:off x="5630539" y="5493306"/>
            <a:ext cx="1547699" cy="276999"/>
          </a:xfrm>
          <a:prstGeom prst="rect">
            <a:avLst/>
          </a:prstGeom>
          <a:solidFill>
            <a:srgbClr val="92D05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59" name="Rectangle 62">
            <a:extLst>
              <a:ext uri="{FF2B5EF4-FFF2-40B4-BE49-F238E27FC236}">
                <a16:creationId xmlns:a16="http://schemas.microsoft.com/office/drawing/2014/main" id="{53E0DEEF-356B-6151-B7E6-97099E1793AF}"/>
              </a:ext>
            </a:extLst>
          </p:cNvPr>
          <p:cNvSpPr/>
          <p:nvPr/>
        </p:nvSpPr>
        <p:spPr>
          <a:xfrm>
            <a:off x="5630539" y="5842225"/>
            <a:ext cx="1547699" cy="276999"/>
          </a:xfrm>
          <a:prstGeom prst="rect">
            <a:avLst/>
          </a:prstGeom>
          <a:solidFill>
            <a:srgbClr val="92D05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60" name="Rectangle 63">
            <a:extLst>
              <a:ext uri="{FF2B5EF4-FFF2-40B4-BE49-F238E27FC236}">
                <a16:creationId xmlns:a16="http://schemas.microsoft.com/office/drawing/2014/main" id="{D85960F7-713B-870A-E055-C49E53C5EB55}"/>
              </a:ext>
            </a:extLst>
          </p:cNvPr>
          <p:cNvSpPr/>
          <p:nvPr/>
        </p:nvSpPr>
        <p:spPr>
          <a:xfrm>
            <a:off x="7242592" y="2634306"/>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err="1">
                <a:ln>
                  <a:noFill/>
                </a:ln>
                <a:solidFill>
                  <a:srgbClr val="003A63"/>
                </a:solidFill>
                <a:effectLst/>
                <a:uLnTx/>
                <a:uFillTx/>
                <a:latin typeface="Century Gothic" panose="020B0502020202020204" pitchFamily="34" charset="0"/>
                <a:ea typeface="+mn-ea"/>
                <a:cs typeface="+mn-cs"/>
              </a:rPr>
              <a:t>Aricoma</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61" name="Rectangle 64">
            <a:extLst>
              <a:ext uri="{FF2B5EF4-FFF2-40B4-BE49-F238E27FC236}">
                <a16:creationId xmlns:a16="http://schemas.microsoft.com/office/drawing/2014/main" id="{46811ECE-9A11-27F3-2E61-E1F0F56989CC}"/>
              </a:ext>
            </a:extLst>
          </p:cNvPr>
          <p:cNvSpPr/>
          <p:nvPr/>
        </p:nvSpPr>
        <p:spPr>
          <a:xfrm>
            <a:off x="7242592" y="2983228"/>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Aricoma</a:t>
            </a:r>
          </a:p>
        </p:txBody>
      </p:sp>
      <p:sp>
        <p:nvSpPr>
          <p:cNvPr id="62" name="Rectangle 65">
            <a:extLst>
              <a:ext uri="{FF2B5EF4-FFF2-40B4-BE49-F238E27FC236}">
                <a16:creationId xmlns:a16="http://schemas.microsoft.com/office/drawing/2014/main" id="{3BFD9D8A-4A68-F7C4-1C64-855C36D60E79}"/>
              </a:ext>
            </a:extLst>
          </p:cNvPr>
          <p:cNvSpPr/>
          <p:nvPr/>
        </p:nvSpPr>
        <p:spPr>
          <a:xfrm>
            <a:off x="7242592" y="3332150"/>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err="1">
                <a:ln>
                  <a:noFill/>
                </a:ln>
                <a:solidFill>
                  <a:srgbClr val="003A63"/>
                </a:solidFill>
                <a:effectLst/>
                <a:uLnTx/>
                <a:uFillTx/>
                <a:latin typeface="Century Gothic" panose="020B0502020202020204" pitchFamily="34" charset="0"/>
                <a:ea typeface="+mn-ea"/>
                <a:cs typeface="+mn-cs"/>
              </a:rPr>
              <a:t>Seyfor</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63" name="Rectangle 66">
            <a:extLst>
              <a:ext uri="{FF2B5EF4-FFF2-40B4-BE49-F238E27FC236}">
                <a16:creationId xmlns:a16="http://schemas.microsoft.com/office/drawing/2014/main" id="{CB9F6035-A8F1-2158-D068-749AA59A179C}"/>
              </a:ext>
            </a:extLst>
          </p:cNvPr>
          <p:cNvSpPr/>
          <p:nvPr/>
        </p:nvSpPr>
        <p:spPr>
          <a:xfrm>
            <a:off x="7241869" y="4097618"/>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Seyfor</a:t>
            </a:r>
          </a:p>
        </p:txBody>
      </p:sp>
      <p:sp>
        <p:nvSpPr>
          <p:cNvPr id="64" name="Rectangle 67">
            <a:extLst>
              <a:ext uri="{FF2B5EF4-FFF2-40B4-BE49-F238E27FC236}">
                <a16:creationId xmlns:a16="http://schemas.microsoft.com/office/drawing/2014/main" id="{F6353DDA-9E83-17AF-8120-32FE442398FD}"/>
              </a:ext>
            </a:extLst>
          </p:cNvPr>
          <p:cNvSpPr/>
          <p:nvPr/>
        </p:nvSpPr>
        <p:spPr>
          <a:xfrm>
            <a:off x="7241869" y="4446540"/>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err="1">
                <a:ln>
                  <a:noFill/>
                </a:ln>
                <a:solidFill>
                  <a:srgbClr val="003A63"/>
                </a:solidFill>
                <a:effectLst/>
                <a:uLnTx/>
                <a:uFillTx/>
                <a:latin typeface="Century Gothic" panose="020B0502020202020204" pitchFamily="34" charset="0"/>
                <a:ea typeface="+mn-ea"/>
                <a:cs typeface="+mn-cs"/>
              </a:rPr>
              <a:t>Seyfor</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65" name="Rectangle 68">
            <a:extLst>
              <a:ext uri="{FF2B5EF4-FFF2-40B4-BE49-F238E27FC236}">
                <a16:creationId xmlns:a16="http://schemas.microsoft.com/office/drawing/2014/main" id="{AAA40FE6-63C0-5628-3A63-122840B14148}"/>
              </a:ext>
            </a:extLst>
          </p:cNvPr>
          <p:cNvSpPr/>
          <p:nvPr/>
        </p:nvSpPr>
        <p:spPr>
          <a:xfrm>
            <a:off x="7241869" y="4795462"/>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err="1">
                <a:ln>
                  <a:noFill/>
                </a:ln>
                <a:solidFill>
                  <a:srgbClr val="003A63"/>
                </a:solidFill>
                <a:effectLst/>
                <a:uLnTx/>
                <a:uFillTx/>
                <a:latin typeface="Century Gothic" panose="020B0502020202020204" pitchFamily="34" charset="0"/>
                <a:ea typeface="+mn-ea"/>
                <a:cs typeface="+mn-cs"/>
              </a:rPr>
              <a:t>Seyfor</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66" name="Rectangle 69">
            <a:extLst>
              <a:ext uri="{FF2B5EF4-FFF2-40B4-BE49-F238E27FC236}">
                <a16:creationId xmlns:a16="http://schemas.microsoft.com/office/drawing/2014/main" id="{D04FED83-91CC-7E7B-FD10-07D536E4C787}"/>
              </a:ext>
            </a:extLst>
          </p:cNvPr>
          <p:cNvSpPr/>
          <p:nvPr/>
        </p:nvSpPr>
        <p:spPr>
          <a:xfrm>
            <a:off x="7241869" y="5144384"/>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err="1">
                <a:ln>
                  <a:noFill/>
                </a:ln>
                <a:solidFill>
                  <a:srgbClr val="003A63"/>
                </a:solidFill>
                <a:effectLst/>
                <a:uLnTx/>
                <a:uFillTx/>
                <a:latin typeface="Century Gothic" panose="020B0502020202020204" pitchFamily="34" charset="0"/>
                <a:ea typeface="+mn-ea"/>
                <a:cs typeface="+mn-cs"/>
              </a:rPr>
              <a:t>Aricoma</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67" name="Rectangle 70">
            <a:extLst>
              <a:ext uri="{FF2B5EF4-FFF2-40B4-BE49-F238E27FC236}">
                <a16:creationId xmlns:a16="http://schemas.microsoft.com/office/drawing/2014/main" id="{884F4C8D-9BCC-9E29-22E9-1D2E0A9D7D45}"/>
              </a:ext>
            </a:extLst>
          </p:cNvPr>
          <p:cNvSpPr/>
          <p:nvPr/>
        </p:nvSpPr>
        <p:spPr>
          <a:xfrm>
            <a:off x="7241869" y="5493306"/>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err="1">
                <a:ln>
                  <a:noFill/>
                </a:ln>
                <a:solidFill>
                  <a:srgbClr val="003A63"/>
                </a:solidFill>
                <a:effectLst/>
                <a:uLnTx/>
                <a:uFillTx/>
                <a:latin typeface="Century Gothic" panose="020B0502020202020204" pitchFamily="34" charset="0"/>
                <a:ea typeface="+mn-ea"/>
                <a:cs typeface="+mn-cs"/>
              </a:rPr>
              <a:t>Seyfor</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68" name="Rectangle 71">
            <a:extLst>
              <a:ext uri="{FF2B5EF4-FFF2-40B4-BE49-F238E27FC236}">
                <a16:creationId xmlns:a16="http://schemas.microsoft.com/office/drawing/2014/main" id="{7FDCEE1C-B303-C464-E59E-C0DE77411B76}"/>
              </a:ext>
            </a:extLst>
          </p:cNvPr>
          <p:cNvSpPr/>
          <p:nvPr/>
        </p:nvSpPr>
        <p:spPr>
          <a:xfrm>
            <a:off x="7241869" y="5842225"/>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err="1">
                <a:ln>
                  <a:noFill/>
                </a:ln>
                <a:solidFill>
                  <a:srgbClr val="003A63"/>
                </a:solidFill>
                <a:effectLst/>
                <a:uLnTx/>
                <a:uFillTx/>
                <a:latin typeface="Century Gothic" panose="020B0502020202020204" pitchFamily="34" charset="0"/>
                <a:ea typeface="+mn-ea"/>
                <a:cs typeface="+mn-cs"/>
              </a:rPr>
              <a:t>Seyfor</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69" name="Rectangle 72">
            <a:extLst>
              <a:ext uri="{FF2B5EF4-FFF2-40B4-BE49-F238E27FC236}">
                <a16:creationId xmlns:a16="http://schemas.microsoft.com/office/drawing/2014/main" id="{1F1D0CEB-48A0-BEFE-29DA-58B2DFC2E19F}"/>
              </a:ext>
            </a:extLst>
          </p:cNvPr>
          <p:cNvSpPr/>
          <p:nvPr/>
        </p:nvSpPr>
        <p:spPr>
          <a:xfrm>
            <a:off x="8853924" y="2638457"/>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31.12.2025</a:t>
            </a:r>
          </a:p>
        </p:txBody>
      </p:sp>
      <p:sp>
        <p:nvSpPr>
          <p:cNvPr id="70" name="Rectangle 73">
            <a:extLst>
              <a:ext uri="{FF2B5EF4-FFF2-40B4-BE49-F238E27FC236}">
                <a16:creationId xmlns:a16="http://schemas.microsoft.com/office/drawing/2014/main" id="{2A8CAD98-E494-4540-A9BA-562AF0716BDF}"/>
              </a:ext>
            </a:extLst>
          </p:cNvPr>
          <p:cNvSpPr/>
          <p:nvPr/>
        </p:nvSpPr>
        <p:spPr>
          <a:xfrm>
            <a:off x="8853924" y="2987379"/>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30.05.2026</a:t>
            </a:r>
            <a:endParaRPr kumimoji="0" lang="cs-CZ"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71" name="Rectangle 74">
            <a:extLst>
              <a:ext uri="{FF2B5EF4-FFF2-40B4-BE49-F238E27FC236}">
                <a16:creationId xmlns:a16="http://schemas.microsoft.com/office/drawing/2014/main" id="{6F979911-0494-E20A-1A2E-BCE66CB78A64}"/>
              </a:ext>
            </a:extLst>
          </p:cNvPr>
          <p:cNvSpPr/>
          <p:nvPr/>
        </p:nvSpPr>
        <p:spPr>
          <a:xfrm>
            <a:off x="8853924" y="3336301"/>
            <a:ext cx="1547699" cy="276999"/>
          </a:xfrm>
          <a:prstGeom prst="rect">
            <a:avLst/>
          </a:prstGeom>
          <a:solidFill>
            <a:srgbClr val="92D05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30.10.2025 </a:t>
            </a:r>
          </a:p>
        </p:txBody>
      </p:sp>
      <p:sp>
        <p:nvSpPr>
          <p:cNvPr id="72" name="Rectangle 75">
            <a:extLst>
              <a:ext uri="{FF2B5EF4-FFF2-40B4-BE49-F238E27FC236}">
                <a16:creationId xmlns:a16="http://schemas.microsoft.com/office/drawing/2014/main" id="{0239A651-D620-AD50-F238-0E958DA26F4C}"/>
              </a:ext>
            </a:extLst>
          </p:cNvPr>
          <p:cNvSpPr/>
          <p:nvPr/>
        </p:nvSpPr>
        <p:spPr>
          <a:xfrm>
            <a:off x="8853200" y="4101769"/>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30.05.2026</a:t>
            </a:r>
            <a:endParaRPr kumimoji="0" lang="cs-CZ"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73" name="Rectangle 76">
            <a:extLst>
              <a:ext uri="{FF2B5EF4-FFF2-40B4-BE49-F238E27FC236}">
                <a16:creationId xmlns:a16="http://schemas.microsoft.com/office/drawing/2014/main" id="{46D2DE90-5FFC-985A-EF0F-572B1B595635}"/>
              </a:ext>
            </a:extLst>
          </p:cNvPr>
          <p:cNvSpPr/>
          <p:nvPr/>
        </p:nvSpPr>
        <p:spPr>
          <a:xfrm>
            <a:off x="8853200" y="4450691"/>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30.05.2026</a:t>
            </a:r>
            <a:endParaRPr kumimoji="0" lang="cs-CZ"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74" name="Rectangle 77">
            <a:extLst>
              <a:ext uri="{FF2B5EF4-FFF2-40B4-BE49-F238E27FC236}">
                <a16:creationId xmlns:a16="http://schemas.microsoft.com/office/drawing/2014/main" id="{82565E1C-89A0-5570-7D41-0083C7BE29ED}"/>
              </a:ext>
            </a:extLst>
          </p:cNvPr>
          <p:cNvSpPr/>
          <p:nvPr/>
        </p:nvSpPr>
        <p:spPr>
          <a:xfrm>
            <a:off x="8853200" y="4799613"/>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30.05.2026</a:t>
            </a:r>
            <a:endParaRPr kumimoji="0" lang="cs-CZ"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75" name="Rectangle 78">
            <a:extLst>
              <a:ext uri="{FF2B5EF4-FFF2-40B4-BE49-F238E27FC236}">
                <a16:creationId xmlns:a16="http://schemas.microsoft.com/office/drawing/2014/main" id="{C7094732-99F4-B21B-158F-C48AA46C51D2}"/>
              </a:ext>
            </a:extLst>
          </p:cNvPr>
          <p:cNvSpPr/>
          <p:nvPr/>
        </p:nvSpPr>
        <p:spPr>
          <a:xfrm>
            <a:off x="8853200" y="5148535"/>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30.05.2026</a:t>
            </a:r>
          </a:p>
        </p:txBody>
      </p:sp>
      <p:sp>
        <p:nvSpPr>
          <p:cNvPr id="76" name="Rectangle 79">
            <a:extLst>
              <a:ext uri="{FF2B5EF4-FFF2-40B4-BE49-F238E27FC236}">
                <a16:creationId xmlns:a16="http://schemas.microsoft.com/office/drawing/2014/main" id="{B53EEABF-997D-9CAA-D4F1-F3C94E4100D5}"/>
              </a:ext>
            </a:extLst>
          </p:cNvPr>
          <p:cNvSpPr/>
          <p:nvPr/>
        </p:nvSpPr>
        <p:spPr>
          <a:xfrm>
            <a:off x="8853200" y="5497457"/>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30.05.2026</a:t>
            </a:r>
          </a:p>
        </p:txBody>
      </p:sp>
      <p:sp>
        <p:nvSpPr>
          <p:cNvPr id="77" name="Rectangle 80">
            <a:extLst>
              <a:ext uri="{FF2B5EF4-FFF2-40B4-BE49-F238E27FC236}">
                <a16:creationId xmlns:a16="http://schemas.microsoft.com/office/drawing/2014/main" id="{63880085-134A-94AB-A15E-50F226355ED9}"/>
              </a:ext>
            </a:extLst>
          </p:cNvPr>
          <p:cNvSpPr/>
          <p:nvPr/>
        </p:nvSpPr>
        <p:spPr>
          <a:xfrm>
            <a:off x="8853200" y="5846376"/>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30.05.2026</a:t>
            </a:r>
          </a:p>
        </p:txBody>
      </p:sp>
      <p:sp>
        <p:nvSpPr>
          <p:cNvPr id="79" name="Rectangle 59">
            <a:extLst>
              <a:ext uri="{FF2B5EF4-FFF2-40B4-BE49-F238E27FC236}">
                <a16:creationId xmlns:a16="http://schemas.microsoft.com/office/drawing/2014/main" id="{ADE6F5B8-6C07-9A49-3826-87EB093C8EA4}"/>
              </a:ext>
            </a:extLst>
          </p:cNvPr>
          <p:cNvSpPr/>
          <p:nvPr/>
        </p:nvSpPr>
        <p:spPr>
          <a:xfrm>
            <a:off x="5630539" y="5155431"/>
            <a:ext cx="1547699" cy="276999"/>
          </a:xfrm>
          <a:prstGeom prst="rect">
            <a:avLst/>
          </a:prstGeom>
          <a:solidFill>
            <a:srgbClr val="FFC00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80" name="Rectangle 37">
            <a:extLst>
              <a:ext uri="{FF2B5EF4-FFF2-40B4-BE49-F238E27FC236}">
                <a16:creationId xmlns:a16="http://schemas.microsoft.com/office/drawing/2014/main" id="{E3AFAE72-EC48-A9E6-A829-748A5AEF3879}"/>
              </a:ext>
            </a:extLst>
          </p:cNvPr>
          <p:cNvSpPr/>
          <p:nvPr/>
        </p:nvSpPr>
        <p:spPr>
          <a:xfrm>
            <a:off x="637987" y="3724558"/>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Terminologický slovník – technolog. část</a:t>
            </a:r>
          </a:p>
        </p:txBody>
      </p:sp>
      <p:sp>
        <p:nvSpPr>
          <p:cNvPr id="81" name="Rectangle 47">
            <a:extLst>
              <a:ext uri="{FF2B5EF4-FFF2-40B4-BE49-F238E27FC236}">
                <a16:creationId xmlns:a16="http://schemas.microsoft.com/office/drawing/2014/main" id="{94727735-ABF3-BCE8-2041-D2B92AF40B54}"/>
              </a:ext>
            </a:extLst>
          </p:cNvPr>
          <p:cNvSpPr/>
          <p:nvPr/>
        </p:nvSpPr>
        <p:spPr>
          <a:xfrm>
            <a:off x="4019207" y="3724558"/>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pozastaveno</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89" name="Rectangle 56">
            <a:extLst>
              <a:ext uri="{FF2B5EF4-FFF2-40B4-BE49-F238E27FC236}">
                <a16:creationId xmlns:a16="http://schemas.microsoft.com/office/drawing/2014/main" id="{FCB0E381-2950-4374-D1F3-F1C60D43EED4}"/>
              </a:ext>
            </a:extLst>
          </p:cNvPr>
          <p:cNvSpPr/>
          <p:nvPr/>
        </p:nvSpPr>
        <p:spPr>
          <a:xfrm>
            <a:off x="5630539" y="3713511"/>
            <a:ext cx="1547699" cy="276999"/>
          </a:xfrm>
          <a:prstGeom prst="rect">
            <a:avLst/>
          </a:prstGeom>
          <a:solidFill>
            <a:srgbClr val="FF000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90" name="Rectangle 65">
            <a:extLst>
              <a:ext uri="{FF2B5EF4-FFF2-40B4-BE49-F238E27FC236}">
                <a16:creationId xmlns:a16="http://schemas.microsoft.com/office/drawing/2014/main" id="{5E00F97A-C6FD-920E-91B9-E4BD222BD498}"/>
              </a:ext>
            </a:extLst>
          </p:cNvPr>
          <p:cNvSpPr/>
          <p:nvPr/>
        </p:nvSpPr>
        <p:spPr>
          <a:xfrm>
            <a:off x="7241869" y="3713511"/>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N/A</a:t>
            </a:r>
          </a:p>
        </p:txBody>
      </p:sp>
      <p:sp>
        <p:nvSpPr>
          <p:cNvPr id="91" name="Rectangle 74">
            <a:extLst>
              <a:ext uri="{FF2B5EF4-FFF2-40B4-BE49-F238E27FC236}">
                <a16:creationId xmlns:a16="http://schemas.microsoft.com/office/drawing/2014/main" id="{B988462D-42A0-ACB9-8888-FFAF8164BDF3}"/>
              </a:ext>
            </a:extLst>
          </p:cNvPr>
          <p:cNvSpPr/>
          <p:nvPr/>
        </p:nvSpPr>
        <p:spPr>
          <a:xfrm>
            <a:off x="8853200" y="3717662"/>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(30.05.2026)</a:t>
            </a:r>
          </a:p>
        </p:txBody>
      </p:sp>
      <p:sp>
        <p:nvSpPr>
          <p:cNvPr id="92" name="Title 1">
            <a:extLst>
              <a:ext uri="{FF2B5EF4-FFF2-40B4-BE49-F238E27FC236}">
                <a16:creationId xmlns:a16="http://schemas.microsoft.com/office/drawing/2014/main" id="{66B55AEF-2943-3A83-7E9B-FF7086BDD093}"/>
              </a:ext>
            </a:extLst>
          </p:cNvPr>
          <p:cNvSpPr txBox="1">
            <a:spLocks/>
          </p:cNvSpPr>
          <p:nvPr/>
        </p:nvSpPr>
        <p:spPr>
          <a:xfrm>
            <a:off x="540000" y="1031014"/>
            <a:ext cx="11088000" cy="875969"/>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cs-CZ" sz="2000" b="1" i="0" u="none" strike="noStrike" kern="1200" cap="none" spc="0" normalizeH="0" baseline="0" noProof="0">
                <a:ln>
                  <a:noFill/>
                </a:ln>
                <a:solidFill>
                  <a:srgbClr val="003A63"/>
                </a:solidFill>
                <a:effectLst/>
                <a:uLnTx/>
                <a:uFillTx/>
                <a:latin typeface="Century Gothic"/>
                <a:ea typeface="+mj-ea"/>
                <a:cs typeface="+mj-cs"/>
              </a:rPr>
              <a:t>Skupin</a:t>
            </a:r>
            <a:r>
              <a:rPr kumimoji="0" lang="en-US" sz="2000" b="1" i="0" u="none" strike="noStrike" kern="1200" cap="none" spc="0" normalizeH="0" baseline="0" noProof="0">
                <a:ln>
                  <a:noFill/>
                </a:ln>
                <a:solidFill>
                  <a:srgbClr val="003A63"/>
                </a:solidFill>
                <a:effectLst/>
                <a:uLnTx/>
                <a:uFillTx/>
                <a:latin typeface="Century Gothic"/>
                <a:ea typeface="+mj-ea"/>
                <a:cs typeface="+mj-cs"/>
              </a:rPr>
              <a:t>a</a:t>
            </a:r>
            <a:r>
              <a:rPr kumimoji="0" lang="cs-CZ" sz="2000" b="1" i="0" u="none" strike="noStrike" kern="1200" cap="none" spc="0" normalizeH="0" baseline="0" noProof="0">
                <a:ln>
                  <a:noFill/>
                </a:ln>
                <a:solidFill>
                  <a:srgbClr val="003A63"/>
                </a:solidFill>
                <a:effectLst/>
                <a:uLnTx/>
                <a:uFillTx/>
                <a:latin typeface="Century Gothic"/>
                <a:ea typeface="+mj-ea"/>
                <a:cs typeface="+mj-cs"/>
              </a:rPr>
              <a:t> projektů: </a:t>
            </a:r>
            <a:r>
              <a:rPr kumimoji="0" lang="en-US" sz="2000" b="1" i="0" u="none" strike="noStrike" kern="1200" cap="none" spc="0" normalizeH="0" baseline="0" noProof="0">
                <a:ln>
                  <a:noFill/>
                </a:ln>
                <a:solidFill>
                  <a:srgbClr val="003A63"/>
                </a:solidFill>
                <a:effectLst/>
                <a:uLnTx/>
                <a:uFillTx/>
                <a:latin typeface="Century Gothic"/>
                <a:ea typeface="+mj-ea"/>
                <a:cs typeface="+mj-cs"/>
              </a:rPr>
              <a:t>Interoperabilita</a:t>
            </a:r>
            <a:endParaRPr kumimoji="0" lang="cs-CZ" sz="2000" b="1" i="0" u="none" strike="noStrike" kern="1200" cap="none" spc="0" normalizeH="0" baseline="0" noProof="0">
              <a:ln>
                <a:noFill/>
              </a:ln>
              <a:solidFill>
                <a:srgbClr val="FF0000"/>
              </a:solidFill>
              <a:effectLst/>
              <a:uLnTx/>
              <a:uFillTx/>
              <a:latin typeface="Century Gothic"/>
              <a:ea typeface="+mj-ea"/>
              <a:cs typeface="+mj-cs"/>
            </a:endParaRPr>
          </a:p>
        </p:txBody>
      </p:sp>
      <p:sp>
        <p:nvSpPr>
          <p:cNvPr id="6" name="Rectangle 44">
            <a:extLst>
              <a:ext uri="{FF2B5EF4-FFF2-40B4-BE49-F238E27FC236}">
                <a16:creationId xmlns:a16="http://schemas.microsoft.com/office/drawing/2014/main" id="{03B86DE0-476F-CF34-D669-E0766EC2EC77}"/>
              </a:ext>
            </a:extLst>
          </p:cNvPr>
          <p:cNvSpPr/>
          <p:nvPr/>
        </p:nvSpPr>
        <p:spPr>
          <a:xfrm>
            <a:off x="637986" y="6193739"/>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Výměnné sítě (části SZZ, </a:t>
            </a:r>
            <a:r>
              <a:rPr kumimoji="0" lang="cs-CZ" sz="1200" b="0" i="0" u="none" strike="noStrike" kern="1200" cap="none" spc="0" normalizeH="0" baseline="0" noProof="0" err="1">
                <a:ln>
                  <a:noFill/>
                </a:ln>
                <a:solidFill>
                  <a:srgbClr val="003A63"/>
                </a:solidFill>
                <a:effectLst/>
                <a:uLnTx/>
                <a:uFillTx/>
                <a:latin typeface="Century Gothic"/>
                <a:ea typeface="+mn-ea"/>
                <a:cs typeface="+mn-cs"/>
              </a:rPr>
              <a:t>eŽádanky</a:t>
            </a:r>
            <a:r>
              <a:rPr kumimoji="0" lang="cs-CZ" sz="1200" b="0" i="0" u="none" strike="noStrike" kern="1200" cap="none" spc="0" normalizeH="0" baseline="0" noProof="0">
                <a:ln>
                  <a:noFill/>
                </a:ln>
                <a:solidFill>
                  <a:srgbClr val="003A63"/>
                </a:solidFill>
                <a:effectLst/>
                <a:uLnTx/>
                <a:uFillTx/>
                <a:latin typeface="Century Gothic"/>
                <a:ea typeface="+mn-ea"/>
                <a:cs typeface="+mn-cs"/>
              </a:rPr>
              <a:t>)</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57" name="Rectangle 53">
            <a:extLst>
              <a:ext uri="{FF2B5EF4-FFF2-40B4-BE49-F238E27FC236}">
                <a16:creationId xmlns:a16="http://schemas.microsoft.com/office/drawing/2014/main" id="{1C8AC72D-7685-0D2C-F501-FFB2151177B5}"/>
              </a:ext>
            </a:extLst>
          </p:cNvPr>
          <p:cNvSpPr/>
          <p:nvPr/>
        </p:nvSpPr>
        <p:spPr>
          <a:xfrm>
            <a:off x="4019206" y="6193739"/>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V realizaci</a:t>
            </a:r>
          </a:p>
        </p:txBody>
      </p:sp>
      <p:sp>
        <p:nvSpPr>
          <p:cNvPr id="78" name="Rectangle 62">
            <a:extLst>
              <a:ext uri="{FF2B5EF4-FFF2-40B4-BE49-F238E27FC236}">
                <a16:creationId xmlns:a16="http://schemas.microsoft.com/office/drawing/2014/main" id="{D30CF960-1FAA-9D7D-138D-6E1E93D3D135}"/>
              </a:ext>
            </a:extLst>
          </p:cNvPr>
          <p:cNvSpPr/>
          <p:nvPr/>
        </p:nvSpPr>
        <p:spPr>
          <a:xfrm>
            <a:off x="5630538" y="6182692"/>
            <a:ext cx="1547699" cy="276999"/>
          </a:xfrm>
          <a:prstGeom prst="rect">
            <a:avLst/>
          </a:prstGeom>
          <a:solidFill>
            <a:srgbClr val="92D05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93" name="Rectangle 71">
            <a:extLst>
              <a:ext uri="{FF2B5EF4-FFF2-40B4-BE49-F238E27FC236}">
                <a16:creationId xmlns:a16="http://schemas.microsoft.com/office/drawing/2014/main" id="{72E4E54C-8BD9-6FBF-A5FF-7DD727728E66}"/>
              </a:ext>
            </a:extLst>
          </p:cNvPr>
          <p:cNvSpPr/>
          <p:nvPr/>
        </p:nvSpPr>
        <p:spPr>
          <a:xfrm>
            <a:off x="7241868" y="6182692"/>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err="1">
                <a:ln>
                  <a:noFill/>
                </a:ln>
                <a:solidFill>
                  <a:srgbClr val="003A63"/>
                </a:solidFill>
                <a:effectLst/>
                <a:uLnTx/>
                <a:uFillTx/>
                <a:latin typeface="Century Gothic"/>
                <a:ea typeface="+mn-ea"/>
                <a:cs typeface="+mn-cs"/>
              </a:rPr>
              <a:t>Asseco</a:t>
            </a:r>
            <a:endParaRPr kumimoji="0" lang="cs-CZ" sz="1200" b="0" i="0" u="none" strike="noStrike" kern="1200" cap="none" spc="0" normalizeH="0" baseline="0" noProof="0" err="1">
              <a:ln>
                <a:noFill/>
              </a:ln>
              <a:solidFill>
                <a:srgbClr val="003A63"/>
              </a:solidFill>
              <a:effectLst/>
              <a:uLnTx/>
              <a:uFillTx/>
              <a:latin typeface="Century Gothic" panose="020B0502020202020204" pitchFamily="34" charset="0"/>
              <a:ea typeface="+mn-ea"/>
              <a:cs typeface="+mn-cs"/>
            </a:endParaRPr>
          </a:p>
        </p:txBody>
      </p:sp>
      <p:sp>
        <p:nvSpPr>
          <p:cNvPr id="94" name="Rectangle 80">
            <a:extLst>
              <a:ext uri="{FF2B5EF4-FFF2-40B4-BE49-F238E27FC236}">
                <a16:creationId xmlns:a16="http://schemas.microsoft.com/office/drawing/2014/main" id="{D611CFAB-E454-B766-257F-FE4FF6F67E9D}"/>
              </a:ext>
            </a:extLst>
          </p:cNvPr>
          <p:cNvSpPr/>
          <p:nvPr/>
        </p:nvSpPr>
        <p:spPr>
          <a:xfrm>
            <a:off x="8853199" y="6186843"/>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30.05.2026</a:t>
            </a:r>
          </a:p>
        </p:txBody>
      </p:sp>
    </p:spTree>
    <p:extLst>
      <p:ext uri="{BB962C8B-B14F-4D97-AF65-F5344CB8AC3E}">
        <p14:creationId xmlns:p14="http://schemas.microsoft.com/office/powerpoint/2010/main" val="286372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5453F-751E-8870-1D3E-893B3DFEC96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AEEB29-8636-3785-4203-EA1BC48A58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100" name="Title 1">
            <a:extLst>
              <a:ext uri="{FF2B5EF4-FFF2-40B4-BE49-F238E27FC236}">
                <a16:creationId xmlns:a16="http://schemas.microsoft.com/office/drawing/2014/main" id="{24F5CC91-D8EC-CCC5-6905-D63436D5138E}"/>
              </a:ext>
            </a:extLst>
          </p:cNvPr>
          <p:cNvSpPr>
            <a:spLocks noGrp="1"/>
          </p:cNvSpPr>
          <p:nvPr>
            <p:ph type="title"/>
          </p:nvPr>
        </p:nvSpPr>
        <p:spPr>
          <a:xfrm>
            <a:off x="540000" y="365125"/>
            <a:ext cx="11088000" cy="668283"/>
          </a:xfrm>
        </p:spPr>
        <p:txBody>
          <a:bodyPr>
            <a:normAutofit fontScale="90000"/>
          </a:bodyPr>
          <a:lstStyle/>
          <a:p>
            <a:r>
              <a:rPr lang="cs-CZ" sz="2000">
                <a:latin typeface="Century Gothic"/>
              </a:rPr>
              <a:t>7. Detailní zpráva o stavu Programu EZ</a:t>
            </a:r>
            <a:br>
              <a:rPr lang="cs-CZ" sz="2000">
                <a:latin typeface="Century Gothic"/>
              </a:rPr>
            </a:br>
            <a:br>
              <a:rPr lang="cs-CZ" sz="2000"/>
            </a:br>
            <a:endParaRPr lang="cs-CZ" sz="2000">
              <a:solidFill>
                <a:srgbClr val="FF0000"/>
              </a:solidFill>
              <a:latin typeface="Century Gothic"/>
            </a:endParaRPr>
          </a:p>
        </p:txBody>
      </p:sp>
      <p:grpSp>
        <p:nvGrpSpPr>
          <p:cNvPr id="2" name="Group 4">
            <a:extLst>
              <a:ext uri="{FF2B5EF4-FFF2-40B4-BE49-F238E27FC236}">
                <a16:creationId xmlns:a16="http://schemas.microsoft.com/office/drawing/2014/main" id="{557DDE68-BE99-2001-8AC0-EFF6E858F5A8}"/>
              </a:ext>
            </a:extLst>
          </p:cNvPr>
          <p:cNvGrpSpPr/>
          <p:nvPr/>
        </p:nvGrpSpPr>
        <p:grpSpPr>
          <a:xfrm>
            <a:off x="4966535" y="61472"/>
            <a:ext cx="6581595" cy="747741"/>
            <a:chOff x="0" y="0"/>
            <a:chExt cx="7627892" cy="866611"/>
          </a:xfrm>
        </p:grpSpPr>
        <p:pic>
          <p:nvPicPr>
            <p:cNvPr id="3" name="Picture 5" descr="A logo with blue and red arrows&#10;&#10;Description automatically generated">
              <a:extLst>
                <a:ext uri="{FF2B5EF4-FFF2-40B4-BE49-F238E27FC236}">
                  <a16:creationId xmlns:a16="http://schemas.microsoft.com/office/drawing/2014/main" id="{9D44EA3F-066A-8241-FEC1-7F462D5A975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1045" y1="49576" x2="35795" y2="49212"/>
                          <a14:foregroundMark x1="45614" y1="45253" x2="57977" y2="44485"/>
                          <a14:foregroundMark x1="57977" y1="44485" x2="45136" y2="60970"/>
                          <a14:foregroundMark x1="45136" y1="60970" x2="75364" y2="59879"/>
                          <a14:foregroundMark x1="77795" y1="54990" x2="43273" y2="56081"/>
                          <a14:foregroundMark x1="43273" y1="56081" x2="52864" y2="42747"/>
                          <a14:foregroundMark x1="52864" y1="42747" x2="69568" y2="40566"/>
                          <a14:foregroundMark x1="84750" y1="58182" x2="61273" y2="41697"/>
                          <a14:foregroundMark x1="61273" y1="41697" x2="44545" y2="42545"/>
                          <a14:foregroundMark x1="44545" y1="42545" x2="44977" y2="61010"/>
                          <a14:foregroundMark x1="37909" y1="63838" x2="37909" y2="39232"/>
                          <a14:foregroundMark x1="37909" y1="39232" x2="50045" y2="29697"/>
                          <a14:foregroundMark x1="50045" y1="29697" x2="77568" y2="31071"/>
                          <a14:foregroundMark x1="77568" y1="31071" x2="86500" y2="75394"/>
                          <a14:foregroundMark x1="86500" y1="75394" x2="33273" y2="67030"/>
                          <a14:foregroundMark x1="52364" y1="52000" x2="69568" y2="53495"/>
                          <a14:foregroundMark x1="40227" y1="45616" x2="25864" y2="27354"/>
                          <a14:foregroundMark x1="25864" y1="27354" x2="14955" y2="34424"/>
                          <a14:foregroundMark x1="14955" y1="34424" x2="15000" y2="59677"/>
                          <a14:foregroundMark x1="15000" y1="59677" x2="40750" y2="66263"/>
                          <a14:foregroundMark x1="30955" y1="55960" x2="32114" y2="44889"/>
                          <a14:foregroundMark x1="32114" y1="44889" x2="35068" y2="50303"/>
                          <a14:foregroundMark x1="35068" y1="50303" x2="35273" y2="49737"/>
                          <a14:foregroundMark x1="28091" y1="51838" x2="24091" y2="49010"/>
                          <a14:foregroundMark x1="24091" y1="49010" x2="19136" y2="46949"/>
                          <a14:foregroundMark x1="25250" y1="42626" x2="25455" y2="56323"/>
                          <a14:foregroundMark x1="31795" y1="65495" x2="15341" y2="61778"/>
                          <a14:foregroundMark x1="15341" y1="61778" x2="30636" y2="66061"/>
                          <a14:foregroundMark x1="30636" y1="66061" x2="30636" y2="66061"/>
                          <a14:foregroundMark x1="30636" y1="66061" x2="19023" y2="64929"/>
                          <a14:foregroundMark x1="19023" y1="64929" x2="19023" y2="64929"/>
                          <a14:foregroundMark x1="81591" y1="60242" x2="81795" y2="48444"/>
                          <a14:foregroundMark x1="81795" y1="48444" x2="83795" y2="56323"/>
                        </a14:backgroundRemoval>
                      </a14:imgEffect>
                    </a14:imgLayer>
                  </a14:imgProps>
                </a:ext>
                <a:ext uri="{28A0092B-C50C-407E-A947-70E740481C1C}">
                  <a14:useLocalDpi xmlns:a14="http://schemas.microsoft.com/office/drawing/2010/main" val="0"/>
                </a:ext>
              </a:extLst>
            </a:blip>
            <a:srcRect l="8027" t="17725" r="14444" b="17995"/>
            <a:stretch/>
          </p:blipFill>
          <p:spPr>
            <a:xfrm>
              <a:off x="0" y="0"/>
              <a:ext cx="1858190" cy="866611"/>
            </a:xfrm>
            <a:prstGeom prst="rect">
              <a:avLst/>
            </a:prstGeom>
          </p:spPr>
        </p:pic>
        <p:pic>
          <p:nvPicPr>
            <p:cNvPr id="41" name="Grafický objekt 40">
              <a:extLst>
                <a:ext uri="{FF2B5EF4-FFF2-40B4-BE49-F238E27FC236}">
                  <a16:creationId xmlns:a16="http://schemas.microsoft.com/office/drawing/2014/main" id="{23F61E98-BF40-22F5-81F4-3FF299C0562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89755" y="146131"/>
              <a:ext cx="1722999" cy="574348"/>
            </a:xfrm>
            <a:prstGeom prst="rect">
              <a:avLst/>
            </a:prstGeom>
          </p:spPr>
        </p:pic>
        <p:pic>
          <p:nvPicPr>
            <p:cNvPr id="42" name="Obrázek 15">
              <a:extLst>
                <a:ext uri="{FF2B5EF4-FFF2-40B4-BE49-F238E27FC236}">
                  <a16:creationId xmlns:a16="http://schemas.microsoft.com/office/drawing/2014/main" id="{6FA971EF-3547-EEC2-2BDF-A473047E0B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8179" y="116031"/>
              <a:ext cx="2360785" cy="634549"/>
            </a:xfrm>
            <a:prstGeom prst="rect">
              <a:avLst/>
            </a:prstGeom>
          </p:spPr>
        </p:pic>
        <p:pic>
          <p:nvPicPr>
            <p:cNvPr id="43" name="Obrázek 47" descr="Obsah obrázku logo&#10;&#10;Popis byl vytvořen automaticky">
              <a:extLst>
                <a:ext uri="{FF2B5EF4-FFF2-40B4-BE49-F238E27FC236}">
                  <a16:creationId xmlns:a16="http://schemas.microsoft.com/office/drawing/2014/main" id="{CED84DF4-F17D-F6C4-CE82-CFA19A4E861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558" t="10656" r="12683" b="14821"/>
            <a:stretch/>
          </p:blipFill>
          <p:spPr>
            <a:xfrm>
              <a:off x="6223544" y="21351"/>
              <a:ext cx="1404348" cy="823909"/>
            </a:xfrm>
            <a:prstGeom prst="rect">
              <a:avLst/>
            </a:prstGeom>
          </p:spPr>
        </p:pic>
      </p:grpSp>
      <p:grpSp>
        <p:nvGrpSpPr>
          <p:cNvPr id="50" name="Skupina 49">
            <a:extLst>
              <a:ext uri="{FF2B5EF4-FFF2-40B4-BE49-F238E27FC236}">
                <a16:creationId xmlns:a16="http://schemas.microsoft.com/office/drawing/2014/main" id="{C717B877-EE43-4138-67B6-2F1307CDF430}"/>
              </a:ext>
            </a:extLst>
          </p:cNvPr>
          <p:cNvGrpSpPr/>
          <p:nvPr/>
        </p:nvGrpSpPr>
        <p:grpSpPr>
          <a:xfrm>
            <a:off x="612099" y="838867"/>
            <a:ext cx="10898001" cy="45719"/>
            <a:chOff x="0" y="0"/>
            <a:chExt cx="5716278" cy="72000"/>
          </a:xfrm>
        </p:grpSpPr>
        <p:sp>
          <p:nvSpPr>
            <p:cNvPr id="51" name="Obdélník 50">
              <a:extLst>
                <a:ext uri="{FF2B5EF4-FFF2-40B4-BE49-F238E27FC236}">
                  <a16:creationId xmlns:a16="http://schemas.microsoft.com/office/drawing/2014/main" id="{D051267D-60F5-EADF-177E-087B9B8C83EF}"/>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2" name="Obdélník 51">
              <a:extLst>
                <a:ext uri="{FF2B5EF4-FFF2-40B4-BE49-F238E27FC236}">
                  <a16:creationId xmlns:a16="http://schemas.microsoft.com/office/drawing/2014/main" id="{88BFC28C-7958-89AC-76EA-B9122239CCC3}"/>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6" name="Obdélník 55">
              <a:extLst>
                <a:ext uri="{FF2B5EF4-FFF2-40B4-BE49-F238E27FC236}">
                  <a16:creationId xmlns:a16="http://schemas.microsoft.com/office/drawing/2014/main" id="{74E7037F-999D-C685-F618-4050D6FF5901}"/>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7" name="Obdélník 56">
              <a:extLst>
                <a:ext uri="{FF2B5EF4-FFF2-40B4-BE49-F238E27FC236}">
                  <a16:creationId xmlns:a16="http://schemas.microsoft.com/office/drawing/2014/main" id="{8BE6F4E8-2C66-99AE-DE8C-9A381E404B60}"/>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5" name="Group 9">
            <a:extLst>
              <a:ext uri="{FF2B5EF4-FFF2-40B4-BE49-F238E27FC236}">
                <a16:creationId xmlns:a16="http://schemas.microsoft.com/office/drawing/2014/main" id="{602434FB-95B5-0707-184A-83BA7984E967}"/>
              </a:ext>
            </a:extLst>
          </p:cNvPr>
          <p:cNvGrpSpPr/>
          <p:nvPr/>
        </p:nvGrpSpPr>
        <p:grpSpPr>
          <a:xfrm>
            <a:off x="649519" y="1805592"/>
            <a:ext cx="2120774" cy="717695"/>
            <a:chOff x="649519" y="1413687"/>
            <a:chExt cx="2120774" cy="717695"/>
          </a:xfrm>
        </p:grpSpPr>
        <p:grpSp>
          <p:nvGrpSpPr>
            <p:cNvPr id="7" name="Group 10">
              <a:extLst>
                <a:ext uri="{FF2B5EF4-FFF2-40B4-BE49-F238E27FC236}">
                  <a16:creationId xmlns:a16="http://schemas.microsoft.com/office/drawing/2014/main" id="{44951300-1331-BE76-0420-14EA97849673}"/>
                </a:ext>
              </a:extLst>
            </p:cNvPr>
            <p:cNvGrpSpPr/>
            <p:nvPr/>
          </p:nvGrpSpPr>
          <p:grpSpPr>
            <a:xfrm>
              <a:off x="649519" y="1413687"/>
              <a:ext cx="2120774" cy="717695"/>
              <a:chOff x="649519" y="1413687"/>
              <a:chExt cx="2120774" cy="717695"/>
            </a:xfrm>
          </p:grpSpPr>
          <p:sp>
            <p:nvSpPr>
              <p:cNvPr id="9" name="Rectangle 12">
                <a:extLst>
                  <a:ext uri="{FF2B5EF4-FFF2-40B4-BE49-F238E27FC236}">
                    <a16:creationId xmlns:a16="http://schemas.microsoft.com/office/drawing/2014/main" id="{E2CE5261-C718-45F4-631C-30CBFE1DE060}"/>
                  </a:ext>
                </a:extLst>
              </p:cNvPr>
              <p:cNvSpPr/>
              <p:nvPr/>
            </p:nvSpPr>
            <p:spPr>
              <a:xfrm>
                <a:off x="649519" y="1690688"/>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0" name="TextBox 13">
                <a:extLst>
                  <a:ext uri="{FF2B5EF4-FFF2-40B4-BE49-F238E27FC236}">
                    <a16:creationId xmlns:a16="http://schemas.microsoft.com/office/drawing/2014/main" id="{FCBBC539-48D4-59EA-0C8C-5C04391C87CD}"/>
                  </a:ext>
                </a:extLst>
              </p:cNvPr>
              <p:cNvSpPr txBox="1"/>
              <p:nvPr/>
            </p:nvSpPr>
            <p:spPr>
              <a:xfrm>
                <a:off x="649519" y="1413687"/>
                <a:ext cx="2120774"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Ředitel skupiny</a:t>
                </a:r>
              </a:p>
            </p:txBody>
          </p:sp>
        </p:grpSp>
        <p:sp>
          <p:nvSpPr>
            <p:cNvPr id="8" name="TextBox 11">
              <a:extLst>
                <a:ext uri="{FF2B5EF4-FFF2-40B4-BE49-F238E27FC236}">
                  <a16:creationId xmlns:a16="http://schemas.microsoft.com/office/drawing/2014/main" id="{83E7FDE7-C7F3-1908-F912-0130941AEF63}"/>
                </a:ext>
              </a:extLst>
            </p:cNvPr>
            <p:cNvSpPr txBox="1"/>
            <p:nvPr/>
          </p:nvSpPr>
          <p:spPr>
            <a:xfrm>
              <a:off x="776253" y="1772533"/>
              <a:ext cx="186730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Jan </a:t>
              </a:r>
              <a:r>
                <a:rPr kumimoji="0" lang="cs-CZ" sz="1200" b="1" i="0" u="none" strike="noStrike" kern="1200" cap="none" spc="0" normalizeH="0" baseline="0" noProof="0" err="1">
                  <a:ln>
                    <a:noFill/>
                  </a:ln>
                  <a:solidFill>
                    <a:srgbClr val="003A63"/>
                  </a:solidFill>
                  <a:effectLst/>
                  <a:uLnTx/>
                  <a:uFillTx/>
                  <a:latin typeface="Century Gothic"/>
                  <a:ea typeface="+mn-ea"/>
                  <a:cs typeface="+mn-cs"/>
                </a:rPr>
                <a:t>Gábriš</a:t>
              </a:r>
              <a:endParaRPr kumimoji="0" lang="cs-CZ" sz="1200" b="1" i="0" u="none" strike="noStrike" kern="1200" cap="none" spc="0" normalizeH="0" baseline="0" noProof="0">
                <a:ln>
                  <a:noFill/>
                </a:ln>
                <a:solidFill>
                  <a:srgbClr val="003A63"/>
                </a:solidFill>
                <a:effectLst/>
                <a:uLnTx/>
                <a:uFillTx/>
                <a:latin typeface="Century Gothic"/>
                <a:ea typeface="+mn-ea"/>
                <a:cs typeface="+mn-cs"/>
              </a:endParaRPr>
            </a:p>
          </p:txBody>
        </p:sp>
      </p:grpSp>
      <p:grpSp>
        <p:nvGrpSpPr>
          <p:cNvPr id="11" name="Group 14">
            <a:extLst>
              <a:ext uri="{FF2B5EF4-FFF2-40B4-BE49-F238E27FC236}">
                <a16:creationId xmlns:a16="http://schemas.microsoft.com/office/drawing/2014/main" id="{49CDDF06-657D-4C23-4FCB-2E5B022F63C2}"/>
              </a:ext>
            </a:extLst>
          </p:cNvPr>
          <p:cNvGrpSpPr/>
          <p:nvPr/>
        </p:nvGrpSpPr>
        <p:grpSpPr>
          <a:xfrm>
            <a:off x="2879812" y="1805592"/>
            <a:ext cx="2120774" cy="717694"/>
            <a:chOff x="2879812" y="1413687"/>
            <a:chExt cx="2120774" cy="717694"/>
          </a:xfrm>
        </p:grpSpPr>
        <p:grpSp>
          <p:nvGrpSpPr>
            <p:cNvPr id="12" name="Group 15">
              <a:extLst>
                <a:ext uri="{FF2B5EF4-FFF2-40B4-BE49-F238E27FC236}">
                  <a16:creationId xmlns:a16="http://schemas.microsoft.com/office/drawing/2014/main" id="{BA0F1C3B-DB4E-0CA7-9B74-8CB9740B4B05}"/>
                </a:ext>
              </a:extLst>
            </p:cNvPr>
            <p:cNvGrpSpPr/>
            <p:nvPr/>
          </p:nvGrpSpPr>
          <p:grpSpPr>
            <a:xfrm>
              <a:off x="2879812" y="1413687"/>
              <a:ext cx="2120774" cy="717694"/>
              <a:chOff x="2879812" y="1413687"/>
              <a:chExt cx="2120774" cy="717694"/>
            </a:xfrm>
          </p:grpSpPr>
          <p:sp>
            <p:nvSpPr>
              <p:cNvPr id="14" name="Rectangle 17">
                <a:extLst>
                  <a:ext uri="{FF2B5EF4-FFF2-40B4-BE49-F238E27FC236}">
                    <a16:creationId xmlns:a16="http://schemas.microsoft.com/office/drawing/2014/main" id="{67645FB8-680F-CB51-72EF-9F9F9EB7781D}"/>
                  </a:ext>
                </a:extLst>
              </p:cNvPr>
              <p:cNvSpPr/>
              <p:nvPr/>
            </p:nvSpPr>
            <p:spPr>
              <a:xfrm>
                <a:off x="2879812" y="1690687"/>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5" name="TextBox 18">
                <a:extLst>
                  <a:ext uri="{FF2B5EF4-FFF2-40B4-BE49-F238E27FC236}">
                    <a16:creationId xmlns:a16="http://schemas.microsoft.com/office/drawing/2014/main" id="{7E50974C-2BA7-DC9C-58F5-77014D81791D}"/>
                  </a:ext>
                </a:extLst>
              </p:cNvPr>
              <p:cNvSpPr txBox="1"/>
              <p:nvPr/>
            </p:nvSpPr>
            <p:spPr>
              <a:xfrm>
                <a:off x="2880317" y="1413687"/>
                <a:ext cx="212026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Manažer skupiny</a:t>
                </a:r>
              </a:p>
            </p:txBody>
          </p:sp>
        </p:grpSp>
        <p:sp>
          <p:nvSpPr>
            <p:cNvPr id="13" name="TextBox 16">
              <a:extLst>
                <a:ext uri="{FF2B5EF4-FFF2-40B4-BE49-F238E27FC236}">
                  <a16:creationId xmlns:a16="http://schemas.microsoft.com/office/drawing/2014/main" id="{33741925-D932-CEF2-B02B-613CE806FDA3}"/>
                </a:ext>
              </a:extLst>
            </p:cNvPr>
            <p:cNvSpPr txBox="1"/>
            <p:nvPr/>
          </p:nvSpPr>
          <p:spPr>
            <a:xfrm>
              <a:off x="3006546" y="1772533"/>
              <a:ext cx="186730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Jaroslav Mareš</a:t>
              </a:r>
            </a:p>
          </p:txBody>
        </p:sp>
      </p:grpSp>
      <p:grpSp>
        <p:nvGrpSpPr>
          <p:cNvPr id="16" name="Group 19">
            <a:extLst>
              <a:ext uri="{FF2B5EF4-FFF2-40B4-BE49-F238E27FC236}">
                <a16:creationId xmlns:a16="http://schemas.microsoft.com/office/drawing/2014/main" id="{34FC747E-47FA-7711-91D1-4E37E873017C}"/>
              </a:ext>
            </a:extLst>
          </p:cNvPr>
          <p:cNvGrpSpPr/>
          <p:nvPr/>
        </p:nvGrpSpPr>
        <p:grpSpPr>
          <a:xfrm>
            <a:off x="5133132" y="1805592"/>
            <a:ext cx="2120774" cy="717693"/>
            <a:chOff x="5133132" y="1413687"/>
            <a:chExt cx="2120774" cy="717693"/>
          </a:xfrm>
        </p:grpSpPr>
        <p:grpSp>
          <p:nvGrpSpPr>
            <p:cNvPr id="17" name="Group 20">
              <a:extLst>
                <a:ext uri="{FF2B5EF4-FFF2-40B4-BE49-F238E27FC236}">
                  <a16:creationId xmlns:a16="http://schemas.microsoft.com/office/drawing/2014/main" id="{E0C97300-AFDB-0CC6-BBE9-EA53AF899940}"/>
                </a:ext>
              </a:extLst>
            </p:cNvPr>
            <p:cNvGrpSpPr/>
            <p:nvPr/>
          </p:nvGrpSpPr>
          <p:grpSpPr>
            <a:xfrm>
              <a:off x="5133132" y="1413687"/>
              <a:ext cx="2120774" cy="717693"/>
              <a:chOff x="5133132" y="1413687"/>
              <a:chExt cx="2120774" cy="717693"/>
            </a:xfrm>
          </p:grpSpPr>
          <p:sp>
            <p:nvSpPr>
              <p:cNvPr id="19" name="Rectangle 22">
                <a:extLst>
                  <a:ext uri="{FF2B5EF4-FFF2-40B4-BE49-F238E27FC236}">
                    <a16:creationId xmlns:a16="http://schemas.microsoft.com/office/drawing/2014/main" id="{C3F825AF-58E5-30F2-88F5-7C9C021EE0E7}"/>
                  </a:ext>
                </a:extLst>
              </p:cNvPr>
              <p:cNvSpPr/>
              <p:nvPr/>
            </p:nvSpPr>
            <p:spPr>
              <a:xfrm>
                <a:off x="5133132" y="1690686"/>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0" name="TextBox 23">
                <a:extLst>
                  <a:ext uri="{FF2B5EF4-FFF2-40B4-BE49-F238E27FC236}">
                    <a16:creationId xmlns:a16="http://schemas.microsoft.com/office/drawing/2014/main" id="{9A7DC21F-FB4B-5E2E-3A0E-6EED8FD44FDA}"/>
                  </a:ext>
                </a:extLst>
              </p:cNvPr>
              <p:cNvSpPr txBox="1"/>
              <p:nvPr/>
            </p:nvSpPr>
            <p:spPr>
              <a:xfrm>
                <a:off x="5133132" y="1413687"/>
                <a:ext cx="212026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Odborný garant</a:t>
                </a:r>
              </a:p>
            </p:txBody>
          </p:sp>
        </p:grpSp>
        <p:sp>
          <p:nvSpPr>
            <p:cNvPr id="18" name="TextBox 21">
              <a:extLst>
                <a:ext uri="{FF2B5EF4-FFF2-40B4-BE49-F238E27FC236}">
                  <a16:creationId xmlns:a16="http://schemas.microsoft.com/office/drawing/2014/main" id="{8CFBE719-75F1-4E20-EAC3-6FF0BFC3B3F9}"/>
                </a:ext>
              </a:extLst>
            </p:cNvPr>
            <p:cNvSpPr txBox="1"/>
            <p:nvPr/>
          </p:nvSpPr>
          <p:spPr>
            <a:xfrm>
              <a:off x="5259613" y="1772533"/>
              <a:ext cx="186730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Jakub Tomas</a:t>
              </a:r>
            </a:p>
          </p:txBody>
        </p:sp>
      </p:grpSp>
      <p:sp>
        <p:nvSpPr>
          <p:cNvPr id="21" name="TextBox 24">
            <a:extLst>
              <a:ext uri="{FF2B5EF4-FFF2-40B4-BE49-F238E27FC236}">
                <a16:creationId xmlns:a16="http://schemas.microsoft.com/office/drawing/2014/main" id="{3A1E34FB-0956-023E-628E-D5500F36210F}"/>
              </a:ext>
            </a:extLst>
          </p:cNvPr>
          <p:cNvSpPr txBox="1"/>
          <p:nvPr/>
        </p:nvSpPr>
        <p:spPr>
          <a:xfrm>
            <a:off x="649518" y="2967219"/>
            <a:ext cx="331758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Realizační projekt</a:t>
            </a:r>
          </a:p>
        </p:txBody>
      </p:sp>
      <p:sp>
        <p:nvSpPr>
          <p:cNvPr id="22" name="TextBox 25">
            <a:extLst>
              <a:ext uri="{FF2B5EF4-FFF2-40B4-BE49-F238E27FC236}">
                <a16:creationId xmlns:a16="http://schemas.microsoft.com/office/drawing/2014/main" id="{A66E33D9-02CF-5EBA-06C6-2FDECCA923C6}"/>
              </a:ext>
            </a:extLst>
          </p:cNvPr>
          <p:cNvSpPr txBox="1"/>
          <p:nvPr/>
        </p:nvSpPr>
        <p:spPr>
          <a:xfrm>
            <a:off x="4030739" y="2967218"/>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Fáze</a:t>
            </a:r>
          </a:p>
        </p:txBody>
      </p:sp>
      <p:sp>
        <p:nvSpPr>
          <p:cNvPr id="23" name="TextBox 26">
            <a:extLst>
              <a:ext uri="{FF2B5EF4-FFF2-40B4-BE49-F238E27FC236}">
                <a16:creationId xmlns:a16="http://schemas.microsoft.com/office/drawing/2014/main" id="{82873637-01AF-B32F-7DD4-1239045C9D65}"/>
              </a:ext>
            </a:extLst>
          </p:cNvPr>
          <p:cNvSpPr txBox="1"/>
          <p:nvPr/>
        </p:nvSpPr>
        <p:spPr>
          <a:xfrm>
            <a:off x="5642070" y="2967218"/>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Stav</a:t>
            </a:r>
          </a:p>
        </p:txBody>
      </p:sp>
      <p:sp>
        <p:nvSpPr>
          <p:cNvPr id="24" name="TextBox 27">
            <a:extLst>
              <a:ext uri="{FF2B5EF4-FFF2-40B4-BE49-F238E27FC236}">
                <a16:creationId xmlns:a16="http://schemas.microsoft.com/office/drawing/2014/main" id="{2919410A-43FC-B2C9-D3B3-A3D727C4F61F}"/>
              </a:ext>
            </a:extLst>
          </p:cNvPr>
          <p:cNvSpPr txBox="1"/>
          <p:nvPr/>
        </p:nvSpPr>
        <p:spPr>
          <a:xfrm>
            <a:off x="7253401" y="2967218"/>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Dodavatel</a:t>
            </a:r>
          </a:p>
        </p:txBody>
      </p:sp>
      <p:sp>
        <p:nvSpPr>
          <p:cNvPr id="25" name="TextBox 28">
            <a:extLst>
              <a:ext uri="{FF2B5EF4-FFF2-40B4-BE49-F238E27FC236}">
                <a16:creationId xmlns:a16="http://schemas.microsoft.com/office/drawing/2014/main" id="{106D9E7C-4DB9-B85E-7C0A-6CED1D50307F}"/>
              </a:ext>
            </a:extLst>
          </p:cNvPr>
          <p:cNvSpPr txBox="1"/>
          <p:nvPr/>
        </p:nvSpPr>
        <p:spPr>
          <a:xfrm>
            <a:off x="8864732" y="2967218"/>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Dokončení</a:t>
            </a:r>
          </a:p>
        </p:txBody>
      </p:sp>
      <p:grpSp>
        <p:nvGrpSpPr>
          <p:cNvPr id="26" name="Group 29">
            <a:extLst>
              <a:ext uri="{FF2B5EF4-FFF2-40B4-BE49-F238E27FC236}">
                <a16:creationId xmlns:a16="http://schemas.microsoft.com/office/drawing/2014/main" id="{431EF785-79A2-A085-7756-0014A5789BC7}"/>
              </a:ext>
            </a:extLst>
          </p:cNvPr>
          <p:cNvGrpSpPr/>
          <p:nvPr/>
        </p:nvGrpSpPr>
        <p:grpSpPr>
          <a:xfrm>
            <a:off x="7379881" y="1805592"/>
            <a:ext cx="3032549" cy="717693"/>
            <a:chOff x="5133132" y="1413687"/>
            <a:chExt cx="2120774" cy="717693"/>
          </a:xfrm>
        </p:grpSpPr>
        <p:grpSp>
          <p:nvGrpSpPr>
            <p:cNvPr id="27" name="Group 30">
              <a:extLst>
                <a:ext uri="{FF2B5EF4-FFF2-40B4-BE49-F238E27FC236}">
                  <a16:creationId xmlns:a16="http://schemas.microsoft.com/office/drawing/2014/main" id="{331544AC-5848-37CB-D5BD-32BD33315B4A}"/>
                </a:ext>
              </a:extLst>
            </p:cNvPr>
            <p:cNvGrpSpPr/>
            <p:nvPr/>
          </p:nvGrpSpPr>
          <p:grpSpPr>
            <a:xfrm>
              <a:off x="5133132" y="1413687"/>
              <a:ext cx="2120774" cy="717693"/>
              <a:chOff x="5133132" y="1413687"/>
              <a:chExt cx="2120774" cy="717693"/>
            </a:xfrm>
          </p:grpSpPr>
          <p:sp>
            <p:nvSpPr>
              <p:cNvPr id="29" name="Rectangle 32">
                <a:extLst>
                  <a:ext uri="{FF2B5EF4-FFF2-40B4-BE49-F238E27FC236}">
                    <a16:creationId xmlns:a16="http://schemas.microsoft.com/office/drawing/2014/main" id="{D1E26438-798D-AE13-412C-048ACD209832}"/>
                  </a:ext>
                </a:extLst>
              </p:cNvPr>
              <p:cNvSpPr/>
              <p:nvPr/>
            </p:nvSpPr>
            <p:spPr>
              <a:xfrm>
                <a:off x="5133132" y="1690686"/>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30" name="TextBox 33">
                <a:extLst>
                  <a:ext uri="{FF2B5EF4-FFF2-40B4-BE49-F238E27FC236}">
                    <a16:creationId xmlns:a16="http://schemas.microsoft.com/office/drawing/2014/main" id="{01C8B258-C82A-7092-81AE-D8FC5DDEBBD4}"/>
                  </a:ext>
                </a:extLst>
              </p:cNvPr>
              <p:cNvSpPr txBox="1"/>
              <p:nvPr/>
            </p:nvSpPr>
            <p:spPr>
              <a:xfrm>
                <a:off x="5133132" y="1413687"/>
                <a:ext cx="212026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Rozpočet</a:t>
                </a:r>
              </a:p>
            </p:txBody>
          </p:sp>
        </p:grpSp>
        <p:sp>
          <p:nvSpPr>
            <p:cNvPr id="28" name="TextBox 31">
              <a:extLst>
                <a:ext uri="{FF2B5EF4-FFF2-40B4-BE49-F238E27FC236}">
                  <a16:creationId xmlns:a16="http://schemas.microsoft.com/office/drawing/2014/main" id="{5A0DB4DA-08E9-F9CB-5254-5BB365788971}"/>
                </a:ext>
              </a:extLst>
            </p:cNvPr>
            <p:cNvSpPr txBox="1"/>
            <p:nvPr/>
          </p:nvSpPr>
          <p:spPr>
            <a:xfrm>
              <a:off x="5259613" y="1772533"/>
              <a:ext cx="186730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srgbClr val="003A63"/>
                  </a:solidFill>
                  <a:effectLst/>
                  <a:uLnTx/>
                  <a:uFillTx/>
                  <a:latin typeface="Century Gothic"/>
                  <a:ea typeface="+mn-ea"/>
                  <a:cs typeface="+mn-cs"/>
                </a:rPr>
                <a:t>180 000 000 + 40 000 000 Kč</a:t>
              </a:r>
            </a:p>
          </p:txBody>
        </p:sp>
      </p:grpSp>
      <p:sp>
        <p:nvSpPr>
          <p:cNvPr id="31" name="Rectangle 34">
            <a:extLst>
              <a:ext uri="{FF2B5EF4-FFF2-40B4-BE49-F238E27FC236}">
                <a16:creationId xmlns:a16="http://schemas.microsoft.com/office/drawing/2014/main" id="{A86EB20F-29AB-F5C4-A95E-FEBB2AAFD501}"/>
              </a:ext>
            </a:extLst>
          </p:cNvPr>
          <p:cNvSpPr/>
          <p:nvPr/>
        </p:nvSpPr>
        <p:spPr>
          <a:xfrm>
            <a:off x="649519" y="3316141"/>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Služby architektů </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32" name="Rectangle 35">
            <a:extLst>
              <a:ext uri="{FF2B5EF4-FFF2-40B4-BE49-F238E27FC236}">
                <a16:creationId xmlns:a16="http://schemas.microsoft.com/office/drawing/2014/main" id="{78E024C9-091F-BB22-6321-52FD132F9C7F}"/>
              </a:ext>
            </a:extLst>
          </p:cNvPr>
          <p:cNvSpPr/>
          <p:nvPr/>
        </p:nvSpPr>
        <p:spPr>
          <a:xfrm>
            <a:off x="649519" y="3665063"/>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Kmenové registry</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33" name="Rectangle 36">
            <a:extLst>
              <a:ext uri="{FF2B5EF4-FFF2-40B4-BE49-F238E27FC236}">
                <a16:creationId xmlns:a16="http://schemas.microsoft.com/office/drawing/2014/main" id="{0CCC8D61-5999-FD9C-2B2B-3E0298BFD612}"/>
              </a:ext>
            </a:extLst>
          </p:cNvPr>
          <p:cNvSpPr/>
          <p:nvPr/>
        </p:nvSpPr>
        <p:spPr>
          <a:xfrm>
            <a:off x="649519" y="4013985"/>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Služby výměnných sítí (část DÚ, AAFD)</a:t>
            </a:r>
          </a:p>
        </p:txBody>
      </p:sp>
      <p:sp>
        <p:nvSpPr>
          <p:cNvPr id="34" name="Rectangle 37">
            <a:extLst>
              <a:ext uri="{FF2B5EF4-FFF2-40B4-BE49-F238E27FC236}">
                <a16:creationId xmlns:a16="http://schemas.microsoft.com/office/drawing/2014/main" id="{C6F7CD97-8212-4089-2CEC-BC36D6C44714}"/>
              </a:ext>
            </a:extLst>
          </p:cNvPr>
          <p:cNvSpPr/>
          <p:nvPr/>
        </p:nvSpPr>
        <p:spPr>
          <a:xfrm>
            <a:off x="649519" y="4362907"/>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Centrální služby(dříve Systémové)</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35" name="Rectangle 38">
            <a:extLst>
              <a:ext uri="{FF2B5EF4-FFF2-40B4-BE49-F238E27FC236}">
                <a16:creationId xmlns:a16="http://schemas.microsoft.com/office/drawing/2014/main" id="{1C79F09E-3EF7-FF32-AD74-9B0B10A7CD05}"/>
              </a:ext>
            </a:extLst>
          </p:cNvPr>
          <p:cNvSpPr/>
          <p:nvPr/>
        </p:nvSpPr>
        <p:spPr>
          <a:xfrm>
            <a:off x="649519" y="4711829"/>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Národní portál EZ + Katalog služeb</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37" name="Rectangle 43">
            <a:extLst>
              <a:ext uri="{FF2B5EF4-FFF2-40B4-BE49-F238E27FC236}">
                <a16:creationId xmlns:a16="http://schemas.microsoft.com/office/drawing/2014/main" id="{CEA02AC9-EF56-01C7-ACEA-3255300BAEC0}"/>
              </a:ext>
            </a:extLst>
          </p:cNvPr>
          <p:cNvSpPr/>
          <p:nvPr/>
        </p:nvSpPr>
        <p:spPr>
          <a:xfrm>
            <a:off x="4030739" y="3316141"/>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V realizaci</a:t>
            </a:r>
          </a:p>
        </p:txBody>
      </p:sp>
      <p:sp>
        <p:nvSpPr>
          <p:cNvPr id="38" name="Rectangle 44">
            <a:extLst>
              <a:ext uri="{FF2B5EF4-FFF2-40B4-BE49-F238E27FC236}">
                <a16:creationId xmlns:a16="http://schemas.microsoft.com/office/drawing/2014/main" id="{4815B3BF-FB07-62D8-76D0-1581AD4CD015}"/>
              </a:ext>
            </a:extLst>
          </p:cNvPr>
          <p:cNvSpPr/>
          <p:nvPr/>
        </p:nvSpPr>
        <p:spPr>
          <a:xfrm>
            <a:off x="4030739" y="3665063"/>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V realizaci</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39" name="Rectangle 45">
            <a:extLst>
              <a:ext uri="{FF2B5EF4-FFF2-40B4-BE49-F238E27FC236}">
                <a16:creationId xmlns:a16="http://schemas.microsoft.com/office/drawing/2014/main" id="{27A6B00A-3E9A-5FE1-485C-934BE5076A3C}"/>
              </a:ext>
            </a:extLst>
          </p:cNvPr>
          <p:cNvSpPr/>
          <p:nvPr/>
        </p:nvSpPr>
        <p:spPr>
          <a:xfrm>
            <a:off x="4030739" y="4013985"/>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V realizaci</a:t>
            </a:r>
          </a:p>
        </p:txBody>
      </p:sp>
      <p:sp>
        <p:nvSpPr>
          <p:cNvPr id="40" name="Rectangle 46">
            <a:extLst>
              <a:ext uri="{FF2B5EF4-FFF2-40B4-BE49-F238E27FC236}">
                <a16:creationId xmlns:a16="http://schemas.microsoft.com/office/drawing/2014/main" id="{CE42E5B3-D69F-FA9E-60E7-16B74BED525C}"/>
              </a:ext>
            </a:extLst>
          </p:cNvPr>
          <p:cNvSpPr/>
          <p:nvPr/>
        </p:nvSpPr>
        <p:spPr>
          <a:xfrm>
            <a:off x="4030739" y="4362907"/>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V realizaci</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44" name="Rectangle 47">
            <a:extLst>
              <a:ext uri="{FF2B5EF4-FFF2-40B4-BE49-F238E27FC236}">
                <a16:creationId xmlns:a16="http://schemas.microsoft.com/office/drawing/2014/main" id="{DBA3521D-E080-B697-1EA4-3457B29E15E3}"/>
              </a:ext>
            </a:extLst>
          </p:cNvPr>
          <p:cNvSpPr/>
          <p:nvPr/>
        </p:nvSpPr>
        <p:spPr>
          <a:xfrm>
            <a:off x="4030739" y="4711829"/>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V realizaci</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46" name="Rectangle 52">
            <a:extLst>
              <a:ext uri="{FF2B5EF4-FFF2-40B4-BE49-F238E27FC236}">
                <a16:creationId xmlns:a16="http://schemas.microsoft.com/office/drawing/2014/main" id="{66BE6EEA-BE4A-DE84-9C33-4BAFF1CA4D91}"/>
              </a:ext>
            </a:extLst>
          </p:cNvPr>
          <p:cNvSpPr/>
          <p:nvPr/>
        </p:nvSpPr>
        <p:spPr>
          <a:xfrm>
            <a:off x="5642070" y="3305094"/>
            <a:ext cx="1547699" cy="276999"/>
          </a:xfrm>
          <a:prstGeom prst="rect">
            <a:avLst/>
          </a:prstGeom>
          <a:solidFill>
            <a:srgbClr val="92D05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47" name="Rectangle 53">
            <a:extLst>
              <a:ext uri="{FF2B5EF4-FFF2-40B4-BE49-F238E27FC236}">
                <a16:creationId xmlns:a16="http://schemas.microsoft.com/office/drawing/2014/main" id="{942C0405-DCB6-B59C-8797-DD4F24441C9B}"/>
              </a:ext>
            </a:extLst>
          </p:cNvPr>
          <p:cNvSpPr/>
          <p:nvPr/>
        </p:nvSpPr>
        <p:spPr>
          <a:xfrm>
            <a:off x="5642070" y="3654016"/>
            <a:ext cx="1547699" cy="276999"/>
          </a:xfrm>
          <a:prstGeom prst="rect">
            <a:avLst/>
          </a:prstGeom>
          <a:solidFill>
            <a:srgbClr val="92D05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48" name="Rectangle 54">
            <a:extLst>
              <a:ext uri="{FF2B5EF4-FFF2-40B4-BE49-F238E27FC236}">
                <a16:creationId xmlns:a16="http://schemas.microsoft.com/office/drawing/2014/main" id="{195314DF-3F91-41D4-D476-F3F2E5510B0A}"/>
              </a:ext>
            </a:extLst>
          </p:cNvPr>
          <p:cNvSpPr/>
          <p:nvPr/>
        </p:nvSpPr>
        <p:spPr>
          <a:xfrm>
            <a:off x="5642070" y="4002938"/>
            <a:ext cx="1547699" cy="276999"/>
          </a:xfrm>
          <a:prstGeom prst="rect">
            <a:avLst/>
          </a:prstGeom>
          <a:solidFill>
            <a:srgbClr val="92D05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49" name="Rectangle 61">
            <a:extLst>
              <a:ext uri="{FF2B5EF4-FFF2-40B4-BE49-F238E27FC236}">
                <a16:creationId xmlns:a16="http://schemas.microsoft.com/office/drawing/2014/main" id="{A0C99025-4F5B-C1E4-77E0-45E9682C5002}"/>
              </a:ext>
            </a:extLst>
          </p:cNvPr>
          <p:cNvSpPr/>
          <p:nvPr/>
        </p:nvSpPr>
        <p:spPr>
          <a:xfrm>
            <a:off x="7253401" y="3305094"/>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Tesco SW</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53" name="Rectangle 62">
            <a:extLst>
              <a:ext uri="{FF2B5EF4-FFF2-40B4-BE49-F238E27FC236}">
                <a16:creationId xmlns:a16="http://schemas.microsoft.com/office/drawing/2014/main" id="{25F845BC-546A-9CEE-55A3-862773462EAC}"/>
              </a:ext>
            </a:extLst>
          </p:cNvPr>
          <p:cNvSpPr/>
          <p:nvPr/>
        </p:nvSpPr>
        <p:spPr>
          <a:xfrm>
            <a:off x="7253401" y="3654016"/>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err="1">
                <a:ln>
                  <a:noFill/>
                </a:ln>
                <a:solidFill>
                  <a:srgbClr val="003A63"/>
                </a:solidFill>
                <a:effectLst/>
                <a:uLnTx/>
                <a:uFillTx/>
                <a:latin typeface="Century Gothic"/>
                <a:ea typeface="+mn-ea"/>
                <a:cs typeface="+mn-cs"/>
              </a:rPr>
              <a:t>Seyfor</a:t>
            </a:r>
            <a:endParaRPr kumimoji="0" lang="cs-CZ" sz="1200" b="0" i="0" u="none" strike="noStrike" kern="1200" cap="none" spc="0" normalizeH="0" baseline="0" noProof="0" err="1">
              <a:ln>
                <a:noFill/>
              </a:ln>
              <a:solidFill>
                <a:srgbClr val="003A63"/>
              </a:solidFill>
              <a:effectLst/>
              <a:uLnTx/>
              <a:uFillTx/>
              <a:latin typeface="Century Gothic" panose="020B0502020202020204" pitchFamily="34" charset="0"/>
              <a:ea typeface="+mn-ea"/>
              <a:cs typeface="+mn-cs"/>
            </a:endParaRPr>
          </a:p>
        </p:txBody>
      </p:sp>
      <p:sp>
        <p:nvSpPr>
          <p:cNvPr id="54" name="Rectangle 63">
            <a:extLst>
              <a:ext uri="{FF2B5EF4-FFF2-40B4-BE49-F238E27FC236}">
                <a16:creationId xmlns:a16="http://schemas.microsoft.com/office/drawing/2014/main" id="{BC56DACE-EA51-1F72-DC3A-60E7D5FAE037}"/>
              </a:ext>
            </a:extLst>
          </p:cNvPr>
          <p:cNvSpPr/>
          <p:nvPr/>
        </p:nvSpPr>
        <p:spPr>
          <a:xfrm>
            <a:off x="7253401" y="4002938"/>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err="1">
                <a:ln>
                  <a:noFill/>
                </a:ln>
                <a:solidFill>
                  <a:srgbClr val="003A63"/>
                </a:solidFill>
                <a:effectLst/>
                <a:uLnTx/>
                <a:uFillTx/>
                <a:latin typeface="Century Gothic"/>
                <a:ea typeface="+mn-ea"/>
                <a:cs typeface="+mn-cs"/>
              </a:rPr>
              <a:t>Asseco</a:t>
            </a:r>
            <a:r>
              <a:rPr kumimoji="0" lang="cs-CZ" sz="1200" b="0" i="0" u="none" strike="noStrike" kern="1200" cap="none" spc="0" normalizeH="0" baseline="0" noProof="0">
                <a:ln>
                  <a:noFill/>
                </a:ln>
                <a:solidFill>
                  <a:srgbClr val="003A63"/>
                </a:solidFill>
                <a:effectLst/>
                <a:uLnTx/>
                <a:uFillTx/>
                <a:latin typeface="Century Gothic"/>
                <a:ea typeface="+mn-ea"/>
                <a:cs typeface="+mn-cs"/>
              </a:rPr>
              <a:t> </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55" name="Rectangle 70">
            <a:extLst>
              <a:ext uri="{FF2B5EF4-FFF2-40B4-BE49-F238E27FC236}">
                <a16:creationId xmlns:a16="http://schemas.microsoft.com/office/drawing/2014/main" id="{C7CABCA6-0858-89E8-ABC5-CFB8EBF4A848}"/>
              </a:ext>
            </a:extLst>
          </p:cNvPr>
          <p:cNvSpPr/>
          <p:nvPr/>
        </p:nvSpPr>
        <p:spPr>
          <a:xfrm>
            <a:off x="8864732" y="3309245"/>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31.12.2025</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58" name="Rectangle 71">
            <a:extLst>
              <a:ext uri="{FF2B5EF4-FFF2-40B4-BE49-F238E27FC236}">
                <a16:creationId xmlns:a16="http://schemas.microsoft.com/office/drawing/2014/main" id="{11A5AB6C-79AA-15AD-A42B-2D0D25429AE1}"/>
              </a:ext>
            </a:extLst>
          </p:cNvPr>
          <p:cNvSpPr/>
          <p:nvPr/>
        </p:nvSpPr>
        <p:spPr>
          <a:xfrm>
            <a:off x="8864732" y="3658167"/>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31.12.2025</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59" name="Rectangle 72">
            <a:extLst>
              <a:ext uri="{FF2B5EF4-FFF2-40B4-BE49-F238E27FC236}">
                <a16:creationId xmlns:a16="http://schemas.microsoft.com/office/drawing/2014/main" id="{11D19B6D-AF5D-9BD8-06F9-4CDAC86111C9}"/>
              </a:ext>
            </a:extLst>
          </p:cNvPr>
          <p:cNvSpPr/>
          <p:nvPr/>
        </p:nvSpPr>
        <p:spPr>
          <a:xfrm>
            <a:off x="8864732" y="4007089"/>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31.12.2025</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60" name="Rectangle 79">
            <a:extLst>
              <a:ext uri="{FF2B5EF4-FFF2-40B4-BE49-F238E27FC236}">
                <a16:creationId xmlns:a16="http://schemas.microsoft.com/office/drawing/2014/main" id="{D057931F-89E0-F495-014E-457DE665AF5C}"/>
              </a:ext>
            </a:extLst>
          </p:cNvPr>
          <p:cNvSpPr/>
          <p:nvPr/>
        </p:nvSpPr>
        <p:spPr>
          <a:xfrm>
            <a:off x="5642070" y="4362907"/>
            <a:ext cx="1547699" cy="276999"/>
          </a:xfrm>
          <a:prstGeom prst="rect">
            <a:avLst/>
          </a:prstGeom>
          <a:solidFill>
            <a:srgbClr val="92D05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61" name="Rectangle 80">
            <a:extLst>
              <a:ext uri="{FF2B5EF4-FFF2-40B4-BE49-F238E27FC236}">
                <a16:creationId xmlns:a16="http://schemas.microsoft.com/office/drawing/2014/main" id="{8028069A-D20E-A8FC-77C5-73F2BB95C80F}"/>
              </a:ext>
            </a:extLst>
          </p:cNvPr>
          <p:cNvSpPr/>
          <p:nvPr/>
        </p:nvSpPr>
        <p:spPr>
          <a:xfrm>
            <a:off x="5642070" y="4711829"/>
            <a:ext cx="1547699" cy="276999"/>
          </a:xfrm>
          <a:prstGeom prst="rect">
            <a:avLst/>
          </a:prstGeom>
          <a:solidFill>
            <a:srgbClr val="92D05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63" name="Rectangle 85">
            <a:extLst>
              <a:ext uri="{FF2B5EF4-FFF2-40B4-BE49-F238E27FC236}">
                <a16:creationId xmlns:a16="http://schemas.microsoft.com/office/drawing/2014/main" id="{CEB4DA47-DE7F-6A9A-09C7-9391181C59D7}"/>
              </a:ext>
            </a:extLst>
          </p:cNvPr>
          <p:cNvSpPr/>
          <p:nvPr/>
        </p:nvSpPr>
        <p:spPr>
          <a:xfrm>
            <a:off x="7253401" y="4351860"/>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err="1">
                <a:ln>
                  <a:noFill/>
                </a:ln>
                <a:solidFill>
                  <a:srgbClr val="003A63"/>
                </a:solidFill>
                <a:effectLst/>
                <a:uLnTx/>
                <a:uFillTx/>
                <a:latin typeface="Century Gothic"/>
                <a:ea typeface="+mn-ea"/>
                <a:cs typeface="+mn-cs"/>
              </a:rPr>
              <a:t>Seyfor</a:t>
            </a:r>
            <a:endParaRPr kumimoji="0" lang="cs-CZ" sz="1200" b="0" i="0" u="none" strike="noStrike" kern="1200" cap="none" spc="0" normalizeH="0" baseline="0" noProof="0" err="1">
              <a:ln>
                <a:noFill/>
              </a:ln>
              <a:solidFill>
                <a:srgbClr val="003A63"/>
              </a:solidFill>
              <a:effectLst/>
              <a:uLnTx/>
              <a:uFillTx/>
              <a:latin typeface="Century Gothic" panose="020B0502020202020204" pitchFamily="34" charset="0"/>
              <a:ea typeface="+mn-ea"/>
              <a:cs typeface="+mn-cs"/>
            </a:endParaRPr>
          </a:p>
        </p:txBody>
      </p:sp>
      <p:sp>
        <p:nvSpPr>
          <p:cNvPr id="64" name="Rectangle 86">
            <a:extLst>
              <a:ext uri="{FF2B5EF4-FFF2-40B4-BE49-F238E27FC236}">
                <a16:creationId xmlns:a16="http://schemas.microsoft.com/office/drawing/2014/main" id="{026B8DCD-4BCC-9EA5-23D4-AC58B6A7E39F}"/>
              </a:ext>
            </a:extLst>
          </p:cNvPr>
          <p:cNvSpPr/>
          <p:nvPr/>
        </p:nvSpPr>
        <p:spPr>
          <a:xfrm>
            <a:off x="7253401" y="4700782"/>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Tesco SW</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66" name="Rectangle 91">
            <a:extLst>
              <a:ext uri="{FF2B5EF4-FFF2-40B4-BE49-F238E27FC236}">
                <a16:creationId xmlns:a16="http://schemas.microsoft.com/office/drawing/2014/main" id="{FEAE6020-2A4F-EBE7-A740-25336D8D53C0}"/>
              </a:ext>
            </a:extLst>
          </p:cNvPr>
          <p:cNvSpPr/>
          <p:nvPr/>
        </p:nvSpPr>
        <p:spPr>
          <a:xfrm>
            <a:off x="8864009" y="4347898"/>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31.12.2025</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67" name="Rectangle 92">
            <a:extLst>
              <a:ext uri="{FF2B5EF4-FFF2-40B4-BE49-F238E27FC236}">
                <a16:creationId xmlns:a16="http://schemas.microsoft.com/office/drawing/2014/main" id="{1161AFDC-AECF-8D32-C657-37216E20A6BF}"/>
              </a:ext>
            </a:extLst>
          </p:cNvPr>
          <p:cNvSpPr/>
          <p:nvPr/>
        </p:nvSpPr>
        <p:spPr>
          <a:xfrm>
            <a:off x="8864009" y="4696820"/>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31.12.2025</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69" name="Title 1">
            <a:extLst>
              <a:ext uri="{FF2B5EF4-FFF2-40B4-BE49-F238E27FC236}">
                <a16:creationId xmlns:a16="http://schemas.microsoft.com/office/drawing/2014/main" id="{66B55AEF-2943-3A83-7E9B-FF7086BDD093}"/>
              </a:ext>
            </a:extLst>
          </p:cNvPr>
          <p:cNvSpPr txBox="1">
            <a:spLocks/>
          </p:cNvSpPr>
          <p:nvPr/>
        </p:nvSpPr>
        <p:spPr>
          <a:xfrm>
            <a:off x="540000" y="1031014"/>
            <a:ext cx="11088000" cy="875969"/>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cs-CZ" sz="2000" b="1" i="0" u="none" strike="noStrike" kern="1200" cap="none" spc="0" normalizeH="0" baseline="0" noProof="0">
                <a:ln>
                  <a:noFill/>
                </a:ln>
                <a:solidFill>
                  <a:srgbClr val="003A63"/>
                </a:solidFill>
                <a:effectLst/>
                <a:uLnTx/>
                <a:uFillTx/>
                <a:latin typeface="Century Gothic"/>
                <a:ea typeface="+mj-ea"/>
                <a:cs typeface="+mj-cs"/>
              </a:rPr>
              <a:t>Skupin</a:t>
            </a:r>
            <a:r>
              <a:rPr kumimoji="0" lang="en-US" sz="2000" b="1" i="0" u="none" strike="noStrike" kern="1200" cap="none" spc="0" normalizeH="0" baseline="0" noProof="0">
                <a:ln>
                  <a:noFill/>
                </a:ln>
                <a:solidFill>
                  <a:srgbClr val="003A63"/>
                </a:solidFill>
                <a:effectLst/>
                <a:uLnTx/>
                <a:uFillTx/>
                <a:latin typeface="Century Gothic"/>
                <a:ea typeface="+mj-ea"/>
                <a:cs typeface="+mj-cs"/>
              </a:rPr>
              <a:t>y</a:t>
            </a:r>
            <a:r>
              <a:rPr kumimoji="0" lang="cs-CZ" sz="2000" b="1" i="0" u="none" strike="noStrike" kern="1200" cap="none" spc="0" normalizeH="0" baseline="0" noProof="0">
                <a:ln>
                  <a:noFill/>
                </a:ln>
                <a:solidFill>
                  <a:srgbClr val="003A63"/>
                </a:solidFill>
                <a:effectLst/>
                <a:uLnTx/>
                <a:uFillTx/>
                <a:latin typeface="Century Gothic"/>
                <a:ea typeface="+mj-ea"/>
                <a:cs typeface="+mj-cs"/>
              </a:rPr>
              <a:t> projektů: </a:t>
            </a:r>
            <a:r>
              <a:rPr kumimoji="0" lang="en-US" sz="2000" b="1" i="0" u="none" strike="noStrike" kern="1200" cap="none" spc="0" normalizeH="0" baseline="0" noProof="0">
                <a:ln>
                  <a:noFill/>
                </a:ln>
                <a:solidFill>
                  <a:srgbClr val="003A63"/>
                </a:solidFill>
                <a:effectLst/>
                <a:uLnTx/>
                <a:uFillTx/>
                <a:latin typeface="Century Gothic"/>
                <a:ea typeface="+mj-ea"/>
                <a:cs typeface="+mj-cs"/>
              </a:rPr>
              <a:t>Digitální služby a Portál</a:t>
            </a:r>
            <a:endParaRPr kumimoji="0" lang="cs-CZ" sz="2000" b="1" i="0" u="none" strike="noStrike" kern="1200" cap="none" spc="0" normalizeH="0" baseline="0" noProof="0">
              <a:ln>
                <a:noFill/>
              </a:ln>
              <a:solidFill>
                <a:srgbClr val="FF0000"/>
              </a:solidFill>
              <a:effectLst/>
              <a:uLnTx/>
              <a:uFillTx/>
              <a:latin typeface="Century Gothic"/>
              <a:ea typeface="+mj-ea"/>
              <a:cs typeface="+mj-cs"/>
            </a:endParaRPr>
          </a:p>
        </p:txBody>
      </p:sp>
    </p:spTree>
    <p:extLst>
      <p:ext uri="{BB962C8B-B14F-4D97-AF65-F5344CB8AC3E}">
        <p14:creationId xmlns:p14="http://schemas.microsoft.com/office/powerpoint/2010/main" val="2122247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5453F-751E-8870-1D3E-893B3DFEC96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AEEB29-8636-3785-4203-EA1BC48A58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grpSp>
        <p:nvGrpSpPr>
          <p:cNvPr id="3" name="Group 4">
            <a:extLst>
              <a:ext uri="{FF2B5EF4-FFF2-40B4-BE49-F238E27FC236}">
                <a16:creationId xmlns:a16="http://schemas.microsoft.com/office/drawing/2014/main" id="{61419C80-3901-ED09-7B33-4B04696BD66A}"/>
              </a:ext>
            </a:extLst>
          </p:cNvPr>
          <p:cNvGrpSpPr/>
          <p:nvPr/>
        </p:nvGrpSpPr>
        <p:grpSpPr>
          <a:xfrm>
            <a:off x="4966535" y="61472"/>
            <a:ext cx="6581595" cy="747741"/>
            <a:chOff x="0" y="0"/>
            <a:chExt cx="7627892" cy="866611"/>
          </a:xfrm>
        </p:grpSpPr>
        <p:pic>
          <p:nvPicPr>
            <p:cNvPr id="10" name="Picture 5" descr="A logo with blue and red arrows&#10;&#10;Description automatically generated">
              <a:extLst>
                <a:ext uri="{FF2B5EF4-FFF2-40B4-BE49-F238E27FC236}">
                  <a16:creationId xmlns:a16="http://schemas.microsoft.com/office/drawing/2014/main" id="{E80148CB-F02A-5090-3EE9-D9483EAE01E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1045" y1="49576" x2="35795" y2="49212"/>
                          <a14:foregroundMark x1="45614" y1="45253" x2="57977" y2="44485"/>
                          <a14:foregroundMark x1="57977" y1="44485" x2="45136" y2="60970"/>
                          <a14:foregroundMark x1="45136" y1="60970" x2="75364" y2="59879"/>
                          <a14:foregroundMark x1="77795" y1="54990" x2="43273" y2="56081"/>
                          <a14:foregroundMark x1="43273" y1="56081" x2="52864" y2="42747"/>
                          <a14:foregroundMark x1="52864" y1="42747" x2="69568" y2="40566"/>
                          <a14:foregroundMark x1="84750" y1="58182" x2="61273" y2="41697"/>
                          <a14:foregroundMark x1="61273" y1="41697" x2="44545" y2="42545"/>
                          <a14:foregroundMark x1="44545" y1="42545" x2="44977" y2="61010"/>
                          <a14:foregroundMark x1="37909" y1="63838" x2="37909" y2="39232"/>
                          <a14:foregroundMark x1="37909" y1="39232" x2="50045" y2="29697"/>
                          <a14:foregroundMark x1="50045" y1="29697" x2="77568" y2="31071"/>
                          <a14:foregroundMark x1="77568" y1="31071" x2="86500" y2="75394"/>
                          <a14:foregroundMark x1="86500" y1="75394" x2="33273" y2="67030"/>
                          <a14:foregroundMark x1="52364" y1="52000" x2="69568" y2="53495"/>
                          <a14:foregroundMark x1="40227" y1="45616" x2="25864" y2="27354"/>
                          <a14:foregroundMark x1="25864" y1="27354" x2="14955" y2="34424"/>
                          <a14:foregroundMark x1="14955" y1="34424" x2="15000" y2="59677"/>
                          <a14:foregroundMark x1="15000" y1="59677" x2="40750" y2="66263"/>
                          <a14:foregroundMark x1="30955" y1="55960" x2="32114" y2="44889"/>
                          <a14:foregroundMark x1="32114" y1="44889" x2="35068" y2="50303"/>
                          <a14:foregroundMark x1="35068" y1="50303" x2="35273" y2="49737"/>
                          <a14:foregroundMark x1="28091" y1="51838" x2="24091" y2="49010"/>
                          <a14:foregroundMark x1="24091" y1="49010" x2="19136" y2="46949"/>
                          <a14:foregroundMark x1="25250" y1="42626" x2="25455" y2="56323"/>
                          <a14:foregroundMark x1="31795" y1="65495" x2="15341" y2="61778"/>
                          <a14:foregroundMark x1="15341" y1="61778" x2="30636" y2="66061"/>
                          <a14:foregroundMark x1="30636" y1="66061" x2="30636" y2="66061"/>
                          <a14:foregroundMark x1="30636" y1="66061" x2="19023" y2="64929"/>
                          <a14:foregroundMark x1="19023" y1="64929" x2="19023" y2="64929"/>
                          <a14:foregroundMark x1="81591" y1="60242" x2="81795" y2="48444"/>
                          <a14:foregroundMark x1="81795" y1="48444" x2="83795" y2="56323"/>
                        </a14:backgroundRemoval>
                      </a14:imgEffect>
                    </a14:imgLayer>
                  </a14:imgProps>
                </a:ext>
                <a:ext uri="{28A0092B-C50C-407E-A947-70E740481C1C}">
                  <a14:useLocalDpi xmlns:a14="http://schemas.microsoft.com/office/drawing/2010/main" val="0"/>
                </a:ext>
              </a:extLst>
            </a:blip>
            <a:srcRect l="8027" t="17725" r="14444" b="17995"/>
            <a:stretch/>
          </p:blipFill>
          <p:spPr>
            <a:xfrm>
              <a:off x="0" y="0"/>
              <a:ext cx="1858190" cy="866611"/>
            </a:xfrm>
            <a:prstGeom prst="rect">
              <a:avLst/>
            </a:prstGeom>
          </p:spPr>
        </p:pic>
        <p:pic>
          <p:nvPicPr>
            <p:cNvPr id="11" name="Grafický objekt 10">
              <a:extLst>
                <a:ext uri="{FF2B5EF4-FFF2-40B4-BE49-F238E27FC236}">
                  <a16:creationId xmlns:a16="http://schemas.microsoft.com/office/drawing/2014/main" id="{E12963BE-77A9-CD13-1374-6BD317E5738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89755" y="146131"/>
              <a:ext cx="1722999" cy="574348"/>
            </a:xfrm>
            <a:prstGeom prst="rect">
              <a:avLst/>
            </a:prstGeom>
          </p:spPr>
        </p:pic>
        <p:pic>
          <p:nvPicPr>
            <p:cNvPr id="83" name="Obrázek 15">
              <a:extLst>
                <a:ext uri="{FF2B5EF4-FFF2-40B4-BE49-F238E27FC236}">
                  <a16:creationId xmlns:a16="http://schemas.microsoft.com/office/drawing/2014/main" id="{71E6153B-7A9C-EE63-0AB2-5A584B4755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8179" y="116031"/>
              <a:ext cx="2360785" cy="634549"/>
            </a:xfrm>
            <a:prstGeom prst="rect">
              <a:avLst/>
            </a:prstGeom>
          </p:spPr>
        </p:pic>
        <p:pic>
          <p:nvPicPr>
            <p:cNvPr id="84" name="Obrázek 47" descr="Obsah obrázku logo&#10;&#10;Popis byl vytvořen automaticky">
              <a:extLst>
                <a:ext uri="{FF2B5EF4-FFF2-40B4-BE49-F238E27FC236}">
                  <a16:creationId xmlns:a16="http://schemas.microsoft.com/office/drawing/2014/main" id="{0F7B9FBB-66E7-44E9-73CC-8AE67750FF2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558" t="10656" r="12683" b="14821"/>
            <a:stretch/>
          </p:blipFill>
          <p:spPr>
            <a:xfrm>
              <a:off x="6223544" y="21351"/>
              <a:ext cx="1404348" cy="823909"/>
            </a:xfrm>
            <a:prstGeom prst="rect">
              <a:avLst/>
            </a:prstGeom>
          </p:spPr>
        </p:pic>
      </p:grpSp>
      <p:grpSp>
        <p:nvGrpSpPr>
          <p:cNvPr id="85" name="Skupina 84">
            <a:extLst>
              <a:ext uri="{FF2B5EF4-FFF2-40B4-BE49-F238E27FC236}">
                <a16:creationId xmlns:a16="http://schemas.microsoft.com/office/drawing/2014/main" id="{FC18EFDC-14C7-F033-EC96-C9CE0D48B716}"/>
              </a:ext>
            </a:extLst>
          </p:cNvPr>
          <p:cNvGrpSpPr/>
          <p:nvPr/>
        </p:nvGrpSpPr>
        <p:grpSpPr>
          <a:xfrm>
            <a:off x="612099" y="838867"/>
            <a:ext cx="10898001" cy="45719"/>
            <a:chOff x="0" y="0"/>
            <a:chExt cx="5716278" cy="72000"/>
          </a:xfrm>
        </p:grpSpPr>
        <p:sp>
          <p:nvSpPr>
            <p:cNvPr id="86" name="Obdélník 85">
              <a:extLst>
                <a:ext uri="{FF2B5EF4-FFF2-40B4-BE49-F238E27FC236}">
                  <a16:creationId xmlns:a16="http://schemas.microsoft.com/office/drawing/2014/main" id="{8B6D9D3B-92E3-68BC-00C0-CC173EC99E1A}"/>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7" name="Obdélník 86">
              <a:extLst>
                <a:ext uri="{FF2B5EF4-FFF2-40B4-BE49-F238E27FC236}">
                  <a16:creationId xmlns:a16="http://schemas.microsoft.com/office/drawing/2014/main" id="{3AC7C2D0-574A-D262-7DB4-C2174BA6D1A0}"/>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8" name="Obdélník 87">
              <a:extLst>
                <a:ext uri="{FF2B5EF4-FFF2-40B4-BE49-F238E27FC236}">
                  <a16:creationId xmlns:a16="http://schemas.microsoft.com/office/drawing/2014/main" id="{EEEDFF7C-616A-ECE7-FB0F-F6DD48F073C8}"/>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9" name="Obdélník 88">
              <a:extLst>
                <a:ext uri="{FF2B5EF4-FFF2-40B4-BE49-F238E27FC236}">
                  <a16:creationId xmlns:a16="http://schemas.microsoft.com/office/drawing/2014/main" id="{15097389-CE8C-FD45-9B93-26359E4DC293}"/>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 name="Group 11">
            <a:extLst>
              <a:ext uri="{FF2B5EF4-FFF2-40B4-BE49-F238E27FC236}">
                <a16:creationId xmlns:a16="http://schemas.microsoft.com/office/drawing/2014/main" id="{73F7B6C2-2727-B766-DF31-0E5E335C3993}"/>
              </a:ext>
            </a:extLst>
          </p:cNvPr>
          <p:cNvGrpSpPr/>
          <p:nvPr/>
        </p:nvGrpSpPr>
        <p:grpSpPr>
          <a:xfrm>
            <a:off x="629890" y="2063853"/>
            <a:ext cx="2120774" cy="717695"/>
            <a:chOff x="649519" y="1413687"/>
            <a:chExt cx="2120774" cy="717695"/>
          </a:xfrm>
        </p:grpSpPr>
        <p:grpSp>
          <p:nvGrpSpPr>
            <p:cNvPr id="5" name="Group 12">
              <a:extLst>
                <a:ext uri="{FF2B5EF4-FFF2-40B4-BE49-F238E27FC236}">
                  <a16:creationId xmlns:a16="http://schemas.microsoft.com/office/drawing/2014/main" id="{44C49F6B-F754-60DD-F274-BF0E36617B14}"/>
                </a:ext>
              </a:extLst>
            </p:cNvPr>
            <p:cNvGrpSpPr/>
            <p:nvPr/>
          </p:nvGrpSpPr>
          <p:grpSpPr>
            <a:xfrm>
              <a:off x="649519" y="1413687"/>
              <a:ext cx="2120774" cy="717695"/>
              <a:chOff x="649519" y="1413687"/>
              <a:chExt cx="2120774" cy="717695"/>
            </a:xfrm>
          </p:grpSpPr>
          <p:sp>
            <p:nvSpPr>
              <p:cNvPr id="8" name="Rectangle 14">
                <a:extLst>
                  <a:ext uri="{FF2B5EF4-FFF2-40B4-BE49-F238E27FC236}">
                    <a16:creationId xmlns:a16="http://schemas.microsoft.com/office/drawing/2014/main" id="{A7749890-0598-BAA3-8E0D-93FB83929DFD}"/>
                  </a:ext>
                </a:extLst>
              </p:cNvPr>
              <p:cNvSpPr/>
              <p:nvPr/>
            </p:nvSpPr>
            <p:spPr>
              <a:xfrm>
                <a:off x="649519" y="1690688"/>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9" name="TextBox 15">
                <a:extLst>
                  <a:ext uri="{FF2B5EF4-FFF2-40B4-BE49-F238E27FC236}">
                    <a16:creationId xmlns:a16="http://schemas.microsoft.com/office/drawing/2014/main" id="{6C367BD5-0DEB-5032-253E-8A52DD648E5C}"/>
                  </a:ext>
                </a:extLst>
              </p:cNvPr>
              <p:cNvSpPr txBox="1"/>
              <p:nvPr/>
            </p:nvSpPr>
            <p:spPr>
              <a:xfrm>
                <a:off x="649519" y="1413687"/>
                <a:ext cx="2120774"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Ředitel skupiny</a:t>
                </a:r>
              </a:p>
            </p:txBody>
          </p:sp>
        </p:grpSp>
        <p:sp>
          <p:nvSpPr>
            <p:cNvPr id="7" name="TextBox 13">
              <a:extLst>
                <a:ext uri="{FF2B5EF4-FFF2-40B4-BE49-F238E27FC236}">
                  <a16:creationId xmlns:a16="http://schemas.microsoft.com/office/drawing/2014/main" id="{EA3CB0AB-5057-0527-5E61-9B2F1261522F}"/>
                </a:ext>
              </a:extLst>
            </p:cNvPr>
            <p:cNvSpPr txBox="1"/>
            <p:nvPr/>
          </p:nvSpPr>
          <p:spPr>
            <a:xfrm>
              <a:off x="776253" y="1772533"/>
              <a:ext cx="186730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Jan </a:t>
              </a:r>
              <a:r>
                <a:rPr kumimoji="0" lang="cs-CZ" sz="1200" b="1" i="0" u="none" strike="noStrike" kern="1200" cap="none" spc="0" normalizeH="0" baseline="0" noProof="0" err="1">
                  <a:ln>
                    <a:noFill/>
                  </a:ln>
                  <a:solidFill>
                    <a:srgbClr val="003A63"/>
                  </a:solidFill>
                  <a:effectLst/>
                  <a:uLnTx/>
                  <a:uFillTx/>
                  <a:latin typeface="Century Gothic"/>
                  <a:ea typeface="+mn-ea"/>
                  <a:cs typeface="+mn-cs"/>
                </a:rPr>
                <a:t>Gábriš</a:t>
              </a:r>
              <a:endParaRPr kumimoji="0" lang="en-US" sz="1800" b="0" i="0" u="none" strike="noStrike" kern="1200" cap="none" spc="0" normalizeH="0" baseline="0" noProof="0" err="1">
                <a:ln>
                  <a:noFill/>
                </a:ln>
                <a:solidFill>
                  <a:srgbClr val="000000"/>
                </a:solidFill>
                <a:effectLst/>
                <a:uLnTx/>
                <a:uFillTx/>
                <a:latin typeface="Century Gothic"/>
                <a:ea typeface="+mn-ea"/>
                <a:cs typeface="+mn-cs"/>
              </a:endParaRPr>
            </a:p>
          </p:txBody>
        </p:sp>
      </p:grpSp>
      <p:grpSp>
        <p:nvGrpSpPr>
          <p:cNvPr id="12" name="Group 16">
            <a:extLst>
              <a:ext uri="{FF2B5EF4-FFF2-40B4-BE49-F238E27FC236}">
                <a16:creationId xmlns:a16="http://schemas.microsoft.com/office/drawing/2014/main" id="{10D204AF-38B2-B2E1-AF7E-8DE31C28A998}"/>
              </a:ext>
            </a:extLst>
          </p:cNvPr>
          <p:cNvGrpSpPr/>
          <p:nvPr/>
        </p:nvGrpSpPr>
        <p:grpSpPr>
          <a:xfrm>
            <a:off x="2860183" y="2063853"/>
            <a:ext cx="2120774" cy="717694"/>
            <a:chOff x="2879812" y="1413687"/>
            <a:chExt cx="2120774" cy="717694"/>
          </a:xfrm>
        </p:grpSpPr>
        <p:grpSp>
          <p:nvGrpSpPr>
            <p:cNvPr id="13" name="Group 17">
              <a:extLst>
                <a:ext uri="{FF2B5EF4-FFF2-40B4-BE49-F238E27FC236}">
                  <a16:creationId xmlns:a16="http://schemas.microsoft.com/office/drawing/2014/main" id="{829DE0E0-0E32-6402-2C78-F84D998F7DF3}"/>
                </a:ext>
              </a:extLst>
            </p:cNvPr>
            <p:cNvGrpSpPr/>
            <p:nvPr/>
          </p:nvGrpSpPr>
          <p:grpSpPr>
            <a:xfrm>
              <a:off x="2879812" y="1413687"/>
              <a:ext cx="2120774" cy="717694"/>
              <a:chOff x="2879812" y="1413687"/>
              <a:chExt cx="2120774" cy="717694"/>
            </a:xfrm>
          </p:grpSpPr>
          <p:sp>
            <p:nvSpPr>
              <p:cNvPr id="15" name="Rectangle 19">
                <a:extLst>
                  <a:ext uri="{FF2B5EF4-FFF2-40B4-BE49-F238E27FC236}">
                    <a16:creationId xmlns:a16="http://schemas.microsoft.com/office/drawing/2014/main" id="{43CCEC5A-E97D-40FA-E02F-C60C5A6303D2}"/>
                  </a:ext>
                </a:extLst>
              </p:cNvPr>
              <p:cNvSpPr/>
              <p:nvPr/>
            </p:nvSpPr>
            <p:spPr>
              <a:xfrm>
                <a:off x="2879812" y="1690687"/>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6" name="TextBox 20">
                <a:extLst>
                  <a:ext uri="{FF2B5EF4-FFF2-40B4-BE49-F238E27FC236}">
                    <a16:creationId xmlns:a16="http://schemas.microsoft.com/office/drawing/2014/main" id="{9B97FCFF-26FE-186B-D66B-D2A6C360B5F9}"/>
                  </a:ext>
                </a:extLst>
              </p:cNvPr>
              <p:cNvSpPr txBox="1"/>
              <p:nvPr/>
            </p:nvSpPr>
            <p:spPr>
              <a:xfrm>
                <a:off x="2880317" y="1413687"/>
                <a:ext cx="212026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Manažer skupiny</a:t>
                </a:r>
              </a:p>
            </p:txBody>
          </p:sp>
        </p:grpSp>
        <p:sp>
          <p:nvSpPr>
            <p:cNvPr id="14" name="TextBox 18">
              <a:extLst>
                <a:ext uri="{FF2B5EF4-FFF2-40B4-BE49-F238E27FC236}">
                  <a16:creationId xmlns:a16="http://schemas.microsoft.com/office/drawing/2014/main" id="{A34C35CE-7545-382A-1277-C6F1FCFB84B3}"/>
                </a:ext>
              </a:extLst>
            </p:cNvPr>
            <p:cNvSpPr txBox="1"/>
            <p:nvPr/>
          </p:nvSpPr>
          <p:spPr>
            <a:xfrm>
              <a:off x="3006546" y="1772533"/>
              <a:ext cx="186730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Klára Jiráková</a:t>
              </a:r>
            </a:p>
          </p:txBody>
        </p:sp>
      </p:grpSp>
      <p:grpSp>
        <p:nvGrpSpPr>
          <p:cNvPr id="17" name="Group 21">
            <a:extLst>
              <a:ext uri="{FF2B5EF4-FFF2-40B4-BE49-F238E27FC236}">
                <a16:creationId xmlns:a16="http://schemas.microsoft.com/office/drawing/2014/main" id="{D310D4F8-B4F2-3782-1780-5A28BA9663DB}"/>
              </a:ext>
            </a:extLst>
          </p:cNvPr>
          <p:cNvGrpSpPr/>
          <p:nvPr/>
        </p:nvGrpSpPr>
        <p:grpSpPr>
          <a:xfrm>
            <a:off x="5113503" y="2063853"/>
            <a:ext cx="2120774" cy="723210"/>
            <a:chOff x="5133132" y="1413687"/>
            <a:chExt cx="2120774" cy="723210"/>
          </a:xfrm>
        </p:grpSpPr>
        <p:grpSp>
          <p:nvGrpSpPr>
            <p:cNvPr id="18" name="Group 22">
              <a:extLst>
                <a:ext uri="{FF2B5EF4-FFF2-40B4-BE49-F238E27FC236}">
                  <a16:creationId xmlns:a16="http://schemas.microsoft.com/office/drawing/2014/main" id="{C31324D0-C479-AD0C-912C-8659DC4A59FF}"/>
                </a:ext>
              </a:extLst>
            </p:cNvPr>
            <p:cNvGrpSpPr/>
            <p:nvPr/>
          </p:nvGrpSpPr>
          <p:grpSpPr>
            <a:xfrm>
              <a:off x="5133132" y="1413687"/>
              <a:ext cx="2120774" cy="717693"/>
              <a:chOff x="5133132" y="1413687"/>
              <a:chExt cx="2120774" cy="717693"/>
            </a:xfrm>
          </p:grpSpPr>
          <p:sp>
            <p:nvSpPr>
              <p:cNvPr id="20" name="Rectangle 24">
                <a:extLst>
                  <a:ext uri="{FF2B5EF4-FFF2-40B4-BE49-F238E27FC236}">
                    <a16:creationId xmlns:a16="http://schemas.microsoft.com/office/drawing/2014/main" id="{5CB4354E-4219-F9EC-88E3-708CCC0E4451}"/>
                  </a:ext>
                </a:extLst>
              </p:cNvPr>
              <p:cNvSpPr/>
              <p:nvPr/>
            </p:nvSpPr>
            <p:spPr>
              <a:xfrm>
                <a:off x="5133132" y="1690686"/>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1" name="TextBox 25">
                <a:extLst>
                  <a:ext uri="{FF2B5EF4-FFF2-40B4-BE49-F238E27FC236}">
                    <a16:creationId xmlns:a16="http://schemas.microsoft.com/office/drawing/2014/main" id="{ABC6CBCC-4B9F-D3A1-3790-040FEB630B60}"/>
                  </a:ext>
                </a:extLst>
              </p:cNvPr>
              <p:cNvSpPr txBox="1"/>
              <p:nvPr/>
            </p:nvSpPr>
            <p:spPr>
              <a:xfrm>
                <a:off x="5133132" y="1413687"/>
                <a:ext cx="212026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Odborný garant</a:t>
                </a:r>
              </a:p>
            </p:txBody>
          </p:sp>
        </p:grpSp>
        <p:sp>
          <p:nvSpPr>
            <p:cNvPr id="19" name="TextBox 23">
              <a:extLst>
                <a:ext uri="{FF2B5EF4-FFF2-40B4-BE49-F238E27FC236}">
                  <a16:creationId xmlns:a16="http://schemas.microsoft.com/office/drawing/2014/main" id="{38933E04-4D4A-C3FF-1E89-C205089DB336}"/>
                </a:ext>
              </a:extLst>
            </p:cNvPr>
            <p:cNvSpPr txBox="1"/>
            <p:nvPr/>
          </p:nvSpPr>
          <p:spPr>
            <a:xfrm>
              <a:off x="5181444" y="1675232"/>
              <a:ext cx="1867306"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Klára Jiráková, Zdeněk </a:t>
              </a:r>
              <a:r>
                <a:rPr kumimoji="0" lang="cs-CZ" sz="1200" b="1" i="0" u="none" strike="noStrike" kern="1200" cap="none" spc="0" normalizeH="0" baseline="0" noProof="0" err="1">
                  <a:ln>
                    <a:noFill/>
                  </a:ln>
                  <a:solidFill>
                    <a:srgbClr val="003A63"/>
                  </a:solidFill>
                  <a:effectLst/>
                  <a:uLnTx/>
                  <a:uFillTx/>
                  <a:latin typeface="Century Gothic"/>
                  <a:ea typeface="+mn-ea"/>
                  <a:cs typeface="+mn-cs"/>
                </a:rPr>
                <a:t>Gutter</a:t>
              </a:r>
              <a:endParaRPr kumimoji="0" lang="en-US" sz="1800" b="0" i="0" u="none" strike="noStrike" kern="1200" cap="none" spc="0" normalizeH="0" baseline="0" noProof="0">
                <a:ln>
                  <a:noFill/>
                </a:ln>
                <a:solidFill>
                  <a:srgbClr val="003A63"/>
                </a:solidFill>
                <a:effectLst/>
                <a:uLnTx/>
                <a:uFillTx/>
                <a:latin typeface="Century Gothic"/>
                <a:ea typeface="+mn-ea"/>
                <a:cs typeface="+mn-cs"/>
              </a:endParaRPr>
            </a:p>
          </p:txBody>
        </p:sp>
      </p:grpSp>
      <p:sp>
        <p:nvSpPr>
          <p:cNvPr id="22" name="TextBox 26">
            <a:extLst>
              <a:ext uri="{FF2B5EF4-FFF2-40B4-BE49-F238E27FC236}">
                <a16:creationId xmlns:a16="http://schemas.microsoft.com/office/drawing/2014/main" id="{32EEAA8E-D9B5-D2A0-8C14-9EA73DF574FD}"/>
              </a:ext>
            </a:extLst>
          </p:cNvPr>
          <p:cNvSpPr txBox="1"/>
          <p:nvPr/>
        </p:nvSpPr>
        <p:spPr>
          <a:xfrm>
            <a:off x="629889" y="3225480"/>
            <a:ext cx="331758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Realizační projekt</a:t>
            </a:r>
          </a:p>
        </p:txBody>
      </p:sp>
      <p:sp>
        <p:nvSpPr>
          <p:cNvPr id="23" name="TextBox 27">
            <a:extLst>
              <a:ext uri="{FF2B5EF4-FFF2-40B4-BE49-F238E27FC236}">
                <a16:creationId xmlns:a16="http://schemas.microsoft.com/office/drawing/2014/main" id="{CBA7AB50-D1CE-A1CE-5A8B-636B1873B042}"/>
              </a:ext>
            </a:extLst>
          </p:cNvPr>
          <p:cNvSpPr txBox="1"/>
          <p:nvPr/>
        </p:nvSpPr>
        <p:spPr>
          <a:xfrm>
            <a:off x="4011110" y="3225479"/>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Fáze</a:t>
            </a:r>
          </a:p>
        </p:txBody>
      </p:sp>
      <p:sp>
        <p:nvSpPr>
          <p:cNvPr id="24" name="TextBox 28">
            <a:extLst>
              <a:ext uri="{FF2B5EF4-FFF2-40B4-BE49-F238E27FC236}">
                <a16:creationId xmlns:a16="http://schemas.microsoft.com/office/drawing/2014/main" id="{D4EF5E73-A59F-A26C-D064-C72A74A3066C}"/>
              </a:ext>
            </a:extLst>
          </p:cNvPr>
          <p:cNvSpPr txBox="1"/>
          <p:nvPr/>
        </p:nvSpPr>
        <p:spPr>
          <a:xfrm>
            <a:off x="5622441" y="3225479"/>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Stav</a:t>
            </a:r>
          </a:p>
        </p:txBody>
      </p:sp>
      <p:sp>
        <p:nvSpPr>
          <p:cNvPr id="25" name="TextBox 29">
            <a:extLst>
              <a:ext uri="{FF2B5EF4-FFF2-40B4-BE49-F238E27FC236}">
                <a16:creationId xmlns:a16="http://schemas.microsoft.com/office/drawing/2014/main" id="{3ED2F560-B391-1814-5F3F-9CCF86DE5765}"/>
              </a:ext>
            </a:extLst>
          </p:cNvPr>
          <p:cNvSpPr txBox="1"/>
          <p:nvPr/>
        </p:nvSpPr>
        <p:spPr>
          <a:xfrm>
            <a:off x="7233772" y="3225479"/>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Dodavatel</a:t>
            </a:r>
          </a:p>
        </p:txBody>
      </p:sp>
      <p:sp>
        <p:nvSpPr>
          <p:cNvPr id="26" name="TextBox 30">
            <a:extLst>
              <a:ext uri="{FF2B5EF4-FFF2-40B4-BE49-F238E27FC236}">
                <a16:creationId xmlns:a16="http://schemas.microsoft.com/office/drawing/2014/main" id="{93A59706-5448-B4F3-E877-37000BA815AD}"/>
              </a:ext>
            </a:extLst>
          </p:cNvPr>
          <p:cNvSpPr txBox="1"/>
          <p:nvPr/>
        </p:nvSpPr>
        <p:spPr>
          <a:xfrm>
            <a:off x="8845103" y="3225479"/>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Dokončení</a:t>
            </a:r>
          </a:p>
        </p:txBody>
      </p:sp>
      <p:grpSp>
        <p:nvGrpSpPr>
          <p:cNvPr id="27" name="Group 31">
            <a:extLst>
              <a:ext uri="{FF2B5EF4-FFF2-40B4-BE49-F238E27FC236}">
                <a16:creationId xmlns:a16="http://schemas.microsoft.com/office/drawing/2014/main" id="{01DFCF41-B843-BFC1-981B-E85F8185097C}"/>
              </a:ext>
            </a:extLst>
          </p:cNvPr>
          <p:cNvGrpSpPr/>
          <p:nvPr/>
        </p:nvGrpSpPr>
        <p:grpSpPr>
          <a:xfrm>
            <a:off x="7360252" y="2063853"/>
            <a:ext cx="3032549" cy="717693"/>
            <a:chOff x="5133132" y="1413687"/>
            <a:chExt cx="2120774" cy="717693"/>
          </a:xfrm>
        </p:grpSpPr>
        <p:grpSp>
          <p:nvGrpSpPr>
            <p:cNvPr id="28" name="Group 32">
              <a:extLst>
                <a:ext uri="{FF2B5EF4-FFF2-40B4-BE49-F238E27FC236}">
                  <a16:creationId xmlns:a16="http://schemas.microsoft.com/office/drawing/2014/main" id="{9D61AEC0-DF6D-67E7-0582-B4C7A9423E46}"/>
                </a:ext>
              </a:extLst>
            </p:cNvPr>
            <p:cNvGrpSpPr/>
            <p:nvPr/>
          </p:nvGrpSpPr>
          <p:grpSpPr>
            <a:xfrm>
              <a:off x="5133132" y="1413687"/>
              <a:ext cx="2120774" cy="717693"/>
              <a:chOff x="5133132" y="1413687"/>
              <a:chExt cx="2120774" cy="717693"/>
            </a:xfrm>
          </p:grpSpPr>
          <p:sp>
            <p:nvSpPr>
              <p:cNvPr id="30" name="Rectangle 34">
                <a:extLst>
                  <a:ext uri="{FF2B5EF4-FFF2-40B4-BE49-F238E27FC236}">
                    <a16:creationId xmlns:a16="http://schemas.microsoft.com/office/drawing/2014/main" id="{0619E04F-13BE-DE78-EBF0-4C5456B4B320}"/>
                  </a:ext>
                </a:extLst>
              </p:cNvPr>
              <p:cNvSpPr/>
              <p:nvPr/>
            </p:nvSpPr>
            <p:spPr>
              <a:xfrm>
                <a:off x="5133132" y="1690686"/>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31" name="TextBox 35">
                <a:extLst>
                  <a:ext uri="{FF2B5EF4-FFF2-40B4-BE49-F238E27FC236}">
                    <a16:creationId xmlns:a16="http://schemas.microsoft.com/office/drawing/2014/main" id="{13D3C99A-BC95-7635-9312-ABC50FB195D3}"/>
                  </a:ext>
                </a:extLst>
              </p:cNvPr>
              <p:cNvSpPr txBox="1"/>
              <p:nvPr/>
            </p:nvSpPr>
            <p:spPr>
              <a:xfrm>
                <a:off x="5133132" y="1413687"/>
                <a:ext cx="212026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Rozpočet</a:t>
                </a:r>
              </a:p>
            </p:txBody>
          </p:sp>
        </p:grpSp>
        <p:sp>
          <p:nvSpPr>
            <p:cNvPr id="29" name="TextBox 33">
              <a:extLst>
                <a:ext uri="{FF2B5EF4-FFF2-40B4-BE49-F238E27FC236}">
                  <a16:creationId xmlns:a16="http://schemas.microsoft.com/office/drawing/2014/main" id="{2236184F-7E64-8876-D3E4-4BE271FB974F}"/>
                </a:ext>
              </a:extLst>
            </p:cNvPr>
            <p:cNvSpPr txBox="1"/>
            <p:nvPr/>
          </p:nvSpPr>
          <p:spPr>
            <a:xfrm>
              <a:off x="5259613" y="1772533"/>
              <a:ext cx="186730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13 000 000 Kč</a:t>
              </a:r>
            </a:p>
          </p:txBody>
        </p:sp>
      </p:grpSp>
      <p:sp>
        <p:nvSpPr>
          <p:cNvPr id="32" name="Rectangle 36">
            <a:extLst>
              <a:ext uri="{FF2B5EF4-FFF2-40B4-BE49-F238E27FC236}">
                <a16:creationId xmlns:a16="http://schemas.microsoft.com/office/drawing/2014/main" id="{9F520FD8-CBA2-5252-F28C-55C568B17ADA}"/>
              </a:ext>
            </a:extLst>
          </p:cNvPr>
          <p:cNvSpPr/>
          <p:nvPr/>
        </p:nvSpPr>
        <p:spPr>
          <a:xfrm>
            <a:off x="629890" y="3574402"/>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Plán implementace SVZD</a:t>
            </a:r>
          </a:p>
        </p:txBody>
      </p:sp>
      <p:sp>
        <p:nvSpPr>
          <p:cNvPr id="33" name="Rectangle 37">
            <a:extLst>
              <a:ext uri="{FF2B5EF4-FFF2-40B4-BE49-F238E27FC236}">
                <a16:creationId xmlns:a16="http://schemas.microsoft.com/office/drawing/2014/main" id="{D7880EA7-F8A2-03C7-BBC4-EA36D6846028}"/>
              </a:ext>
            </a:extLst>
          </p:cNvPr>
          <p:cNvSpPr/>
          <p:nvPr/>
        </p:nvSpPr>
        <p:spPr>
          <a:xfrm>
            <a:off x="629890" y="3923324"/>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Katalog datových souborů a mapování</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34" name="Rectangle 38">
            <a:extLst>
              <a:ext uri="{FF2B5EF4-FFF2-40B4-BE49-F238E27FC236}">
                <a16:creationId xmlns:a16="http://schemas.microsoft.com/office/drawing/2014/main" id="{AB483147-3FEE-31B8-31B7-6F52C8676B67}"/>
              </a:ext>
            </a:extLst>
          </p:cNvPr>
          <p:cNvSpPr/>
          <p:nvPr/>
        </p:nvSpPr>
        <p:spPr>
          <a:xfrm>
            <a:off x="629890" y="4272246"/>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Komunikace a diseminace</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35" name="Rectangle 45">
            <a:extLst>
              <a:ext uri="{FF2B5EF4-FFF2-40B4-BE49-F238E27FC236}">
                <a16:creationId xmlns:a16="http://schemas.microsoft.com/office/drawing/2014/main" id="{B40C124E-BF4D-6358-9DB5-8970CC015A82}"/>
              </a:ext>
            </a:extLst>
          </p:cNvPr>
          <p:cNvSpPr/>
          <p:nvPr/>
        </p:nvSpPr>
        <p:spPr>
          <a:xfrm>
            <a:off x="4011110" y="3574402"/>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Vybrán dodavatel</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36" name="Rectangle 46">
            <a:extLst>
              <a:ext uri="{FF2B5EF4-FFF2-40B4-BE49-F238E27FC236}">
                <a16:creationId xmlns:a16="http://schemas.microsoft.com/office/drawing/2014/main" id="{C5AF3240-8C03-17E7-DF88-6EDD80F4B310}"/>
              </a:ext>
            </a:extLst>
          </p:cNvPr>
          <p:cNvSpPr/>
          <p:nvPr/>
        </p:nvSpPr>
        <p:spPr>
          <a:xfrm>
            <a:off x="4011110" y="3923324"/>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Příprava ZD</a:t>
            </a: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37" name="Rectangle 47">
            <a:extLst>
              <a:ext uri="{FF2B5EF4-FFF2-40B4-BE49-F238E27FC236}">
                <a16:creationId xmlns:a16="http://schemas.microsoft.com/office/drawing/2014/main" id="{75583498-399D-0566-EAE2-8666313B3955}"/>
              </a:ext>
            </a:extLst>
          </p:cNvPr>
          <p:cNvSpPr/>
          <p:nvPr/>
        </p:nvSpPr>
        <p:spPr>
          <a:xfrm>
            <a:off x="4011110" y="4272246"/>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Příprava ZD</a:t>
            </a:r>
          </a:p>
        </p:txBody>
      </p:sp>
      <p:sp>
        <p:nvSpPr>
          <p:cNvPr id="38" name="Rectangle 54">
            <a:extLst>
              <a:ext uri="{FF2B5EF4-FFF2-40B4-BE49-F238E27FC236}">
                <a16:creationId xmlns:a16="http://schemas.microsoft.com/office/drawing/2014/main" id="{7F2A8FF9-4167-3F3E-002E-FBEC524B31AE}"/>
              </a:ext>
            </a:extLst>
          </p:cNvPr>
          <p:cNvSpPr/>
          <p:nvPr/>
        </p:nvSpPr>
        <p:spPr>
          <a:xfrm>
            <a:off x="5622441" y="3563355"/>
            <a:ext cx="1547699" cy="276999"/>
          </a:xfrm>
          <a:prstGeom prst="rect">
            <a:avLst/>
          </a:prstGeom>
          <a:solidFill>
            <a:schemeClr val="accent5"/>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41" name="Rectangle 57">
            <a:extLst>
              <a:ext uri="{FF2B5EF4-FFF2-40B4-BE49-F238E27FC236}">
                <a16:creationId xmlns:a16="http://schemas.microsoft.com/office/drawing/2014/main" id="{8ECA173D-DAE9-88D4-B749-BAE47A50F58B}"/>
              </a:ext>
            </a:extLst>
          </p:cNvPr>
          <p:cNvSpPr/>
          <p:nvPr/>
        </p:nvSpPr>
        <p:spPr>
          <a:xfrm>
            <a:off x="7233772" y="3563355"/>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N/A</a:t>
            </a:r>
          </a:p>
        </p:txBody>
      </p:sp>
      <p:sp>
        <p:nvSpPr>
          <p:cNvPr id="42" name="Rectangle 58">
            <a:extLst>
              <a:ext uri="{FF2B5EF4-FFF2-40B4-BE49-F238E27FC236}">
                <a16:creationId xmlns:a16="http://schemas.microsoft.com/office/drawing/2014/main" id="{C98503E1-1165-F816-77B3-D49E4BA6A7AC}"/>
              </a:ext>
            </a:extLst>
          </p:cNvPr>
          <p:cNvSpPr/>
          <p:nvPr/>
        </p:nvSpPr>
        <p:spPr>
          <a:xfrm>
            <a:off x="7233772" y="3912277"/>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N/A</a:t>
            </a:r>
          </a:p>
        </p:txBody>
      </p:sp>
      <p:sp>
        <p:nvSpPr>
          <p:cNvPr id="43" name="Rectangle 59">
            <a:extLst>
              <a:ext uri="{FF2B5EF4-FFF2-40B4-BE49-F238E27FC236}">
                <a16:creationId xmlns:a16="http://schemas.microsoft.com/office/drawing/2014/main" id="{1EF2E009-2CE5-87A0-CE92-40D53ED22892}"/>
              </a:ext>
            </a:extLst>
          </p:cNvPr>
          <p:cNvSpPr/>
          <p:nvPr/>
        </p:nvSpPr>
        <p:spPr>
          <a:xfrm>
            <a:off x="7233772" y="4261199"/>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N/A</a:t>
            </a:r>
            <a:r>
              <a:rPr kumimoji="0" lang="cs-CZ" sz="1200" b="0" i="0" u="none" strike="noStrike" kern="1200" cap="none" spc="0" normalizeH="0" baseline="0" noProof="0">
                <a:ln>
                  <a:noFill/>
                </a:ln>
                <a:solidFill>
                  <a:srgbClr val="000000"/>
                </a:solidFill>
                <a:effectLst/>
                <a:uLnTx/>
                <a:uFillTx/>
                <a:latin typeface="Century Gothic"/>
                <a:ea typeface="Century Gothic"/>
                <a:cs typeface="Century Gothic"/>
              </a:rPr>
              <a:t>​</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44" name="Rectangle 60">
            <a:extLst>
              <a:ext uri="{FF2B5EF4-FFF2-40B4-BE49-F238E27FC236}">
                <a16:creationId xmlns:a16="http://schemas.microsoft.com/office/drawing/2014/main" id="{7624827C-8D3D-475F-F6EE-F6B53CC7A898}"/>
              </a:ext>
            </a:extLst>
          </p:cNvPr>
          <p:cNvSpPr/>
          <p:nvPr/>
        </p:nvSpPr>
        <p:spPr>
          <a:xfrm>
            <a:off x="8845103" y="3567506"/>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31.12.2025</a:t>
            </a: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5" name="Rectangle 61">
            <a:extLst>
              <a:ext uri="{FF2B5EF4-FFF2-40B4-BE49-F238E27FC236}">
                <a16:creationId xmlns:a16="http://schemas.microsoft.com/office/drawing/2014/main" id="{061DAC93-138F-89A4-DDE6-53ABEFC828AE}"/>
              </a:ext>
            </a:extLst>
          </p:cNvPr>
          <p:cNvSpPr/>
          <p:nvPr/>
        </p:nvSpPr>
        <p:spPr>
          <a:xfrm>
            <a:off x="8845103" y="3916428"/>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31.12.2025</a:t>
            </a: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46" name="Rectangle 62">
            <a:extLst>
              <a:ext uri="{FF2B5EF4-FFF2-40B4-BE49-F238E27FC236}">
                <a16:creationId xmlns:a16="http://schemas.microsoft.com/office/drawing/2014/main" id="{AF3E3841-C7AB-6FDC-D5B7-B644173AB4B3}"/>
              </a:ext>
            </a:extLst>
          </p:cNvPr>
          <p:cNvSpPr/>
          <p:nvPr/>
        </p:nvSpPr>
        <p:spPr>
          <a:xfrm>
            <a:off x="8845103" y="4265350"/>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a:ea typeface="+mn-ea"/>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31.12.2025</a:t>
            </a:r>
            <a:endParaRPr kumimoji="0" lang="cs-CZ" sz="1800" b="0" i="0" u="none" strike="noStrike" kern="1200" cap="none" spc="0" normalizeH="0" baseline="0" noProof="0">
              <a:ln>
                <a:noFill/>
              </a:ln>
              <a:solidFill>
                <a:srgbClr val="000000"/>
              </a:solidFill>
              <a:effectLst/>
              <a:uLnTx/>
              <a:uFillTx/>
              <a:latin typeface="Century Gothic"/>
              <a:ea typeface="+mn-ea"/>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a:ea typeface="+mn-ea"/>
              <a:cs typeface="+mn-cs"/>
            </a:endParaRPr>
          </a:p>
        </p:txBody>
      </p:sp>
      <p:sp>
        <p:nvSpPr>
          <p:cNvPr id="47" name="Rectangle 1">
            <a:extLst>
              <a:ext uri="{FF2B5EF4-FFF2-40B4-BE49-F238E27FC236}">
                <a16:creationId xmlns:a16="http://schemas.microsoft.com/office/drawing/2014/main" id="{7CF8EA4A-8D75-F5B8-291A-E3DE110BA32C}"/>
              </a:ext>
            </a:extLst>
          </p:cNvPr>
          <p:cNvSpPr/>
          <p:nvPr/>
        </p:nvSpPr>
        <p:spPr>
          <a:xfrm>
            <a:off x="5622440" y="3566837"/>
            <a:ext cx="1547699" cy="276999"/>
          </a:xfrm>
          <a:prstGeom prst="rect">
            <a:avLst/>
          </a:prstGeom>
          <a:solidFill>
            <a:srgbClr val="92D05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50" name="Title 1">
            <a:extLst>
              <a:ext uri="{FF2B5EF4-FFF2-40B4-BE49-F238E27FC236}">
                <a16:creationId xmlns:a16="http://schemas.microsoft.com/office/drawing/2014/main" id="{66B55AEF-2943-3A83-7E9B-FF7086BDD093}"/>
              </a:ext>
            </a:extLst>
          </p:cNvPr>
          <p:cNvSpPr txBox="1">
            <a:spLocks/>
          </p:cNvSpPr>
          <p:nvPr/>
        </p:nvSpPr>
        <p:spPr>
          <a:xfrm>
            <a:off x="552000" y="485709"/>
            <a:ext cx="11088000" cy="875969"/>
          </a:xfrm>
          <a:prstGeom prst="rect">
            <a:avLst/>
          </a:prstGeom>
        </p:spPr>
        <p:txBody>
          <a:bodyPr vert="horz" lIns="91440" tIns="45720" rIns="91440" bIns="45720" rtlCol="0" anchor="t" anchorCtr="0">
            <a:normAutofit fontScale="90000" lnSpcReduction="20000"/>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cs-CZ" sz="2000" b="1" i="0" u="none" strike="noStrike" kern="1200" cap="none" spc="0" normalizeH="0" baseline="0" noProof="0">
                <a:ln>
                  <a:noFill/>
                </a:ln>
                <a:solidFill>
                  <a:srgbClr val="003A63"/>
                </a:solidFill>
                <a:effectLst/>
                <a:uLnTx/>
                <a:uFillTx/>
                <a:latin typeface="Century Gothic"/>
                <a:ea typeface="+mj-ea"/>
                <a:cs typeface="+mj-cs"/>
              </a:rPr>
              <a:t>Detailní zpráva o stavu Programu EZ</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cs-CZ" sz="2000" b="1" i="0" u="none" strike="noStrike" kern="1200" cap="none" spc="0" normalizeH="0" baseline="0" noProof="0">
                <a:ln>
                  <a:noFill/>
                </a:ln>
                <a:solidFill>
                  <a:srgbClr val="003A63"/>
                </a:solidFill>
                <a:effectLst/>
                <a:uLnTx/>
                <a:uFillTx/>
                <a:latin typeface="Century Gothic"/>
                <a:ea typeface="+mj-ea"/>
                <a:cs typeface="+mj-cs"/>
              </a:rPr>
            </a:br>
            <a:br>
              <a:rPr kumimoji="0" lang="cs-CZ" sz="2000" b="1" i="0" u="none" strike="noStrike" kern="1200" cap="none" spc="0" normalizeH="0" baseline="0" noProof="0">
                <a:ln>
                  <a:noFill/>
                </a:ln>
                <a:solidFill>
                  <a:srgbClr val="003A63"/>
                </a:solidFill>
                <a:effectLst/>
                <a:uLnTx/>
                <a:uFillTx/>
                <a:latin typeface="Century Gothic" panose="020B0502020202020204" pitchFamily="34" charset="0"/>
                <a:ea typeface="+mj-ea"/>
                <a:cs typeface="+mj-cs"/>
              </a:rPr>
            </a:br>
            <a:r>
              <a:rPr kumimoji="0" lang="cs-CZ" sz="2000" b="1" i="0" u="none" strike="noStrike" kern="1200" cap="none" spc="0" normalizeH="0" baseline="0" noProof="0">
                <a:ln>
                  <a:noFill/>
                </a:ln>
                <a:solidFill>
                  <a:srgbClr val="003A63"/>
                </a:solidFill>
                <a:effectLst/>
                <a:uLnTx/>
                <a:uFillTx/>
                <a:latin typeface="Century Gothic"/>
                <a:ea typeface="+mj-ea"/>
                <a:cs typeface="+mj-cs"/>
              </a:rPr>
              <a:t>Skupina projektů: SVZD</a:t>
            </a:r>
            <a:endParaRPr kumimoji="0" lang="cs-CZ" sz="2000" b="1" i="0" u="none" strike="noStrike" kern="1200" cap="none" spc="0" normalizeH="0" baseline="0" noProof="0">
              <a:ln>
                <a:noFill/>
              </a:ln>
              <a:solidFill>
                <a:srgbClr val="FF0000"/>
              </a:solidFill>
              <a:effectLst/>
              <a:uLnTx/>
              <a:uFillTx/>
              <a:latin typeface="Century Gothic"/>
              <a:ea typeface="+mj-ea"/>
              <a:cs typeface="+mj-cs"/>
            </a:endParaRPr>
          </a:p>
        </p:txBody>
      </p:sp>
      <p:sp>
        <p:nvSpPr>
          <p:cNvPr id="6" name="Rectangle 1">
            <a:extLst>
              <a:ext uri="{FF2B5EF4-FFF2-40B4-BE49-F238E27FC236}">
                <a16:creationId xmlns:a16="http://schemas.microsoft.com/office/drawing/2014/main" id="{AE32C665-E385-60E3-5B0A-90F109D01172}"/>
              </a:ext>
            </a:extLst>
          </p:cNvPr>
          <p:cNvSpPr/>
          <p:nvPr/>
        </p:nvSpPr>
        <p:spPr>
          <a:xfrm>
            <a:off x="5622439" y="3921741"/>
            <a:ext cx="1547699" cy="276999"/>
          </a:xfrm>
          <a:prstGeom prst="rect">
            <a:avLst/>
          </a:prstGeom>
          <a:solidFill>
            <a:srgbClr val="92D05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48" name="Rectangle 1">
            <a:extLst>
              <a:ext uri="{FF2B5EF4-FFF2-40B4-BE49-F238E27FC236}">
                <a16:creationId xmlns:a16="http://schemas.microsoft.com/office/drawing/2014/main" id="{00B7BCA7-4FD5-CC70-E3B6-43BFFB3B41D5}"/>
              </a:ext>
            </a:extLst>
          </p:cNvPr>
          <p:cNvSpPr/>
          <p:nvPr/>
        </p:nvSpPr>
        <p:spPr>
          <a:xfrm>
            <a:off x="5622439" y="4287084"/>
            <a:ext cx="1547699" cy="276999"/>
          </a:xfrm>
          <a:prstGeom prst="rect">
            <a:avLst/>
          </a:prstGeom>
          <a:solidFill>
            <a:srgbClr val="92D05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8775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5453F-751E-8870-1D3E-893B3DFEC96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AEEB29-8636-3785-4203-EA1BC48A58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82" name="Title 1">
            <a:extLst>
              <a:ext uri="{FF2B5EF4-FFF2-40B4-BE49-F238E27FC236}">
                <a16:creationId xmlns:a16="http://schemas.microsoft.com/office/drawing/2014/main" id="{EA65BBB6-83EA-512D-6863-B910DD8473B6}"/>
              </a:ext>
            </a:extLst>
          </p:cNvPr>
          <p:cNvSpPr>
            <a:spLocks noGrp="1"/>
          </p:cNvSpPr>
          <p:nvPr>
            <p:ph type="title"/>
          </p:nvPr>
        </p:nvSpPr>
        <p:spPr>
          <a:xfrm>
            <a:off x="540000" y="365125"/>
            <a:ext cx="11088000" cy="668283"/>
          </a:xfrm>
        </p:spPr>
        <p:txBody>
          <a:bodyPr>
            <a:normAutofit fontScale="90000"/>
          </a:bodyPr>
          <a:lstStyle/>
          <a:p>
            <a:r>
              <a:rPr lang="cs-CZ" sz="2000">
                <a:latin typeface="Century Gothic"/>
              </a:rPr>
              <a:t>7. Detailní zpráva o stavu Programu EZ</a:t>
            </a:r>
            <a:br>
              <a:rPr lang="cs-CZ" sz="2000">
                <a:latin typeface="Century Gothic"/>
              </a:rPr>
            </a:br>
            <a:br>
              <a:rPr lang="cs-CZ" sz="2000">
                <a:latin typeface="Century Gothic"/>
              </a:rPr>
            </a:br>
            <a:br>
              <a:rPr lang="cs-CZ" sz="2000">
                <a:latin typeface="Century Gothic"/>
              </a:rPr>
            </a:br>
            <a:r>
              <a:rPr lang="cs-CZ" sz="2000">
                <a:latin typeface="Century Gothic"/>
              </a:rPr>
              <a:t>Posílení kybernetické bezpečnosti</a:t>
            </a:r>
            <a:br>
              <a:rPr lang="cs-CZ" sz="2000">
                <a:latin typeface="Century Gothic"/>
              </a:rPr>
            </a:br>
            <a:br>
              <a:rPr lang="cs-CZ" sz="2000"/>
            </a:br>
            <a:endParaRPr lang="cs-CZ" sz="2000">
              <a:solidFill>
                <a:srgbClr val="FF0000"/>
              </a:solidFill>
              <a:latin typeface="Century Gothic"/>
            </a:endParaRPr>
          </a:p>
        </p:txBody>
      </p:sp>
      <p:grpSp>
        <p:nvGrpSpPr>
          <p:cNvPr id="2" name="Group 4">
            <a:extLst>
              <a:ext uri="{FF2B5EF4-FFF2-40B4-BE49-F238E27FC236}">
                <a16:creationId xmlns:a16="http://schemas.microsoft.com/office/drawing/2014/main" id="{A6F6A7F5-C20E-13C1-6DE9-FC755953E985}"/>
              </a:ext>
            </a:extLst>
          </p:cNvPr>
          <p:cNvGrpSpPr/>
          <p:nvPr/>
        </p:nvGrpSpPr>
        <p:grpSpPr>
          <a:xfrm>
            <a:off x="4966535" y="61472"/>
            <a:ext cx="6581595" cy="747741"/>
            <a:chOff x="0" y="0"/>
            <a:chExt cx="7627892" cy="866611"/>
          </a:xfrm>
        </p:grpSpPr>
        <p:pic>
          <p:nvPicPr>
            <p:cNvPr id="41" name="Picture 5" descr="A logo with blue and red arrows&#10;&#10;Description automatically generated">
              <a:extLst>
                <a:ext uri="{FF2B5EF4-FFF2-40B4-BE49-F238E27FC236}">
                  <a16:creationId xmlns:a16="http://schemas.microsoft.com/office/drawing/2014/main" id="{BA481DC1-5D00-021A-221F-DF602CE682B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1045" y1="49576" x2="35795" y2="49212"/>
                          <a14:foregroundMark x1="45614" y1="45253" x2="57977" y2="44485"/>
                          <a14:foregroundMark x1="57977" y1="44485" x2="45136" y2="60970"/>
                          <a14:foregroundMark x1="45136" y1="60970" x2="75364" y2="59879"/>
                          <a14:foregroundMark x1="77795" y1="54990" x2="43273" y2="56081"/>
                          <a14:foregroundMark x1="43273" y1="56081" x2="52864" y2="42747"/>
                          <a14:foregroundMark x1="52864" y1="42747" x2="69568" y2="40566"/>
                          <a14:foregroundMark x1="84750" y1="58182" x2="61273" y2="41697"/>
                          <a14:foregroundMark x1="61273" y1="41697" x2="44545" y2="42545"/>
                          <a14:foregroundMark x1="44545" y1="42545" x2="44977" y2="61010"/>
                          <a14:foregroundMark x1="37909" y1="63838" x2="37909" y2="39232"/>
                          <a14:foregroundMark x1="37909" y1="39232" x2="50045" y2="29697"/>
                          <a14:foregroundMark x1="50045" y1="29697" x2="77568" y2="31071"/>
                          <a14:foregroundMark x1="77568" y1="31071" x2="86500" y2="75394"/>
                          <a14:foregroundMark x1="86500" y1="75394" x2="33273" y2="67030"/>
                          <a14:foregroundMark x1="52364" y1="52000" x2="69568" y2="53495"/>
                          <a14:foregroundMark x1="40227" y1="45616" x2="25864" y2="27354"/>
                          <a14:foregroundMark x1="25864" y1="27354" x2="14955" y2="34424"/>
                          <a14:foregroundMark x1="14955" y1="34424" x2="15000" y2="59677"/>
                          <a14:foregroundMark x1="15000" y1="59677" x2="40750" y2="66263"/>
                          <a14:foregroundMark x1="30955" y1="55960" x2="32114" y2="44889"/>
                          <a14:foregroundMark x1="32114" y1="44889" x2="35068" y2="50303"/>
                          <a14:foregroundMark x1="35068" y1="50303" x2="35273" y2="49737"/>
                          <a14:foregroundMark x1="28091" y1="51838" x2="24091" y2="49010"/>
                          <a14:foregroundMark x1="24091" y1="49010" x2="19136" y2="46949"/>
                          <a14:foregroundMark x1="25250" y1="42626" x2="25455" y2="56323"/>
                          <a14:foregroundMark x1="31795" y1="65495" x2="15341" y2="61778"/>
                          <a14:foregroundMark x1="15341" y1="61778" x2="30636" y2="66061"/>
                          <a14:foregroundMark x1="30636" y1="66061" x2="30636" y2="66061"/>
                          <a14:foregroundMark x1="30636" y1="66061" x2="19023" y2="64929"/>
                          <a14:foregroundMark x1="19023" y1="64929" x2="19023" y2="64929"/>
                          <a14:foregroundMark x1="81591" y1="60242" x2="81795" y2="48444"/>
                          <a14:foregroundMark x1="81795" y1="48444" x2="83795" y2="56323"/>
                        </a14:backgroundRemoval>
                      </a14:imgEffect>
                    </a14:imgLayer>
                  </a14:imgProps>
                </a:ext>
                <a:ext uri="{28A0092B-C50C-407E-A947-70E740481C1C}">
                  <a14:useLocalDpi xmlns:a14="http://schemas.microsoft.com/office/drawing/2010/main" val="0"/>
                </a:ext>
              </a:extLst>
            </a:blip>
            <a:srcRect l="8027" t="17725" r="14444" b="17995"/>
            <a:stretch/>
          </p:blipFill>
          <p:spPr>
            <a:xfrm>
              <a:off x="0" y="0"/>
              <a:ext cx="1858190" cy="866611"/>
            </a:xfrm>
            <a:prstGeom prst="rect">
              <a:avLst/>
            </a:prstGeom>
          </p:spPr>
        </p:pic>
        <p:pic>
          <p:nvPicPr>
            <p:cNvPr id="42" name="Grafický objekt 41">
              <a:extLst>
                <a:ext uri="{FF2B5EF4-FFF2-40B4-BE49-F238E27FC236}">
                  <a16:creationId xmlns:a16="http://schemas.microsoft.com/office/drawing/2014/main" id="{BA912155-F416-E1B2-4807-33F3D01ED24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89755" y="146131"/>
              <a:ext cx="1722999" cy="574348"/>
            </a:xfrm>
            <a:prstGeom prst="rect">
              <a:avLst/>
            </a:prstGeom>
          </p:spPr>
        </p:pic>
        <p:pic>
          <p:nvPicPr>
            <p:cNvPr id="43" name="Obrázek 15">
              <a:extLst>
                <a:ext uri="{FF2B5EF4-FFF2-40B4-BE49-F238E27FC236}">
                  <a16:creationId xmlns:a16="http://schemas.microsoft.com/office/drawing/2014/main" id="{26F72419-579A-5474-6BD5-7D7FAF200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8179" y="116031"/>
              <a:ext cx="2360785" cy="634549"/>
            </a:xfrm>
            <a:prstGeom prst="rect">
              <a:avLst/>
            </a:prstGeom>
          </p:spPr>
        </p:pic>
        <p:pic>
          <p:nvPicPr>
            <p:cNvPr id="44" name="Obrázek 47" descr="Obsah obrázku logo&#10;&#10;Popis byl vytvořen automaticky">
              <a:extLst>
                <a:ext uri="{FF2B5EF4-FFF2-40B4-BE49-F238E27FC236}">
                  <a16:creationId xmlns:a16="http://schemas.microsoft.com/office/drawing/2014/main" id="{CD698366-3EF1-D64B-86FC-5AF644C1449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558" t="10656" r="12683" b="14821"/>
            <a:stretch/>
          </p:blipFill>
          <p:spPr>
            <a:xfrm>
              <a:off x="6223544" y="21351"/>
              <a:ext cx="1404348" cy="823909"/>
            </a:xfrm>
            <a:prstGeom prst="rect">
              <a:avLst/>
            </a:prstGeom>
          </p:spPr>
        </p:pic>
      </p:grpSp>
      <p:grpSp>
        <p:nvGrpSpPr>
          <p:cNvPr id="45" name="Skupina 44">
            <a:extLst>
              <a:ext uri="{FF2B5EF4-FFF2-40B4-BE49-F238E27FC236}">
                <a16:creationId xmlns:a16="http://schemas.microsoft.com/office/drawing/2014/main" id="{A3FEAFDB-1498-0FA6-FE01-C7AD99B99B52}"/>
              </a:ext>
            </a:extLst>
          </p:cNvPr>
          <p:cNvGrpSpPr/>
          <p:nvPr/>
        </p:nvGrpSpPr>
        <p:grpSpPr>
          <a:xfrm>
            <a:off x="612099" y="838867"/>
            <a:ext cx="10898001" cy="45719"/>
            <a:chOff x="0" y="0"/>
            <a:chExt cx="5716278" cy="72000"/>
          </a:xfrm>
        </p:grpSpPr>
        <p:sp>
          <p:nvSpPr>
            <p:cNvPr id="46" name="Obdélník 45">
              <a:extLst>
                <a:ext uri="{FF2B5EF4-FFF2-40B4-BE49-F238E27FC236}">
                  <a16:creationId xmlns:a16="http://schemas.microsoft.com/office/drawing/2014/main" id="{F232CABD-364C-35C0-F32C-3B6B3D03F36E}"/>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 name="Obdélník 46">
              <a:extLst>
                <a:ext uri="{FF2B5EF4-FFF2-40B4-BE49-F238E27FC236}">
                  <a16:creationId xmlns:a16="http://schemas.microsoft.com/office/drawing/2014/main" id="{D8C8DF70-FED5-3194-84EE-E336786657C1}"/>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0" name="Obdélník 49">
              <a:extLst>
                <a:ext uri="{FF2B5EF4-FFF2-40B4-BE49-F238E27FC236}">
                  <a16:creationId xmlns:a16="http://schemas.microsoft.com/office/drawing/2014/main" id="{7527ABCE-7F6D-1C9C-CFAF-34FC097C5CDB}"/>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1" name="Obdélník 50">
              <a:extLst>
                <a:ext uri="{FF2B5EF4-FFF2-40B4-BE49-F238E27FC236}">
                  <a16:creationId xmlns:a16="http://schemas.microsoft.com/office/drawing/2014/main" id="{5B96F7D3-40CA-DBA6-6DD4-C08471858571}"/>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3" name="Group 11">
            <a:extLst>
              <a:ext uri="{FF2B5EF4-FFF2-40B4-BE49-F238E27FC236}">
                <a16:creationId xmlns:a16="http://schemas.microsoft.com/office/drawing/2014/main" id="{0B853A34-9EAD-B84A-FBAD-A1518D7439AF}"/>
              </a:ext>
            </a:extLst>
          </p:cNvPr>
          <p:cNvGrpSpPr/>
          <p:nvPr/>
        </p:nvGrpSpPr>
        <p:grpSpPr>
          <a:xfrm>
            <a:off x="612100" y="2586505"/>
            <a:ext cx="2120774" cy="717695"/>
            <a:chOff x="649519" y="1413687"/>
            <a:chExt cx="2120774" cy="717695"/>
          </a:xfrm>
        </p:grpSpPr>
        <p:grpSp>
          <p:nvGrpSpPr>
            <p:cNvPr id="6" name="Group 12">
              <a:extLst>
                <a:ext uri="{FF2B5EF4-FFF2-40B4-BE49-F238E27FC236}">
                  <a16:creationId xmlns:a16="http://schemas.microsoft.com/office/drawing/2014/main" id="{11C19A1F-0FF9-1CEF-8405-0975C7986938}"/>
                </a:ext>
              </a:extLst>
            </p:cNvPr>
            <p:cNvGrpSpPr/>
            <p:nvPr/>
          </p:nvGrpSpPr>
          <p:grpSpPr>
            <a:xfrm>
              <a:off x="649519" y="1413687"/>
              <a:ext cx="2120774" cy="717695"/>
              <a:chOff x="649519" y="1413687"/>
              <a:chExt cx="2120774" cy="717695"/>
            </a:xfrm>
          </p:grpSpPr>
          <p:sp>
            <p:nvSpPr>
              <p:cNvPr id="8" name="Rectangle 14">
                <a:extLst>
                  <a:ext uri="{FF2B5EF4-FFF2-40B4-BE49-F238E27FC236}">
                    <a16:creationId xmlns:a16="http://schemas.microsoft.com/office/drawing/2014/main" id="{5CB25D91-D5E7-396A-7CED-60E6CA0B674B}"/>
                  </a:ext>
                </a:extLst>
              </p:cNvPr>
              <p:cNvSpPr/>
              <p:nvPr/>
            </p:nvSpPr>
            <p:spPr>
              <a:xfrm>
                <a:off x="649519" y="1690688"/>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9" name="TextBox 15">
                <a:extLst>
                  <a:ext uri="{FF2B5EF4-FFF2-40B4-BE49-F238E27FC236}">
                    <a16:creationId xmlns:a16="http://schemas.microsoft.com/office/drawing/2014/main" id="{E813717E-3838-A02A-3D55-1713D28052F8}"/>
                  </a:ext>
                </a:extLst>
              </p:cNvPr>
              <p:cNvSpPr txBox="1"/>
              <p:nvPr/>
            </p:nvSpPr>
            <p:spPr>
              <a:xfrm>
                <a:off x="649519" y="1413687"/>
                <a:ext cx="2120774"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Ředitel skupiny</a:t>
                </a:r>
              </a:p>
            </p:txBody>
          </p:sp>
        </p:grpSp>
        <p:sp>
          <p:nvSpPr>
            <p:cNvPr id="7" name="TextBox 13">
              <a:extLst>
                <a:ext uri="{FF2B5EF4-FFF2-40B4-BE49-F238E27FC236}">
                  <a16:creationId xmlns:a16="http://schemas.microsoft.com/office/drawing/2014/main" id="{C805460B-9421-588F-DE8E-9D4E44EED14A}"/>
                </a:ext>
              </a:extLst>
            </p:cNvPr>
            <p:cNvSpPr txBox="1"/>
            <p:nvPr/>
          </p:nvSpPr>
          <p:spPr>
            <a:xfrm>
              <a:off x="776253" y="1772533"/>
              <a:ext cx="186730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Marek Knapp</a:t>
              </a:r>
            </a:p>
          </p:txBody>
        </p:sp>
      </p:grpSp>
      <p:grpSp>
        <p:nvGrpSpPr>
          <p:cNvPr id="10" name="Group 16">
            <a:extLst>
              <a:ext uri="{FF2B5EF4-FFF2-40B4-BE49-F238E27FC236}">
                <a16:creationId xmlns:a16="http://schemas.microsoft.com/office/drawing/2014/main" id="{EE0129C3-E633-6F8A-8808-9C0568C750D6}"/>
              </a:ext>
            </a:extLst>
          </p:cNvPr>
          <p:cNvGrpSpPr/>
          <p:nvPr/>
        </p:nvGrpSpPr>
        <p:grpSpPr>
          <a:xfrm>
            <a:off x="2842393" y="2586505"/>
            <a:ext cx="2120774" cy="717694"/>
            <a:chOff x="2879812" y="1413687"/>
            <a:chExt cx="2120774" cy="717694"/>
          </a:xfrm>
        </p:grpSpPr>
        <p:grpSp>
          <p:nvGrpSpPr>
            <p:cNvPr id="11" name="Group 17">
              <a:extLst>
                <a:ext uri="{FF2B5EF4-FFF2-40B4-BE49-F238E27FC236}">
                  <a16:creationId xmlns:a16="http://schemas.microsoft.com/office/drawing/2014/main" id="{F0813FE6-A8F3-BCA6-74B5-00B36CE22B25}"/>
                </a:ext>
              </a:extLst>
            </p:cNvPr>
            <p:cNvGrpSpPr/>
            <p:nvPr/>
          </p:nvGrpSpPr>
          <p:grpSpPr>
            <a:xfrm>
              <a:off x="2879812" y="1413687"/>
              <a:ext cx="2120774" cy="717694"/>
              <a:chOff x="2879812" y="1413687"/>
              <a:chExt cx="2120774" cy="717694"/>
            </a:xfrm>
          </p:grpSpPr>
          <p:sp>
            <p:nvSpPr>
              <p:cNvPr id="13" name="Rectangle 19">
                <a:extLst>
                  <a:ext uri="{FF2B5EF4-FFF2-40B4-BE49-F238E27FC236}">
                    <a16:creationId xmlns:a16="http://schemas.microsoft.com/office/drawing/2014/main" id="{1A86BB25-7E63-017A-7474-EC79DFAE6268}"/>
                  </a:ext>
                </a:extLst>
              </p:cNvPr>
              <p:cNvSpPr/>
              <p:nvPr/>
            </p:nvSpPr>
            <p:spPr>
              <a:xfrm>
                <a:off x="2879812" y="1690687"/>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4" name="TextBox 20">
                <a:extLst>
                  <a:ext uri="{FF2B5EF4-FFF2-40B4-BE49-F238E27FC236}">
                    <a16:creationId xmlns:a16="http://schemas.microsoft.com/office/drawing/2014/main" id="{B4E1D953-8EDB-35D7-ADCC-0952D79FADBE}"/>
                  </a:ext>
                </a:extLst>
              </p:cNvPr>
              <p:cNvSpPr txBox="1"/>
              <p:nvPr/>
            </p:nvSpPr>
            <p:spPr>
              <a:xfrm>
                <a:off x="2880317" y="1413687"/>
                <a:ext cx="212026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Manažer skupiny</a:t>
                </a:r>
              </a:p>
            </p:txBody>
          </p:sp>
        </p:grpSp>
        <p:sp>
          <p:nvSpPr>
            <p:cNvPr id="12" name="TextBox 18">
              <a:extLst>
                <a:ext uri="{FF2B5EF4-FFF2-40B4-BE49-F238E27FC236}">
                  <a16:creationId xmlns:a16="http://schemas.microsoft.com/office/drawing/2014/main" id="{05F127E9-D092-66B6-0E30-23D57422D1D4}"/>
                </a:ext>
              </a:extLst>
            </p:cNvPr>
            <p:cNvSpPr txBox="1"/>
            <p:nvPr/>
          </p:nvSpPr>
          <p:spPr>
            <a:xfrm>
              <a:off x="3006546" y="1772533"/>
              <a:ext cx="186730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srgbClr val="003A63"/>
                  </a:solidFill>
                  <a:effectLst/>
                  <a:uLnTx/>
                  <a:uFillTx/>
                  <a:latin typeface="Century Gothic"/>
                  <a:ea typeface="+mn-ea"/>
                  <a:cs typeface="+mn-cs"/>
                </a:rPr>
                <a:t>Petr </a:t>
              </a:r>
              <a:r>
                <a:rPr kumimoji="0" lang="cs-CZ" sz="1200" b="1" i="0" u="none" strike="noStrike" kern="1200" cap="none" spc="0" normalizeH="0" baseline="0" noProof="0" dirty="0" err="1">
                  <a:ln>
                    <a:noFill/>
                  </a:ln>
                  <a:solidFill>
                    <a:srgbClr val="003A63"/>
                  </a:solidFill>
                  <a:effectLst/>
                  <a:uLnTx/>
                  <a:uFillTx/>
                  <a:latin typeface="Century Gothic"/>
                  <a:ea typeface="+mn-ea"/>
                  <a:cs typeface="+mn-cs"/>
                </a:rPr>
                <a:t>Všetula</a:t>
              </a:r>
            </a:p>
          </p:txBody>
        </p:sp>
      </p:grpSp>
      <p:grpSp>
        <p:nvGrpSpPr>
          <p:cNvPr id="15" name="Group 21">
            <a:extLst>
              <a:ext uri="{FF2B5EF4-FFF2-40B4-BE49-F238E27FC236}">
                <a16:creationId xmlns:a16="http://schemas.microsoft.com/office/drawing/2014/main" id="{5DB4EF92-EDB2-CC28-2D97-7566F62A09E4}"/>
              </a:ext>
            </a:extLst>
          </p:cNvPr>
          <p:cNvGrpSpPr/>
          <p:nvPr/>
        </p:nvGrpSpPr>
        <p:grpSpPr>
          <a:xfrm>
            <a:off x="5095713" y="2586505"/>
            <a:ext cx="2120774" cy="717693"/>
            <a:chOff x="5133132" y="1413687"/>
            <a:chExt cx="2120774" cy="717693"/>
          </a:xfrm>
        </p:grpSpPr>
        <p:grpSp>
          <p:nvGrpSpPr>
            <p:cNvPr id="16" name="Group 22">
              <a:extLst>
                <a:ext uri="{FF2B5EF4-FFF2-40B4-BE49-F238E27FC236}">
                  <a16:creationId xmlns:a16="http://schemas.microsoft.com/office/drawing/2014/main" id="{312E884E-6FA1-0E16-C18C-8B7BB83FF02D}"/>
                </a:ext>
              </a:extLst>
            </p:cNvPr>
            <p:cNvGrpSpPr/>
            <p:nvPr/>
          </p:nvGrpSpPr>
          <p:grpSpPr>
            <a:xfrm>
              <a:off x="5133132" y="1413687"/>
              <a:ext cx="2120774" cy="717693"/>
              <a:chOff x="5133132" y="1413687"/>
              <a:chExt cx="2120774" cy="717693"/>
            </a:xfrm>
          </p:grpSpPr>
          <p:sp>
            <p:nvSpPr>
              <p:cNvPr id="18" name="Rectangle 24">
                <a:extLst>
                  <a:ext uri="{FF2B5EF4-FFF2-40B4-BE49-F238E27FC236}">
                    <a16:creationId xmlns:a16="http://schemas.microsoft.com/office/drawing/2014/main" id="{080FCCF7-F885-0070-0D49-72D73EA5EC4A}"/>
                  </a:ext>
                </a:extLst>
              </p:cNvPr>
              <p:cNvSpPr/>
              <p:nvPr/>
            </p:nvSpPr>
            <p:spPr>
              <a:xfrm>
                <a:off x="5133132" y="1690686"/>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9" name="TextBox 25">
                <a:extLst>
                  <a:ext uri="{FF2B5EF4-FFF2-40B4-BE49-F238E27FC236}">
                    <a16:creationId xmlns:a16="http://schemas.microsoft.com/office/drawing/2014/main" id="{CF75106D-BDA2-93DA-7515-5E30154B6A95}"/>
                  </a:ext>
                </a:extLst>
              </p:cNvPr>
              <p:cNvSpPr txBox="1"/>
              <p:nvPr/>
            </p:nvSpPr>
            <p:spPr>
              <a:xfrm>
                <a:off x="5133132" y="1413687"/>
                <a:ext cx="212026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Odborný garant</a:t>
                </a:r>
              </a:p>
            </p:txBody>
          </p:sp>
        </p:grpSp>
        <p:sp>
          <p:nvSpPr>
            <p:cNvPr id="17" name="TextBox 23">
              <a:extLst>
                <a:ext uri="{FF2B5EF4-FFF2-40B4-BE49-F238E27FC236}">
                  <a16:creationId xmlns:a16="http://schemas.microsoft.com/office/drawing/2014/main" id="{EA10A6A1-877E-06D9-A9F0-E82A18085672}"/>
                </a:ext>
              </a:extLst>
            </p:cNvPr>
            <p:cNvSpPr txBox="1"/>
            <p:nvPr/>
          </p:nvSpPr>
          <p:spPr>
            <a:xfrm>
              <a:off x="5259613" y="1772533"/>
              <a:ext cx="186730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Marek Knapp</a:t>
              </a:r>
            </a:p>
          </p:txBody>
        </p:sp>
      </p:grpSp>
      <p:sp>
        <p:nvSpPr>
          <p:cNvPr id="20" name="TextBox 26">
            <a:extLst>
              <a:ext uri="{FF2B5EF4-FFF2-40B4-BE49-F238E27FC236}">
                <a16:creationId xmlns:a16="http://schemas.microsoft.com/office/drawing/2014/main" id="{654B89D2-504E-845F-A4F6-09D55C1A83F9}"/>
              </a:ext>
            </a:extLst>
          </p:cNvPr>
          <p:cNvSpPr txBox="1"/>
          <p:nvPr/>
        </p:nvSpPr>
        <p:spPr>
          <a:xfrm>
            <a:off x="612099" y="3748132"/>
            <a:ext cx="331758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Realizační projekt</a:t>
            </a:r>
          </a:p>
        </p:txBody>
      </p:sp>
      <p:sp>
        <p:nvSpPr>
          <p:cNvPr id="21" name="TextBox 27">
            <a:extLst>
              <a:ext uri="{FF2B5EF4-FFF2-40B4-BE49-F238E27FC236}">
                <a16:creationId xmlns:a16="http://schemas.microsoft.com/office/drawing/2014/main" id="{515E18DC-AB9E-B343-C972-9CE9E58F9FA2}"/>
              </a:ext>
            </a:extLst>
          </p:cNvPr>
          <p:cNvSpPr txBox="1"/>
          <p:nvPr/>
        </p:nvSpPr>
        <p:spPr>
          <a:xfrm>
            <a:off x="3993320" y="3748131"/>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Fáze</a:t>
            </a:r>
          </a:p>
        </p:txBody>
      </p:sp>
      <p:sp>
        <p:nvSpPr>
          <p:cNvPr id="22" name="TextBox 28">
            <a:extLst>
              <a:ext uri="{FF2B5EF4-FFF2-40B4-BE49-F238E27FC236}">
                <a16:creationId xmlns:a16="http://schemas.microsoft.com/office/drawing/2014/main" id="{ED4ACDED-DF84-7F2D-9939-CFBD4E4831AA}"/>
              </a:ext>
            </a:extLst>
          </p:cNvPr>
          <p:cNvSpPr txBox="1"/>
          <p:nvPr/>
        </p:nvSpPr>
        <p:spPr>
          <a:xfrm>
            <a:off x="5604651" y="3748131"/>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Stav</a:t>
            </a:r>
          </a:p>
        </p:txBody>
      </p:sp>
      <p:sp>
        <p:nvSpPr>
          <p:cNvPr id="23" name="TextBox 29">
            <a:extLst>
              <a:ext uri="{FF2B5EF4-FFF2-40B4-BE49-F238E27FC236}">
                <a16:creationId xmlns:a16="http://schemas.microsoft.com/office/drawing/2014/main" id="{6163244C-61D5-6E3E-5347-6EC18B6E6024}"/>
              </a:ext>
            </a:extLst>
          </p:cNvPr>
          <p:cNvSpPr txBox="1"/>
          <p:nvPr/>
        </p:nvSpPr>
        <p:spPr>
          <a:xfrm>
            <a:off x="7215982" y="3748131"/>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Dodavatel</a:t>
            </a:r>
          </a:p>
        </p:txBody>
      </p:sp>
      <p:sp>
        <p:nvSpPr>
          <p:cNvPr id="24" name="TextBox 30">
            <a:extLst>
              <a:ext uri="{FF2B5EF4-FFF2-40B4-BE49-F238E27FC236}">
                <a16:creationId xmlns:a16="http://schemas.microsoft.com/office/drawing/2014/main" id="{B815D506-2113-EADF-F41F-F9635FCF25F4}"/>
              </a:ext>
            </a:extLst>
          </p:cNvPr>
          <p:cNvSpPr txBox="1"/>
          <p:nvPr/>
        </p:nvSpPr>
        <p:spPr>
          <a:xfrm>
            <a:off x="8827313" y="3748131"/>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Dokončení</a:t>
            </a:r>
          </a:p>
        </p:txBody>
      </p:sp>
      <p:grpSp>
        <p:nvGrpSpPr>
          <p:cNvPr id="25" name="Group 31">
            <a:extLst>
              <a:ext uri="{FF2B5EF4-FFF2-40B4-BE49-F238E27FC236}">
                <a16:creationId xmlns:a16="http://schemas.microsoft.com/office/drawing/2014/main" id="{BED321D3-5431-0D07-38F5-3BDD76E4DE3F}"/>
              </a:ext>
            </a:extLst>
          </p:cNvPr>
          <p:cNvGrpSpPr/>
          <p:nvPr/>
        </p:nvGrpSpPr>
        <p:grpSpPr>
          <a:xfrm>
            <a:off x="7342462" y="2586505"/>
            <a:ext cx="3032549" cy="717693"/>
            <a:chOff x="5133132" y="1413687"/>
            <a:chExt cx="2120774" cy="717693"/>
          </a:xfrm>
        </p:grpSpPr>
        <p:grpSp>
          <p:nvGrpSpPr>
            <p:cNvPr id="26" name="Group 32">
              <a:extLst>
                <a:ext uri="{FF2B5EF4-FFF2-40B4-BE49-F238E27FC236}">
                  <a16:creationId xmlns:a16="http://schemas.microsoft.com/office/drawing/2014/main" id="{62F1B8F3-119A-B654-C960-56DCD535E2D1}"/>
                </a:ext>
              </a:extLst>
            </p:cNvPr>
            <p:cNvGrpSpPr/>
            <p:nvPr/>
          </p:nvGrpSpPr>
          <p:grpSpPr>
            <a:xfrm>
              <a:off x="5133132" y="1413687"/>
              <a:ext cx="2120774" cy="717693"/>
              <a:chOff x="5133132" y="1413687"/>
              <a:chExt cx="2120774" cy="717693"/>
            </a:xfrm>
          </p:grpSpPr>
          <p:sp>
            <p:nvSpPr>
              <p:cNvPr id="28" name="Rectangle 34">
                <a:extLst>
                  <a:ext uri="{FF2B5EF4-FFF2-40B4-BE49-F238E27FC236}">
                    <a16:creationId xmlns:a16="http://schemas.microsoft.com/office/drawing/2014/main" id="{74857E17-8DD7-1A0D-F0D5-8F67BC1231B7}"/>
                  </a:ext>
                </a:extLst>
              </p:cNvPr>
              <p:cNvSpPr/>
              <p:nvPr/>
            </p:nvSpPr>
            <p:spPr>
              <a:xfrm>
                <a:off x="5133132" y="1690686"/>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9" name="TextBox 35">
                <a:extLst>
                  <a:ext uri="{FF2B5EF4-FFF2-40B4-BE49-F238E27FC236}">
                    <a16:creationId xmlns:a16="http://schemas.microsoft.com/office/drawing/2014/main" id="{BDF3FC27-FE76-CDC6-F1BC-5BCE4E0D6267}"/>
                  </a:ext>
                </a:extLst>
              </p:cNvPr>
              <p:cNvSpPr txBox="1"/>
              <p:nvPr/>
            </p:nvSpPr>
            <p:spPr>
              <a:xfrm>
                <a:off x="5133132" y="1413687"/>
                <a:ext cx="212026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Rozpočet</a:t>
                </a:r>
              </a:p>
            </p:txBody>
          </p:sp>
        </p:grpSp>
        <p:sp>
          <p:nvSpPr>
            <p:cNvPr id="27" name="TextBox 33">
              <a:extLst>
                <a:ext uri="{FF2B5EF4-FFF2-40B4-BE49-F238E27FC236}">
                  <a16:creationId xmlns:a16="http://schemas.microsoft.com/office/drawing/2014/main" id="{B9EBABCF-AABB-948F-8635-B0B67F9597B3}"/>
                </a:ext>
              </a:extLst>
            </p:cNvPr>
            <p:cNvSpPr txBox="1"/>
            <p:nvPr/>
          </p:nvSpPr>
          <p:spPr>
            <a:xfrm>
              <a:off x="5259613" y="1772533"/>
              <a:ext cx="186730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srgbClr val="003A63"/>
                  </a:solidFill>
                  <a:effectLst/>
                  <a:uLnTx/>
                  <a:uFillTx/>
                  <a:latin typeface="Century Gothic"/>
                  <a:ea typeface="+mn-ea"/>
                  <a:cs typeface="+mn-cs"/>
                </a:rPr>
                <a:t>70 000 000 Kč</a:t>
              </a:r>
            </a:p>
          </p:txBody>
        </p:sp>
      </p:grpSp>
      <p:sp>
        <p:nvSpPr>
          <p:cNvPr id="30" name="Rectangle 36">
            <a:extLst>
              <a:ext uri="{FF2B5EF4-FFF2-40B4-BE49-F238E27FC236}">
                <a16:creationId xmlns:a16="http://schemas.microsoft.com/office/drawing/2014/main" id="{07845C70-066F-4FD8-E474-369DD37704C3}"/>
              </a:ext>
            </a:extLst>
          </p:cNvPr>
          <p:cNvSpPr/>
          <p:nvPr/>
        </p:nvSpPr>
        <p:spPr>
          <a:xfrm>
            <a:off x="612100" y="4097054"/>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Mapování aktiv ISMS</a:t>
            </a:r>
          </a:p>
        </p:txBody>
      </p:sp>
      <p:sp>
        <p:nvSpPr>
          <p:cNvPr id="31" name="Rectangle 37">
            <a:extLst>
              <a:ext uri="{FF2B5EF4-FFF2-40B4-BE49-F238E27FC236}">
                <a16:creationId xmlns:a16="http://schemas.microsoft.com/office/drawing/2014/main" id="{A054ED5E-4AED-A5D8-BABA-7DFD504CB3A8}"/>
              </a:ext>
            </a:extLst>
          </p:cNvPr>
          <p:cNvSpPr/>
          <p:nvPr/>
        </p:nvSpPr>
        <p:spPr>
          <a:xfrm>
            <a:off x="612100" y="4445976"/>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Zvyšování bezpečnostního povědomí</a:t>
            </a:r>
          </a:p>
        </p:txBody>
      </p:sp>
      <p:sp>
        <p:nvSpPr>
          <p:cNvPr id="32" name="Rectangle 38">
            <a:extLst>
              <a:ext uri="{FF2B5EF4-FFF2-40B4-BE49-F238E27FC236}">
                <a16:creationId xmlns:a16="http://schemas.microsoft.com/office/drawing/2014/main" id="{CD43AF0D-DF3F-EA0F-2504-949914B8CF0A}"/>
              </a:ext>
            </a:extLst>
          </p:cNvPr>
          <p:cNvSpPr/>
          <p:nvPr/>
        </p:nvSpPr>
        <p:spPr>
          <a:xfrm>
            <a:off x="612100" y="4794898"/>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Aktualizace směrnic </a:t>
            </a:r>
          </a:p>
        </p:txBody>
      </p:sp>
      <p:sp>
        <p:nvSpPr>
          <p:cNvPr id="33" name="Rectangle 39">
            <a:extLst>
              <a:ext uri="{FF2B5EF4-FFF2-40B4-BE49-F238E27FC236}">
                <a16:creationId xmlns:a16="http://schemas.microsoft.com/office/drawing/2014/main" id="{A39708BD-CFED-85E7-1352-8A105FBEAA34}"/>
              </a:ext>
            </a:extLst>
          </p:cNvPr>
          <p:cNvSpPr/>
          <p:nvPr/>
        </p:nvSpPr>
        <p:spPr>
          <a:xfrm>
            <a:off x="612100" y="5143820"/>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Penetrační testy</a:t>
            </a:r>
          </a:p>
        </p:txBody>
      </p:sp>
      <p:sp>
        <p:nvSpPr>
          <p:cNvPr id="34" name="Rectangle 47">
            <a:extLst>
              <a:ext uri="{FF2B5EF4-FFF2-40B4-BE49-F238E27FC236}">
                <a16:creationId xmlns:a16="http://schemas.microsoft.com/office/drawing/2014/main" id="{2FBC2E31-EF92-B1B5-A5E2-7A0C68569BF1}"/>
              </a:ext>
            </a:extLst>
          </p:cNvPr>
          <p:cNvSpPr/>
          <p:nvPr/>
        </p:nvSpPr>
        <p:spPr>
          <a:xfrm>
            <a:off x="3993318" y="4794898"/>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V realizaci</a:t>
            </a:r>
          </a:p>
        </p:txBody>
      </p:sp>
      <p:sp>
        <p:nvSpPr>
          <p:cNvPr id="35" name="Rectangle 48">
            <a:extLst>
              <a:ext uri="{FF2B5EF4-FFF2-40B4-BE49-F238E27FC236}">
                <a16:creationId xmlns:a16="http://schemas.microsoft.com/office/drawing/2014/main" id="{AEBD3C38-FBBA-291C-54DA-70CDA5B91F06}"/>
              </a:ext>
            </a:extLst>
          </p:cNvPr>
          <p:cNvSpPr/>
          <p:nvPr/>
        </p:nvSpPr>
        <p:spPr>
          <a:xfrm>
            <a:off x="3993318" y="4092789"/>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V realizaci</a:t>
            </a:r>
          </a:p>
        </p:txBody>
      </p:sp>
      <p:sp>
        <p:nvSpPr>
          <p:cNvPr id="36" name="Rectangle 58">
            <a:extLst>
              <a:ext uri="{FF2B5EF4-FFF2-40B4-BE49-F238E27FC236}">
                <a16:creationId xmlns:a16="http://schemas.microsoft.com/office/drawing/2014/main" id="{62E46769-0B04-C1D7-4E3F-371010D106C7}"/>
              </a:ext>
            </a:extLst>
          </p:cNvPr>
          <p:cNvSpPr/>
          <p:nvPr/>
        </p:nvSpPr>
        <p:spPr>
          <a:xfrm>
            <a:off x="7215982" y="4434929"/>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NGSS</a:t>
            </a:r>
          </a:p>
        </p:txBody>
      </p:sp>
      <p:sp>
        <p:nvSpPr>
          <p:cNvPr id="37" name="Rectangle 60">
            <a:extLst>
              <a:ext uri="{FF2B5EF4-FFF2-40B4-BE49-F238E27FC236}">
                <a16:creationId xmlns:a16="http://schemas.microsoft.com/office/drawing/2014/main" id="{DE238844-34B1-BA66-17CD-4C8AF44B4CC9}"/>
              </a:ext>
            </a:extLst>
          </p:cNvPr>
          <p:cNvSpPr/>
          <p:nvPr/>
        </p:nvSpPr>
        <p:spPr>
          <a:xfrm>
            <a:off x="8827313" y="4090158"/>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31.12.2025</a:t>
            </a:r>
          </a:p>
        </p:txBody>
      </p:sp>
      <p:sp>
        <p:nvSpPr>
          <p:cNvPr id="38" name="Rectangle 61">
            <a:extLst>
              <a:ext uri="{FF2B5EF4-FFF2-40B4-BE49-F238E27FC236}">
                <a16:creationId xmlns:a16="http://schemas.microsoft.com/office/drawing/2014/main" id="{AFD14A8F-E6F2-45E1-E2AF-C849CCF3DF5C}"/>
              </a:ext>
            </a:extLst>
          </p:cNvPr>
          <p:cNvSpPr/>
          <p:nvPr/>
        </p:nvSpPr>
        <p:spPr>
          <a:xfrm>
            <a:off x="8827313" y="4439080"/>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31.12.2025</a:t>
            </a:r>
          </a:p>
        </p:txBody>
      </p:sp>
      <p:sp>
        <p:nvSpPr>
          <p:cNvPr id="39" name="Rectangle 62">
            <a:extLst>
              <a:ext uri="{FF2B5EF4-FFF2-40B4-BE49-F238E27FC236}">
                <a16:creationId xmlns:a16="http://schemas.microsoft.com/office/drawing/2014/main" id="{CF8A212F-5CD7-2063-5E64-F31FA6B5B65F}"/>
              </a:ext>
            </a:extLst>
          </p:cNvPr>
          <p:cNvSpPr/>
          <p:nvPr/>
        </p:nvSpPr>
        <p:spPr>
          <a:xfrm>
            <a:off x="8827313" y="4788002"/>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31.12.2025</a:t>
            </a:r>
          </a:p>
        </p:txBody>
      </p:sp>
      <p:sp>
        <p:nvSpPr>
          <p:cNvPr id="40" name="Rectangle 69">
            <a:extLst>
              <a:ext uri="{FF2B5EF4-FFF2-40B4-BE49-F238E27FC236}">
                <a16:creationId xmlns:a16="http://schemas.microsoft.com/office/drawing/2014/main" id="{45166C2E-9B4E-D877-7C03-324DC3D94157}"/>
              </a:ext>
            </a:extLst>
          </p:cNvPr>
          <p:cNvSpPr/>
          <p:nvPr/>
        </p:nvSpPr>
        <p:spPr>
          <a:xfrm>
            <a:off x="7215982" y="5132773"/>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N/A</a:t>
            </a:r>
          </a:p>
        </p:txBody>
      </p:sp>
      <p:sp>
        <p:nvSpPr>
          <p:cNvPr id="48" name="Rectangle 75">
            <a:extLst>
              <a:ext uri="{FF2B5EF4-FFF2-40B4-BE49-F238E27FC236}">
                <a16:creationId xmlns:a16="http://schemas.microsoft.com/office/drawing/2014/main" id="{9F405C3C-D795-C66A-201A-C81F4615DD4D}"/>
              </a:ext>
            </a:extLst>
          </p:cNvPr>
          <p:cNvSpPr/>
          <p:nvPr/>
        </p:nvSpPr>
        <p:spPr>
          <a:xfrm>
            <a:off x="8826590" y="5128811"/>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31.12.2025</a:t>
            </a:r>
          </a:p>
        </p:txBody>
      </p:sp>
      <p:sp>
        <p:nvSpPr>
          <p:cNvPr id="49" name="Rectangle 58">
            <a:extLst>
              <a:ext uri="{FF2B5EF4-FFF2-40B4-BE49-F238E27FC236}">
                <a16:creationId xmlns:a16="http://schemas.microsoft.com/office/drawing/2014/main" id="{C580FD71-70FF-09EA-ED6D-3F8F9DCFFBEF}"/>
              </a:ext>
            </a:extLst>
          </p:cNvPr>
          <p:cNvSpPr/>
          <p:nvPr/>
        </p:nvSpPr>
        <p:spPr>
          <a:xfrm>
            <a:off x="7215982" y="4088805"/>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NGSS</a:t>
            </a:r>
          </a:p>
        </p:txBody>
      </p:sp>
      <p:sp>
        <p:nvSpPr>
          <p:cNvPr id="52" name="Rectangle 47">
            <a:extLst>
              <a:ext uri="{FF2B5EF4-FFF2-40B4-BE49-F238E27FC236}">
                <a16:creationId xmlns:a16="http://schemas.microsoft.com/office/drawing/2014/main" id="{45DFCE04-2B94-3B07-5F62-AC2A55BCCFD8}"/>
              </a:ext>
            </a:extLst>
          </p:cNvPr>
          <p:cNvSpPr/>
          <p:nvPr/>
        </p:nvSpPr>
        <p:spPr>
          <a:xfrm>
            <a:off x="3993318" y="4439080"/>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V realizaci</a:t>
            </a:r>
          </a:p>
        </p:txBody>
      </p:sp>
      <p:sp>
        <p:nvSpPr>
          <p:cNvPr id="53" name="Rectangle 47">
            <a:extLst>
              <a:ext uri="{FF2B5EF4-FFF2-40B4-BE49-F238E27FC236}">
                <a16:creationId xmlns:a16="http://schemas.microsoft.com/office/drawing/2014/main" id="{8C278AA7-3F7C-1D07-1921-B1D6FD0EAD7D}"/>
              </a:ext>
            </a:extLst>
          </p:cNvPr>
          <p:cNvSpPr/>
          <p:nvPr/>
        </p:nvSpPr>
        <p:spPr>
          <a:xfrm>
            <a:off x="3993318" y="5159400"/>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V realizaci</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54" name="Rectangle 58">
            <a:extLst>
              <a:ext uri="{FF2B5EF4-FFF2-40B4-BE49-F238E27FC236}">
                <a16:creationId xmlns:a16="http://schemas.microsoft.com/office/drawing/2014/main" id="{1EBD95CD-90BE-3DE6-63E4-AF2637BE2574}"/>
              </a:ext>
            </a:extLst>
          </p:cNvPr>
          <p:cNvSpPr/>
          <p:nvPr/>
        </p:nvSpPr>
        <p:spPr>
          <a:xfrm>
            <a:off x="7231489" y="4771257"/>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NGSS</a:t>
            </a:r>
          </a:p>
        </p:txBody>
      </p:sp>
      <p:sp>
        <p:nvSpPr>
          <p:cNvPr id="55" name="Rectangle 51">
            <a:extLst>
              <a:ext uri="{FF2B5EF4-FFF2-40B4-BE49-F238E27FC236}">
                <a16:creationId xmlns:a16="http://schemas.microsoft.com/office/drawing/2014/main" id="{675D7073-5468-2745-A996-10F56EE4EB7A}"/>
              </a:ext>
            </a:extLst>
          </p:cNvPr>
          <p:cNvSpPr/>
          <p:nvPr/>
        </p:nvSpPr>
        <p:spPr>
          <a:xfrm>
            <a:off x="5604651" y="4086007"/>
            <a:ext cx="1547699" cy="276999"/>
          </a:xfrm>
          <a:prstGeom prst="rect">
            <a:avLst/>
          </a:prstGeom>
          <a:solidFill>
            <a:srgbClr val="FFC00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56" name="Rectangle 52">
            <a:extLst>
              <a:ext uri="{FF2B5EF4-FFF2-40B4-BE49-F238E27FC236}">
                <a16:creationId xmlns:a16="http://schemas.microsoft.com/office/drawing/2014/main" id="{D790B16D-B997-F0BF-0268-E78B5E2D50D8}"/>
              </a:ext>
            </a:extLst>
          </p:cNvPr>
          <p:cNvSpPr/>
          <p:nvPr/>
        </p:nvSpPr>
        <p:spPr>
          <a:xfrm>
            <a:off x="5604651" y="4434929"/>
            <a:ext cx="1547699" cy="276999"/>
          </a:xfrm>
          <a:prstGeom prst="rect">
            <a:avLst/>
          </a:prstGeom>
          <a:solidFill>
            <a:srgbClr val="FFC00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57" name="Rectangle 53">
            <a:extLst>
              <a:ext uri="{FF2B5EF4-FFF2-40B4-BE49-F238E27FC236}">
                <a16:creationId xmlns:a16="http://schemas.microsoft.com/office/drawing/2014/main" id="{44A7A750-00E6-C321-E4CC-A8EB2090C044}"/>
              </a:ext>
            </a:extLst>
          </p:cNvPr>
          <p:cNvSpPr/>
          <p:nvPr/>
        </p:nvSpPr>
        <p:spPr>
          <a:xfrm>
            <a:off x="5604651" y="4783851"/>
            <a:ext cx="1547699" cy="276999"/>
          </a:xfrm>
          <a:prstGeom prst="rect">
            <a:avLst/>
          </a:prstGeom>
          <a:solidFill>
            <a:srgbClr val="92D05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58" name="Rectangle 54">
            <a:extLst>
              <a:ext uri="{FF2B5EF4-FFF2-40B4-BE49-F238E27FC236}">
                <a16:creationId xmlns:a16="http://schemas.microsoft.com/office/drawing/2014/main" id="{46C18546-9FE5-7850-4339-520267B91341}"/>
              </a:ext>
            </a:extLst>
          </p:cNvPr>
          <p:cNvSpPr/>
          <p:nvPr/>
        </p:nvSpPr>
        <p:spPr>
          <a:xfrm>
            <a:off x="5603926" y="5159400"/>
            <a:ext cx="1547699" cy="276999"/>
          </a:xfrm>
          <a:prstGeom prst="rect">
            <a:avLst/>
          </a:prstGeom>
          <a:solidFill>
            <a:srgbClr val="FFC00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14865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5453F-751E-8870-1D3E-893B3DFEC96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AEEB29-8636-3785-4203-EA1BC48A58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82" name="Title 1">
            <a:extLst>
              <a:ext uri="{FF2B5EF4-FFF2-40B4-BE49-F238E27FC236}">
                <a16:creationId xmlns:a16="http://schemas.microsoft.com/office/drawing/2014/main" id="{98EF7782-D854-0F1C-64DE-873BCD2DE750}"/>
              </a:ext>
            </a:extLst>
          </p:cNvPr>
          <p:cNvSpPr>
            <a:spLocks noGrp="1"/>
          </p:cNvSpPr>
          <p:nvPr>
            <p:ph type="title"/>
          </p:nvPr>
        </p:nvSpPr>
        <p:spPr>
          <a:xfrm>
            <a:off x="540000" y="365125"/>
            <a:ext cx="11088000" cy="668283"/>
          </a:xfrm>
        </p:spPr>
        <p:txBody>
          <a:bodyPr>
            <a:normAutofit fontScale="90000"/>
          </a:bodyPr>
          <a:lstStyle/>
          <a:p>
            <a:r>
              <a:rPr lang="cs-CZ" sz="2000">
                <a:latin typeface="Century Gothic"/>
              </a:rPr>
              <a:t>7. Detailní zpráva o stavu Programu EZ</a:t>
            </a:r>
            <a:br>
              <a:rPr lang="cs-CZ" sz="2000">
                <a:latin typeface="Century Gothic"/>
              </a:rPr>
            </a:br>
            <a:br>
              <a:rPr lang="cs-CZ" sz="2000">
                <a:latin typeface="Century Gothic"/>
              </a:rPr>
            </a:br>
            <a:br>
              <a:rPr lang="cs-CZ" sz="2000">
                <a:latin typeface="Century Gothic"/>
              </a:rPr>
            </a:br>
            <a:r>
              <a:rPr lang="cs-CZ" sz="2000">
                <a:latin typeface="Century Gothic"/>
              </a:rPr>
              <a:t>Chytrá karanténa</a:t>
            </a:r>
            <a:br>
              <a:rPr lang="cs-CZ" sz="2000">
                <a:latin typeface="Century Gothic"/>
              </a:rPr>
            </a:br>
            <a:br>
              <a:rPr lang="cs-CZ" sz="2000"/>
            </a:br>
            <a:endParaRPr lang="cs-CZ" sz="2000">
              <a:solidFill>
                <a:srgbClr val="FF0000"/>
              </a:solidFill>
              <a:latin typeface="Century Gothic"/>
            </a:endParaRPr>
          </a:p>
        </p:txBody>
      </p:sp>
      <p:grpSp>
        <p:nvGrpSpPr>
          <p:cNvPr id="3" name="Group 4">
            <a:extLst>
              <a:ext uri="{FF2B5EF4-FFF2-40B4-BE49-F238E27FC236}">
                <a16:creationId xmlns:a16="http://schemas.microsoft.com/office/drawing/2014/main" id="{C9A58619-8ED4-5B69-F499-7567B97EDE87}"/>
              </a:ext>
            </a:extLst>
          </p:cNvPr>
          <p:cNvGrpSpPr/>
          <p:nvPr/>
        </p:nvGrpSpPr>
        <p:grpSpPr>
          <a:xfrm>
            <a:off x="4966535" y="61472"/>
            <a:ext cx="6581595" cy="747741"/>
            <a:chOff x="0" y="0"/>
            <a:chExt cx="7627892" cy="866611"/>
          </a:xfrm>
        </p:grpSpPr>
        <p:pic>
          <p:nvPicPr>
            <p:cNvPr id="11" name="Picture 5" descr="A logo with blue and red arrows&#10;&#10;Description automatically generated">
              <a:extLst>
                <a:ext uri="{FF2B5EF4-FFF2-40B4-BE49-F238E27FC236}">
                  <a16:creationId xmlns:a16="http://schemas.microsoft.com/office/drawing/2014/main" id="{A94853DD-E19D-6ED5-3A45-CDB401B120B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1045" y1="49576" x2="35795" y2="49212"/>
                          <a14:foregroundMark x1="45614" y1="45253" x2="57977" y2="44485"/>
                          <a14:foregroundMark x1="57977" y1="44485" x2="45136" y2="60970"/>
                          <a14:foregroundMark x1="45136" y1="60970" x2="75364" y2="59879"/>
                          <a14:foregroundMark x1="77795" y1="54990" x2="43273" y2="56081"/>
                          <a14:foregroundMark x1="43273" y1="56081" x2="52864" y2="42747"/>
                          <a14:foregroundMark x1="52864" y1="42747" x2="69568" y2="40566"/>
                          <a14:foregroundMark x1="84750" y1="58182" x2="61273" y2="41697"/>
                          <a14:foregroundMark x1="61273" y1="41697" x2="44545" y2="42545"/>
                          <a14:foregroundMark x1="44545" y1="42545" x2="44977" y2="61010"/>
                          <a14:foregroundMark x1="37909" y1="63838" x2="37909" y2="39232"/>
                          <a14:foregroundMark x1="37909" y1="39232" x2="50045" y2="29697"/>
                          <a14:foregroundMark x1="50045" y1="29697" x2="77568" y2="31071"/>
                          <a14:foregroundMark x1="77568" y1="31071" x2="86500" y2="75394"/>
                          <a14:foregroundMark x1="86500" y1="75394" x2="33273" y2="67030"/>
                          <a14:foregroundMark x1="52364" y1="52000" x2="69568" y2="53495"/>
                          <a14:foregroundMark x1="40227" y1="45616" x2="25864" y2="27354"/>
                          <a14:foregroundMark x1="25864" y1="27354" x2="14955" y2="34424"/>
                          <a14:foregroundMark x1="14955" y1="34424" x2="15000" y2="59677"/>
                          <a14:foregroundMark x1="15000" y1="59677" x2="40750" y2="66263"/>
                          <a14:foregroundMark x1="30955" y1="55960" x2="32114" y2="44889"/>
                          <a14:foregroundMark x1="32114" y1="44889" x2="35068" y2="50303"/>
                          <a14:foregroundMark x1="35068" y1="50303" x2="35273" y2="49737"/>
                          <a14:foregroundMark x1="28091" y1="51838" x2="24091" y2="49010"/>
                          <a14:foregroundMark x1="24091" y1="49010" x2="19136" y2="46949"/>
                          <a14:foregroundMark x1="25250" y1="42626" x2="25455" y2="56323"/>
                          <a14:foregroundMark x1="31795" y1="65495" x2="15341" y2="61778"/>
                          <a14:foregroundMark x1="15341" y1="61778" x2="30636" y2="66061"/>
                          <a14:foregroundMark x1="30636" y1="66061" x2="30636" y2="66061"/>
                          <a14:foregroundMark x1="30636" y1="66061" x2="19023" y2="64929"/>
                          <a14:foregroundMark x1="19023" y1="64929" x2="19023" y2="64929"/>
                          <a14:foregroundMark x1="81591" y1="60242" x2="81795" y2="48444"/>
                          <a14:foregroundMark x1="81795" y1="48444" x2="83795" y2="56323"/>
                        </a14:backgroundRemoval>
                      </a14:imgEffect>
                    </a14:imgLayer>
                  </a14:imgProps>
                </a:ext>
                <a:ext uri="{28A0092B-C50C-407E-A947-70E740481C1C}">
                  <a14:useLocalDpi xmlns:a14="http://schemas.microsoft.com/office/drawing/2010/main" val="0"/>
                </a:ext>
              </a:extLst>
            </a:blip>
            <a:srcRect l="8027" t="17725" r="14444" b="17995"/>
            <a:stretch/>
          </p:blipFill>
          <p:spPr>
            <a:xfrm>
              <a:off x="0" y="0"/>
              <a:ext cx="1858190" cy="866611"/>
            </a:xfrm>
            <a:prstGeom prst="rect">
              <a:avLst/>
            </a:prstGeom>
          </p:spPr>
        </p:pic>
        <p:pic>
          <p:nvPicPr>
            <p:cNvPr id="22" name="Grafický objekt 21">
              <a:extLst>
                <a:ext uri="{FF2B5EF4-FFF2-40B4-BE49-F238E27FC236}">
                  <a16:creationId xmlns:a16="http://schemas.microsoft.com/office/drawing/2014/main" id="{FEF656D1-EEE9-A229-7FF7-0934B303B51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89755" y="146131"/>
              <a:ext cx="1722999" cy="574348"/>
            </a:xfrm>
            <a:prstGeom prst="rect">
              <a:avLst/>
            </a:prstGeom>
          </p:spPr>
        </p:pic>
        <p:pic>
          <p:nvPicPr>
            <p:cNvPr id="39" name="Obrázek 15">
              <a:extLst>
                <a:ext uri="{FF2B5EF4-FFF2-40B4-BE49-F238E27FC236}">
                  <a16:creationId xmlns:a16="http://schemas.microsoft.com/office/drawing/2014/main" id="{33837CCA-D5D7-BC7B-1D25-1856862475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8179" y="116031"/>
              <a:ext cx="2360785" cy="634549"/>
            </a:xfrm>
            <a:prstGeom prst="rect">
              <a:avLst/>
            </a:prstGeom>
          </p:spPr>
        </p:pic>
        <p:pic>
          <p:nvPicPr>
            <p:cNvPr id="40" name="Obrázek 47" descr="Obsah obrázku logo&#10;&#10;Popis byl vytvořen automaticky">
              <a:extLst>
                <a:ext uri="{FF2B5EF4-FFF2-40B4-BE49-F238E27FC236}">
                  <a16:creationId xmlns:a16="http://schemas.microsoft.com/office/drawing/2014/main" id="{3DF382FA-5705-DAF5-D5DE-F64051ADE23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558" t="10656" r="12683" b="14821"/>
            <a:stretch/>
          </p:blipFill>
          <p:spPr>
            <a:xfrm>
              <a:off x="6223544" y="21351"/>
              <a:ext cx="1404348" cy="823909"/>
            </a:xfrm>
            <a:prstGeom prst="rect">
              <a:avLst/>
            </a:prstGeom>
          </p:spPr>
        </p:pic>
      </p:grpSp>
      <p:grpSp>
        <p:nvGrpSpPr>
          <p:cNvPr id="41" name="Skupina 40">
            <a:extLst>
              <a:ext uri="{FF2B5EF4-FFF2-40B4-BE49-F238E27FC236}">
                <a16:creationId xmlns:a16="http://schemas.microsoft.com/office/drawing/2014/main" id="{8D5FB285-411C-6D1C-AEFE-9D8264D4EF08}"/>
              </a:ext>
            </a:extLst>
          </p:cNvPr>
          <p:cNvGrpSpPr/>
          <p:nvPr/>
        </p:nvGrpSpPr>
        <p:grpSpPr>
          <a:xfrm>
            <a:off x="612099" y="838867"/>
            <a:ext cx="10898001" cy="45719"/>
            <a:chOff x="0" y="0"/>
            <a:chExt cx="5716278" cy="72000"/>
          </a:xfrm>
        </p:grpSpPr>
        <p:sp>
          <p:nvSpPr>
            <p:cNvPr id="42" name="Obdélník 41">
              <a:extLst>
                <a:ext uri="{FF2B5EF4-FFF2-40B4-BE49-F238E27FC236}">
                  <a16:creationId xmlns:a16="http://schemas.microsoft.com/office/drawing/2014/main" id="{61DF18E1-D601-0A23-08C7-99E5D160A125}"/>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Obdélník 42">
              <a:extLst>
                <a:ext uri="{FF2B5EF4-FFF2-40B4-BE49-F238E27FC236}">
                  <a16:creationId xmlns:a16="http://schemas.microsoft.com/office/drawing/2014/main" id="{09DE45AE-1938-5D1B-F836-1D7D71681B99}"/>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4" name="Obdélník 43">
              <a:extLst>
                <a:ext uri="{FF2B5EF4-FFF2-40B4-BE49-F238E27FC236}">
                  <a16:creationId xmlns:a16="http://schemas.microsoft.com/office/drawing/2014/main" id="{AB56E97D-64C4-0FEE-F1BD-33765492D2A2}"/>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 name="Obdélník 44">
              <a:extLst>
                <a:ext uri="{FF2B5EF4-FFF2-40B4-BE49-F238E27FC236}">
                  <a16:creationId xmlns:a16="http://schemas.microsoft.com/office/drawing/2014/main" id="{5D9994A8-7CBD-FFAC-EAA4-D14D962CE168}"/>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 name="Group 11">
            <a:extLst>
              <a:ext uri="{FF2B5EF4-FFF2-40B4-BE49-F238E27FC236}">
                <a16:creationId xmlns:a16="http://schemas.microsoft.com/office/drawing/2014/main" id="{90C57874-B078-F552-06D8-F37DB068FA7D}"/>
              </a:ext>
            </a:extLst>
          </p:cNvPr>
          <p:cNvGrpSpPr/>
          <p:nvPr/>
        </p:nvGrpSpPr>
        <p:grpSpPr>
          <a:xfrm>
            <a:off x="612100" y="2576910"/>
            <a:ext cx="2120774" cy="717695"/>
            <a:chOff x="649519" y="1413687"/>
            <a:chExt cx="2120774" cy="717695"/>
          </a:xfrm>
        </p:grpSpPr>
        <p:grpSp>
          <p:nvGrpSpPr>
            <p:cNvPr id="6" name="Group 12">
              <a:extLst>
                <a:ext uri="{FF2B5EF4-FFF2-40B4-BE49-F238E27FC236}">
                  <a16:creationId xmlns:a16="http://schemas.microsoft.com/office/drawing/2014/main" id="{622B36E7-79D2-851A-B9C1-6CFA099986BD}"/>
                </a:ext>
              </a:extLst>
            </p:cNvPr>
            <p:cNvGrpSpPr/>
            <p:nvPr/>
          </p:nvGrpSpPr>
          <p:grpSpPr>
            <a:xfrm>
              <a:off x="649519" y="1413687"/>
              <a:ext cx="2120774" cy="717695"/>
              <a:chOff x="649519" y="1413687"/>
              <a:chExt cx="2120774" cy="717695"/>
            </a:xfrm>
          </p:grpSpPr>
          <p:sp>
            <p:nvSpPr>
              <p:cNvPr id="8" name="Rectangle 14">
                <a:extLst>
                  <a:ext uri="{FF2B5EF4-FFF2-40B4-BE49-F238E27FC236}">
                    <a16:creationId xmlns:a16="http://schemas.microsoft.com/office/drawing/2014/main" id="{96C9A166-A81E-FF6A-E5E6-84B407FDA088}"/>
                  </a:ext>
                </a:extLst>
              </p:cNvPr>
              <p:cNvSpPr/>
              <p:nvPr/>
            </p:nvSpPr>
            <p:spPr>
              <a:xfrm>
                <a:off x="649519" y="1690688"/>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9" name="TextBox 15">
                <a:extLst>
                  <a:ext uri="{FF2B5EF4-FFF2-40B4-BE49-F238E27FC236}">
                    <a16:creationId xmlns:a16="http://schemas.microsoft.com/office/drawing/2014/main" id="{DA190D32-C70F-EA03-C17F-AAA48DD15BDF}"/>
                  </a:ext>
                </a:extLst>
              </p:cNvPr>
              <p:cNvSpPr txBox="1"/>
              <p:nvPr/>
            </p:nvSpPr>
            <p:spPr>
              <a:xfrm>
                <a:off x="649519" y="1413687"/>
                <a:ext cx="2120774"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Ředitel skupiny</a:t>
                </a:r>
              </a:p>
            </p:txBody>
          </p:sp>
        </p:grpSp>
        <p:sp>
          <p:nvSpPr>
            <p:cNvPr id="7" name="TextBox 13">
              <a:extLst>
                <a:ext uri="{FF2B5EF4-FFF2-40B4-BE49-F238E27FC236}">
                  <a16:creationId xmlns:a16="http://schemas.microsoft.com/office/drawing/2014/main" id="{BABB8322-762D-7D39-D12E-FB3FBF7CB1D7}"/>
                </a:ext>
              </a:extLst>
            </p:cNvPr>
            <p:cNvSpPr txBox="1"/>
            <p:nvPr/>
          </p:nvSpPr>
          <p:spPr>
            <a:xfrm>
              <a:off x="776253" y="1772533"/>
              <a:ext cx="186730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srgbClr val="003A63"/>
                  </a:solidFill>
                  <a:effectLst/>
                  <a:uLnTx/>
                  <a:uFillTx/>
                  <a:latin typeface="Century Gothic"/>
                  <a:ea typeface="+mn-ea"/>
                  <a:cs typeface="+mn-cs"/>
                </a:rPr>
                <a:t>Ing. Eliška Urbancová</a:t>
              </a:r>
            </a:p>
          </p:txBody>
        </p:sp>
      </p:grpSp>
      <p:grpSp>
        <p:nvGrpSpPr>
          <p:cNvPr id="10" name="Group 16">
            <a:extLst>
              <a:ext uri="{FF2B5EF4-FFF2-40B4-BE49-F238E27FC236}">
                <a16:creationId xmlns:a16="http://schemas.microsoft.com/office/drawing/2014/main" id="{AE97C0B3-B18B-2295-5834-CBA392565468}"/>
              </a:ext>
            </a:extLst>
          </p:cNvPr>
          <p:cNvGrpSpPr/>
          <p:nvPr/>
        </p:nvGrpSpPr>
        <p:grpSpPr>
          <a:xfrm>
            <a:off x="2842393" y="2576910"/>
            <a:ext cx="2120774" cy="820511"/>
            <a:chOff x="2879812" y="1413687"/>
            <a:chExt cx="2120774" cy="820511"/>
          </a:xfrm>
        </p:grpSpPr>
        <p:grpSp>
          <p:nvGrpSpPr>
            <p:cNvPr id="12" name="Group 17">
              <a:extLst>
                <a:ext uri="{FF2B5EF4-FFF2-40B4-BE49-F238E27FC236}">
                  <a16:creationId xmlns:a16="http://schemas.microsoft.com/office/drawing/2014/main" id="{07918792-FA2D-71BF-09FE-179CE53E6E42}"/>
                </a:ext>
              </a:extLst>
            </p:cNvPr>
            <p:cNvGrpSpPr/>
            <p:nvPr/>
          </p:nvGrpSpPr>
          <p:grpSpPr>
            <a:xfrm>
              <a:off x="2879812" y="1413687"/>
              <a:ext cx="2120774" cy="717694"/>
              <a:chOff x="2879812" y="1413687"/>
              <a:chExt cx="2120774" cy="717694"/>
            </a:xfrm>
          </p:grpSpPr>
          <p:sp>
            <p:nvSpPr>
              <p:cNvPr id="14" name="Rectangle 19">
                <a:extLst>
                  <a:ext uri="{FF2B5EF4-FFF2-40B4-BE49-F238E27FC236}">
                    <a16:creationId xmlns:a16="http://schemas.microsoft.com/office/drawing/2014/main" id="{EDE40951-FDE0-6C62-33EF-3AF2A4DF5DB1}"/>
                  </a:ext>
                </a:extLst>
              </p:cNvPr>
              <p:cNvSpPr/>
              <p:nvPr/>
            </p:nvSpPr>
            <p:spPr>
              <a:xfrm>
                <a:off x="2879812" y="1690687"/>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5" name="TextBox 20">
                <a:extLst>
                  <a:ext uri="{FF2B5EF4-FFF2-40B4-BE49-F238E27FC236}">
                    <a16:creationId xmlns:a16="http://schemas.microsoft.com/office/drawing/2014/main" id="{4D74EE8F-1414-A244-1BF6-440AAB70624E}"/>
                  </a:ext>
                </a:extLst>
              </p:cNvPr>
              <p:cNvSpPr txBox="1"/>
              <p:nvPr/>
            </p:nvSpPr>
            <p:spPr>
              <a:xfrm>
                <a:off x="2880317" y="1413687"/>
                <a:ext cx="212026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Manažer skupiny</a:t>
                </a:r>
              </a:p>
            </p:txBody>
          </p:sp>
        </p:grpSp>
        <p:sp>
          <p:nvSpPr>
            <p:cNvPr id="13" name="TextBox 18">
              <a:extLst>
                <a:ext uri="{FF2B5EF4-FFF2-40B4-BE49-F238E27FC236}">
                  <a16:creationId xmlns:a16="http://schemas.microsoft.com/office/drawing/2014/main" id="{1A347EAF-72D7-AEEB-3E6E-DCBF83923322}"/>
                </a:ext>
              </a:extLst>
            </p:cNvPr>
            <p:cNvSpPr txBox="1"/>
            <p:nvPr/>
          </p:nvSpPr>
          <p:spPr>
            <a:xfrm>
              <a:off x="3006546" y="1772533"/>
              <a:ext cx="1867306"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srgbClr val="003A63"/>
                  </a:solidFill>
                  <a:effectLst/>
                  <a:uLnTx/>
                  <a:uFillTx/>
                  <a:latin typeface="Century Gothic"/>
                  <a:ea typeface="+mn-ea"/>
                  <a:cs typeface="+mn-cs"/>
                </a:rPr>
                <a:t>Jaroslav Mareš</a:t>
              </a:r>
              <a:endParaRPr kumimoji="0" lang="cs-CZ" sz="12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1" i="0" u="none" strike="noStrike" kern="1200" cap="none" spc="0" normalizeH="0" baseline="0" noProof="0" dirty="0">
                <a:ln>
                  <a:noFill/>
                </a:ln>
                <a:solidFill>
                  <a:srgbClr val="003A63"/>
                </a:solidFill>
                <a:effectLst/>
                <a:uLnTx/>
                <a:uFillTx/>
                <a:latin typeface="Century Gothic"/>
                <a:ea typeface="+mn-ea"/>
                <a:cs typeface="+mn-cs"/>
              </a:endParaRPr>
            </a:p>
          </p:txBody>
        </p:sp>
      </p:grpSp>
      <p:grpSp>
        <p:nvGrpSpPr>
          <p:cNvPr id="16" name="Group 22">
            <a:extLst>
              <a:ext uri="{FF2B5EF4-FFF2-40B4-BE49-F238E27FC236}">
                <a16:creationId xmlns:a16="http://schemas.microsoft.com/office/drawing/2014/main" id="{D9BE4B88-6A18-4A45-3E82-19A519B7861C}"/>
              </a:ext>
            </a:extLst>
          </p:cNvPr>
          <p:cNvGrpSpPr/>
          <p:nvPr/>
        </p:nvGrpSpPr>
        <p:grpSpPr>
          <a:xfrm>
            <a:off x="5095713" y="2576910"/>
            <a:ext cx="2120774" cy="717693"/>
            <a:chOff x="5133132" y="1413687"/>
            <a:chExt cx="2120774" cy="717693"/>
          </a:xfrm>
        </p:grpSpPr>
        <p:sp>
          <p:nvSpPr>
            <p:cNvPr id="17" name="Rectangle 24">
              <a:extLst>
                <a:ext uri="{FF2B5EF4-FFF2-40B4-BE49-F238E27FC236}">
                  <a16:creationId xmlns:a16="http://schemas.microsoft.com/office/drawing/2014/main" id="{1A88D1CD-45FC-20DA-7458-95D7431D788C}"/>
                </a:ext>
              </a:extLst>
            </p:cNvPr>
            <p:cNvSpPr/>
            <p:nvPr/>
          </p:nvSpPr>
          <p:spPr>
            <a:xfrm>
              <a:off x="5133132" y="1690686"/>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8" name="TextBox 25">
              <a:extLst>
                <a:ext uri="{FF2B5EF4-FFF2-40B4-BE49-F238E27FC236}">
                  <a16:creationId xmlns:a16="http://schemas.microsoft.com/office/drawing/2014/main" id="{97CB81B0-BE34-588B-5D8D-DFB4F13F9DD9}"/>
                </a:ext>
              </a:extLst>
            </p:cNvPr>
            <p:cNvSpPr txBox="1"/>
            <p:nvPr/>
          </p:nvSpPr>
          <p:spPr>
            <a:xfrm>
              <a:off x="5133132" y="1413687"/>
              <a:ext cx="212026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Odborný garant</a:t>
              </a:r>
            </a:p>
          </p:txBody>
        </p:sp>
      </p:grpSp>
      <p:sp>
        <p:nvSpPr>
          <p:cNvPr id="19" name="TextBox 23">
            <a:extLst>
              <a:ext uri="{FF2B5EF4-FFF2-40B4-BE49-F238E27FC236}">
                <a16:creationId xmlns:a16="http://schemas.microsoft.com/office/drawing/2014/main" id="{8A1BFD35-B77A-FAEE-4B6F-B7FFE996D3E2}"/>
              </a:ext>
            </a:extLst>
          </p:cNvPr>
          <p:cNvSpPr txBox="1"/>
          <p:nvPr/>
        </p:nvSpPr>
        <p:spPr>
          <a:xfrm>
            <a:off x="5089672" y="2879435"/>
            <a:ext cx="2121305"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srgbClr val="003A63"/>
                </a:solidFill>
                <a:effectLst/>
                <a:uLnTx/>
                <a:uFillTx/>
                <a:latin typeface="Century Gothic"/>
                <a:ea typeface="+mn-ea"/>
                <a:cs typeface="+mn-cs"/>
              </a:rPr>
              <a:t>Jakub Kubát, Milan Blaha, Jakub Tomas</a:t>
            </a:r>
            <a:endParaRPr kumimoji="0" lang="cs-CZ" sz="1200" b="0" i="0" u="none" strike="noStrike" kern="1200" cap="none" spc="0" normalizeH="0" baseline="0" noProof="0" dirty="0">
              <a:ln>
                <a:noFill/>
              </a:ln>
              <a:solidFill>
                <a:srgbClr val="003A63"/>
              </a:solidFill>
              <a:effectLst/>
              <a:uLnTx/>
              <a:uFillTx/>
              <a:latin typeface="Century Gothic"/>
              <a:ea typeface="+mn-ea"/>
              <a:cs typeface="+mn-cs"/>
            </a:endParaRPr>
          </a:p>
        </p:txBody>
      </p:sp>
      <p:sp>
        <p:nvSpPr>
          <p:cNvPr id="20" name="TextBox 26">
            <a:extLst>
              <a:ext uri="{FF2B5EF4-FFF2-40B4-BE49-F238E27FC236}">
                <a16:creationId xmlns:a16="http://schemas.microsoft.com/office/drawing/2014/main" id="{BCE77D20-632D-7D17-D910-F3FD5754B9CC}"/>
              </a:ext>
            </a:extLst>
          </p:cNvPr>
          <p:cNvSpPr txBox="1"/>
          <p:nvPr/>
        </p:nvSpPr>
        <p:spPr>
          <a:xfrm>
            <a:off x="612099" y="3738537"/>
            <a:ext cx="331758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Realizační projekt</a:t>
            </a:r>
          </a:p>
        </p:txBody>
      </p:sp>
      <p:sp>
        <p:nvSpPr>
          <p:cNvPr id="21" name="TextBox 27">
            <a:extLst>
              <a:ext uri="{FF2B5EF4-FFF2-40B4-BE49-F238E27FC236}">
                <a16:creationId xmlns:a16="http://schemas.microsoft.com/office/drawing/2014/main" id="{FE88E54B-00F4-E346-9E82-C6677D5789C4}"/>
              </a:ext>
            </a:extLst>
          </p:cNvPr>
          <p:cNvSpPr txBox="1"/>
          <p:nvPr/>
        </p:nvSpPr>
        <p:spPr>
          <a:xfrm>
            <a:off x="3993320" y="3738536"/>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Fáze</a:t>
            </a:r>
          </a:p>
        </p:txBody>
      </p:sp>
      <p:sp>
        <p:nvSpPr>
          <p:cNvPr id="23" name="TextBox 28">
            <a:extLst>
              <a:ext uri="{FF2B5EF4-FFF2-40B4-BE49-F238E27FC236}">
                <a16:creationId xmlns:a16="http://schemas.microsoft.com/office/drawing/2014/main" id="{4F0DF56A-01EA-F84F-CF9F-C276E16CC109}"/>
              </a:ext>
            </a:extLst>
          </p:cNvPr>
          <p:cNvSpPr txBox="1"/>
          <p:nvPr/>
        </p:nvSpPr>
        <p:spPr>
          <a:xfrm>
            <a:off x="5604651" y="3738536"/>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Stav</a:t>
            </a:r>
          </a:p>
        </p:txBody>
      </p:sp>
      <p:sp>
        <p:nvSpPr>
          <p:cNvPr id="24" name="TextBox 29">
            <a:extLst>
              <a:ext uri="{FF2B5EF4-FFF2-40B4-BE49-F238E27FC236}">
                <a16:creationId xmlns:a16="http://schemas.microsoft.com/office/drawing/2014/main" id="{B545BE84-4E61-D8D0-98F5-676C7E3CE0EB}"/>
              </a:ext>
            </a:extLst>
          </p:cNvPr>
          <p:cNvSpPr txBox="1"/>
          <p:nvPr/>
        </p:nvSpPr>
        <p:spPr>
          <a:xfrm>
            <a:off x="7215982" y="3738536"/>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Dodavatel</a:t>
            </a:r>
          </a:p>
        </p:txBody>
      </p:sp>
      <p:sp>
        <p:nvSpPr>
          <p:cNvPr id="25" name="TextBox 30">
            <a:extLst>
              <a:ext uri="{FF2B5EF4-FFF2-40B4-BE49-F238E27FC236}">
                <a16:creationId xmlns:a16="http://schemas.microsoft.com/office/drawing/2014/main" id="{127C5009-E6C0-0DEF-D84C-1599140E6113}"/>
              </a:ext>
            </a:extLst>
          </p:cNvPr>
          <p:cNvSpPr txBox="1"/>
          <p:nvPr/>
        </p:nvSpPr>
        <p:spPr>
          <a:xfrm>
            <a:off x="8827313" y="3738536"/>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Dokončení</a:t>
            </a:r>
          </a:p>
        </p:txBody>
      </p:sp>
      <p:grpSp>
        <p:nvGrpSpPr>
          <p:cNvPr id="26" name="Group 31">
            <a:extLst>
              <a:ext uri="{FF2B5EF4-FFF2-40B4-BE49-F238E27FC236}">
                <a16:creationId xmlns:a16="http://schemas.microsoft.com/office/drawing/2014/main" id="{BC6CC91D-6AAE-A664-8A13-721396E96973}"/>
              </a:ext>
            </a:extLst>
          </p:cNvPr>
          <p:cNvGrpSpPr/>
          <p:nvPr/>
        </p:nvGrpSpPr>
        <p:grpSpPr>
          <a:xfrm>
            <a:off x="7342462" y="2576910"/>
            <a:ext cx="3032549" cy="717693"/>
            <a:chOff x="5133132" y="1413687"/>
            <a:chExt cx="2120774" cy="717693"/>
          </a:xfrm>
        </p:grpSpPr>
        <p:grpSp>
          <p:nvGrpSpPr>
            <p:cNvPr id="27" name="Group 32">
              <a:extLst>
                <a:ext uri="{FF2B5EF4-FFF2-40B4-BE49-F238E27FC236}">
                  <a16:creationId xmlns:a16="http://schemas.microsoft.com/office/drawing/2014/main" id="{109CE817-C619-3412-61C0-125E447D6958}"/>
                </a:ext>
              </a:extLst>
            </p:cNvPr>
            <p:cNvGrpSpPr/>
            <p:nvPr/>
          </p:nvGrpSpPr>
          <p:grpSpPr>
            <a:xfrm>
              <a:off x="5133132" y="1413687"/>
              <a:ext cx="2120774" cy="717693"/>
              <a:chOff x="5133132" y="1413687"/>
              <a:chExt cx="2120774" cy="717693"/>
            </a:xfrm>
          </p:grpSpPr>
          <p:sp>
            <p:nvSpPr>
              <p:cNvPr id="29" name="Rectangle 34">
                <a:extLst>
                  <a:ext uri="{FF2B5EF4-FFF2-40B4-BE49-F238E27FC236}">
                    <a16:creationId xmlns:a16="http://schemas.microsoft.com/office/drawing/2014/main" id="{4AC1DC22-6334-44C8-6F97-3FBD90E73C74}"/>
                  </a:ext>
                </a:extLst>
              </p:cNvPr>
              <p:cNvSpPr/>
              <p:nvPr/>
            </p:nvSpPr>
            <p:spPr>
              <a:xfrm>
                <a:off x="5133132" y="1690686"/>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30" name="TextBox 35">
                <a:extLst>
                  <a:ext uri="{FF2B5EF4-FFF2-40B4-BE49-F238E27FC236}">
                    <a16:creationId xmlns:a16="http://schemas.microsoft.com/office/drawing/2014/main" id="{6875E557-5712-9FB7-0A58-EE1FEB38E1DF}"/>
                  </a:ext>
                </a:extLst>
              </p:cNvPr>
              <p:cNvSpPr txBox="1"/>
              <p:nvPr/>
            </p:nvSpPr>
            <p:spPr>
              <a:xfrm>
                <a:off x="5133132" y="1413687"/>
                <a:ext cx="212026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Rozpočet</a:t>
                </a:r>
              </a:p>
            </p:txBody>
          </p:sp>
        </p:grpSp>
        <p:sp>
          <p:nvSpPr>
            <p:cNvPr id="28" name="TextBox 33">
              <a:extLst>
                <a:ext uri="{FF2B5EF4-FFF2-40B4-BE49-F238E27FC236}">
                  <a16:creationId xmlns:a16="http://schemas.microsoft.com/office/drawing/2014/main" id="{2DC6BB9C-1A00-C5E7-86BD-75582F01BF89}"/>
                </a:ext>
              </a:extLst>
            </p:cNvPr>
            <p:cNvSpPr txBox="1"/>
            <p:nvPr/>
          </p:nvSpPr>
          <p:spPr>
            <a:xfrm>
              <a:off x="5259613" y="1772533"/>
              <a:ext cx="186730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30 000 000 Kč</a:t>
              </a:r>
            </a:p>
          </p:txBody>
        </p:sp>
      </p:grpSp>
      <p:sp>
        <p:nvSpPr>
          <p:cNvPr id="31" name="Rectangle 36">
            <a:extLst>
              <a:ext uri="{FF2B5EF4-FFF2-40B4-BE49-F238E27FC236}">
                <a16:creationId xmlns:a16="http://schemas.microsoft.com/office/drawing/2014/main" id="{BAE9A8A1-C533-8A78-B9B5-388D3727020B}"/>
              </a:ext>
            </a:extLst>
          </p:cNvPr>
          <p:cNvSpPr/>
          <p:nvPr/>
        </p:nvSpPr>
        <p:spPr>
          <a:xfrm>
            <a:off x="612100" y="4087459"/>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Chytrá karanténa</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32" name="Rectangle 45">
            <a:extLst>
              <a:ext uri="{FF2B5EF4-FFF2-40B4-BE49-F238E27FC236}">
                <a16:creationId xmlns:a16="http://schemas.microsoft.com/office/drawing/2014/main" id="{BA4D9F61-B8C5-4BF2-89CD-A75D020040C2}"/>
              </a:ext>
            </a:extLst>
          </p:cNvPr>
          <p:cNvSpPr/>
          <p:nvPr/>
        </p:nvSpPr>
        <p:spPr>
          <a:xfrm>
            <a:off x="3993320" y="4087459"/>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V realizaci</a:t>
            </a: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33" name="Rectangle 54">
            <a:extLst>
              <a:ext uri="{FF2B5EF4-FFF2-40B4-BE49-F238E27FC236}">
                <a16:creationId xmlns:a16="http://schemas.microsoft.com/office/drawing/2014/main" id="{9E915F77-F152-AEA8-A908-EC459DD76828}"/>
              </a:ext>
            </a:extLst>
          </p:cNvPr>
          <p:cNvSpPr/>
          <p:nvPr/>
        </p:nvSpPr>
        <p:spPr>
          <a:xfrm>
            <a:off x="5604651" y="4076412"/>
            <a:ext cx="1547699" cy="276999"/>
          </a:xfrm>
          <a:prstGeom prst="rect">
            <a:avLst/>
          </a:prstGeom>
          <a:solidFill>
            <a:srgbClr val="92D05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34" name="Rectangle 57">
            <a:extLst>
              <a:ext uri="{FF2B5EF4-FFF2-40B4-BE49-F238E27FC236}">
                <a16:creationId xmlns:a16="http://schemas.microsoft.com/office/drawing/2014/main" id="{F3149845-DE48-8ABA-1849-48AA63BCB654}"/>
              </a:ext>
            </a:extLst>
          </p:cNvPr>
          <p:cNvSpPr/>
          <p:nvPr/>
        </p:nvSpPr>
        <p:spPr>
          <a:xfrm>
            <a:off x="7215982" y="4076412"/>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err="1">
                <a:ln>
                  <a:noFill/>
                </a:ln>
                <a:solidFill>
                  <a:srgbClr val="003A63"/>
                </a:solidFill>
                <a:effectLst/>
                <a:uLnTx/>
                <a:uFillTx/>
                <a:latin typeface="Century Gothic"/>
                <a:ea typeface="+mn-ea"/>
                <a:cs typeface="+mn-cs"/>
              </a:rPr>
              <a:t>Aricoma</a:t>
            </a:r>
            <a:endParaRPr kumimoji="0" lang="cs-CZ" sz="1200" b="0" i="0" u="none" strike="noStrike" kern="1200" cap="none" spc="0" normalizeH="0" baseline="0" noProof="0" err="1">
              <a:ln>
                <a:noFill/>
              </a:ln>
              <a:solidFill>
                <a:srgbClr val="003A63"/>
              </a:solidFill>
              <a:effectLst/>
              <a:uLnTx/>
              <a:uFillTx/>
              <a:latin typeface="Century Gothic" panose="020B0502020202020204" pitchFamily="34" charset="0"/>
              <a:ea typeface="+mn-ea"/>
              <a:cs typeface="+mn-cs"/>
            </a:endParaRPr>
          </a:p>
        </p:txBody>
      </p:sp>
      <p:sp>
        <p:nvSpPr>
          <p:cNvPr id="35" name="Rectangle 60">
            <a:extLst>
              <a:ext uri="{FF2B5EF4-FFF2-40B4-BE49-F238E27FC236}">
                <a16:creationId xmlns:a16="http://schemas.microsoft.com/office/drawing/2014/main" id="{68AEBF83-CF32-994F-A9D7-D63380D06ACF}"/>
              </a:ext>
            </a:extLst>
          </p:cNvPr>
          <p:cNvSpPr/>
          <p:nvPr/>
        </p:nvSpPr>
        <p:spPr>
          <a:xfrm>
            <a:off x="8827313" y="4080563"/>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31.12.2025</a:t>
            </a:r>
          </a:p>
        </p:txBody>
      </p:sp>
    </p:spTree>
    <p:extLst>
      <p:ext uri="{BB962C8B-B14F-4D97-AF65-F5344CB8AC3E}">
        <p14:creationId xmlns:p14="http://schemas.microsoft.com/office/powerpoint/2010/main" val="537714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5453F-751E-8870-1D3E-893B3DFEC96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AEEB29-8636-3785-4203-EA1BC48A58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82" name="Title 1">
            <a:extLst>
              <a:ext uri="{FF2B5EF4-FFF2-40B4-BE49-F238E27FC236}">
                <a16:creationId xmlns:a16="http://schemas.microsoft.com/office/drawing/2014/main" id="{0840834C-1166-067D-553F-6CC308377FEC}"/>
              </a:ext>
            </a:extLst>
          </p:cNvPr>
          <p:cNvSpPr>
            <a:spLocks noGrp="1"/>
          </p:cNvSpPr>
          <p:nvPr>
            <p:ph type="title"/>
          </p:nvPr>
        </p:nvSpPr>
        <p:spPr>
          <a:xfrm>
            <a:off x="540000" y="365125"/>
            <a:ext cx="11088000" cy="1310292"/>
          </a:xfrm>
        </p:spPr>
        <p:txBody>
          <a:bodyPr>
            <a:normAutofit fontScale="90000"/>
          </a:bodyPr>
          <a:lstStyle/>
          <a:p>
            <a:r>
              <a:rPr lang="cs-CZ" sz="2000">
                <a:latin typeface="Century Gothic"/>
              </a:rPr>
              <a:t>7. Detailní zpráva o stavu Programu EZ</a:t>
            </a:r>
            <a:br>
              <a:rPr lang="cs-CZ" sz="2000">
                <a:latin typeface="Century Gothic"/>
              </a:rPr>
            </a:br>
            <a:br>
              <a:rPr lang="cs-CZ" sz="2000">
                <a:latin typeface="Century Gothic"/>
              </a:rPr>
            </a:br>
            <a:br>
              <a:rPr lang="cs-CZ" sz="2000">
                <a:latin typeface="Century Gothic"/>
              </a:rPr>
            </a:br>
            <a:r>
              <a:rPr lang="cs-CZ" sz="2000">
                <a:latin typeface="Century Gothic"/>
              </a:rPr>
              <a:t>IS KHS</a:t>
            </a:r>
            <a:br>
              <a:rPr lang="cs-CZ" sz="2000">
                <a:latin typeface="Century Gothic"/>
              </a:rPr>
            </a:br>
            <a:br>
              <a:rPr lang="cs-CZ" sz="2000"/>
            </a:br>
            <a:endParaRPr lang="cs-CZ" sz="2000">
              <a:solidFill>
                <a:srgbClr val="FF0000"/>
              </a:solidFill>
              <a:latin typeface="Century Gothic"/>
            </a:endParaRPr>
          </a:p>
        </p:txBody>
      </p:sp>
      <p:grpSp>
        <p:nvGrpSpPr>
          <p:cNvPr id="2" name="Group 4">
            <a:extLst>
              <a:ext uri="{FF2B5EF4-FFF2-40B4-BE49-F238E27FC236}">
                <a16:creationId xmlns:a16="http://schemas.microsoft.com/office/drawing/2014/main" id="{2DCA17E6-2E20-F121-329F-BE66E7F3EC2D}"/>
              </a:ext>
            </a:extLst>
          </p:cNvPr>
          <p:cNvGrpSpPr/>
          <p:nvPr/>
        </p:nvGrpSpPr>
        <p:grpSpPr>
          <a:xfrm>
            <a:off x="4966535" y="61472"/>
            <a:ext cx="6581595" cy="747741"/>
            <a:chOff x="0" y="0"/>
            <a:chExt cx="7627892" cy="866611"/>
          </a:xfrm>
        </p:grpSpPr>
        <p:pic>
          <p:nvPicPr>
            <p:cNvPr id="3" name="Picture 5" descr="A logo with blue and red arrows&#10;&#10;Description automatically generated">
              <a:extLst>
                <a:ext uri="{FF2B5EF4-FFF2-40B4-BE49-F238E27FC236}">
                  <a16:creationId xmlns:a16="http://schemas.microsoft.com/office/drawing/2014/main" id="{EA045884-F7B6-CBD6-0ADD-AEB46B941BB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1045" y1="49576" x2="35795" y2="49212"/>
                          <a14:foregroundMark x1="45614" y1="45253" x2="57977" y2="44485"/>
                          <a14:foregroundMark x1="57977" y1="44485" x2="45136" y2="60970"/>
                          <a14:foregroundMark x1="45136" y1="60970" x2="75364" y2="59879"/>
                          <a14:foregroundMark x1="77795" y1="54990" x2="43273" y2="56081"/>
                          <a14:foregroundMark x1="43273" y1="56081" x2="52864" y2="42747"/>
                          <a14:foregroundMark x1="52864" y1="42747" x2="69568" y2="40566"/>
                          <a14:foregroundMark x1="84750" y1="58182" x2="61273" y2="41697"/>
                          <a14:foregroundMark x1="61273" y1="41697" x2="44545" y2="42545"/>
                          <a14:foregroundMark x1="44545" y1="42545" x2="44977" y2="61010"/>
                          <a14:foregroundMark x1="37909" y1="63838" x2="37909" y2="39232"/>
                          <a14:foregroundMark x1="37909" y1="39232" x2="50045" y2="29697"/>
                          <a14:foregroundMark x1="50045" y1="29697" x2="77568" y2="31071"/>
                          <a14:foregroundMark x1="77568" y1="31071" x2="86500" y2="75394"/>
                          <a14:foregroundMark x1="86500" y1="75394" x2="33273" y2="67030"/>
                          <a14:foregroundMark x1="52364" y1="52000" x2="69568" y2="53495"/>
                          <a14:foregroundMark x1="40227" y1="45616" x2="25864" y2="27354"/>
                          <a14:foregroundMark x1="25864" y1="27354" x2="14955" y2="34424"/>
                          <a14:foregroundMark x1="14955" y1="34424" x2="15000" y2="59677"/>
                          <a14:foregroundMark x1="15000" y1="59677" x2="40750" y2="66263"/>
                          <a14:foregroundMark x1="30955" y1="55960" x2="32114" y2="44889"/>
                          <a14:foregroundMark x1="32114" y1="44889" x2="35068" y2="50303"/>
                          <a14:foregroundMark x1="35068" y1="50303" x2="35273" y2="49737"/>
                          <a14:foregroundMark x1="28091" y1="51838" x2="24091" y2="49010"/>
                          <a14:foregroundMark x1="24091" y1="49010" x2="19136" y2="46949"/>
                          <a14:foregroundMark x1="25250" y1="42626" x2="25455" y2="56323"/>
                          <a14:foregroundMark x1="31795" y1="65495" x2="15341" y2="61778"/>
                          <a14:foregroundMark x1="15341" y1="61778" x2="30636" y2="66061"/>
                          <a14:foregroundMark x1="30636" y1="66061" x2="30636" y2="66061"/>
                          <a14:foregroundMark x1="30636" y1="66061" x2="19023" y2="64929"/>
                          <a14:foregroundMark x1="19023" y1="64929" x2="19023" y2="64929"/>
                          <a14:foregroundMark x1="81591" y1="60242" x2="81795" y2="48444"/>
                          <a14:foregroundMark x1="81795" y1="48444" x2="83795" y2="56323"/>
                        </a14:backgroundRemoval>
                      </a14:imgEffect>
                    </a14:imgLayer>
                  </a14:imgProps>
                </a:ext>
                <a:ext uri="{28A0092B-C50C-407E-A947-70E740481C1C}">
                  <a14:useLocalDpi xmlns:a14="http://schemas.microsoft.com/office/drawing/2010/main" val="0"/>
                </a:ext>
              </a:extLst>
            </a:blip>
            <a:srcRect l="8027" t="17725" r="14444" b="17995"/>
            <a:stretch/>
          </p:blipFill>
          <p:spPr>
            <a:xfrm>
              <a:off x="0" y="0"/>
              <a:ext cx="1858190" cy="866611"/>
            </a:xfrm>
            <a:prstGeom prst="rect">
              <a:avLst/>
            </a:prstGeom>
          </p:spPr>
        </p:pic>
        <p:pic>
          <p:nvPicPr>
            <p:cNvPr id="10" name="Grafický objekt 9">
              <a:extLst>
                <a:ext uri="{FF2B5EF4-FFF2-40B4-BE49-F238E27FC236}">
                  <a16:creationId xmlns:a16="http://schemas.microsoft.com/office/drawing/2014/main" id="{3D61DEBE-90B2-C318-EEF1-DB7722EC269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89755" y="146131"/>
              <a:ext cx="1722999" cy="574348"/>
            </a:xfrm>
            <a:prstGeom prst="rect">
              <a:avLst/>
            </a:prstGeom>
          </p:spPr>
        </p:pic>
        <p:pic>
          <p:nvPicPr>
            <p:cNvPr id="11" name="Obrázek 15">
              <a:extLst>
                <a:ext uri="{FF2B5EF4-FFF2-40B4-BE49-F238E27FC236}">
                  <a16:creationId xmlns:a16="http://schemas.microsoft.com/office/drawing/2014/main" id="{51ED39D1-C4EF-A127-1111-9DDA576A29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8179" y="116031"/>
              <a:ext cx="2360785" cy="634549"/>
            </a:xfrm>
            <a:prstGeom prst="rect">
              <a:avLst/>
            </a:prstGeom>
          </p:spPr>
        </p:pic>
        <p:pic>
          <p:nvPicPr>
            <p:cNvPr id="38" name="Obrázek 47" descr="Obsah obrázku logo&#10;&#10;Popis byl vytvořen automaticky">
              <a:extLst>
                <a:ext uri="{FF2B5EF4-FFF2-40B4-BE49-F238E27FC236}">
                  <a16:creationId xmlns:a16="http://schemas.microsoft.com/office/drawing/2014/main" id="{865E2AB3-1C11-5CE8-1C16-E5A1A5BB0F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558" t="10656" r="12683" b="14821"/>
            <a:stretch/>
          </p:blipFill>
          <p:spPr>
            <a:xfrm>
              <a:off x="6223544" y="21351"/>
              <a:ext cx="1404348" cy="823909"/>
            </a:xfrm>
            <a:prstGeom prst="rect">
              <a:avLst/>
            </a:prstGeom>
          </p:spPr>
        </p:pic>
      </p:grpSp>
      <p:grpSp>
        <p:nvGrpSpPr>
          <p:cNvPr id="39" name="Skupina 38">
            <a:extLst>
              <a:ext uri="{FF2B5EF4-FFF2-40B4-BE49-F238E27FC236}">
                <a16:creationId xmlns:a16="http://schemas.microsoft.com/office/drawing/2014/main" id="{12D3BD5E-8EED-1FAC-8529-B3B0D500C0D1}"/>
              </a:ext>
            </a:extLst>
          </p:cNvPr>
          <p:cNvGrpSpPr/>
          <p:nvPr/>
        </p:nvGrpSpPr>
        <p:grpSpPr>
          <a:xfrm>
            <a:off x="612099" y="838867"/>
            <a:ext cx="10898001" cy="45719"/>
            <a:chOff x="0" y="0"/>
            <a:chExt cx="5716278" cy="72000"/>
          </a:xfrm>
        </p:grpSpPr>
        <p:sp>
          <p:nvSpPr>
            <p:cNvPr id="40" name="Obdélník 39">
              <a:extLst>
                <a:ext uri="{FF2B5EF4-FFF2-40B4-BE49-F238E27FC236}">
                  <a16:creationId xmlns:a16="http://schemas.microsoft.com/office/drawing/2014/main" id="{DF3236CD-C755-1A18-748F-D3BE339DF017}"/>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 name="Obdélník 40">
              <a:extLst>
                <a:ext uri="{FF2B5EF4-FFF2-40B4-BE49-F238E27FC236}">
                  <a16:creationId xmlns:a16="http://schemas.microsoft.com/office/drawing/2014/main" id="{36C26534-BD4B-E4D1-7741-927DDCD32402}"/>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Obdélník 41">
              <a:extLst>
                <a:ext uri="{FF2B5EF4-FFF2-40B4-BE49-F238E27FC236}">
                  <a16:creationId xmlns:a16="http://schemas.microsoft.com/office/drawing/2014/main" id="{4181FD49-143E-DE7A-4DE6-A9A073CEF507}"/>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Obdélník 42">
              <a:extLst>
                <a:ext uri="{FF2B5EF4-FFF2-40B4-BE49-F238E27FC236}">
                  <a16:creationId xmlns:a16="http://schemas.microsoft.com/office/drawing/2014/main" id="{3EDD6A12-05FE-4409-88F6-29469B8BC3DD}"/>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5" name="Group 11">
            <a:extLst>
              <a:ext uri="{FF2B5EF4-FFF2-40B4-BE49-F238E27FC236}">
                <a16:creationId xmlns:a16="http://schemas.microsoft.com/office/drawing/2014/main" id="{D38E0612-5DF9-E083-EED9-9D09F0E8D4B3}"/>
              </a:ext>
            </a:extLst>
          </p:cNvPr>
          <p:cNvGrpSpPr/>
          <p:nvPr/>
        </p:nvGrpSpPr>
        <p:grpSpPr>
          <a:xfrm>
            <a:off x="612100" y="2801105"/>
            <a:ext cx="2120774" cy="717695"/>
            <a:chOff x="649519" y="1413687"/>
            <a:chExt cx="2120774" cy="717695"/>
          </a:xfrm>
        </p:grpSpPr>
        <p:grpSp>
          <p:nvGrpSpPr>
            <p:cNvPr id="7" name="Group 12">
              <a:extLst>
                <a:ext uri="{FF2B5EF4-FFF2-40B4-BE49-F238E27FC236}">
                  <a16:creationId xmlns:a16="http://schemas.microsoft.com/office/drawing/2014/main" id="{F94FEEB1-BB74-8AA6-F9E0-26B8F3A7A2F0}"/>
                </a:ext>
              </a:extLst>
            </p:cNvPr>
            <p:cNvGrpSpPr/>
            <p:nvPr/>
          </p:nvGrpSpPr>
          <p:grpSpPr>
            <a:xfrm>
              <a:off x="649519" y="1413687"/>
              <a:ext cx="2120774" cy="717695"/>
              <a:chOff x="649519" y="1413687"/>
              <a:chExt cx="2120774" cy="717695"/>
            </a:xfrm>
          </p:grpSpPr>
          <p:sp>
            <p:nvSpPr>
              <p:cNvPr id="9" name="Rectangle 14">
                <a:extLst>
                  <a:ext uri="{FF2B5EF4-FFF2-40B4-BE49-F238E27FC236}">
                    <a16:creationId xmlns:a16="http://schemas.microsoft.com/office/drawing/2014/main" id="{1F625AA5-B371-5CCF-776C-363A0F6F085D}"/>
                  </a:ext>
                </a:extLst>
              </p:cNvPr>
              <p:cNvSpPr/>
              <p:nvPr/>
            </p:nvSpPr>
            <p:spPr>
              <a:xfrm>
                <a:off x="649519" y="1690688"/>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2" name="TextBox 15">
                <a:extLst>
                  <a:ext uri="{FF2B5EF4-FFF2-40B4-BE49-F238E27FC236}">
                    <a16:creationId xmlns:a16="http://schemas.microsoft.com/office/drawing/2014/main" id="{CBDAF0FD-4B5D-3BBD-5E25-75DFC272DE39}"/>
                  </a:ext>
                </a:extLst>
              </p:cNvPr>
              <p:cNvSpPr txBox="1"/>
              <p:nvPr/>
            </p:nvSpPr>
            <p:spPr>
              <a:xfrm>
                <a:off x="649519" y="1413687"/>
                <a:ext cx="2120774"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Ředitel skupiny</a:t>
                </a:r>
              </a:p>
            </p:txBody>
          </p:sp>
        </p:grpSp>
        <p:sp>
          <p:nvSpPr>
            <p:cNvPr id="8" name="TextBox 13">
              <a:extLst>
                <a:ext uri="{FF2B5EF4-FFF2-40B4-BE49-F238E27FC236}">
                  <a16:creationId xmlns:a16="http://schemas.microsoft.com/office/drawing/2014/main" id="{6A652764-3716-6C43-E527-E02ADEE5FCE4}"/>
                </a:ext>
              </a:extLst>
            </p:cNvPr>
            <p:cNvSpPr txBox="1"/>
            <p:nvPr/>
          </p:nvSpPr>
          <p:spPr>
            <a:xfrm>
              <a:off x="776253" y="1772533"/>
              <a:ext cx="186730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Barbora Macková</a:t>
              </a:r>
            </a:p>
          </p:txBody>
        </p:sp>
      </p:grpSp>
      <p:grpSp>
        <p:nvGrpSpPr>
          <p:cNvPr id="13" name="Group 16">
            <a:extLst>
              <a:ext uri="{FF2B5EF4-FFF2-40B4-BE49-F238E27FC236}">
                <a16:creationId xmlns:a16="http://schemas.microsoft.com/office/drawing/2014/main" id="{7B359A58-3368-FFB2-AEBC-370D9A3EE66F}"/>
              </a:ext>
            </a:extLst>
          </p:cNvPr>
          <p:cNvGrpSpPr/>
          <p:nvPr/>
        </p:nvGrpSpPr>
        <p:grpSpPr>
          <a:xfrm>
            <a:off x="2842393" y="2801105"/>
            <a:ext cx="2120774" cy="717694"/>
            <a:chOff x="2879812" y="1413687"/>
            <a:chExt cx="2120774" cy="717694"/>
          </a:xfrm>
        </p:grpSpPr>
        <p:grpSp>
          <p:nvGrpSpPr>
            <p:cNvPr id="14" name="Group 17">
              <a:extLst>
                <a:ext uri="{FF2B5EF4-FFF2-40B4-BE49-F238E27FC236}">
                  <a16:creationId xmlns:a16="http://schemas.microsoft.com/office/drawing/2014/main" id="{520259A9-8D7D-625A-C898-7BB9E416D48E}"/>
                </a:ext>
              </a:extLst>
            </p:cNvPr>
            <p:cNvGrpSpPr/>
            <p:nvPr/>
          </p:nvGrpSpPr>
          <p:grpSpPr>
            <a:xfrm>
              <a:off x="2879812" y="1413687"/>
              <a:ext cx="2120774" cy="717694"/>
              <a:chOff x="2879812" y="1413687"/>
              <a:chExt cx="2120774" cy="717694"/>
            </a:xfrm>
          </p:grpSpPr>
          <p:sp>
            <p:nvSpPr>
              <p:cNvPr id="16" name="Rectangle 19">
                <a:extLst>
                  <a:ext uri="{FF2B5EF4-FFF2-40B4-BE49-F238E27FC236}">
                    <a16:creationId xmlns:a16="http://schemas.microsoft.com/office/drawing/2014/main" id="{FAFDA35E-0554-C852-17D4-1A3F25E07F0B}"/>
                  </a:ext>
                </a:extLst>
              </p:cNvPr>
              <p:cNvSpPr/>
              <p:nvPr/>
            </p:nvSpPr>
            <p:spPr>
              <a:xfrm>
                <a:off x="2879812" y="1690687"/>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7" name="TextBox 20">
                <a:extLst>
                  <a:ext uri="{FF2B5EF4-FFF2-40B4-BE49-F238E27FC236}">
                    <a16:creationId xmlns:a16="http://schemas.microsoft.com/office/drawing/2014/main" id="{9A162DD5-65FB-6BF4-2504-54772CDCED63}"/>
                  </a:ext>
                </a:extLst>
              </p:cNvPr>
              <p:cNvSpPr txBox="1"/>
              <p:nvPr/>
            </p:nvSpPr>
            <p:spPr>
              <a:xfrm>
                <a:off x="2880317" y="1413687"/>
                <a:ext cx="212026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Manažer skupiny</a:t>
                </a:r>
              </a:p>
            </p:txBody>
          </p:sp>
        </p:grpSp>
        <p:sp>
          <p:nvSpPr>
            <p:cNvPr id="15" name="TextBox 18">
              <a:extLst>
                <a:ext uri="{FF2B5EF4-FFF2-40B4-BE49-F238E27FC236}">
                  <a16:creationId xmlns:a16="http://schemas.microsoft.com/office/drawing/2014/main" id="{66CB79CF-E1EA-4535-E4DF-9C011C0604D3}"/>
                </a:ext>
              </a:extLst>
            </p:cNvPr>
            <p:cNvSpPr txBox="1"/>
            <p:nvPr/>
          </p:nvSpPr>
          <p:spPr>
            <a:xfrm>
              <a:off x="3006546" y="1772533"/>
              <a:ext cx="186730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Petr </a:t>
              </a:r>
              <a:r>
                <a:rPr kumimoji="0" lang="cs-CZ" sz="1200" b="1" i="0" u="none" strike="noStrike" kern="1200" cap="none" spc="0" normalizeH="0" baseline="0" noProof="0" err="1">
                  <a:ln>
                    <a:noFill/>
                  </a:ln>
                  <a:solidFill>
                    <a:srgbClr val="003A63"/>
                  </a:solidFill>
                  <a:effectLst/>
                  <a:uLnTx/>
                  <a:uFillTx/>
                  <a:latin typeface="Century Gothic"/>
                  <a:ea typeface="+mn-ea"/>
                  <a:cs typeface="+mn-cs"/>
                </a:rPr>
                <a:t>Všetula</a:t>
              </a:r>
              <a:endParaRPr kumimoji="0" lang="cs-CZ" sz="1200" b="1" i="0" u="none" strike="noStrike" kern="1200" cap="none" spc="0" normalizeH="0" baseline="0" noProof="0">
                <a:ln>
                  <a:noFill/>
                </a:ln>
                <a:solidFill>
                  <a:srgbClr val="003A63"/>
                </a:solidFill>
                <a:effectLst/>
                <a:uLnTx/>
                <a:uFillTx/>
                <a:latin typeface="Century Gothic"/>
                <a:ea typeface="+mn-ea"/>
                <a:cs typeface="+mn-cs"/>
              </a:endParaRPr>
            </a:p>
          </p:txBody>
        </p:sp>
      </p:grpSp>
      <p:grpSp>
        <p:nvGrpSpPr>
          <p:cNvPr id="18" name="Group 21">
            <a:extLst>
              <a:ext uri="{FF2B5EF4-FFF2-40B4-BE49-F238E27FC236}">
                <a16:creationId xmlns:a16="http://schemas.microsoft.com/office/drawing/2014/main" id="{1ABFF9D2-9944-F9D9-0172-6158043C5B2F}"/>
              </a:ext>
            </a:extLst>
          </p:cNvPr>
          <p:cNvGrpSpPr/>
          <p:nvPr/>
        </p:nvGrpSpPr>
        <p:grpSpPr>
          <a:xfrm>
            <a:off x="5095713" y="2801105"/>
            <a:ext cx="2120774" cy="717693"/>
            <a:chOff x="5133132" y="1413687"/>
            <a:chExt cx="2120774" cy="717693"/>
          </a:xfrm>
        </p:grpSpPr>
        <p:grpSp>
          <p:nvGrpSpPr>
            <p:cNvPr id="19" name="Group 22">
              <a:extLst>
                <a:ext uri="{FF2B5EF4-FFF2-40B4-BE49-F238E27FC236}">
                  <a16:creationId xmlns:a16="http://schemas.microsoft.com/office/drawing/2014/main" id="{C87D79F7-3F33-7969-E66D-32C377FF6EAB}"/>
                </a:ext>
              </a:extLst>
            </p:cNvPr>
            <p:cNvGrpSpPr/>
            <p:nvPr/>
          </p:nvGrpSpPr>
          <p:grpSpPr>
            <a:xfrm>
              <a:off x="5133132" y="1413687"/>
              <a:ext cx="2120774" cy="717693"/>
              <a:chOff x="5133132" y="1413687"/>
              <a:chExt cx="2120774" cy="717693"/>
            </a:xfrm>
          </p:grpSpPr>
          <p:sp>
            <p:nvSpPr>
              <p:cNvPr id="21" name="Rectangle 24">
                <a:extLst>
                  <a:ext uri="{FF2B5EF4-FFF2-40B4-BE49-F238E27FC236}">
                    <a16:creationId xmlns:a16="http://schemas.microsoft.com/office/drawing/2014/main" id="{9F08B36F-A672-4DC9-5466-83DE9BFA61EE}"/>
                  </a:ext>
                </a:extLst>
              </p:cNvPr>
              <p:cNvSpPr/>
              <p:nvPr/>
            </p:nvSpPr>
            <p:spPr>
              <a:xfrm>
                <a:off x="5133132" y="1690686"/>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2" name="TextBox 25">
                <a:extLst>
                  <a:ext uri="{FF2B5EF4-FFF2-40B4-BE49-F238E27FC236}">
                    <a16:creationId xmlns:a16="http://schemas.microsoft.com/office/drawing/2014/main" id="{AC1B787E-6E6F-376D-B8A5-72BC19F02D84}"/>
                  </a:ext>
                </a:extLst>
              </p:cNvPr>
              <p:cNvSpPr txBox="1"/>
              <p:nvPr/>
            </p:nvSpPr>
            <p:spPr>
              <a:xfrm>
                <a:off x="5133132" y="1413687"/>
                <a:ext cx="212026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Odborný garant</a:t>
                </a:r>
              </a:p>
            </p:txBody>
          </p:sp>
        </p:grpSp>
        <p:sp>
          <p:nvSpPr>
            <p:cNvPr id="20" name="TextBox 23">
              <a:extLst>
                <a:ext uri="{FF2B5EF4-FFF2-40B4-BE49-F238E27FC236}">
                  <a16:creationId xmlns:a16="http://schemas.microsoft.com/office/drawing/2014/main" id="{9580DA67-CC8E-8C09-B4AB-CBB6FBB0F62E}"/>
                </a:ext>
              </a:extLst>
            </p:cNvPr>
            <p:cNvSpPr txBox="1"/>
            <p:nvPr/>
          </p:nvSpPr>
          <p:spPr>
            <a:xfrm>
              <a:off x="5259613" y="1772533"/>
              <a:ext cx="186730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Zdeněk Hřích</a:t>
              </a:r>
            </a:p>
          </p:txBody>
        </p:sp>
      </p:grpSp>
      <p:sp>
        <p:nvSpPr>
          <p:cNvPr id="23" name="TextBox 26">
            <a:extLst>
              <a:ext uri="{FF2B5EF4-FFF2-40B4-BE49-F238E27FC236}">
                <a16:creationId xmlns:a16="http://schemas.microsoft.com/office/drawing/2014/main" id="{E48A1D54-5D2F-AABF-650C-4FB0D00B1765}"/>
              </a:ext>
            </a:extLst>
          </p:cNvPr>
          <p:cNvSpPr txBox="1"/>
          <p:nvPr/>
        </p:nvSpPr>
        <p:spPr>
          <a:xfrm>
            <a:off x="612099" y="3962732"/>
            <a:ext cx="331758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Realizační projekt</a:t>
            </a:r>
          </a:p>
        </p:txBody>
      </p:sp>
      <p:sp>
        <p:nvSpPr>
          <p:cNvPr id="24" name="TextBox 27">
            <a:extLst>
              <a:ext uri="{FF2B5EF4-FFF2-40B4-BE49-F238E27FC236}">
                <a16:creationId xmlns:a16="http://schemas.microsoft.com/office/drawing/2014/main" id="{E934BCD0-8D21-7B47-D269-592C30BD9195}"/>
              </a:ext>
            </a:extLst>
          </p:cNvPr>
          <p:cNvSpPr txBox="1"/>
          <p:nvPr/>
        </p:nvSpPr>
        <p:spPr>
          <a:xfrm>
            <a:off x="3993320" y="3962731"/>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Fáze</a:t>
            </a:r>
          </a:p>
        </p:txBody>
      </p:sp>
      <p:sp>
        <p:nvSpPr>
          <p:cNvPr id="25" name="TextBox 28">
            <a:extLst>
              <a:ext uri="{FF2B5EF4-FFF2-40B4-BE49-F238E27FC236}">
                <a16:creationId xmlns:a16="http://schemas.microsoft.com/office/drawing/2014/main" id="{CD7C5410-DE05-8951-319D-4A759EA7310E}"/>
              </a:ext>
            </a:extLst>
          </p:cNvPr>
          <p:cNvSpPr txBox="1"/>
          <p:nvPr/>
        </p:nvSpPr>
        <p:spPr>
          <a:xfrm>
            <a:off x="5604651" y="3962731"/>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Stav</a:t>
            </a:r>
          </a:p>
        </p:txBody>
      </p:sp>
      <p:sp>
        <p:nvSpPr>
          <p:cNvPr id="26" name="TextBox 29">
            <a:extLst>
              <a:ext uri="{FF2B5EF4-FFF2-40B4-BE49-F238E27FC236}">
                <a16:creationId xmlns:a16="http://schemas.microsoft.com/office/drawing/2014/main" id="{BCA39BDE-E2FD-14AE-D3B4-C5993FE04F54}"/>
              </a:ext>
            </a:extLst>
          </p:cNvPr>
          <p:cNvSpPr txBox="1"/>
          <p:nvPr/>
        </p:nvSpPr>
        <p:spPr>
          <a:xfrm>
            <a:off x="7215982" y="3962731"/>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Dodavatel</a:t>
            </a:r>
          </a:p>
        </p:txBody>
      </p:sp>
      <p:sp>
        <p:nvSpPr>
          <p:cNvPr id="27" name="TextBox 30">
            <a:extLst>
              <a:ext uri="{FF2B5EF4-FFF2-40B4-BE49-F238E27FC236}">
                <a16:creationId xmlns:a16="http://schemas.microsoft.com/office/drawing/2014/main" id="{4C6B8594-6F17-9B1B-DA25-5E9A2598AC74}"/>
              </a:ext>
            </a:extLst>
          </p:cNvPr>
          <p:cNvSpPr txBox="1"/>
          <p:nvPr/>
        </p:nvSpPr>
        <p:spPr>
          <a:xfrm>
            <a:off x="8827313" y="3962731"/>
            <a:ext cx="154769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Dokončení</a:t>
            </a:r>
          </a:p>
        </p:txBody>
      </p:sp>
      <p:grpSp>
        <p:nvGrpSpPr>
          <p:cNvPr id="28" name="Group 31">
            <a:extLst>
              <a:ext uri="{FF2B5EF4-FFF2-40B4-BE49-F238E27FC236}">
                <a16:creationId xmlns:a16="http://schemas.microsoft.com/office/drawing/2014/main" id="{A93EB671-D3A3-55D8-B872-FD327DE4FD67}"/>
              </a:ext>
            </a:extLst>
          </p:cNvPr>
          <p:cNvGrpSpPr/>
          <p:nvPr/>
        </p:nvGrpSpPr>
        <p:grpSpPr>
          <a:xfrm>
            <a:off x="7342462" y="2801105"/>
            <a:ext cx="3032549" cy="717693"/>
            <a:chOff x="5133132" y="1413687"/>
            <a:chExt cx="2120774" cy="717693"/>
          </a:xfrm>
        </p:grpSpPr>
        <p:grpSp>
          <p:nvGrpSpPr>
            <p:cNvPr id="29" name="Group 32">
              <a:extLst>
                <a:ext uri="{FF2B5EF4-FFF2-40B4-BE49-F238E27FC236}">
                  <a16:creationId xmlns:a16="http://schemas.microsoft.com/office/drawing/2014/main" id="{CCB2FF02-CBD9-4B5C-CC88-87E009FC4D1C}"/>
                </a:ext>
              </a:extLst>
            </p:cNvPr>
            <p:cNvGrpSpPr/>
            <p:nvPr/>
          </p:nvGrpSpPr>
          <p:grpSpPr>
            <a:xfrm>
              <a:off x="5133132" y="1413687"/>
              <a:ext cx="2120774" cy="717693"/>
              <a:chOff x="5133132" y="1413687"/>
              <a:chExt cx="2120774" cy="717693"/>
            </a:xfrm>
          </p:grpSpPr>
          <p:sp>
            <p:nvSpPr>
              <p:cNvPr id="31" name="Rectangle 34">
                <a:extLst>
                  <a:ext uri="{FF2B5EF4-FFF2-40B4-BE49-F238E27FC236}">
                    <a16:creationId xmlns:a16="http://schemas.microsoft.com/office/drawing/2014/main" id="{FCB499D5-3F47-2FE4-6E1E-4944BC199E26}"/>
                  </a:ext>
                </a:extLst>
              </p:cNvPr>
              <p:cNvSpPr/>
              <p:nvPr/>
            </p:nvSpPr>
            <p:spPr>
              <a:xfrm>
                <a:off x="5133132" y="1690686"/>
                <a:ext cx="2120774" cy="440694"/>
              </a:xfrm>
              <a:prstGeom prst="rect">
                <a:avLst/>
              </a:prstGeom>
              <a:solidFill>
                <a:schemeClr val="bg1"/>
              </a:solidFill>
              <a:ln>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32" name="TextBox 35">
                <a:extLst>
                  <a:ext uri="{FF2B5EF4-FFF2-40B4-BE49-F238E27FC236}">
                    <a16:creationId xmlns:a16="http://schemas.microsoft.com/office/drawing/2014/main" id="{AD9E37C6-7C3E-EFD5-B47E-1B9E7A10AE8A}"/>
                  </a:ext>
                </a:extLst>
              </p:cNvPr>
              <p:cNvSpPr txBox="1"/>
              <p:nvPr/>
            </p:nvSpPr>
            <p:spPr>
              <a:xfrm>
                <a:off x="5133132" y="1413687"/>
                <a:ext cx="2120269" cy="276999"/>
              </a:xfrm>
              <a:prstGeom prst="rect">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FFFFFF"/>
                    </a:solidFill>
                    <a:effectLst/>
                    <a:uLnTx/>
                    <a:uFillTx/>
                    <a:latin typeface="Century Gothic"/>
                    <a:ea typeface="+mn-ea"/>
                    <a:cs typeface="+mn-cs"/>
                  </a:rPr>
                  <a:t>Rozpočet</a:t>
                </a:r>
              </a:p>
            </p:txBody>
          </p:sp>
        </p:grpSp>
        <p:sp>
          <p:nvSpPr>
            <p:cNvPr id="30" name="TextBox 33">
              <a:extLst>
                <a:ext uri="{FF2B5EF4-FFF2-40B4-BE49-F238E27FC236}">
                  <a16:creationId xmlns:a16="http://schemas.microsoft.com/office/drawing/2014/main" id="{571505B0-ACEE-E337-0B7B-F8AE2B739119}"/>
                </a:ext>
              </a:extLst>
            </p:cNvPr>
            <p:cNvSpPr txBox="1"/>
            <p:nvPr/>
          </p:nvSpPr>
          <p:spPr>
            <a:xfrm>
              <a:off x="5259613" y="1772533"/>
              <a:ext cx="1867306"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30 000 000 Kč</a:t>
              </a:r>
            </a:p>
          </p:txBody>
        </p:sp>
      </p:grpSp>
      <p:sp>
        <p:nvSpPr>
          <p:cNvPr id="33" name="Rectangle 36">
            <a:extLst>
              <a:ext uri="{FF2B5EF4-FFF2-40B4-BE49-F238E27FC236}">
                <a16:creationId xmlns:a16="http://schemas.microsoft.com/office/drawing/2014/main" id="{38F07C09-7578-BEDF-2576-E8635424C6E4}"/>
              </a:ext>
            </a:extLst>
          </p:cNvPr>
          <p:cNvSpPr/>
          <p:nvPr/>
        </p:nvSpPr>
        <p:spPr>
          <a:xfrm>
            <a:off x="612100" y="4311654"/>
            <a:ext cx="3317588"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IS KHS</a:t>
            </a:r>
          </a:p>
        </p:txBody>
      </p:sp>
      <p:sp>
        <p:nvSpPr>
          <p:cNvPr id="34" name="Rectangle 45">
            <a:extLst>
              <a:ext uri="{FF2B5EF4-FFF2-40B4-BE49-F238E27FC236}">
                <a16:creationId xmlns:a16="http://schemas.microsoft.com/office/drawing/2014/main" id="{221F6809-CCCA-0626-24CE-0535EBA3F987}"/>
              </a:ext>
            </a:extLst>
          </p:cNvPr>
          <p:cNvSpPr/>
          <p:nvPr/>
        </p:nvSpPr>
        <p:spPr>
          <a:xfrm>
            <a:off x="3993320" y="4311654"/>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V realizaci</a:t>
            </a:r>
          </a:p>
        </p:txBody>
      </p:sp>
      <p:sp>
        <p:nvSpPr>
          <p:cNvPr id="35" name="Rectangle 54">
            <a:extLst>
              <a:ext uri="{FF2B5EF4-FFF2-40B4-BE49-F238E27FC236}">
                <a16:creationId xmlns:a16="http://schemas.microsoft.com/office/drawing/2014/main" id="{B79A3826-7E57-66CA-C1E3-5AB57F657198}"/>
              </a:ext>
            </a:extLst>
          </p:cNvPr>
          <p:cNvSpPr/>
          <p:nvPr/>
        </p:nvSpPr>
        <p:spPr>
          <a:xfrm>
            <a:off x="5604651" y="4300607"/>
            <a:ext cx="1547699" cy="276999"/>
          </a:xfrm>
          <a:prstGeom prst="rect">
            <a:avLst/>
          </a:prstGeom>
          <a:solidFill>
            <a:srgbClr val="92D050"/>
          </a:solidFill>
          <a:ln>
            <a:solidFill>
              <a:schemeClr val="tx2"/>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36" name="Rectangle 57">
            <a:extLst>
              <a:ext uri="{FF2B5EF4-FFF2-40B4-BE49-F238E27FC236}">
                <a16:creationId xmlns:a16="http://schemas.microsoft.com/office/drawing/2014/main" id="{C199DAF8-0B8A-2A56-165F-F4AF74E10EB3}"/>
              </a:ext>
            </a:extLst>
          </p:cNvPr>
          <p:cNvSpPr/>
          <p:nvPr/>
        </p:nvSpPr>
        <p:spPr>
          <a:xfrm>
            <a:off x="7215982" y="4300606"/>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rPr>
              <a:t>Asseco</a:t>
            </a:r>
          </a:p>
        </p:txBody>
      </p:sp>
      <p:sp>
        <p:nvSpPr>
          <p:cNvPr id="37" name="Rectangle 60">
            <a:extLst>
              <a:ext uri="{FF2B5EF4-FFF2-40B4-BE49-F238E27FC236}">
                <a16:creationId xmlns:a16="http://schemas.microsoft.com/office/drawing/2014/main" id="{FE3A2700-A926-A84D-CC3C-E5B78130A904}"/>
              </a:ext>
            </a:extLst>
          </p:cNvPr>
          <p:cNvSpPr/>
          <p:nvPr/>
        </p:nvSpPr>
        <p:spPr>
          <a:xfrm>
            <a:off x="8827313" y="4304758"/>
            <a:ext cx="1547699" cy="276999"/>
          </a:xfrm>
          <a:prstGeom prst="rect">
            <a:avLst/>
          </a:prstGeom>
          <a:solidFill>
            <a:schemeClr val="bg1"/>
          </a:solidFill>
          <a:ln>
            <a:solidFill>
              <a:schemeClr val="accent1"/>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1200" b="0" i="0" u="none" strike="noStrike" kern="1200" cap="none" spc="0" normalizeH="0" baseline="0" noProof="0" dirty="0">
                <a:ln>
                  <a:noFill/>
                </a:ln>
                <a:solidFill>
                  <a:srgbClr val="003A63"/>
                </a:solidFill>
                <a:effectLst/>
                <a:uLnTx/>
                <a:uFillTx/>
                <a:latin typeface="Century Gothic"/>
                <a:ea typeface="+mn-ea"/>
                <a:cs typeface="+mn-cs"/>
              </a:rPr>
              <a:t>31.03.2026</a:t>
            </a:r>
            <a:endParaRPr kumimoji="0" lang="cs-CZ" sz="1200" b="0" i="0" u="none" strike="noStrike" kern="1200" cap="none" spc="0" normalizeH="0" baseline="0" noProof="0" dirty="0">
              <a:ln>
                <a:noFill/>
              </a:ln>
              <a:solidFill>
                <a:srgbClr val="003A63"/>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38120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C53BF-E4E3-9A8E-982D-1FBCBF7CBDC1}"/>
            </a:ext>
          </a:extLst>
        </p:cNvPr>
        <p:cNvGrpSpPr/>
        <p:nvPr/>
      </p:nvGrpSpPr>
      <p:grpSpPr>
        <a:xfrm>
          <a:off x="0" y="0"/>
          <a:ext cx="0" cy="0"/>
          <a:chOff x="0" y="0"/>
          <a:chExt cx="0" cy="0"/>
        </a:xfrm>
      </p:grpSpPr>
      <p:sp>
        <p:nvSpPr>
          <p:cNvPr id="7" name="Obdélník: se zakulacenými rohy 6">
            <a:extLst>
              <a:ext uri="{FF2B5EF4-FFF2-40B4-BE49-F238E27FC236}">
                <a16:creationId xmlns:a16="http://schemas.microsoft.com/office/drawing/2014/main" id="{B9B928C5-F8D3-0137-CB3E-3F2CC5611F1C}"/>
              </a:ext>
            </a:extLst>
          </p:cNvPr>
          <p:cNvSpPr/>
          <p:nvPr/>
        </p:nvSpPr>
        <p:spPr>
          <a:xfrm>
            <a:off x="1310590" y="1222078"/>
            <a:ext cx="7361772" cy="385889"/>
          </a:xfrm>
          <a:prstGeom prst="roundRect">
            <a:avLst/>
          </a:prstGeom>
          <a:solidFill>
            <a:schemeClr val="bg1">
              <a:lumMod val="95000"/>
            </a:schemeClr>
          </a:solidFill>
        </p:spPr>
        <p:txBody>
          <a:bodyPr vert="horz" lIns="540000" tIns="45720" rIns="91440" bIns="45720" rtlCol="0" anchor="ctr">
            <a:noAutofit/>
          </a:bodyPr>
          <a:lstStyle/>
          <a:p>
            <a:pPr>
              <a:lnSpc>
                <a:spcPct val="90000"/>
              </a:lnSpc>
              <a:spcBef>
                <a:spcPts val="1000"/>
              </a:spcBef>
            </a:pPr>
            <a:r>
              <a:rPr lang="cs-CZ" sz="1600" b="1">
                <a:solidFill>
                  <a:srgbClr val="003A63"/>
                </a:solidFill>
                <a:latin typeface="Bahnschrift" panose="020B0502040204020203" pitchFamily="34" charset="0"/>
                <a:cs typeface="Arial" panose="020B0604020202020204" pitchFamily="34" charset="0"/>
              </a:rPr>
              <a:t>Zahájení a schválení programu jednání</a:t>
            </a:r>
          </a:p>
        </p:txBody>
      </p:sp>
      <p:sp>
        <p:nvSpPr>
          <p:cNvPr id="8" name="Obdélník: se zakulacenými rohy 7">
            <a:extLst>
              <a:ext uri="{FF2B5EF4-FFF2-40B4-BE49-F238E27FC236}">
                <a16:creationId xmlns:a16="http://schemas.microsoft.com/office/drawing/2014/main" id="{D5DBB1E6-65A1-2BA0-621C-30397617871B}"/>
              </a:ext>
            </a:extLst>
          </p:cNvPr>
          <p:cNvSpPr/>
          <p:nvPr/>
        </p:nvSpPr>
        <p:spPr>
          <a:xfrm>
            <a:off x="639759" y="1140846"/>
            <a:ext cx="1066273" cy="559726"/>
          </a:xfrm>
          <a:prstGeom prst="roundRect">
            <a:avLst/>
          </a:prstGeom>
          <a:solidFill>
            <a:srgbClr val="3F7AA8"/>
          </a:solidFill>
        </p:spPr>
        <p:txBody>
          <a:bodyPr vert="horz" lIns="108000" tIns="45720" rIns="91440" bIns="45720" rtlCol="0" anchor="ctr">
            <a:noAutofit/>
          </a:bodyPr>
          <a:lstStyle/>
          <a:p>
            <a:pPr algn="ctr">
              <a:lnSpc>
                <a:spcPct val="90000"/>
              </a:lnSpc>
              <a:spcBef>
                <a:spcPts val="1000"/>
              </a:spcBef>
            </a:pPr>
            <a:r>
              <a:rPr lang="cs-CZ" sz="2800" b="1">
                <a:solidFill>
                  <a:schemeClr val="bg1"/>
                </a:solidFill>
                <a:latin typeface="Bahnschrift" panose="020B0502040204020203" pitchFamily="34" charset="0"/>
                <a:cs typeface="Arial" panose="020B0604020202020204" pitchFamily="34" charset="0"/>
              </a:rPr>
              <a:t>1</a:t>
            </a:r>
          </a:p>
        </p:txBody>
      </p:sp>
      <p:sp>
        <p:nvSpPr>
          <p:cNvPr id="18" name="Title 1">
            <a:extLst>
              <a:ext uri="{FF2B5EF4-FFF2-40B4-BE49-F238E27FC236}">
                <a16:creationId xmlns:a16="http://schemas.microsoft.com/office/drawing/2014/main" id="{FCD11904-C229-C82B-2517-D076BA0F7B93}"/>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a:latin typeface="Bahnschrift" panose="020B0502040204020203" pitchFamily="34" charset="0"/>
                <a:cs typeface="Arial" panose="020B0604020202020204" pitchFamily="34" charset="0"/>
              </a:rPr>
              <a:t>Program jednání</a:t>
            </a:r>
            <a:endParaRPr lang="en-CZ" sz="2400">
              <a:latin typeface="Bahnschrift" panose="020B0502040204020203" pitchFamily="34" charset="0"/>
              <a:cs typeface="Arial" panose="020B0604020202020204" pitchFamily="34" charset="0"/>
            </a:endParaRPr>
          </a:p>
        </p:txBody>
      </p:sp>
      <p:sp>
        <p:nvSpPr>
          <p:cNvPr id="19" name="Obdélník 18">
            <a:extLst>
              <a:ext uri="{FF2B5EF4-FFF2-40B4-BE49-F238E27FC236}">
                <a16:creationId xmlns:a16="http://schemas.microsoft.com/office/drawing/2014/main" id="{B7A9B676-2CCA-2854-0A3D-306F4512D0D9}"/>
              </a:ext>
            </a:extLst>
          </p:cNvPr>
          <p:cNvSpPr/>
          <p:nvPr/>
        </p:nvSpPr>
        <p:spPr>
          <a:xfrm>
            <a:off x="639760" y="809541"/>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pic>
        <p:nvPicPr>
          <p:cNvPr id="23" name="Obrázek 22">
            <a:extLst>
              <a:ext uri="{FF2B5EF4-FFF2-40B4-BE49-F238E27FC236}">
                <a16:creationId xmlns:a16="http://schemas.microsoft.com/office/drawing/2014/main" id="{2A40621C-71A0-AA34-BEB4-DB9E3F7EFAEB}"/>
              </a:ext>
            </a:extLst>
          </p:cNvPr>
          <p:cNvPicPr>
            <a:picLocks noChangeAspect="1"/>
          </p:cNvPicPr>
          <p:nvPr/>
        </p:nvPicPr>
        <p:blipFill>
          <a:blip r:embed="rId2"/>
          <a:stretch>
            <a:fillRect/>
          </a:stretch>
        </p:blipFill>
        <p:spPr>
          <a:xfrm>
            <a:off x="9208538" y="1184579"/>
            <a:ext cx="1956641" cy="4202330"/>
          </a:xfrm>
          <a:prstGeom prst="rect">
            <a:avLst/>
          </a:prstGeom>
        </p:spPr>
      </p:pic>
      <p:sp>
        <p:nvSpPr>
          <p:cNvPr id="26" name="Zástupný symbol pro číslo snímku 3">
            <a:extLst>
              <a:ext uri="{FF2B5EF4-FFF2-40B4-BE49-F238E27FC236}">
                <a16:creationId xmlns:a16="http://schemas.microsoft.com/office/drawing/2014/main" id="{FEC8DBB5-2A98-9C5D-A811-7586C0758C1B}"/>
              </a:ext>
            </a:extLst>
          </p:cNvPr>
          <p:cNvSpPr>
            <a:spLocks noGrp="1"/>
          </p:cNvSpPr>
          <p:nvPr>
            <p:ph type="sldNum" sz="quarter" idx="12"/>
          </p:nvPr>
        </p:nvSpPr>
        <p:spPr>
          <a:xfrm>
            <a:off x="9374900" y="61277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cs typeface="Arial" panose="020B0604020202020204" pitchFamily="34" charset="0"/>
            </a:endParaRPr>
          </a:p>
        </p:txBody>
      </p:sp>
      <p:pic>
        <p:nvPicPr>
          <p:cNvPr id="31" name="Obrázek 30">
            <a:extLst>
              <a:ext uri="{FF2B5EF4-FFF2-40B4-BE49-F238E27FC236}">
                <a16:creationId xmlns:a16="http://schemas.microsoft.com/office/drawing/2014/main" id="{F05F0B34-F96D-4A7B-824B-C73AD793F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6859" y="455191"/>
            <a:ext cx="1441141" cy="226061"/>
          </a:xfrm>
          <a:prstGeom prst="rect">
            <a:avLst/>
          </a:prstGeom>
        </p:spPr>
      </p:pic>
      <p:sp>
        <p:nvSpPr>
          <p:cNvPr id="27" name="Obdélník: se zakulacenými rohy 26">
            <a:extLst>
              <a:ext uri="{FF2B5EF4-FFF2-40B4-BE49-F238E27FC236}">
                <a16:creationId xmlns:a16="http://schemas.microsoft.com/office/drawing/2014/main" id="{D257CE15-648B-BEDC-C497-A5C74D8D7368}"/>
              </a:ext>
            </a:extLst>
          </p:cNvPr>
          <p:cNvSpPr/>
          <p:nvPr/>
        </p:nvSpPr>
        <p:spPr>
          <a:xfrm>
            <a:off x="1310590" y="1850445"/>
            <a:ext cx="7361772" cy="385889"/>
          </a:xfrm>
          <a:prstGeom prst="roundRect">
            <a:avLst/>
          </a:prstGeom>
          <a:solidFill>
            <a:schemeClr val="bg1">
              <a:lumMod val="95000"/>
            </a:schemeClr>
          </a:solidFill>
        </p:spPr>
        <p:txBody>
          <a:bodyPr vert="horz" lIns="540000" tIns="45720" rIns="91440" bIns="45720" rtlCol="0" anchor="ctr">
            <a:noAutofit/>
          </a:bodyPr>
          <a:lstStyle/>
          <a:p>
            <a:pPr>
              <a:lnSpc>
                <a:spcPct val="90000"/>
              </a:lnSpc>
              <a:spcBef>
                <a:spcPts val="1000"/>
              </a:spcBef>
            </a:pPr>
            <a:r>
              <a:rPr lang="cs-CZ" sz="1600" b="1" dirty="0">
                <a:solidFill>
                  <a:srgbClr val="003A63"/>
                </a:solidFill>
                <a:latin typeface="Bahnschrift" panose="020B0502040204020203" pitchFamily="34" charset="0"/>
                <a:cs typeface="Arial" panose="020B0604020202020204" pitchFamily="34" charset="0"/>
              </a:rPr>
              <a:t>Aktuální stav realizace projektů NPO</a:t>
            </a:r>
            <a:br>
              <a:rPr lang="cs-CZ" sz="1600" b="1" dirty="0">
                <a:solidFill>
                  <a:srgbClr val="003A63"/>
                </a:solidFill>
                <a:latin typeface="Bahnschrift" panose="020B0502040204020203" pitchFamily="34" charset="0"/>
                <a:cs typeface="Arial" panose="020B0604020202020204" pitchFamily="34" charset="0"/>
              </a:rPr>
            </a:br>
            <a:r>
              <a:rPr lang="cs-CZ" sz="1600" b="1" dirty="0">
                <a:solidFill>
                  <a:srgbClr val="003A63"/>
                </a:solidFill>
                <a:latin typeface="Bahnschrift" panose="020B0502040204020203" pitchFamily="34" charset="0"/>
                <a:cs typeface="Arial" panose="020B0604020202020204" pitchFamily="34" charset="0"/>
              </a:rPr>
              <a:t>Chytrá karanténa 2.0 – </a:t>
            </a:r>
            <a:r>
              <a:rPr lang="cs-CZ" sz="1600" b="1" dirty="0" err="1">
                <a:solidFill>
                  <a:srgbClr val="003A63"/>
                </a:solidFill>
                <a:latin typeface="Bahnschrift" panose="020B0502040204020203" pitchFamily="34" charset="0"/>
                <a:cs typeface="Arial" panose="020B0604020202020204" pitchFamily="34" charset="0"/>
              </a:rPr>
              <a:t>EZKarta</a:t>
            </a:r>
            <a:r>
              <a:rPr lang="cs-CZ" sz="1600" b="1" dirty="0">
                <a:solidFill>
                  <a:srgbClr val="003A63"/>
                </a:solidFill>
                <a:latin typeface="Bahnschrift" panose="020B0502040204020203" pitchFamily="34" charset="0"/>
                <a:cs typeface="Arial" panose="020B0604020202020204" pitchFamily="34" charset="0"/>
              </a:rPr>
              <a:t> 2026</a:t>
            </a:r>
          </a:p>
        </p:txBody>
      </p:sp>
      <p:sp>
        <p:nvSpPr>
          <p:cNvPr id="28" name="Obdélník: se zakulacenými rohy 27">
            <a:extLst>
              <a:ext uri="{FF2B5EF4-FFF2-40B4-BE49-F238E27FC236}">
                <a16:creationId xmlns:a16="http://schemas.microsoft.com/office/drawing/2014/main" id="{4ECA358B-5AD3-A15C-B059-67C8F0316796}"/>
              </a:ext>
            </a:extLst>
          </p:cNvPr>
          <p:cNvSpPr/>
          <p:nvPr/>
        </p:nvSpPr>
        <p:spPr>
          <a:xfrm>
            <a:off x="639759" y="1769213"/>
            <a:ext cx="1066273" cy="559726"/>
          </a:xfrm>
          <a:prstGeom prst="roundRect">
            <a:avLst/>
          </a:prstGeom>
          <a:solidFill>
            <a:srgbClr val="3F7AA8"/>
          </a:solidFill>
        </p:spPr>
        <p:txBody>
          <a:bodyPr vert="horz" lIns="108000" tIns="45720" rIns="91440" bIns="45720" rtlCol="0" anchor="ctr">
            <a:noAutofit/>
          </a:bodyPr>
          <a:lstStyle/>
          <a:p>
            <a:pPr algn="ctr">
              <a:lnSpc>
                <a:spcPct val="90000"/>
              </a:lnSpc>
              <a:spcBef>
                <a:spcPts val="1000"/>
              </a:spcBef>
            </a:pPr>
            <a:r>
              <a:rPr lang="cs-CZ" sz="2800" b="1">
                <a:solidFill>
                  <a:schemeClr val="bg1"/>
                </a:solidFill>
                <a:latin typeface="Bahnschrift" panose="020B0502040204020203" pitchFamily="34" charset="0"/>
                <a:cs typeface="Arial" panose="020B0604020202020204" pitchFamily="34" charset="0"/>
              </a:rPr>
              <a:t>2</a:t>
            </a:r>
          </a:p>
        </p:txBody>
      </p:sp>
      <p:sp>
        <p:nvSpPr>
          <p:cNvPr id="29" name="Obdélník: se zakulacenými rohy 28">
            <a:extLst>
              <a:ext uri="{FF2B5EF4-FFF2-40B4-BE49-F238E27FC236}">
                <a16:creationId xmlns:a16="http://schemas.microsoft.com/office/drawing/2014/main" id="{694E369E-7244-16B6-9CB8-8BC645ACED3D}"/>
              </a:ext>
            </a:extLst>
          </p:cNvPr>
          <p:cNvSpPr/>
          <p:nvPr/>
        </p:nvSpPr>
        <p:spPr>
          <a:xfrm>
            <a:off x="1310590" y="2478562"/>
            <a:ext cx="7361772" cy="385889"/>
          </a:xfrm>
          <a:prstGeom prst="roundRect">
            <a:avLst/>
          </a:prstGeom>
          <a:solidFill>
            <a:schemeClr val="bg1">
              <a:lumMod val="95000"/>
            </a:schemeClr>
          </a:solidFill>
        </p:spPr>
        <p:txBody>
          <a:bodyPr vert="horz" lIns="540000" tIns="45720" rIns="91440" bIns="45720" rtlCol="0" anchor="ctr">
            <a:noAutofit/>
          </a:bodyPr>
          <a:lstStyle/>
          <a:p>
            <a:pPr>
              <a:lnSpc>
                <a:spcPct val="90000"/>
              </a:lnSpc>
              <a:spcBef>
                <a:spcPts val="1000"/>
              </a:spcBef>
            </a:pPr>
            <a:r>
              <a:rPr lang="cs-CZ" sz="1600" b="1">
                <a:solidFill>
                  <a:srgbClr val="003A63"/>
                </a:solidFill>
                <a:latin typeface="Bahnschrift" panose="020B0502040204020203" pitchFamily="34" charset="0"/>
                <a:cs typeface="Arial" panose="020B0604020202020204" pitchFamily="34" charset="0"/>
              </a:rPr>
              <a:t>Národní strategie elektronického zdravotnictví</a:t>
            </a:r>
          </a:p>
        </p:txBody>
      </p:sp>
      <p:sp>
        <p:nvSpPr>
          <p:cNvPr id="30" name="Obdélník: se zakulacenými rohy 29">
            <a:extLst>
              <a:ext uri="{FF2B5EF4-FFF2-40B4-BE49-F238E27FC236}">
                <a16:creationId xmlns:a16="http://schemas.microsoft.com/office/drawing/2014/main" id="{450588F2-AE64-AB95-7646-E3E8473A1EEA}"/>
              </a:ext>
            </a:extLst>
          </p:cNvPr>
          <p:cNvSpPr/>
          <p:nvPr/>
        </p:nvSpPr>
        <p:spPr>
          <a:xfrm>
            <a:off x="639759" y="2397330"/>
            <a:ext cx="1066273" cy="559726"/>
          </a:xfrm>
          <a:prstGeom prst="roundRect">
            <a:avLst/>
          </a:prstGeom>
          <a:solidFill>
            <a:srgbClr val="3F7AA8"/>
          </a:solidFill>
        </p:spPr>
        <p:txBody>
          <a:bodyPr vert="horz" lIns="108000" tIns="45720" rIns="91440" bIns="45720" rtlCol="0" anchor="ctr">
            <a:noAutofit/>
          </a:bodyPr>
          <a:lstStyle/>
          <a:p>
            <a:pPr algn="ctr">
              <a:lnSpc>
                <a:spcPct val="90000"/>
              </a:lnSpc>
              <a:spcBef>
                <a:spcPts val="1000"/>
              </a:spcBef>
            </a:pPr>
            <a:r>
              <a:rPr lang="cs-CZ" sz="2800" b="1">
                <a:solidFill>
                  <a:schemeClr val="bg1"/>
                </a:solidFill>
                <a:latin typeface="Bahnschrift" panose="020B0502040204020203" pitchFamily="34" charset="0"/>
                <a:cs typeface="Arial" panose="020B0604020202020204" pitchFamily="34" charset="0"/>
              </a:rPr>
              <a:t>3</a:t>
            </a:r>
          </a:p>
        </p:txBody>
      </p:sp>
      <p:sp>
        <p:nvSpPr>
          <p:cNvPr id="32" name="Obdélník: se zakulacenými rohy 31">
            <a:extLst>
              <a:ext uri="{FF2B5EF4-FFF2-40B4-BE49-F238E27FC236}">
                <a16:creationId xmlns:a16="http://schemas.microsoft.com/office/drawing/2014/main" id="{F50746D4-50A4-9D5C-C1C3-18385EED2696}"/>
              </a:ext>
            </a:extLst>
          </p:cNvPr>
          <p:cNvSpPr/>
          <p:nvPr/>
        </p:nvSpPr>
        <p:spPr>
          <a:xfrm>
            <a:off x="1310590" y="3111581"/>
            <a:ext cx="7361772" cy="385889"/>
          </a:xfrm>
          <a:prstGeom prst="roundRect">
            <a:avLst/>
          </a:prstGeom>
          <a:solidFill>
            <a:schemeClr val="bg1">
              <a:lumMod val="95000"/>
            </a:schemeClr>
          </a:solidFill>
        </p:spPr>
        <p:txBody>
          <a:bodyPr vert="horz" lIns="540000" tIns="45720" rIns="91440" bIns="45720" rtlCol="0" anchor="ctr">
            <a:noAutofit/>
          </a:bodyPr>
          <a:lstStyle/>
          <a:p>
            <a:pPr>
              <a:lnSpc>
                <a:spcPct val="90000"/>
              </a:lnSpc>
              <a:spcBef>
                <a:spcPts val="1000"/>
              </a:spcBef>
            </a:pPr>
            <a:r>
              <a:rPr lang="cs-CZ" sz="1600" b="1">
                <a:solidFill>
                  <a:srgbClr val="003A63"/>
                </a:solidFill>
                <a:latin typeface="Bahnschrift" panose="020B0502040204020203" pitchFamily="34" charset="0"/>
                <a:cs typeface="Arial" panose="020B0604020202020204" pitchFamily="34" charset="0"/>
              </a:rPr>
              <a:t>Implementace nařízení o EHDS</a:t>
            </a:r>
            <a:endParaRPr lang="pt-BR" sz="1600" b="1">
              <a:solidFill>
                <a:srgbClr val="003A63"/>
              </a:solidFill>
              <a:latin typeface="Bahnschrift" panose="020B0502040204020203" pitchFamily="34" charset="0"/>
              <a:cs typeface="Arial" panose="020B0604020202020204" pitchFamily="34" charset="0"/>
            </a:endParaRPr>
          </a:p>
        </p:txBody>
      </p:sp>
      <p:sp>
        <p:nvSpPr>
          <p:cNvPr id="33" name="Obdélník: se zakulacenými rohy 32">
            <a:extLst>
              <a:ext uri="{FF2B5EF4-FFF2-40B4-BE49-F238E27FC236}">
                <a16:creationId xmlns:a16="http://schemas.microsoft.com/office/drawing/2014/main" id="{A74A6904-568E-C7BC-9B12-D8FEC9E65070}"/>
              </a:ext>
            </a:extLst>
          </p:cNvPr>
          <p:cNvSpPr/>
          <p:nvPr/>
        </p:nvSpPr>
        <p:spPr>
          <a:xfrm>
            <a:off x="639759" y="3030349"/>
            <a:ext cx="1066273" cy="559726"/>
          </a:xfrm>
          <a:prstGeom prst="roundRect">
            <a:avLst/>
          </a:prstGeom>
          <a:solidFill>
            <a:srgbClr val="3F7AA8"/>
          </a:solidFill>
        </p:spPr>
        <p:txBody>
          <a:bodyPr vert="horz" lIns="108000" tIns="45720" rIns="91440" bIns="45720" rtlCol="0" anchor="ctr">
            <a:noAutofit/>
          </a:bodyPr>
          <a:lstStyle/>
          <a:p>
            <a:pPr algn="ctr">
              <a:lnSpc>
                <a:spcPct val="90000"/>
              </a:lnSpc>
              <a:spcBef>
                <a:spcPts val="1000"/>
              </a:spcBef>
            </a:pPr>
            <a:r>
              <a:rPr lang="cs-CZ" sz="2800" b="1">
                <a:solidFill>
                  <a:schemeClr val="bg1"/>
                </a:solidFill>
                <a:latin typeface="Bahnschrift" panose="020B0502040204020203" pitchFamily="34" charset="0"/>
                <a:cs typeface="Arial" panose="020B0604020202020204" pitchFamily="34" charset="0"/>
              </a:rPr>
              <a:t>4</a:t>
            </a:r>
          </a:p>
        </p:txBody>
      </p:sp>
      <p:sp>
        <p:nvSpPr>
          <p:cNvPr id="34" name="Obdélník: se zakulacenými rohy 33">
            <a:extLst>
              <a:ext uri="{FF2B5EF4-FFF2-40B4-BE49-F238E27FC236}">
                <a16:creationId xmlns:a16="http://schemas.microsoft.com/office/drawing/2014/main" id="{B966DC8E-A000-E214-0EC7-ED5424A4EE99}"/>
              </a:ext>
            </a:extLst>
          </p:cNvPr>
          <p:cNvSpPr/>
          <p:nvPr/>
        </p:nvSpPr>
        <p:spPr>
          <a:xfrm>
            <a:off x="1310590" y="3737632"/>
            <a:ext cx="7361772" cy="385889"/>
          </a:xfrm>
          <a:prstGeom prst="roundRect">
            <a:avLst/>
          </a:prstGeom>
          <a:solidFill>
            <a:schemeClr val="bg1">
              <a:lumMod val="95000"/>
            </a:schemeClr>
          </a:solidFill>
        </p:spPr>
        <p:txBody>
          <a:bodyPr vert="horz" lIns="540000" tIns="45720" rIns="91440" bIns="45720" rtlCol="0" anchor="ctr">
            <a:noAutofit/>
          </a:bodyPr>
          <a:lstStyle/>
          <a:p>
            <a:pPr>
              <a:lnSpc>
                <a:spcPct val="90000"/>
              </a:lnSpc>
              <a:spcBef>
                <a:spcPts val="1000"/>
              </a:spcBef>
            </a:pPr>
            <a:r>
              <a:rPr lang="cs-CZ" sz="1600" b="1">
                <a:solidFill>
                  <a:srgbClr val="003A63"/>
                </a:solidFill>
                <a:latin typeface="Bahnschrift" panose="020B0502040204020203" pitchFamily="34" charset="0"/>
                <a:cs typeface="Arial" panose="020B0604020202020204" pitchFamily="34" charset="0"/>
              </a:rPr>
              <a:t>Úkoly a stanovení dalšího postupu</a:t>
            </a:r>
          </a:p>
        </p:txBody>
      </p:sp>
      <p:sp>
        <p:nvSpPr>
          <p:cNvPr id="35" name="Obdélník: se zakulacenými rohy 34">
            <a:extLst>
              <a:ext uri="{FF2B5EF4-FFF2-40B4-BE49-F238E27FC236}">
                <a16:creationId xmlns:a16="http://schemas.microsoft.com/office/drawing/2014/main" id="{8D9C7D80-E17D-1903-209D-B5EE4AEB984B}"/>
              </a:ext>
            </a:extLst>
          </p:cNvPr>
          <p:cNvSpPr/>
          <p:nvPr/>
        </p:nvSpPr>
        <p:spPr>
          <a:xfrm>
            <a:off x="639759" y="3656400"/>
            <a:ext cx="1066273" cy="559726"/>
          </a:xfrm>
          <a:prstGeom prst="roundRect">
            <a:avLst/>
          </a:prstGeom>
          <a:solidFill>
            <a:srgbClr val="3F7AA8"/>
          </a:solidFill>
        </p:spPr>
        <p:txBody>
          <a:bodyPr vert="horz" lIns="108000" tIns="45720" rIns="91440" bIns="45720" rtlCol="0" anchor="ctr">
            <a:noAutofit/>
          </a:bodyPr>
          <a:lstStyle/>
          <a:p>
            <a:pPr algn="ctr">
              <a:lnSpc>
                <a:spcPct val="90000"/>
              </a:lnSpc>
              <a:spcBef>
                <a:spcPts val="1000"/>
              </a:spcBef>
            </a:pPr>
            <a:r>
              <a:rPr lang="cs-CZ" sz="2800" b="1">
                <a:solidFill>
                  <a:schemeClr val="bg1"/>
                </a:solidFill>
                <a:latin typeface="Bahnschrift" panose="020B0502040204020203" pitchFamily="34" charset="0"/>
                <a:cs typeface="Arial" panose="020B0604020202020204" pitchFamily="34" charset="0"/>
              </a:rPr>
              <a:t>5</a:t>
            </a:r>
          </a:p>
        </p:txBody>
      </p:sp>
      <p:sp>
        <p:nvSpPr>
          <p:cNvPr id="36" name="Obdélník: se zakulacenými rohy 35">
            <a:extLst>
              <a:ext uri="{FF2B5EF4-FFF2-40B4-BE49-F238E27FC236}">
                <a16:creationId xmlns:a16="http://schemas.microsoft.com/office/drawing/2014/main" id="{11F86F90-5AC5-7C9A-4750-01A16D3D54DB}"/>
              </a:ext>
            </a:extLst>
          </p:cNvPr>
          <p:cNvSpPr/>
          <p:nvPr/>
        </p:nvSpPr>
        <p:spPr>
          <a:xfrm>
            <a:off x="1310590" y="4365245"/>
            <a:ext cx="7361772" cy="385889"/>
          </a:xfrm>
          <a:prstGeom prst="roundRect">
            <a:avLst/>
          </a:prstGeom>
          <a:solidFill>
            <a:schemeClr val="bg1">
              <a:lumMod val="95000"/>
            </a:schemeClr>
          </a:solidFill>
        </p:spPr>
        <p:txBody>
          <a:bodyPr vert="horz" lIns="540000" tIns="45720" rIns="91440" bIns="45720" rtlCol="0" anchor="ctr">
            <a:noAutofit/>
          </a:bodyPr>
          <a:lstStyle/>
          <a:p>
            <a:pPr>
              <a:lnSpc>
                <a:spcPct val="90000"/>
              </a:lnSpc>
              <a:spcBef>
                <a:spcPts val="1000"/>
              </a:spcBef>
            </a:pPr>
            <a:r>
              <a:rPr lang="it-IT" sz="1600" b="1">
                <a:solidFill>
                  <a:srgbClr val="003A63"/>
                </a:solidFill>
                <a:latin typeface="Bahnschrift" panose="020B0502040204020203" pitchFamily="34" charset="0"/>
                <a:cs typeface="Arial" panose="020B0604020202020204" pitchFamily="34" charset="0"/>
              </a:rPr>
              <a:t> </a:t>
            </a:r>
            <a:r>
              <a:rPr lang="cs-CZ" sz="1600" b="1">
                <a:solidFill>
                  <a:srgbClr val="003A63"/>
                </a:solidFill>
                <a:latin typeface="Bahnschrift" panose="020B0502040204020203" pitchFamily="34" charset="0"/>
                <a:cs typeface="Arial" panose="020B0604020202020204" pitchFamily="34" charset="0"/>
              </a:rPr>
              <a:t>Diskuze a různé</a:t>
            </a:r>
          </a:p>
        </p:txBody>
      </p:sp>
      <p:sp>
        <p:nvSpPr>
          <p:cNvPr id="37" name="Obdélník: se zakulacenými rohy 36">
            <a:extLst>
              <a:ext uri="{FF2B5EF4-FFF2-40B4-BE49-F238E27FC236}">
                <a16:creationId xmlns:a16="http://schemas.microsoft.com/office/drawing/2014/main" id="{A3086DAB-3F92-7AD9-CB92-CDD4EB4D08CA}"/>
              </a:ext>
            </a:extLst>
          </p:cNvPr>
          <p:cNvSpPr/>
          <p:nvPr/>
        </p:nvSpPr>
        <p:spPr>
          <a:xfrm>
            <a:off x="639759" y="4284013"/>
            <a:ext cx="1066273" cy="559726"/>
          </a:xfrm>
          <a:prstGeom prst="roundRect">
            <a:avLst/>
          </a:prstGeom>
          <a:solidFill>
            <a:srgbClr val="3F7AA8"/>
          </a:solidFill>
        </p:spPr>
        <p:txBody>
          <a:bodyPr vert="horz" lIns="108000" tIns="45720" rIns="91440" bIns="45720" rtlCol="0" anchor="ctr">
            <a:noAutofit/>
          </a:bodyPr>
          <a:lstStyle/>
          <a:p>
            <a:pPr algn="ctr">
              <a:lnSpc>
                <a:spcPct val="90000"/>
              </a:lnSpc>
              <a:spcBef>
                <a:spcPts val="1000"/>
              </a:spcBef>
            </a:pPr>
            <a:r>
              <a:rPr lang="cs-CZ" sz="2800" b="1">
                <a:solidFill>
                  <a:schemeClr val="bg1"/>
                </a:solidFill>
                <a:latin typeface="Bahnschrift" panose="020B0502040204020203" pitchFamily="34" charset="0"/>
                <a:cs typeface="Arial" panose="020B0604020202020204" pitchFamily="34" charset="0"/>
              </a:rPr>
              <a:t>6</a:t>
            </a:r>
          </a:p>
        </p:txBody>
      </p:sp>
      <p:sp>
        <p:nvSpPr>
          <p:cNvPr id="38" name="Obdélník: se zakulacenými rohy 37">
            <a:extLst>
              <a:ext uri="{FF2B5EF4-FFF2-40B4-BE49-F238E27FC236}">
                <a16:creationId xmlns:a16="http://schemas.microsoft.com/office/drawing/2014/main" id="{3E8FEF6D-82C7-91FA-D423-3E57B794DD79}"/>
              </a:ext>
            </a:extLst>
          </p:cNvPr>
          <p:cNvSpPr/>
          <p:nvPr/>
        </p:nvSpPr>
        <p:spPr>
          <a:xfrm>
            <a:off x="1310590" y="4993612"/>
            <a:ext cx="7361772" cy="385889"/>
          </a:xfrm>
          <a:prstGeom prst="roundRect">
            <a:avLst/>
          </a:prstGeom>
          <a:solidFill>
            <a:schemeClr val="bg1">
              <a:lumMod val="95000"/>
            </a:schemeClr>
          </a:solidFill>
        </p:spPr>
        <p:txBody>
          <a:bodyPr vert="horz" lIns="540000" tIns="45720" rIns="91440" bIns="45720" rtlCol="0" anchor="ctr">
            <a:noAutofit/>
          </a:bodyPr>
          <a:lstStyle/>
          <a:p>
            <a:pPr>
              <a:lnSpc>
                <a:spcPct val="90000"/>
              </a:lnSpc>
              <a:spcBef>
                <a:spcPts val="1000"/>
              </a:spcBef>
            </a:pPr>
            <a:r>
              <a:rPr lang="cs-CZ" sz="1600" b="1">
                <a:solidFill>
                  <a:srgbClr val="003A63"/>
                </a:solidFill>
                <a:latin typeface="Bahnschrift" panose="020B0502040204020203" pitchFamily="34" charset="0"/>
                <a:cs typeface="Arial" panose="020B0604020202020204" pitchFamily="34" charset="0"/>
              </a:rPr>
              <a:t>Zakončení</a:t>
            </a:r>
          </a:p>
        </p:txBody>
      </p:sp>
      <p:sp>
        <p:nvSpPr>
          <p:cNvPr id="39" name="Obdélník: se zakulacenými rohy 38">
            <a:extLst>
              <a:ext uri="{FF2B5EF4-FFF2-40B4-BE49-F238E27FC236}">
                <a16:creationId xmlns:a16="http://schemas.microsoft.com/office/drawing/2014/main" id="{41FCDB5C-CE79-56F2-1ED1-10D7EF95CE0B}"/>
              </a:ext>
            </a:extLst>
          </p:cNvPr>
          <p:cNvSpPr/>
          <p:nvPr/>
        </p:nvSpPr>
        <p:spPr>
          <a:xfrm>
            <a:off x="639759" y="4912380"/>
            <a:ext cx="1066273" cy="559726"/>
          </a:xfrm>
          <a:prstGeom prst="roundRect">
            <a:avLst/>
          </a:prstGeom>
          <a:solidFill>
            <a:srgbClr val="3F7AA8"/>
          </a:solidFill>
        </p:spPr>
        <p:txBody>
          <a:bodyPr vert="horz" lIns="108000" tIns="45720" rIns="91440" bIns="45720" rtlCol="0" anchor="ctr">
            <a:noAutofit/>
          </a:bodyPr>
          <a:lstStyle/>
          <a:p>
            <a:pPr algn="ctr">
              <a:lnSpc>
                <a:spcPct val="90000"/>
              </a:lnSpc>
              <a:spcBef>
                <a:spcPts val="1000"/>
              </a:spcBef>
            </a:pPr>
            <a:r>
              <a:rPr lang="cs-CZ" sz="2800" b="1">
                <a:solidFill>
                  <a:schemeClr val="bg1"/>
                </a:solidFill>
                <a:latin typeface="Bahnschrift" panose="020B0502040204020203" pitchFamily="34" charset="0"/>
                <a:cs typeface="Arial" panose="020B0604020202020204" pitchFamily="34" charset="0"/>
              </a:rPr>
              <a:t>7</a:t>
            </a:r>
          </a:p>
        </p:txBody>
      </p:sp>
    </p:spTree>
    <p:extLst>
      <p:ext uri="{BB962C8B-B14F-4D97-AF65-F5344CB8AC3E}">
        <p14:creationId xmlns:p14="http://schemas.microsoft.com/office/powerpoint/2010/main" val="1747696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FEFD8-0EDF-BA18-7972-E18840C908A1}"/>
              </a:ext>
            </a:extLst>
          </p:cNvPr>
          <p:cNvSpPr>
            <a:spLocks noGrp="1"/>
          </p:cNvSpPr>
          <p:nvPr>
            <p:ph type="title"/>
          </p:nvPr>
        </p:nvSpPr>
        <p:spPr>
          <a:xfrm>
            <a:off x="666316" y="238940"/>
            <a:ext cx="3905684" cy="481327"/>
          </a:xfrm>
        </p:spPr>
        <p:txBody>
          <a:bodyPr>
            <a:normAutofit/>
          </a:bodyPr>
          <a:lstStyle/>
          <a:p>
            <a:r>
              <a:rPr lang="cs-CZ" sz="2000">
                <a:latin typeface="Century Gothic"/>
              </a:rPr>
              <a:t>8. Harmonogram</a:t>
            </a:r>
            <a:endParaRPr lang="cs-CZ" sz="2000" b="0">
              <a:solidFill>
                <a:srgbClr val="FF0000"/>
              </a:solidFill>
            </a:endParaRPr>
          </a:p>
        </p:txBody>
      </p:sp>
      <p:sp>
        <p:nvSpPr>
          <p:cNvPr id="4" name="Slide Number Placeholder 3">
            <a:extLst>
              <a:ext uri="{FF2B5EF4-FFF2-40B4-BE49-F238E27FC236}">
                <a16:creationId xmlns:a16="http://schemas.microsoft.com/office/drawing/2014/main" id="{70A2B1C9-0794-10C9-106C-A1030889E7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grpSp>
        <p:nvGrpSpPr>
          <p:cNvPr id="3" name="Group 4">
            <a:extLst>
              <a:ext uri="{FF2B5EF4-FFF2-40B4-BE49-F238E27FC236}">
                <a16:creationId xmlns:a16="http://schemas.microsoft.com/office/drawing/2014/main" id="{D9AE039A-3809-5815-3F57-85259A9D0C21}"/>
              </a:ext>
            </a:extLst>
          </p:cNvPr>
          <p:cNvGrpSpPr/>
          <p:nvPr/>
        </p:nvGrpSpPr>
        <p:grpSpPr>
          <a:xfrm>
            <a:off x="4966535" y="61472"/>
            <a:ext cx="6581595" cy="747741"/>
            <a:chOff x="0" y="0"/>
            <a:chExt cx="7627892" cy="866611"/>
          </a:xfrm>
        </p:grpSpPr>
        <p:pic>
          <p:nvPicPr>
            <p:cNvPr id="5" name="Picture 5" descr="A logo with blue and red arrows&#10;&#10;Description automatically generated">
              <a:extLst>
                <a:ext uri="{FF2B5EF4-FFF2-40B4-BE49-F238E27FC236}">
                  <a16:creationId xmlns:a16="http://schemas.microsoft.com/office/drawing/2014/main" id="{851A738B-99FC-A9B7-90F0-909282EAD6E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1045" y1="49576" x2="35795" y2="49212"/>
                          <a14:foregroundMark x1="45614" y1="45253" x2="57977" y2="44485"/>
                          <a14:foregroundMark x1="57977" y1="44485" x2="45136" y2="60970"/>
                          <a14:foregroundMark x1="45136" y1="60970" x2="75364" y2="59879"/>
                          <a14:foregroundMark x1="77795" y1="54990" x2="43273" y2="56081"/>
                          <a14:foregroundMark x1="43273" y1="56081" x2="52864" y2="42747"/>
                          <a14:foregroundMark x1="52864" y1="42747" x2="69568" y2="40566"/>
                          <a14:foregroundMark x1="84750" y1="58182" x2="61273" y2="41697"/>
                          <a14:foregroundMark x1="61273" y1="41697" x2="44545" y2="42545"/>
                          <a14:foregroundMark x1="44545" y1="42545" x2="44977" y2="61010"/>
                          <a14:foregroundMark x1="37909" y1="63838" x2="37909" y2="39232"/>
                          <a14:foregroundMark x1="37909" y1="39232" x2="50045" y2="29697"/>
                          <a14:foregroundMark x1="50045" y1="29697" x2="77568" y2="31071"/>
                          <a14:foregroundMark x1="77568" y1="31071" x2="86500" y2="75394"/>
                          <a14:foregroundMark x1="86500" y1="75394" x2="33273" y2="67030"/>
                          <a14:foregroundMark x1="52364" y1="52000" x2="69568" y2="53495"/>
                          <a14:foregroundMark x1="40227" y1="45616" x2="25864" y2="27354"/>
                          <a14:foregroundMark x1="25864" y1="27354" x2="14955" y2="34424"/>
                          <a14:foregroundMark x1="14955" y1="34424" x2="15000" y2="59677"/>
                          <a14:foregroundMark x1="15000" y1="59677" x2="40750" y2="66263"/>
                          <a14:foregroundMark x1="30955" y1="55960" x2="32114" y2="44889"/>
                          <a14:foregroundMark x1="32114" y1="44889" x2="35068" y2="50303"/>
                          <a14:foregroundMark x1="35068" y1="50303" x2="35273" y2="49737"/>
                          <a14:foregroundMark x1="28091" y1="51838" x2="24091" y2="49010"/>
                          <a14:foregroundMark x1="24091" y1="49010" x2="19136" y2="46949"/>
                          <a14:foregroundMark x1="25250" y1="42626" x2="25455" y2="56323"/>
                          <a14:foregroundMark x1="31795" y1="65495" x2="15341" y2="61778"/>
                          <a14:foregroundMark x1="15341" y1="61778" x2="30636" y2="66061"/>
                          <a14:foregroundMark x1="30636" y1="66061" x2="30636" y2="66061"/>
                          <a14:foregroundMark x1="30636" y1="66061" x2="19023" y2="64929"/>
                          <a14:foregroundMark x1="19023" y1="64929" x2="19023" y2="64929"/>
                          <a14:foregroundMark x1="81591" y1="60242" x2="81795" y2="48444"/>
                          <a14:foregroundMark x1="81795" y1="48444" x2="83795" y2="56323"/>
                        </a14:backgroundRemoval>
                      </a14:imgEffect>
                    </a14:imgLayer>
                  </a14:imgProps>
                </a:ext>
                <a:ext uri="{28A0092B-C50C-407E-A947-70E740481C1C}">
                  <a14:useLocalDpi xmlns:a14="http://schemas.microsoft.com/office/drawing/2010/main" val="0"/>
                </a:ext>
              </a:extLst>
            </a:blip>
            <a:srcRect l="8027" t="17725" r="14444" b="17995"/>
            <a:stretch/>
          </p:blipFill>
          <p:spPr>
            <a:xfrm>
              <a:off x="0" y="0"/>
              <a:ext cx="1858190" cy="866611"/>
            </a:xfrm>
            <a:prstGeom prst="rect">
              <a:avLst/>
            </a:prstGeom>
          </p:spPr>
        </p:pic>
        <p:pic>
          <p:nvPicPr>
            <p:cNvPr id="11" name="Grafický objekt 10">
              <a:extLst>
                <a:ext uri="{FF2B5EF4-FFF2-40B4-BE49-F238E27FC236}">
                  <a16:creationId xmlns:a16="http://schemas.microsoft.com/office/drawing/2014/main" id="{063D2647-75DA-A592-8F22-AA455D31A33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89755" y="146131"/>
              <a:ext cx="1722999" cy="574348"/>
            </a:xfrm>
            <a:prstGeom prst="rect">
              <a:avLst/>
            </a:prstGeom>
          </p:spPr>
        </p:pic>
        <p:pic>
          <p:nvPicPr>
            <p:cNvPr id="12" name="Obrázek 15">
              <a:extLst>
                <a:ext uri="{FF2B5EF4-FFF2-40B4-BE49-F238E27FC236}">
                  <a16:creationId xmlns:a16="http://schemas.microsoft.com/office/drawing/2014/main" id="{9645342B-F6D7-F728-E135-AA2FED6077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8179" y="116031"/>
              <a:ext cx="2360785" cy="634549"/>
            </a:xfrm>
            <a:prstGeom prst="rect">
              <a:avLst/>
            </a:prstGeom>
          </p:spPr>
        </p:pic>
        <p:pic>
          <p:nvPicPr>
            <p:cNvPr id="13" name="Obrázek 47" descr="Obsah obrázku logo&#10;&#10;Popis byl vytvořen automaticky">
              <a:extLst>
                <a:ext uri="{FF2B5EF4-FFF2-40B4-BE49-F238E27FC236}">
                  <a16:creationId xmlns:a16="http://schemas.microsoft.com/office/drawing/2014/main" id="{784D62CF-CADE-BE62-C773-ED4D3C7450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558" t="10656" r="12683" b="14821"/>
            <a:stretch/>
          </p:blipFill>
          <p:spPr>
            <a:xfrm>
              <a:off x="6223544" y="21351"/>
              <a:ext cx="1404348" cy="823909"/>
            </a:xfrm>
            <a:prstGeom prst="rect">
              <a:avLst/>
            </a:prstGeom>
          </p:spPr>
        </p:pic>
      </p:grpSp>
      <p:grpSp>
        <p:nvGrpSpPr>
          <p:cNvPr id="14" name="Skupina 13">
            <a:extLst>
              <a:ext uri="{FF2B5EF4-FFF2-40B4-BE49-F238E27FC236}">
                <a16:creationId xmlns:a16="http://schemas.microsoft.com/office/drawing/2014/main" id="{D3180F3D-AAB7-323D-F5C3-8449A6D80952}"/>
              </a:ext>
            </a:extLst>
          </p:cNvPr>
          <p:cNvGrpSpPr/>
          <p:nvPr/>
        </p:nvGrpSpPr>
        <p:grpSpPr>
          <a:xfrm>
            <a:off x="612099" y="838867"/>
            <a:ext cx="10898001" cy="45719"/>
            <a:chOff x="0" y="0"/>
            <a:chExt cx="5716278" cy="72000"/>
          </a:xfrm>
        </p:grpSpPr>
        <p:sp>
          <p:nvSpPr>
            <p:cNvPr id="15" name="Obdélník 14">
              <a:extLst>
                <a:ext uri="{FF2B5EF4-FFF2-40B4-BE49-F238E27FC236}">
                  <a16:creationId xmlns:a16="http://schemas.microsoft.com/office/drawing/2014/main" id="{59EAC894-06D6-1F51-2D29-0D8DE42D3CDD}"/>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Obdélník 15">
              <a:extLst>
                <a:ext uri="{FF2B5EF4-FFF2-40B4-BE49-F238E27FC236}">
                  <a16:creationId xmlns:a16="http://schemas.microsoft.com/office/drawing/2014/main" id="{6748A7C0-D775-A433-D215-F5CF303876AD}"/>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Obdélník 16">
              <a:extLst>
                <a:ext uri="{FF2B5EF4-FFF2-40B4-BE49-F238E27FC236}">
                  <a16:creationId xmlns:a16="http://schemas.microsoft.com/office/drawing/2014/main" id="{F3D6DF55-3A37-7860-14F3-FAE4ECFF71D9}"/>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Obdélník 17">
              <a:extLst>
                <a:ext uri="{FF2B5EF4-FFF2-40B4-BE49-F238E27FC236}">
                  <a16:creationId xmlns:a16="http://schemas.microsoft.com/office/drawing/2014/main" id="{E29E1CD0-86B6-8DA6-7218-6865C057A351}"/>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8"/>
          <a:stretch>
            <a:fillRect/>
          </a:stretch>
        </p:blipFill>
        <p:spPr>
          <a:xfrm>
            <a:off x="371475" y="971550"/>
            <a:ext cx="11449050" cy="4914900"/>
          </a:xfrm>
          <a:prstGeom prst="rect">
            <a:avLst/>
          </a:prstGeom>
        </p:spPr>
      </p:pic>
    </p:spTree>
    <p:extLst>
      <p:ext uri="{BB962C8B-B14F-4D97-AF65-F5344CB8AC3E}">
        <p14:creationId xmlns:p14="http://schemas.microsoft.com/office/powerpoint/2010/main" val="1899125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956E6-4B3A-A1EB-DBA3-03369A0A6B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15CFC6-9B84-A917-C132-D91D7517F0FF}"/>
              </a:ext>
            </a:extLst>
          </p:cNvPr>
          <p:cNvSpPr>
            <a:spLocks noGrp="1"/>
          </p:cNvSpPr>
          <p:nvPr>
            <p:ph type="title"/>
          </p:nvPr>
        </p:nvSpPr>
        <p:spPr>
          <a:xfrm>
            <a:off x="540000" y="365125"/>
            <a:ext cx="11088000" cy="701623"/>
          </a:xfrm>
        </p:spPr>
        <p:txBody>
          <a:bodyPr>
            <a:normAutofit fontScale="90000"/>
          </a:bodyPr>
          <a:lstStyle/>
          <a:p>
            <a:r>
              <a:rPr lang="cs-CZ" sz="2000"/>
              <a:t>Ostatní organizace</a:t>
            </a:r>
            <a:br>
              <a:rPr lang="cs-CZ" sz="2000"/>
            </a:br>
            <a:br>
              <a:rPr lang="cs-CZ" sz="2000"/>
            </a:br>
            <a:endParaRPr lang="cs-CZ" sz="2000">
              <a:solidFill>
                <a:srgbClr val="FF0000"/>
              </a:solidFill>
            </a:endParaRPr>
          </a:p>
        </p:txBody>
      </p:sp>
      <p:sp>
        <p:nvSpPr>
          <p:cNvPr id="4" name="Slide Number Placeholder 3">
            <a:extLst>
              <a:ext uri="{FF2B5EF4-FFF2-40B4-BE49-F238E27FC236}">
                <a16:creationId xmlns:a16="http://schemas.microsoft.com/office/drawing/2014/main" id="{18E40FA4-39E4-DBB5-CEEB-C9D08F5FB9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grpSp>
        <p:nvGrpSpPr>
          <p:cNvPr id="10" name="Group 4">
            <a:extLst>
              <a:ext uri="{FF2B5EF4-FFF2-40B4-BE49-F238E27FC236}">
                <a16:creationId xmlns:a16="http://schemas.microsoft.com/office/drawing/2014/main" id="{E4522411-CFB9-1044-FC17-3A8A71476890}"/>
              </a:ext>
            </a:extLst>
          </p:cNvPr>
          <p:cNvGrpSpPr/>
          <p:nvPr/>
        </p:nvGrpSpPr>
        <p:grpSpPr>
          <a:xfrm>
            <a:off x="4966535" y="61472"/>
            <a:ext cx="6581595" cy="747741"/>
            <a:chOff x="0" y="0"/>
            <a:chExt cx="7627892" cy="866611"/>
          </a:xfrm>
        </p:grpSpPr>
        <p:pic>
          <p:nvPicPr>
            <p:cNvPr id="12" name="Picture 5" descr="A logo with blue and red arrows&#10;&#10;Description automatically generated">
              <a:extLst>
                <a:ext uri="{FF2B5EF4-FFF2-40B4-BE49-F238E27FC236}">
                  <a16:creationId xmlns:a16="http://schemas.microsoft.com/office/drawing/2014/main" id="{3A163B71-2E93-2044-6758-6F7EBFB71A4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1045" y1="49576" x2="35795" y2="49212"/>
                          <a14:foregroundMark x1="45614" y1="45253" x2="57977" y2="44485"/>
                          <a14:foregroundMark x1="57977" y1="44485" x2="45136" y2="60970"/>
                          <a14:foregroundMark x1="45136" y1="60970" x2="75364" y2="59879"/>
                          <a14:foregroundMark x1="77795" y1="54990" x2="43273" y2="56081"/>
                          <a14:foregroundMark x1="43273" y1="56081" x2="52864" y2="42747"/>
                          <a14:foregroundMark x1="52864" y1="42747" x2="69568" y2="40566"/>
                          <a14:foregroundMark x1="84750" y1="58182" x2="61273" y2="41697"/>
                          <a14:foregroundMark x1="61273" y1="41697" x2="44545" y2="42545"/>
                          <a14:foregroundMark x1="44545" y1="42545" x2="44977" y2="61010"/>
                          <a14:foregroundMark x1="37909" y1="63838" x2="37909" y2="39232"/>
                          <a14:foregroundMark x1="37909" y1="39232" x2="50045" y2="29697"/>
                          <a14:foregroundMark x1="50045" y1="29697" x2="77568" y2="31071"/>
                          <a14:foregroundMark x1="77568" y1="31071" x2="86500" y2="75394"/>
                          <a14:foregroundMark x1="86500" y1="75394" x2="33273" y2="67030"/>
                          <a14:foregroundMark x1="52364" y1="52000" x2="69568" y2="53495"/>
                          <a14:foregroundMark x1="40227" y1="45616" x2="25864" y2="27354"/>
                          <a14:foregroundMark x1="25864" y1="27354" x2="14955" y2="34424"/>
                          <a14:foregroundMark x1="14955" y1="34424" x2="15000" y2="59677"/>
                          <a14:foregroundMark x1="15000" y1="59677" x2="40750" y2="66263"/>
                          <a14:foregroundMark x1="30955" y1="55960" x2="32114" y2="44889"/>
                          <a14:foregroundMark x1="32114" y1="44889" x2="35068" y2="50303"/>
                          <a14:foregroundMark x1="35068" y1="50303" x2="35273" y2="49737"/>
                          <a14:foregroundMark x1="28091" y1="51838" x2="24091" y2="49010"/>
                          <a14:foregroundMark x1="24091" y1="49010" x2="19136" y2="46949"/>
                          <a14:foregroundMark x1="25250" y1="42626" x2="25455" y2="56323"/>
                          <a14:foregroundMark x1="31795" y1="65495" x2="15341" y2="61778"/>
                          <a14:foregroundMark x1="15341" y1="61778" x2="30636" y2="66061"/>
                          <a14:foregroundMark x1="30636" y1="66061" x2="30636" y2="66061"/>
                          <a14:foregroundMark x1="30636" y1="66061" x2="19023" y2="64929"/>
                          <a14:foregroundMark x1="19023" y1="64929" x2="19023" y2="64929"/>
                          <a14:foregroundMark x1="81591" y1="60242" x2="81795" y2="48444"/>
                          <a14:foregroundMark x1="81795" y1="48444" x2="83795" y2="56323"/>
                        </a14:backgroundRemoval>
                      </a14:imgEffect>
                    </a14:imgLayer>
                  </a14:imgProps>
                </a:ext>
                <a:ext uri="{28A0092B-C50C-407E-A947-70E740481C1C}">
                  <a14:useLocalDpi xmlns:a14="http://schemas.microsoft.com/office/drawing/2010/main" val="0"/>
                </a:ext>
              </a:extLst>
            </a:blip>
            <a:srcRect l="8027" t="17725" r="14444" b="17995"/>
            <a:stretch/>
          </p:blipFill>
          <p:spPr>
            <a:xfrm>
              <a:off x="0" y="0"/>
              <a:ext cx="1858190" cy="866611"/>
            </a:xfrm>
            <a:prstGeom prst="rect">
              <a:avLst/>
            </a:prstGeom>
          </p:spPr>
        </p:pic>
        <p:pic>
          <p:nvPicPr>
            <p:cNvPr id="13" name="Grafický objekt 12">
              <a:extLst>
                <a:ext uri="{FF2B5EF4-FFF2-40B4-BE49-F238E27FC236}">
                  <a16:creationId xmlns:a16="http://schemas.microsoft.com/office/drawing/2014/main" id="{6CFAFEA3-C4D5-1AD3-0DC4-FA81F72ACB0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89755" y="146131"/>
              <a:ext cx="1722999" cy="574348"/>
            </a:xfrm>
            <a:prstGeom prst="rect">
              <a:avLst/>
            </a:prstGeom>
          </p:spPr>
        </p:pic>
        <p:pic>
          <p:nvPicPr>
            <p:cNvPr id="14" name="Obrázek 15">
              <a:extLst>
                <a:ext uri="{FF2B5EF4-FFF2-40B4-BE49-F238E27FC236}">
                  <a16:creationId xmlns:a16="http://schemas.microsoft.com/office/drawing/2014/main" id="{32EAC5B2-3657-6F75-D636-D6E4E4DBEE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8179" y="116031"/>
              <a:ext cx="2360785" cy="634549"/>
            </a:xfrm>
            <a:prstGeom prst="rect">
              <a:avLst/>
            </a:prstGeom>
          </p:spPr>
        </p:pic>
        <p:pic>
          <p:nvPicPr>
            <p:cNvPr id="15" name="Obrázek 47" descr="Obsah obrázku logo&#10;&#10;Popis byl vytvořen automaticky">
              <a:extLst>
                <a:ext uri="{FF2B5EF4-FFF2-40B4-BE49-F238E27FC236}">
                  <a16:creationId xmlns:a16="http://schemas.microsoft.com/office/drawing/2014/main" id="{31B59747-A732-43E3-237D-8433CDCA91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558" t="10656" r="12683" b="14821"/>
            <a:stretch/>
          </p:blipFill>
          <p:spPr>
            <a:xfrm>
              <a:off x="6223544" y="21351"/>
              <a:ext cx="1404348" cy="823909"/>
            </a:xfrm>
            <a:prstGeom prst="rect">
              <a:avLst/>
            </a:prstGeom>
          </p:spPr>
        </p:pic>
      </p:grpSp>
      <p:grpSp>
        <p:nvGrpSpPr>
          <p:cNvPr id="16" name="Skupina 15">
            <a:extLst>
              <a:ext uri="{FF2B5EF4-FFF2-40B4-BE49-F238E27FC236}">
                <a16:creationId xmlns:a16="http://schemas.microsoft.com/office/drawing/2014/main" id="{DCDCEF87-A666-F13E-40D5-C8178663EE8C}"/>
              </a:ext>
            </a:extLst>
          </p:cNvPr>
          <p:cNvGrpSpPr/>
          <p:nvPr/>
        </p:nvGrpSpPr>
        <p:grpSpPr>
          <a:xfrm>
            <a:off x="612099" y="838867"/>
            <a:ext cx="10898001" cy="45719"/>
            <a:chOff x="0" y="0"/>
            <a:chExt cx="5716278" cy="72000"/>
          </a:xfrm>
        </p:grpSpPr>
        <p:sp>
          <p:nvSpPr>
            <p:cNvPr id="17" name="Obdélník 16">
              <a:extLst>
                <a:ext uri="{FF2B5EF4-FFF2-40B4-BE49-F238E27FC236}">
                  <a16:creationId xmlns:a16="http://schemas.microsoft.com/office/drawing/2014/main" id="{E0EAC44E-23F8-D544-1C69-1B5056C22480}"/>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Obdélník 17">
              <a:extLst>
                <a:ext uri="{FF2B5EF4-FFF2-40B4-BE49-F238E27FC236}">
                  <a16:creationId xmlns:a16="http://schemas.microsoft.com/office/drawing/2014/main" id="{ADC60221-E614-6857-D400-667C10C3334F}"/>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Obdélník 18">
              <a:extLst>
                <a:ext uri="{FF2B5EF4-FFF2-40B4-BE49-F238E27FC236}">
                  <a16:creationId xmlns:a16="http://schemas.microsoft.com/office/drawing/2014/main" id="{90B16C04-86A1-B976-7211-0BA561BF36DE}"/>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Obdélník 19">
              <a:extLst>
                <a:ext uri="{FF2B5EF4-FFF2-40B4-BE49-F238E27FC236}">
                  <a16:creationId xmlns:a16="http://schemas.microsoft.com/office/drawing/2014/main" id="{C28B1E16-B966-B8A1-4AB9-B8FB262D12D8}"/>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aphicFrame>
        <p:nvGraphicFramePr>
          <p:cNvPr id="6" name="Table 5">
            <a:extLst>
              <a:ext uri="{FF2B5EF4-FFF2-40B4-BE49-F238E27FC236}">
                <a16:creationId xmlns:a16="http://schemas.microsoft.com/office/drawing/2014/main" id="{7C252D8D-5DF9-B0CE-D946-A239ADC7D437}"/>
              </a:ext>
            </a:extLst>
          </p:cNvPr>
          <p:cNvGraphicFramePr>
            <a:graphicFrameLocks noGrp="1"/>
          </p:cNvGraphicFramePr>
          <p:nvPr/>
        </p:nvGraphicFramePr>
        <p:xfrm>
          <a:off x="773545" y="1293090"/>
          <a:ext cx="10710889" cy="4933575"/>
        </p:xfrm>
        <a:graphic>
          <a:graphicData uri="http://schemas.openxmlformats.org/drawingml/2006/table">
            <a:tbl>
              <a:tblPr bandRow="1">
                <a:tableStyleId>{5C22544A-7EE6-4342-B048-85BDC9FD1C3A}</a:tableStyleId>
              </a:tblPr>
              <a:tblGrid>
                <a:gridCol w="3542448">
                  <a:extLst>
                    <a:ext uri="{9D8B030D-6E8A-4147-A177-3AD203B41FA5}">
                      <a16:colId xmlns:a16="http://schemas.microsoft.com/office/drawing/2014/main" val="1087697957"/>
                    </a:ext>
                  </a:extLst>
                </a:gridCol>
                <a:gridCol w="1353482">
                  <a:extLst>
                    <a:ext uri="{9D8B030D-6E8A-4147-A177-3AD203B41FA5}">
                      <a16:colId xmlns:a16="http://schemas.microsoft.com/office/drawing/2014/main" val="2392593811"/>
                    </a:ext>
                  </a:extLst>
                </a:gridCol>
                <a:gridCol w="1955029">
                  <a:extLst>
                    <a:ext uri="{9D8B030D-6E8A-4147-A177-3AD203B41FA5}">
                      <a16:colId xmlns:a16="http://schemas.microsoft.com/office/drawing/2014/main" val="1395930574"/>
                    </a:ext>
                  </a:extLst>
                </a:gridCol>
                <a:gridCol w="2322642">
                  <a:extLst>
                    <a:ext uri="{9D8B030D-6E8A-4147-A177-3AD203B41FA5}">
                      <a16:colId xmlns:a16="http://schemas.microsoft.com/office/drawing/2014/main" val="2908376505"/>
                    </a:ext>
                  </a:extLst>
                </a:gridCol>
                <a:gridCol w="1537288">
                  <a:extLst>
                    <a:ext uri="{9D8B030D-6E8A-4147-A177-3AD203B41FA5}">
                      <a16:colId xmlns:a16="http://schemas.microsoft.com/office/drawing/2014/main" val="1630844975"/>
                    </a:ext>
                  </a:extLst>
                </a:gridCol>
              </a:tblGrid>
              <a:tr h="626486">
                <a:tc>
                  <a:txBody>
                    <a:bodyPr/>
                    <a:lstStyle/>
                    <a:p>
                      <a:pPr algn="ctr" rtl="0" fontAlgn="base">
                        <a:lnSpc>
                          <a:spcPts val="1425"/>
                        </a:lnSpc>
                        <a:buNone/>
                      </a:pPr>
                      <a:r>
                        <a:rPr lang="cs-CZ" sz="1200" b="1" dirty="0">
                          <a:solidFill>
                            <a:srgbClr val="FFFFFF"/>
                          </a:solidFill>
                          <a:effectLst/>
                          <a:latin typeface="Calibri"/>
                        </a:rPr>
                        <a:t>Název projektu</a:t>
                      </a:r>
                      <a:r>
                        <a:rPr lang="cs-CZ" sz="1200" dirty="0">
                          <a:solidFill>
                            <a:srgbClr val="FFFFFF"/>
                          </a:solidFill>
                          <a:effectLst/>
                          <a:latin typeface="Calibri"/>
                        </a:rPr>
                        <a:t>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44546A"/>
                    </a:solidFill>
                  </a:tcPr>
                </a:tc>
                <a:tc>
                  <a:txBody>
                    <a:bodyPr/>
                    <a:lstStyle/>
                    <a:p>
                      <a:pPr algn="ctr" rtl="0" fontAlgn="base">
                        <a:lnSpc>
                          <a:spcPts val="1425"/>
                        </a:lnSpc>
                        <a:buNone/>
                      </a:pPr>
                      <a:r>
                        <a:rPr lang="cs-CZ" sz="1200" b="1" dirty="0">
                          <a:solidFill>
                            <a:srgbClr val="FFFFFF"/>
                          </a:solidFill>
                          <a:effectLst/>
                          <a:latin typeface="Calibri"/>
                        </a:rPr>
                        <a:t>Realizátor</a:t>
                      </a:r>
                      <a:r>
                        <a:rPr lang="cs-CZ" sz="1200" dirty="0">
                          <a:solidFill>
                            <a:srgbClr val="FFFFFF"/>
                          </a:solidFill>
                          <a:effectLst/>
                          <a:latin typeface="Calibri"/>
                        </a:rPr>
                        <a:t>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44546A"/>
                    </a:solidFill>
                  </a:tcPr>
                </a:tc>
                <a:tc>
                  <a:txBody>
                    <a:bodyPr/>
                    <a:lstStyle/>
                    <a:p>
                      <a:pPr algn="ctr" rtl="0" fontAlgn="base">
                        <a:lnSpc>
                          <a:spcPts val="1425"/>
                        </a:lnSpc>
                        <a:buNone/>
                      </a:pPr>
                      <a:r>
                        <a:rPr lang="cs-CZ" sz="1200" b="1" dirty="0">
                          <a:solidFill>
                            <a:srgbClr val="FFFFFF"/>
                          </a:solidFill>
                          <a:effectLst/>
                          <a:latin typeface="Calibri"/>
                        </a:rPr>
                        <a:t>Hodnota projektu</a:t>
                      </a:r>
                      <a:r>
                        <a:rPr lang="cs-CZ" sz="1200" dirty="0">
                          <a:solidFill>
                            <a:srgbClr val="FFFFFF"/>
                          </a:solidFill>
                          <a:effectLst/>
                          <a:latin typeface="Calibri"/>
                        </a:rPr>
                        <a:t> </a:t>
                      </a:r>
                      <a:endParaRPr lang="cs-CZ" dirty="0">
                        <a:effectLst/>
                        <a:latin typeface="Calibri"/>
                      </a:endParaRPr>
                    </a:p>
                    <a:p>
                      <a:pPr algn="ctr" rtl="0" fontAlgn="base">
                        <a:lnSpc>
                          <a:spcPts val="1200"/>
                        </a:lnSpc>
                        <a:buNone/>
                      </a:pPr>
                      <a:r>
                        <a:rPr lang="cs-CZ" sz="1000" dirty="0">
                          <a:solidFill>
                            <a:srgbClr val="FFFFFF"/>
                          </a:solidFill>
                          <a:effectLst/>
                          <a:latin typeface="Calibri"/>
                        </a:rPr>
                        <a:t>(bez DPH) </a:t>
                      </a:r>
                      <a:endParaRPr lang="cs-CZ" dirty="0">
                        <a:effectLst/>
                        <a:latin typeface="Calibri"/>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44546A"/>
                    </a:solidFill>
                  </a:tcPr>
                </a:tc>
                <a:tc>
                  <a:txBody>
                    <a:bodyPr/>
                    <a:lstStyle/>
                    <a:p>
                      <a:pPr algn="ctr" rtl="0" fontAlgn="base">
                        <a:lnSpc>
                          <a:spcPts val="1425"/>
                        </a:lnSpc>
                        <a:buNone/>
                      </a:pPr>
                      <a:r>
                        <a:rPr lang="cs-CZ" sz="1200" b="1" dirty="0">
                          <a:solidFill>
                            <a:srgbClr val="FFFFFF"/>
                          </a:solidFill>
                          <a:effectLst/>
                          <a:latin typeface="Calibri"/>
                        </a:rPr>
                        <a:t>Stav</a:t>
                      </a:r>
                      <a:r>
                        <a:rPr lang="cs-CZ" sz="1200" dirty="0">
                          <a:solidFill>
                            <a:srgbClr val="FFFFFF"/>
                          </a:solidFill>
                          <a:effectLst/>
                          <a:latin typeface="Calibri"/>
                        </a:rPr>
                        <a:t>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44546A"/>
                    </a:solidFill>
                  </a:tcPr>
                </a:tc>
                <a:tc>
                  <a:txBody>
                    <a:bodyPr/>
                    <a:lstStyle/>
                    <a:p>
                      <a:pPr algn="ctr" rtl="0" fontAlgn="base">
                        <a:lnSpc>
                          <a:spcPts val="1425"/>
                        </a:lnSpc>
                        <a:buNone/>
                      </a:pPr>
                      <a:r>
                        <a:rPr lang="cs-CZ" sz="1200" b="1" dirty="0">
                          <a:solidFill>
                            <a:srgbClr val="FFFFFF"/>
                          </a:solidFill>
                          <a:effectLst/>
                          <a:latin typeface="Calibri"/>
                        </a:rPr>
                        <a:t>Ukončení projektu</a:t>
                      </a:r>
                      <a:r>
                        <a:rPr lang="cs-CZ" sz="1200" dirty="0">
                          <a:solidFill>
                            <a:srgbClr val="FFFFFF"/>
                          </a:solidFill>
                          <a:effectLst/>
                          <a:latin typeface="Calibri"/>
                        </a:rPr>
                        <a:t> </a:t>
                      </a:r>
                      <a:endParaRPr lang="cs-CZ" dirty="0">
                        <a:effectLst/>
                        <a:latin typeface="Calibri"/>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44546A"/>
                    </a:solidFill>
                  </a:tcPr>
                </a:tc>
                <a:extLst>
                  <a:ext uri="{0D108BD9-81ED-4DB2-BD59-A6C34878D82A}">
                    <a16:rowId xmlns:a16="http://schemas.microsoft.com/office/drawing/2014/main" val="1472718586"/>
                  </a:ext>
                </a:extLst>
              </a:tr>
              <a:tr h="567752">
                <a:tc>
                  <a:txBody>
                    <a:bodyPr/>
                    <a:lstStyle/>
                    <a:p>
                      <a:pPr rtl="0" fontAlgn="base">
                        <a:lnSpc>
                          <a:spcPts val="1200"/>
                        </a:lnSpc>
                        <a:buNone/>
                      </a:pPr>
                      <a:r>
                        <a:rPr lang="cs-CZ" sz="1000" dirty="0">
                          <a:effectLst/>
                          <a:latin typeface="Calibri"/>
                        </a:rPr>
                        <a:t>Rozvoj technologické platformy registrů NZIS, modernizace vytěžování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DD6EE"/>
                    </a:solidFill>
                  </a:tcPr>
                </a:tc>
                <a:tc>
                  <a:txBody>
                    <a:bodyPr/>
                    <a:lstStyle/>
                    <a:p>
                      <a:pPr algn="ctr" rtl="0" fontAlgn="base">
                        <a:lnSpc>
                          <a:spcPts val="1200"/>
                        </a:lnSpc>
                        <a:buNone/>
                      </a:pPr>
                      <a:r>
                        <a:rPr lang="cs-CZ" sz="1000" dirty="0">
                          <a:effectLst/>
                          <a:latin typeface="Calibri"/>
                        </a:rPr>
                        <a:t>ÚZIS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r" rtl="0" fontAlgn="base">
                        <a:lnSpc>
                          <a:spcPts val="1200"/>
                        </a:lnSpc>
                        <a:buNone/>
                      </a:pPr>
                      <a:r>
                        <a:rPr lang="cs-CZ" sz="1000" dirty="0">
                          <a:effectLst/>
                          <a:latin typeface="Calibri"/>
                        </a:rPr>
                        <a:t>236.000.000 Kč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fontAlgn="base">
                        <a:lnSpc>
                          <a:spcPts val="1200"/>
                        </a:lnSpc>
                        <a:buNone/>
                      </a:pPr>
                      <a:r>
                        <a:rPr lang="cs-CZ" sz="1000" dirty="0">
                          <a:effectLst/>
                          <a:latin typeface="Calibri"/>
                        </a:rPr>
                        <a:t>v souladu s harmonogramem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buNone/>
                      </a:pPr>
                      <a:r>
                        <a:rPr lang="cs-CZ" sz="1000" dirty="0">
                          <a:effectLst/>
                          <a:latin typeface="Calibri"/>
                        </a:rPr>
                        <a:t>31.12.2025 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69967476"/>
                  </a:ext>
                </a:extLst>
              </a:tr>
              <a:tr h="411132">
                <a:tc>
                  <a:txBody>
                    <a:bodyPr/>
                    <a:lstStyle/>
                    <a:p>
                      <a:pPr rtl="0" fontAlgn="base">
                        <a:lnSpc>
                          <a:spcPts val="1200"/>
                        </a:lnSpc>
                        <a:buNone/>
                      </a:pPr>
                      <a:r>
                        <a:rPr lang="cs-CZ" sz="1000" dirty="0">
                          <a:effectLst/>
                          <a:latin typeface="Calibri"/>
                        </a:rPr>
                        <a:t>Hygienické registry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DD6EE"/>
                    </a:solidFill>
                  </a:tcPr>
                </a:tc>
                <a:tc>
                  <a:txBody>
                    <a:bodyPr/>
                    <a:lstStyle/>
                    <a:p>
                      <a:pPr algn="ctr" rtl="0" fontAlgn="base">
                        <a:lnSpc>
                          <a:spcPts val="1200"/>
                        </a:lnSpc>
                        <a:buNone/>
                      </a:pPr>
                      <a:r>
                        <a:rPr lang="cs-CZ" sz="1000" dirty="0">
                          <a:effectLst/>
                          <a:latin typeface="Calibri"/>
                        </a:rPr>
                        <a:t>ÚZIS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r" rtl="0" fontAlgn="base">
                        <a:lnSpc>
                          <a:spcPts val="1200"/>
                        </a:lnSpc>
                        <a:buNone/>
                      </a:pPr>
                      <a:r>
                        <a:rPr lang="cs-CZ" sz="1000" dirty="0">
                          <a:effectLst/>
                          <a:latin typeface="Calibri"/>
                        </a:rPr>
                        <a:t>25.000.000 Kč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fontAlgn="base">
                        <a:lnSpc>
                          <a:spcPts val="1200"/>
                        </a:lnSpc>
                        <a:buNone/>
                      </a:pPr>
                      <a:r>
                        <a:rPr lang="cs-CZ" sz="1000" dirty="0">
                          <a:effectLst/>
                          <a:latin typeface="Calibri"/>
                        </a:rPr>
                        <a:t>v souladu s harmonogramem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buNone/>
                      </a:pPr>
                      <a:r>
                        <a:rPr lang="cs-CZ" sz="1000" dirty="0">
                          <a:effectLst/>
                          <a:latin typeface="Calibri"/>
                        </a:rPr>
                        <a:t>31.12.2025 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36491969"/>
                  </a:ext>
                </a:extLst>
              </a:tr>
              <a:tr h="411132">
                <a:tc>
                  <a:txBody>
                    <a:bodyPr/>
                    <a:lstStyle/>
                    <a:p>
                      <a:pPr rtl="0" fontAlgn="base">
                        <a:lnSpc>
                          <a:spcPts val="1200"/>
                        </a:lnSpc>
                        <a:buNone/>
                      </a:pPr>
                      <a:r>
                        <a:rPr lang="cs-CZ" sz="1000" dirty="0">
                          <a:effectLst/>
                          <a:latin typeface="Calibri"/>
                        </a:rPr>
                        <a:t>Rozvoj resortní infrastruktury elektronického zdravotnictví ČR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DD6EE"/>
                    </a:solidFill>
                  </a:tcPr>
                </a:tc>
                <a:tc>
                  <a:txBody>
                    <a:bodyPr/>
                    <a:lstStyle/>
                    <a:p>
                      <a:pPr algn="ctr" rtl="0" fontAlgn="base">
                        <a:lnSpc>
                          <a:spcPts val="1200"/>
                        </a:lnSpc>
                        <a:buNone/>
                      </a:pPr>
                      <a:r>
                        <a:rPr lang="cs-CZ" sz="1000" dirty="0">
                          <a:effectLst/>
                          <a:latin typeface="Calibri"/>
                        </a:rPr>
                        <a:t>ÚZIS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r" rtl="0" fontAlgn="base">
                        <a:lnSpc>
                          <a:spcPts val="1200"/>
                        </a:lnSpc>
                        <a:buNone/>
                      </a:pPr>
                      <a:r>
                        <a:rPr lang="cs-CZ" sz="1000" dirty="0">
                          <a:effectLst/>
                          <a:latin typeface="Calibri"/>
                        </a:rPr>
                        <a:t>50.000.000 Kč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fontAlgn="base">
                        <a:lnSpc>
                          <a:spcPts val="1200"/>
                        </a:lnSpc>
                        <a:buNone/>
                      </a:pPr>
                      <a:r>
                        <a:rPr lang="cs-CZ" sz="1000" dirty="0">
                          <a:effectLst/>
                          <a:latin typeface="Calibri"/>
                        </a:rPr>
                        <a:t>v souladu s harmonogramem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buNone/>
                      </a:pPr>
                      <a:r>
                        <a:rPr lang="cs-CZ" sz="1000" dirty="0">
                          <a:effectLst/>
                          <a:latin typeface="Calibri"/>
                        </a:rPr>
                        <a:t>31.12.2025 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99570358"/>
                  </a:ext>
                </a:extLst>
              </a:tr>
              <a:tr h="802685">
                <a:tc>
                  <a:txBody>
                    <a:bodyPr/>
                    <a:lstStyle/>
                    <a:p>
                      <a:pPr rtl="0" fontAlgn="base">
                        <a:lnSpc>
                          <a:spcPts val="1200"/>
                        </a:lnSpc>
                        <a:buNone/>
                      </a:pPr>
                      <a:r>
                        <a:rPr lang="cs-CZ" sz="1000" dirty="0">
                          <a:effectLst/>
                          <a:latin typeface="Calibri"/>
                        </a:rPr>
                        <a:t>Posílení kybernetické bezpečnosti resortní infrastruktury SÚKL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DD6EE"/>
                    </a:solidFill>
                  </a:tcPr>
                </a:tc>
                <a:tc>
                  <a:txBody>
                    <a:bodyPr/>
                    <a:lstStyle/>
                    <a:p>
                      <a:pPr algn="ctr" rtl="0" fontAlgn="base">
                        <a:lnSpc>
                          <a:spcPts val="1200"/>
                        </a:lnSpc>
                        <a:buNone/>
                      </a:pPr>
                      <a:r>
                        <a:rPr lang="cs-CZ" sz="1000" dirty="0">
                          <a:effectLst/>
                          <a:latin typeface="Calibri"/>
                        </a:rPr>
                        <a:t>SÚKL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r" rtl="0" fontAlgn="base">
                        <a:lnSpc>
                          <a:spcPts val="1200"/>
                        </a:lnSpc>
                        <a:buNone/>
                      </a:pPr>
                      <a:r>
                        <a:rPr lang="cs-CZ" sz="1000" dirty="0">
                          <a:effectLst/>
                          <a:latin typeface="Calibri"/>
                        </a:rPr>
                        <a:t>49.700.000 Kč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fontAlgn="base">
                        <a:lnSpc>
                          <a:spcPts val="1200"/>
                        </a:lnSpc>
                        <a:buNone/>
                      </a:pPr>
                      <a:r>
                        <a:rPr lang="cs-CZ" sz="1000" dirty="0">
                          <a:effectLst/>
                          <a:latin typeface="Calibri"/>
                        </a:rPr>
                        <a:t>Červená - odstoupení od smlouvy, znovu výběrové řízení.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buNone/>
                      </a:pPr>
                      <a:r>
                        <a:rPr lang="cs-CZ" sz="1000" dirty="0">
                          <a:effectLst/>
                          <a:latin typeface="Calibri"/>
                        </a:rPr>
                        <a:t>31. 12.2025 </a:t>
                      </a:r>
                      <a:endParaRPr lang="cs-CZ" dirty="0">
                        <a:effectLst/>
                        <a:latin typeface="Calibri"/>
                      </a:endParaRPr>
                    </a:p>
                    <a:p>
                      <a:pPr algn="ctr" rtl="0" fontAlgn="base">
                        <a:lnSpc>
                          <a:spcPts val="1200"/>
                        </a:lnSpc>
                        <a:buNone/>
                      </a:pPr>
                      <a:r>
                        <a:rPr lang="cs-CZ" sz="1000" dirty="0">
                          <a:effectLst/>
                          <a:latin typeface="Calibri"/>
                        </a:rPr>
                        <a:t>Zažádáno o posun do 31.5.2026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281221590"/>
                  </a:ext>
                </a:extLst>
              </a:tr>
              <a:tr h="567752">
                <a:tc>
                  <a:txBody>
                    <a:bodyPr/>
                    <a:lstStyle/>
                    <a:p>
                      <a:pPr rtl="0" fontAlgn="base">
                        <a:lnSpc>
                          <a:spcPts val="1200"/>
                        </a:lnSpc>
                        <a:buNone/>
                      </a:pPr>
                      <a:r>
                        <a:rPr lang="cs-CZ" sz="1000" dirty="0">
                          <a:effectLst/>
                          <a:latin typeface="Calibri"/>
                        </a:rPr>
                        <a:t>Sdílený lékový záznam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DD6EE"/>
                    </a:solidFill>
                  </a:tcPr>
                </a:tc>
                <a:tc>
                  <a:txBody>
                    <a:bodyPr/>
                    <a:lstStyle/>
                    <a:p>
                      <a:pPr algn="ctr" rtl="0" fontAlgn="base">
                        <a:lnSpc>
                          <a:spcPts val="1200"/>
                        </a:lnSpc>
                        <a:buNone/>
                      </a:pPr>
                      <a:r>
                        <a:rPr lang="cs-CZ" sz="1000" dirty="0">
                          <a:effectLst/>
                          <a:latin typeface="Calibri"/>
                        </a:rPr>
                        <a:t>SÚKL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r" rtl="0" fontAlgn="base">
                        <a:lnSpc>
                          <a:spcPts val="1200"/>
                        </a:lnSpc>
                        <a:buNone/>
                      </a:pPr>
                      <a:r>
                        <a:rPr lang="cs-CZ" sz="1000" dirty="0">
                          <a:effectLst/>
                          <a:latin typeface="Calibri"/>
                        </a:rPr>
                        <a:t>50.000.000 Kč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fontAlgn="base">
                        <a:lnSpc>
                          <a:spcPts val="1200"/>
                        </a:lnSpc>
                        <a:buNone/>
                      </a:pPr>
                      <a:r>
                        <a:rPr lang="cs-CZ" sz="1000" dirty="0">
                          <a:effectLst/>
                          <a:latin typeface="Calibri"/>
                        </a:rPr>
                        <a:t>Mediální kampaň dle harmonogramu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buNone/>
                      </a:pPr>
                      <a:r>
                        <a:rPr lang="cs-CZ" sz="1000" dirty="0">
                          <a:effectLst/>
                          <a:latin typeface="Calibri"/>
                        </a:rPr>
                        <a:t>Financování posunuto do 31.12.2025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02114050"/>
                  </a:ext>
                </a:extLst>
              </a:tr>
              <a:tr h="567752">
                <a:tc>
                  <a:txBody>
                    <a:bodyPr/>
                    <a:lstStyle/>
                    <a:p>
                      <a:pPr rtl="0" fontAlgn="base">
                        <a:lnSpc>
                          <a:spcPts val="1200"/>
                        </a:lnSpc>
                        <a:buNone/>
                      </a:pPr>
                      <a:r>
                        <a:rPr lang="cs-CZ" sz="1000" dirty="0">
                          <a:effectLst/>
                          <a:latin typeface="Calibri"/>
                        </a:rPr>
                        <a:t>Digitalizace a optimalizace systému zdrav. Péče o pacienty se VO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DD6EE"/>
                    </a:solidFill>
                  </a:tcPr>
                </a:tc>
                <a:tc>
                  <a:txBody>
                    <a:bodyPr/>
                    <a:lstStyle/>
                    <a:p>
                      <a:pPr algn="ctr" rtl="0" fontAlgn="base">
                        <a:lnSpc>
                          <a:spcPts val="1200"/>
                        </a:lnSpc>
                        <a:buNone/>
                      </a:pPr>
                      <a:r>
                        <a:rPr lang="cs-CZ" sz="1000" dirty="0">
                          <a:effectLst/>
                          <a:latin typeface="Calibri"/>
                        </a:rPr>
                        <a:t>VFN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r" rtl="0" fontAlgn="base">
                        <a:lnSpc>
                          <a:spcPts val="1200"/>
                        </a:lnSpc>
                        <a:buNone/>
                      </a:pPr>
                      <a:r>
                        <a:rPr lang="cs-CZ" sz="1000" dirty="0">
                          <a:effectLst/>
                          <a:latin typeface="Calibri"/>
                        </a:rPr>
                        <a:t>8.000.000 Kč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fontAlgn="base">
                        <a:lnSpc>
                          <a:spcPts val="1200"/>
                        </a:lnSpc>
                        <a:buNone/>
                      </a:pPr>
                      <a:r>
                        <a:rPr lang="cs-CZ" sz="1000" dirty="0">
                          <a:effectLst/>
                          <a:latin typeface="Calibri"/>
                        </a:rPr>
                        <a:t>v souladu s harmonogramem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buNone/>
                      </a:pPr>
                      <a:r>
                        <a:rPr lang="cs-CZ" sz="1000" dirty="0">
                          <a:effectLst/>
                          <a:latin typeface="Calibri"/>
                        </a:rPr>
                        <a:t>31.12.2025 </a:t>
                      </a:r>
                      <a:endParaRPr lang="cs-CZ" dirty="0">
                        <a:effectLst/>
                        <a:latin typeface="Calibri"/>
                      </a:endParaRPr>
                    </a:p>
                    <a:p>
                      <a:pPr algn="ctr" rtl="0" fontAlgn="base">
                        <a:lnSpc>
                          <a:spcPts val="1200"/>
                        </a:lnSpc>
                        <a:buNone/>
                      </a:pPr>
                      <a:r>
                        <a:rPr lang="cs-CZ" sz="1000" dirty="0">
                          <a:effectLst/>
                          <a:latin typeface="Calibri"/>
                        </a:rPr>
                        <a:t>Servis do 31.5.2026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213675874"/>
                  </a:ext>
                </a:extLst>
              </a:tr>
              <a:tr h="567752">
                <a:tc>
                  <a:txBody>
                    <a:bodyPr/>
                    <a:lstStyle/>
                    <a:p>
                      <a:pPr rtl="0" fontAlgn="base">
                        <a:lnSpc>
                          <a:spcPts val="1200"/>
                        </a:lnSpc>
                        <a:buNone/>
                      </a:pPr>
                      <a:r>
                        <a:rPr lang="cs-CZ" sz="1000" dirty="0">
                          <a:effectLst/>
                          <a:latin typeface="Calibri"/>
                        </a:rPr>
                        <a:t>Podpora projektů pro </a:t>
                      </a:r>
                      <a:r>
                        <a:rPr lang="cs-CZ" sz="1000" dirty="0" err="1">
                          <a:effectLst/>
                          <a:latin typeface="Calibri"/>
                        </a:rPr>
                        <a:t>inov</a:t>
                      </a:r>
                      <a:r>
                        <a:rPr lang="cs-CZ" sz="1000" dirty="0">
                          <a:effectLst/>
                          <a:latin typeface="Calibri"/>
                        </a:rPr>
                        <a:t>. Technologie ve zdrav. - telemedicína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DD6EE"/>
                    </a:solidFill>
                  </a:tcPr>
                </a:tc>
                <a:tc>
                  <a:txBody>
                    <a:bodyPr/>
                    <a:lstStyle/>
                    <a:p>
                      <a:pPr algn="ctr" rtl="0" fontAlgn="base">
                        <a:lnSpc>
                          <a:spcPts val="1200"/>
                        </a:lnSpc>
                        <a:buNone/>
                      </a:pPr>
                      <a:r>
                        <a:rPr lang="cs-CZ" sz="1000" dirty="0">
                          <a:effectLst/>
                          <a:latin typeface="Calibri"/>
                        </a:rPr>
                        <a:t>FNOL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r" rtl="0" fontAlgn="base">
                        <a:lnSpc>
                          <a:spcPts val="1200"/>
                        </a:lnSpc>
                        <a:buNone/>
                      </a:pPr>
                      <a:r>
                        <a:rPr lang="cs-CZ" sz="1000" dirty="0">
                          <a:effectLst/>
                          <a:latin typeface="Calibri"/>
                        </a:rPr>
                        <a:t>170.000.000 Kč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fontAlgn="base">
                        <a:lnSpc>
                          <a:spcPts val="1200"/>
                        </a:lnSpc>
                        <a:buNone/>
                      </a:pPr>
                      <a:r>
                        <a:rPr lang="cs-CZ" sz="1000" dirty="0">
                          <a:effectLst/>
                          <a:latin typeface="Calibri"/>
                        </a:rPr>
                        <a:t>Žlutá - drobné odchylky od harmonogramu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buNone/>
                      </a:pPr>
                      <a:r>
                        <a:rPr lang="cs-CZ" sz="1000" dirty="0">
                          <a:effectLst/>
                          <a:latin typeface="Calibri"/>
                        </a:rPr>
                        <a:t>31.5.2026 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0475414"/>
                  </a:ext>
                </a:extLst>
              </a:tr>
              <a:tr h="411132">
                <a:tc>
                  <a:txBody>
                    <a:bodyPr/>
                    <a:lstStyle/>
                    <a:p>
                      <a:pPr rtl="0" fontAlgn="base">
                        <a:lnSpc>
                          <a:spcPts val="1200"/>
                        </a:lnSpc>
                        <a:buNone/>
                      </a:pPr>
                      <a:r>
                        <a:rPr lang="cs-CZ" sz="1000" dirty="0">
                          <a:effectLst/>
                          <a:latin typeface="Calibri"/>
                        </a:rPr>
                        <a:t>Vzdělávací programy elektronického zdravotnictví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DD6EE"/>
                    </a:solidFill>
                  </a:tcPr>
                </a:tc>
                <a:tc>
                  <a:txBody>
                    <a:bodyPr/>
                    <a:lstStyle/>
                    <a:p>
                      <a:pPr algn="ctr" rtl="0" fontAlgn="base">
                        <a:lnSpc>
                          <a:spcPts val="1200"/>
                        </a:lnSpc>
                        <a:buNone/>
                      </a:pPr>
                      <a:r>
                        <a:rPr lang="cs-CZ" sz="1000" dirty="0">
                          <a:effectLst/>
                          <a:latin typeface="Calibri"/>
                        </a:rPr>
                        <a:t>IPVZ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r" rtl="0" fontAlgn="base">
                        <a:lnSpc>
                          <a:spcPts val="1200"/>
                        </a:lnSpc>
                        <a:buNone/>
                      </a:pPr>
                      <a:r>
                        <a:rPr lang="cs-CZ" sz="1000" dirty="0">
                          <a:effectLst/>
                          <a:latin typeface="Calibri"/>
                        </a:rPr>
                        <a:t>12.000.000 Kč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fontAlgn="base">
                        <a:lnSpc>
                          <a:spcPts val="1200"/>
                        </a:lnSpc>
                        <a:buNone/>
                      </a:pPr>
                      <a:r>
                        <a:rPr lang="cs-CZ" sz="1000" dirty="0">
                          <a:effectLst/>
                          <a:latin typeface="Calibri"/>
                        </a:rPr>
                        <a:t>Projekt ukončen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buNone/>
                      </a:pPr>
                      <a:r>
                        <a:rPr lang="cs-CZ" sz="1000" dirty="0">
                          <a:effectLst/>
                          <a:latin typeface="Calibri"/>
                        </a:rPr>
                        <a:t>30. 06.2025 </a:t>
                      </a:r>
                      <a:endParaRPr lang="cs-CZ" dirty="0">
                        <a:effectLst/>
                        <a:latin typeface="Calibri"/>
                      </a:endParaRPr>
                    </a:p>
                  </a:txBody>
                  <a:tcPr marL="66675" marR="6667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37107289"/>
                  </a:ext>
                </a:extLst>
              </a:tr>
            </a:tbl>
          </a:graphicData>
        </a:graphic>
      </p:graphicFrame>
    </p:spTree>
    <p:extLst>
      <p:ext uri="{BB962C8B-B14F-4D97-AF65-F5344CB8AC3E}">
        <p14:creationId xmlns:p14="http://schemas.microsoft.com/office/powerpoint/2010/main" val="1691032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FA26-0861-F82E-6A62-3528439A2C08}"/>
              </a:ext>
            </a:extLst>
          </p:cNvPr>
          <p:cNvSpPr>
            <a:spLocks noGrp="1"/>
          </p:cNvSpPr>
          <p:nvPr>
            <p:ph type="title"/>
          </p:nvPr>
        </p:nvSpPr>
        <p:spPr>
          <a:xfrm>
            <a:off x="540000" y="365125"/>
            <a:ext cx="11088000" cy="701623"/>
          </a:xfrm>
        </p:spPr>
        <p:txBody>
          <a:bodyPr>
            <a:normAutofit fontScale="90000"/>
          </a:bodyPr>
          <a:lstStyle/>
          <a:p>
            <a:r>
              <a:rPr lang="cs-CZ" sz="2000"/>
              <a:t>Bilance NPO projektů</a:t>
            </a:r>
            <a:br>
              <a:rPr lang="cs-CZ" sz="2000"/>
            </a:br>
            <a:br>
              <a:rPr lang="cs-CZ" sz="2000"/>
            </a:br>
            <a:endParaRPr lang="cs-CZ" sz="2000">
              <a:solidFill>
                <a:srgbClr val="FF0000"/>
              </a:solidFill>
            </a:endParaRPr>
          </a:p>
        </p:txBody>
      </p:sp>
      <p:sp>
        <p:nvSpPr>
          <p:cNvPr id="4" name="Slide Number Placeholder 3">
            <a:extLst>
              <a:ext uri="{FF2B5EF4-FFF2-40B4-BE49-F238E27FC236}">
                <a16:creationId xmlns:a16="http://schemas.microsoft.com/office/drawing/2014/main" id="{67AB3E80-9C37-5BCA-151C-992DE44910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grpSp>
        <p:nvGrpSpPr>
          <p:cNvPr id="10" name="Group 4">
            <a:extLst>
              <a:ext uri="{FF2B5EF4-FFF2-40B4-BE49-F238E27FC236}">
                <a16:creationId xmlns:a16="http://schemas.microsoft.com/office/drawing/2014/main" id="{C9426AA7-0CB8-A930-DF15-5DB1B3782EDD}"/>
              </a:ext>
            </a:extLst>
          </p:cNvPr>
          <p:cNvGrpSpPr/>
          <p:nvPr/>
        </p:nvGrpSpPr>
        <p:grpSpPr>
          <a:xfrm>
            <a:off x="4966535" y="61472"/>
            <a:ext cx="6581595" cy="747741"/>
            <a:chOff x="0" y="0"/>
            <a:chExt cx="7627892" cy="866611"/>
          </a:xfrm>
        </p:grpSpPr>
        <p:pic>
          <p:nvPicPr>
            <p:cNvPr id="12" name="Picture 5" descr="A logo with blue and red arrows&#10;&#10;Description automatically generated">
              <a:extLst>
                <a:ext uri="{FF2B5EF4-FFF2-40B4-BE49-F238E27FC236}">
                  <a16:creationId xmlns:a16="http://schemas.microsoft.com/office/drawing/2014/main" id="{6E40A6C3-F599-8379-75BC-AB490CB4B3E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1045" y1="49576" x2="35795" y2="49212"/>
                          <a14:foregroundMark x1="45614" y1="45253" x2="57977" y2="44485"/>
                          <a14:foregroundMark x1="57977" y1="44485" x2="45136" y2="60970"/>
                          <a14:foregroundMark x1="45136" y1="60970" x2="75364" y2="59879"/>
                          <a14:foregroundMark x1="77795" y1="54990" x2="43273" y2="56081"/>
                          <a14:foregroundMark x1="43273" y1="56081" x2="52864" y2="42747"/>
                          <a14:foregroundMark x1="52864" y1="42747" x2="69568" y2="40566"/>
                          <a14:foregroundMark x1="84750" y1="58182" x2="61273" y2="41697"/>
                          <a14:foregroundMark x1="61273" y1="41697" x2="44545" y2="42545"/>
                          <a14:foregroundMark x1="44545" y1="42545" x2="44977" y2="61010"/>
                          <a14:foregroundMark x1="37909" y1="63838" x2="37909" y2="39232"/>
                          <a14:foregroundMark x1="37909" y1="39232" x2="50045" y2="29697"/>
                          <a14:foregroundMark x1="50045" y1="29697" x2="77568" y2="31071"/>
                          <a14:foregroundMark x1="77568" y1="31071" x2="86500" y2="75394"/>
                          <a14:foregroundMark x1="86500" y1="75394" x2="33273" y2="67030"/>
                          <a14:foregroundMark x1="52364" y1="52000" x2="69568" y2="53495"/>
                          <a14:foregroundMark x1="40227" y1="45616" x2="25864" y2="27354"/>
                          <a14:foregroundMark x1="25864" y1="27354" x2="14955" y2="34424"/>
                          <a14:foregroundMark x1="14955" y1="34424" x2="15000" y2="59677"/>
                          <a14:foregroundMark x1="15000" y1="59677" x2="40750" y2="66263"/>
                          <a14:foregroundMark x1="30955" y1="55960" x2="32114" y2="44889"/>
                          <a14:foregroundMark x1="32114" y1="44889" x2="35068" y2="50303"/>
                          <a14:foregroundMark x1="35068" y1="50303" x2="35273" y2="49737"/>
                          <a14:foregroundMark x1="28091" y1="51838" x2="24091" y2="49010"/>
                          <a14:foregroundMark x1="24091" y1="49010" x2="19136" y2="46949"/>
                          <a14:foregroundMark x1="25250" y1="42626" x2="25455" y2="56323"/>
                          <a14:foregroundMark x1="31795" y1="65495" x2="15341" y2="61778"/>
                          <a14:foregroundMark x1="15341" y1="61778" x2="30636" y2="66061"/>
                          <a14:foregroundMark x1="30636" y1="66061" x2="30636" y2="66061"/>
                          <a14:foregroundMark x1="30636" y1="66061" x2="19023" y2="64929"/>
                          <a14:foregroundMark x1="19023" y1="64929" x2="19023" y2="64929"/>
                          <a14:foregroundMark x1="81591" y1="60242" x2="81795" y2="48444"/>
                          <a14:foregroundMark x1="81795" y1="48444" x2="83795" y2="56323"/>
                        </a14:backgroundRemoval>
                      </a14:imgEffect>
                    </a14:imgLayer>
                  </a14:imgProps>
                </a:ext>
                <a:ext uri="{28A0092B-C50C-407E-A947-70E740481C1C}">
                  <a14:useLocalDpi xmlns:a14="http://schemas.microsoft.com/office/drawing/2010/main" val="0"/>
                </a:ext>
              </a:extLst>
            </a:blip>
            <a:srcRect l="8027" t="17725" r="14444" b="17995"/>
            <a:stretch/>
          </p:blipFill>
          <p:spPr>
            <a:xfrm>
              <a:off x="0" y="0"/>
              <a:ext cx="1858190" cy="866611"/>
            </a:xfrm>
            <a:prstGeom prst="rect">
              <a:avLst/>
            </a:prstGeom>
          </p:spPr>
        </p:pic>
        <p:pic>
          <p:nvPicPr>
            <p:cNvPr id="13" name="Grafický objekt 12">
              <a:extLst>
                <a:ext uri="{FF2B5EF4-FFF2-40B4-BE49-F238E27FC236}">
                  <a16:creationId xmlns:a16="http://schemas.microsoft.com/office/drawing/2014/main" id="{617B7A0B-FBC1-DDEB-F711-968DD5939A1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89755" y="146131"/>
              <a:ext cx="1722999" cy="574348"/>
            </a:xfrm>
            <a:prstGeom prst="rect">
              <a:avLst/>
            </a:prstGeom>
          </p:spPr>
        </p:pic>
        <p:pic>
          <p:nvPicPr>
            <p:cNvPr id="14" name="Obrázek 15">
              <a:extLst>
                <a:ext uri="{FF2B5EF4-FFF2-40B4-BE49-F238E27FC236}">
                  <a16:creationId xmlns:a16="http://schemas.microsoft.com/office/drawing/2014/main" id="{A36ED5D1-7388-CAA0-3C2D-EED4CD98B7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8179" y="116031"/>
              <a:ext cx="2360785" cy="634549"/>
            </a:xfrm>
            <a:prstGeom prst="rect">
              <a:avLst/>
            </a:prstGeom>
          </p:spPr>
        </p:pic>
        <p:pic>
          <p:nvPicPr>
            <p:cNvPr id="15" name="Obrázek 47" descr="Obsah obrázku logo&#10;&#10;Popis byl vytvořen automaticky">
              <a:extLst>
                <a:ext uri="{FF2B5EF4-FFF2-40B4-BE49-F238E27FC236}">
                  <a16:creationId xmlns:a16="http://schemas.microsoft.com/office/drawing/2014/main" id="{03DA0C96-8638-22EC-5860-44BD5B02B68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558" t="10656" r="12683" b="14821"/>
            <a:stretch/>
          </p:blipFill>
          <p:spPr>
            <a:xfrm>
              <a:off x="6223544" y="21351"/>
              <a:ext cx="1404348" cy="823909"/>
            </a:xfrm>
            <a:prstGeom prst="rect">
              <a:avLst/>
            </a:prstGeom>
          </p:spPr>
        </p:pic>
      </p:grpSp>
      <p:grpSp>
        <p:nvGrpSpPr>
          <p:cNvPr id="16" name="Skupina 15">
            <a:extLst>
              <a:ext uri="{FF2B5EF4-FFF2-40B4-BE49-F238E27FC236}">
                <a16:creationId xmlns:a16="http://schemas.microsoft.com/office/drawing/2014/main" id="{610672AE-665C-A966-ACEC-DB9AE5982AC2}"/>
              </a:ext>
            </a:extLst>
          </p:cNvPr>
          <p:cNvGrpSpPr/>
          <p:nvPr/>
        </p:nvGrpSpPr>
        <p:grpSpPr>
          <a:xfrm>
            <a:off x="612099" y="838867"/>
            <a:ext cx="10898001" cy="45719"/>
            <a:chOff x="0" y="0"/>
            <a:chExt cx="5716278" cy="72000"/>
          </a:xfrm>
        </p:grpSpPr>
        <p:sp>
          <p:nvSpPr>
            <p:cNvPr id="17" name="Obdélník 16">
              <a:extLst>
                <a:ext uri="{FF2B5EF4-FFF2-40B4-BE49-F238E27FC236}">
                  <a16:creationId xmlns:a16="http://schemas.microsoft.com/office/drawing/2014/main" id="{0B8DA64E-91EA-675C-A9FC-860DD2E0DE97}"/>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Obdélník 17">
              <a:extLst>
                <a:ext uri="{FF2B5EF4-FFF2-40B4-BE49-F238E27FC236}">
                  <a16:creationId xmlns:a16="http://schemas.microsoft.com/office/drawing/2014/main" id="{7E95D9E0-8236-7C79-AB2A-E734A8FE1962}"/>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Obdélník 18">
              <a:extLst>
                <a:ext uri="{FF2B5EF4-FFF2-40B4-BE49-F238E27FC236}">
                  <a16:creationId xmlns:a16="http://schemas.microsoft.com/office/drawing/2014/main" id="{16396030-1581-F2F4-D0DA-C315E1422A28}"/>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Obdélník 19">
              <a:extLst>
                <a:ext uri="{FF2B5EF4-FFF2-40B4-BE49-F238E27FC236}">
                  <a16:creationId xmlns:a16="http://schemas.microsoft.com/office/drawing/2014/main" id="{6AFE5219-306C-1389-58CA-A9D2D3E90233}"/>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aphicFrame>
        <p:nvGraphicFramePr>
          <p:cNvPr id="6" name="Table 5">
            <a:extLst>
              <a:ext uri="{FF2B5EF4-FFF2-40B4-BE49-F238E27FC236}">
                <a16:creationId xmlns:a16="http://schemas.microsoft.com/office/drawing/2014/main" id="{961CF306-1223-4732-281D-59E96663E71F}"/>
              </a:ext>
            </a:extLst>
          </p:cNvPr>
          <p:cNvGraphicFramePr>
            <a:graphicFrameLocks noGrp="1"/>
          </p:cNvGraphicFramePr>
          <p:nvPr/>
        </p:nvGraphicFramePr>
        <p:xfrm>
          <a:off x="1866900" y="1320800"/>
          <a:ext cx="8457611" cy="4909299"/>
        </p:xfrm>
        <a:graphic>
          <a:graphicData uri="http://schemas.openxmlformats.org/drawingml/2006/table">
            <a:tbl>
              <a:tblPr bandRow="1">
                <a:tableStyleId>{5C22544A-7EE6-4342-B048-85BDC9FD1C3A}</a:tableStyleId>
              </a:tblPr>
              <a:tblGrid>
                <a:gridCol w="5177901">
                  <a:extLst>
                    <a:ext uri="{9D8B030D-6E8A-4147-A177-3AD203B41FA5}">
                      <a16:colId xmlns:a16="http://schemas.microsoft.com/office/drawing/2014/main" val="3793693385"/>
                    </a:ext>
                  </a:extLst>
                </a:gridCol>
                <a:gridCol w="1639855">
                  <a:extLst>
                    <a:ext uri="{9D8B030D-6E8A-4147-A177-3AD203B41FA5}">
                      <a16:colId xmlns:a16="http://schemas.microsoft.com/office/drawing/2014/main" val="3352179810"/>
                    </a:ext>
                  </a:extLst>
                </a:gridCol>
                <a:gridCol w="1639855">
                  <a:extLst>
                    <a:ext uri="{9D8B030D-6E8A-4147-A177-3AD203B41FA5}">
                      <a16:colId xmlns:a16="http://schemas.microsoft.com/office/drawing/2014/main" val="2325489974"/>
                    </a:ext>
                  </a:extLst>
                </a:gridCol>
              </a:tblGrid>
              <a:tr h="654856">
                <a:tc>
                  <a:txBody>
                    <a:bodyPr/>
                    <a:lstStyle/>
                    <a:p>
                      <a:pPr algn="ctr" fontAlgn="base">
                        <a:lnSpc>
                          <a:spcPts val="1575"/>
                        </a:lnSpc>
                        <a:buNone/>
                      </a:pPr>
                      <a:r>
                        <a:rPr lang="cs-CZ" sz="1300" b="1" dirty="0">
                          <a:solidFill>
                            <a:srgbClr val="FFFFFF"/>
                          </a:solidFill>
                          <a:effectLst/>
                          <a:latin typeface="Calibri"/>
                        </a:rPr>
                        <a:t>Registrační číslo a název projektu</a:t>
                      </a:r>
                      <a:r>
                        <a:rPr lang="cs-CZ" sz="1300" dirty="0">
                          <a:solidFill>
                            <a:srgbClr val="FFFFFF"/>
                          </a:solidFill>
                          <a:effectLst/>
                          <a:latin typeface="Calibri"/>
                        </a:rPr>
                        <a:t> </a:t>
                      </a:r>
                      <a:endParaRPr lang="cs-CZ" dirty="0">
                        <a:effectLst/>
                        <a:latin typeface="Calibri"/>
                      </a:endParaRPr>
                    </a:p>
                  </a:txBody>
                  <a:tcPr marL="38100" marR="38100" anchor="ctr">
                    <a:lnL w="9525" cap="flat" cmpd="sng" algn="ctr">
                      <a:solidFill>
                        <a:srgbClr val="FFFFFF"/>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546A"/>
                    </a:solidFill>
                  </a:tcPr>
                </a:tc>
                <a:tc>
                  <a:txBody>
                    <a:bodyPr/>
                    <a:lstStyle/>
                    <a:p>
                      <a:pPr algn="ctr" fontAlgn="base">
                        <a:lnSpc>
                          <a:spcPts val="1425"/>
                        </a:lnSpc>
                        <a:buNone/>
                      </a:pPr>
                      <a:r>
                        <a:rPr lang="cs-CZ" sz="1200" b="1" dirty="0">
                          <a:solidFill>
                            <a:srgbClr val="FFFFFF"/>
                          </a:solidFill>
                          <a:effectLst/>
                          <a:latin typeface="Calibri"/>
                        </a:rPr>
                        <a:t>Celková dotace bez DPH</a:t>
                      </a:r>
                      <a:r>
                        <a:rPr lang="cs-CZ" sz="1200" dirty="0">
                          <a:solidFill>
                            <a:srgbClr val="FFFFFF"/>
                          </a:solidFill>
                          <a:effectLst/>
                          <a:latin typeface="Calibri"/>
                        </a:rPr>
                        <a:t> </a:t>
                      </a:r>
                      <a:endParaRPr lang="cs-CZ" dirty="0">
                        <a:effectLst/>
                        <a:latin typeface="Calibri"/>
                      </a:endParaRPr>
                    </a:p>
                  </a:txBody>
                  <a:tcPr marL="38100" marR="381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44546A"/>
                    </a:solidFill>
                  </a:tcPr>
                </a:tc>
                <a:tc>
                  <a:txBody>
                    <a:bodyPr/>
                    <a:lstStyle/>
                    <a:p>
                      <a:pPr algn="ctr" fontAlgn="base">
                        <a:lnSpc>
                          <a:spcPts val="1425"/>
                        </a:lnSpc>
                        <a:buNone/>
                      </a:pPr>
                      <a:r>
                        <a:rPr lang="cs-CZ" sz="1200" b="1" dirty="0">
                          <a:solidFill>
                            <a:srgbClr val="FFFFFF"/>
                          </a:solidFill>
                          <a:effectLst/>
                          <a:latin typeface="Calibri"/>
                        </a:rPr>
                        <a:t>Celkem zbývá z dotace bez DPH</a:t>
                      </a:r>
                      <a:r>
                        <a:rPr lang="cs-CZ" sz="1200" dirty="0">
                          <a:solidFill>
                            <a:srgbClr val="FFFFFF"/>
                          </a:solidFill>
                          <a:effectLst/>
                          <a:latin typeface="Calibri"/>
                        </a:rPr>
                        <a:t> </a:t>
                      </a:r>
                      <a:endParaRPr lang="cs-CZ" dirty="0">
                        <a:effectLst/>
                        <a:latin typeface="Calibri"/>
                      </a:endParaRPr>
                    </a:p>
                  </a:txBody>
                  <a:tcPr marL="38100" marR="381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44546A"/>
                    </a:solidFill>
                  </a:tcPr>
                </a:tc>
                <a:extLst>
                  <a:ext uri="{0D108BD9-81ED-4DB2-BD59-A6C34878D82A}">
                    <a16:rowId xmlns:a16="http://schemas.microsoft.com/office/drawing/2014/main" val="3008334138"/>
                  </a:ext>
                </a:extLst>
              </a:tr>
              <a:tr h="563904">
                <a:tc>
                  <a:txBody>
                    <a:bodyPr/>
                    <a:lstStyle/>
                    <a:p>
                      <a:pPr fontAlgn="base">
                        <a:lnSpc>
                          <a:spcPts val="1200"/>
                        </a:lnSpc>
                        <a:buNone/>
                      </a:pPr>
                      <a:r>
                        <a:rPr lang="cs-CZ" sz="1000" b="1" dirty="0">
                          <a:effectLst/>
                          <a:latin typeface="Calibri"/>
                        </a:rPr>
                        <a:t>CZ.31.1.01/MV/22_26/0000026 Podpora rozvoje digitální transformace ve zdravotnictví –</a:t>
                      </a:r>
                      <a:r>
                        <a:rPr lang="cs-CZ" sz="1000" dirty="0">
                          <a:effectLst/>
                          <a:latin typeface="WordVisiCarriageReturn"/>
                        </a:rPr>
                        <a:t> </a:t>
                      </a:r>
                      <a:br>
                        <a:rPr lang="cs-CZ" sz="1000" dirty="0">
                          <a:effectLst/>
                          <a:latin typeface="WordVisiCarriageReturn"/>
                        </a:rPr>
                      </a:br>
                      <a:r>
                        <a:rPr lang="cs-CZ" sz="1000" b="1" dirty="0">
                          <a:effectLst/>
                          <a:latin typeface="Calibri"/>
                        </a:rPr>
                        <a:t> interoperabilita I Standardizační prostředí</a:t>
                      </a:r>
                      <a:r>
                        <a:rPr lang="cs-CZ" sz="1000" dirty="0">
                          <a:effectLst/>
                          <a:latin typeface="Calibri"/>
                        </a:rPr>
                        <a:t> </a:t>
                      </a:r>
                      <a:endParaRPr lang="cs-CZ" dirty="0">
                        <a:effectLst/>
                        <a:latin typeface="Calibri"/>
                      </a:endParaRPr>
                    </a:p>
                  </a:txBody>
                  <a:tcPr marL="38100" marR="38100" anchor="b">
                    <a:lnL w="9525" cap="flat" cmpd="sng" algn="ctr">
                      <a:solidFill>
                        <a:srgbClr val="FFFFFF"/>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6EE"/>
                    </a:solidFill>
                  </a:tcPr>
                </a:tc>
                <a:tc>
                  <a:txBody>
                    <a:bodyPr/>
                    <a:lstStyle/>
                    <a:p>
                      <a:pPr algn="r" fontAlgn="base">
                        <a:lnSpc>
                          <a:spcPts val="1350"/>
                        </a:lnSpc>
                        <a:buNone/>
                      </a:pPr>
                      <a:r>
                        <a:rPr lang="cs-CZ" sz="1100" dirty="0">
                          <a:effectLst/>
                          <a:latin typeface="Aptos Narrow"/>
                        </a:rPr>
                        <a:t>177 690 000 Kč </a:t>
                      </a:r>
                      <a:endParaRPr lang="cs-CZ" dirty="0">
                        <a:effectLst/>
                        <a:latin typeface="Aptos Narrow"/>
                      </a:endParaRPr>
                    </a:p>
                  </a:txBody>
                  <a:tcPr marL="38100" marR="381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lnSpc>
                          <a:spcPct val="107000"/>
                        </a:lnSpc>
                        <a:spcAft>
                          <a:spcPts val="0"/>
                        </a:spcAft>
                      </a:pPr>
                      <a:r>
                        <a:rPr lang="cs-CZ" sz="1100" kern="100" dirty="0">
                          <a:solidFill>
                            <a:srgbClr val="000000"/>
                          </a:solidFill>
                          <a:effectLst/>
                          <a:latin typeface="Aptos Narrow"/>
                          <a:ea typeface="Aptos Narrow"/>
                          <a:cs typeface="Aptos Narrow"/>
                        </a:rPr>
                        <a:t>93 903 790 Kč</a:t>
                      </a:r>
                      <a:endParaRPr lang="cs-CZ"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0062545"/>
                  </a:ext>
                </a:extLst>
              </a:tr>
              <a:tr h="272857">
                <a:tc>
                  <a:txBody>
                    <a:bodyPr/>
                    <a:lstStyle/>
                    <a:p>
                      <a:pPr fontAlgn="base">
                        <a:lnSpc>
                          <a:spcPts val="1200"/>
                        </a:lnSpc>
                        <a:buNone/>
                      </a:pPr>
                      <a:r>
                        <a:rPr lang="cs-CZ" sz="1000" b="1" dirty="0">
                          <a:effectLst/>
                          <a:latin typeface="Calibri"/>
                        </a:rPr>
                        <a:t>CZ.31.1.0/0.0/0.0/22_032/0007716 Sekundární využití zdravotních dat</a:t>
                      </a:r>
                      <a:r>
                        <a:rPr lang="cs-CZ" sz="1000" dirty="0">
                          <a:effectLst/>
                          <a:latin typeface="Calibri"/>
                        </a:rPr>
                        <a:t> </a:t>
                      </a:r>
                      <a:endParaRPr lang="cs-CZ" dirty="0">
                        <a:effectLst/>
                        <a:latin typeface="Calibri"/>
                      </a:endParaRPr>
                    </a:p>
                  </a:txBody>
                  <a:tcPr marL="38100" marR="38100" anchor="b">
                    <a:lnL w="9525" cap="flat" cmpd="sng" algn="ctr">
                      <a:solidFill>
                        <a:srgbClr val="FFFFFF"/>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6EE"/>
                    </a:solidFill>
                  </a:tcPr>
                </a:tc>
                <a:tc>
                  <a:txBody>
                    <a:bodyPr/>
                    <a:lstStyle/>
                    <a:p>
                      <a:pPr algn="r" fontAlgn="base">
                        <a:lnSpc>
                          <a:spcPts val="1350"/>
                        </a:lnSpc>
                        <a:buNone/>
                      </a:pPr>
                      <a:r>
                        <a:rPr lang="cs-CZ" sz="1100" dirty="0">
                          <a:effectLst/>
                          <a:latin typeface="Aptos Narrow"/>
                        </a:rPr>
                        <a:t>13 000 000 Kč </a:t>
                      </a:r>
                      <a:endParaRPr lang="cs-CZ" dirty="0">
                        <a:effectLst/>
                        <a:latin typeface="Aptos Narrow"/>
                      </a:endParaRPr>
                    </a:p>
                  </a:txBody>
                  <a:tcPr marL="38100" marR="381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lnSpc>
                          <a:spcPct val="107000"/>
                        </a:lnSpc>
                        <a:spcAft>
                          <a:spcPts val="0"/>
                        </a:spcAft>
                      </a:pPr>
                      <a:r>
                        <a:rPr lang="cs-CZ" sz="1100" kern="100" dirty="0">
                          <a:solidFill>
                            <a:srgbClr val="000000"/>
                          </a:solidFill>
                          <a:effectLst/>
                          <a:latin typeface="Aptos Narrow"/>
                          <a:ea typeface="Aptos Narrow"/>
                          <a:cs typeface="Aptos Narrow"/>
                        </a:rPr>
                        <a:t>12 299 721 Kč</a:t>
                      </a:r>
                      <a:endParaRPr lang="cs-CZ"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3187027"/>
                  </a:ext>
                </a:extLst>
              </a:tr>
              <a:tr h="400191">
                <a:tc>
                  <a:txBody>
                    <a:bodyPr/>
                    <a:lstStyle/>
                    <a:p>
                      <a:pPr fontAlgn="base">
                        <a:lnSpc>
                          <a:spcPts val="1200"/>
                        </a:lnSpc>
                        <a:buNone/>
                      </a:pPr>
                      <a:r>
                        <a:rPr lang="cs-CZ" sz="1000" b="1" dirty="0">
                          <a:effectLst/>
                          <a:latin typeface="Calibri"/>
                        </a:rPr>
                        <a:t>CZ.31.1.0/0.0/0.0/22_032/0007723 Podpora digitálních služeb ve zdravotnictví a katalog služeb</a:t>
                      </a:r>
                      <a:r>
                        <a:rPr lang="cs-CZ" sz="1000" dirty="0">
                          <a:effectLst/>
                          <a:latin typeface="Calibri"/>
                        </a:rPr>
                        <a:t> </a:t>
                      </a:r>
                      <a:endParaRPr lang="cs-CZ" dirty="0">
                        <a:effectLst/>
                        <a:latin typeface="Calibri"/>
                      </a:endParaRPr>
                    </a:p>
                  </a:txBody>
                  <a:tcPr marL="38100" marR="38100" anchor="b">
                    <a:lnL w="9525" cap="flat" cmpd="sng" algn="ctr">
                      <a:solidFill>
                        <a:srgbClr val="FFFFFF"/>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6EE"/>
                    </a:solidFill>
                  </a:tcPr>
                </a:tc>
                <a:tc>
                  <a:txBody>
                    <a:bodyPr/>
                    <a:lstStyle/>
                    <a:p>
                      <a:pPr algn="r" fontAlgn="base">
                        <a:lnSpc>
                          <a:spcPts val="1350"/>
                        </a:lnSpc>
                        <a:buNone/>
                      </a:pPr>
                      <a:r>
                        <a:rPr lang="cs-CZ" sz="1100" dirty="0">
                          <a:effectLst/>
                          <a:latin typeface="Aptos Narrow"/>
                        </a:rPr>
                        <a:t>160 000 000 Kč </a:t>
                      </a:r>
                      <a:endParaRPr lang="cs-CZ" dirty="0">
                        <a:effectLst/>
                        <a:latin typeface="Aptos Narrow"/>
                      </a:endParaRPr>
                    </a:p>
                  </a:txBody>
                  <a:tcPr marL="38100" marR="381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lnSpc>
                          <a:spcPct val="107000"/>
                        </a:lnSpc>
                        <a:spcAft>
                          <a:spcPts val="0"/>
                        </a:spcAft>
                      </a:pPr>
                      <a:r>
                        <a:rPr lang="cs-CZ" sz="1100" kern="100" dirty="0">
                          <a:solidFill>
                            <a:srgbClr val="000000"/>
                          </a:solidFill>
                          <a:effectLst/>
                          <a:latin typeface="Aptos Narrow"/>
                          <a:ea typeface="Aptos Narrow"/>
                          <a:cs typeface="Aptos Narrow"/>
                        </a:rPr>
                        <a:t>64 568 050 Kč</a:t>
                      </a:r>
                      <a:endParaRPr lang="cs-CZ"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8555712"/>
                  </a:ext>
                </a:extLst>
              </a:tr>
              <a:tr h="418380">
                <a:tc>
                  <a:txBody>
                    <a:bodyPr/>
                    <a:lstStyle/>
                    <a:p>
                      <a:pPr fontAlgn="base">
                        <a:lnSpc>
                          <a:spcPts val="1200"/>
                        </a:lnSpc>
                        <a:buNone/>
                      </a:pPr>
                      <a:r>
                        <a:rPr lang="cs-CZ" sz="1000" b="1" dirty="0">
                          <a:effectLst/>
                          <a:latin typeface="Calibri"/>
                        </a:rPr>
                        <a:t>CZ.31.1.0/0.0/0.0/22_032/0007718 Portálové řešení elektronického</a:t>
                      </a:r>
                      <a:r>
                        <a:rPr lang="cs-CZ" sz="1000" dirty="0">
                          <a:effectLst/>
                          <a:latin typeface="WordVisiCarriageReturn"/>
                        </a:rPr>
                        <a:t> </a:t>
                      </a:r>
                      <a:br>
                        <a:rPr lang="cs-CZ" sz="1000" dirty="0">
                          <a:effectLst/>
                          <a:latin typeface="WordVisiCarriageReturn"/>
                        </a:rPr>
                      </a:br>
                      <a:r>
                        <a:rPr lang="cs-CZ" sz="1000" b="1" dirty="0">
                          <a:effectLst/>
                          <a:latin typeface="Calibri"/>
                        </a:rPr>
                        <a:t> zdravotnictví</a:t>
                      </a:r>
                      <a:r>
                        <a:rPr lang="cs-CZ" sz="1000" dirty="0">
                          <a:effectLst/>
                          <a:latin typeface="Calibri"/>
                        </a:rPr>
                        <a:t> </a:t>
                      </a:r>
                      <a:endParaRPr lang="cs-CZ" dirty="0">
                        <a:effectLst/>
                        <a:latin typeface="Calibri"/>
                      </a:endParaRPr>
                    </a:p>
                  </a:txBody>
                  <a:tcPr marL="38100" marR="38100" anchor="b">
                    <a:lnL w="9525" cap="flat" cmpd="sng" algn="ctr">
                      <a:solidFill>
                        <a:srgbClr val="FFFFFF"/>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6EE"/>
                    </a:solidFill>
                  </a:tcPr>
                </a:tc>
                <a:tc>
                  <a:txBody>
                    <a:bodyPr/>
                    <a:lstStyle/>
                    <a:p>
                      <a:pPr algn="r" fontAlgn="base">
                        <a:lnSpc>
                          <a:spcPts val="1350"/>
                        </a:lnSpc>
                        <a:buNone/>
                      </a:pPr>
                      <a:r>
                        <a:rPr lang="cs-CZ" sz="1100" dirty="0">
                          <a:effectLst/>
                          <a:latin typeface="Aptos Narrow"/>
                        </a:rPr>
                        <a:t>50 000 000 Kč </a:t>
                      </a:r>
                      <a:endParaRPr lang="cs-CZ" dirty="0">
                        <a:effectLst/>
                        <a:latin typeface="Aptos Narrow"/>
                      </a:endParaRPr>
                    </a:p>
                  </a:txBody>
                  <a:tcPr marL="38100" marR="381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lnSpc>
                          <a:spcPct val="107000"/>
                        </a:lnSpc>
                        <a:spcAft>
                          <a:spcPts val="0"/>
                        </a:spcAft>
                      </a:pPr>
                      <a:r>
                        <a:rPr lang="cs-CZ" sz="1100" kern="100" dirty="0">
                          <a:solidFill>
                            <a:srgbClr val="000000"/>
                          </a:solidFill>
                          <a:effectLst/>
                          <a:latin typeface="Aptos Narrow"/>
                          <a:ea typeface="Aptos Narrow"/>
                          <a:cs typeface="Aptos Narrow"/>
                        </a:rPr>
                        <a:t>34 504 507 Kč</a:t>
                      </a:r>
                      <a:endParaRPr lang="cs-CZ"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5333365"/>
                  </a:ext>
                </a:extLst>
              </a:tr>
              <a:tr h="400191">
                <a:tc>
                  <a:txBody>
                    <a:bodyPr/>
                    <a:lstStyle/>
                    <a:p>
                      <a:pPr fontAlgn="base">
                        <a:lnSpc>
                          <a:spcPts val="1200"/>
                        </a:lnSpc>
                        <a:buNone/>
                      </a:pPr>
                      <a:r>
                        <a:rPr lang="cs-CZ" sz="1000" b="1" dirty="0">
                          <a:effectLst/>
                          <a:latin typeface="Calibri"/>
                        </a:rPr>
                        <a:t>CZ.31.2.0/0.0/0.0/22_033/0007728 Resortní informační systém KHS MZČR</a:t>
                      </a:r>
                      <a:r>
                        <a:rPr lang="cs-CZ" sz="1000" dirty="0">
                          <a:effectLst/>
                          <a:latin typeface="Calibri"/>
                        </a:rPr>
                        <a:t> </a:t>
                      </a:r>
                      <a:endParaRPr lang="cs-CZ" dirty="0">
                        <a:effectLst/>
                        <a:latin typeface="Calibri"/>
                      </a:endParaRPr>
                    </a:p>
                  </a:txBody>
                  <a:tcPr marL="38100" marR="38100" anchor="b">
                    <a:lnL w="9525" cap="flat" cmpd="sng" algn="ctr">
                      <a:solidFill>
                        <a:srgbClr val="FFFFFF"/>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6EE"/>
                    </a:solidFill>
                  </a:tcPr>
                </a:tc>
                <a:tc>
                  <a:txBody>
                    <a:bodyPr/>
                    <a:lstStyle/>
                    <a:p>
                      <a:pPr algn="r" fontAlgn="base">
                        <a:lnSpc>
                          <a:spcPts val="1350"/>
                        </a:lnSpc>
                        <a:buNone/>
                      </a:pPr>
                      <a:r>
                        <a:rPr lang="cs-CZ" sz="1100" dirty="0">
                          <a:effectLst/>
                          <a:latin typeface="Aptos Narrow"/>
                        </a:rPr>
                        <a:t>30 000 000 Kč </a:t>
                      </a:r>
                      <a:endParaRPr lang="cs-CZ" dirty="0">
                        <a:effectLst/>
                        <a:latin typeface="Aptos Narrow"/>
                      </a:endParaRPr>
                    </a:p>
                  </a:txBody>
                  <a:tcPr marL="38100" marR="381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lnSpc>
                          <a:spcPct val="107000"/>
                        </a:lnSpc>
                        <a:spcAft>
                          <a:spcPts val="0"/>
                        </a:spcAft>
                      </a:pPr>
                      <a:r>
                        <a:rPr lang="cs-CZ" sz="1100" kern="100" dirty="0">
                          <a:solidFill>
                            <a:srgbClr val="000000"/>
                          </a:solidFill>
                          <a:effectLst/>
                          <a:latin typeface="Aptos Narrow"/>
                          <a:ea typeface="Aptos Narrow"/>
                          <a:cs typeface="Aptos Narrow"/>
                        </a:rPr>
                        <a:t>13 857 798 Kč</a:t>
                      </a:r>
                      <a:endParaRPr lang="cs-CZ"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7611927"/>
                  </a:ext>
                </a:extLst>
              </a:tr>
              <a:tr h="418380">
                <a:tc>
                  <a:txBody>
                    <a:bodyPr/>
                    <a:lstStyle/>
                    <a:p>
                      <a:pPr fontAlgn="base">
                        <a:lnSpc>
                          <a:spcPts val="1200"/>
                        </a:lnSpc>
                        <a:buNone/>
                      </a:pPr>
                      <a:r>
                        <a:rPr lang="cs-CZ" sz="1000" b="1" dirty="0">
                          <a:effectLst/>
                          <a:latin typeface="Calibri"/>
                        </a:rPr>
                        <a:t>CZ.31.2.0/0.0/0.0/22_028/0007714 Posílení kybernetické bezpečnosti</a:t>
                      </a:r>
                      <a:r>
                        <a:rPr lang="cs-CZ" sz="1000" dirty="0">
                          <a:effectLst/>
                          <a:latin typeface="WordVisiCarriageReturn"/>
                        </a:rPr>
                        <a:t> </a:t>
                      </a:r>
                      <a:br>
                        <a:rPr lang="cs-CZ" sz="1000" dirty="0">
                          <a:effectLst/>
                          <a:latin typeface="WordVisiCarriageReturn"/>
                        </a:rPr>
                      </a:br>
                      <a:r>
                        <a:rPr lang="cs-CZ" sz="1000" b="1" dirty="0">
                          <a:effectLst/>
                          <a:latin typeface="Calibri"/>
                        </a:rPr>
                        <a:t> resortní infrastruktury</a:t>
                      </a:r>
                      <a:r>
                        <a:rPr lang="cs-CZ" sz="1000" dirty="0">
                          <a:effectLst/>
                          <a:latin typeface="Calibri"/>
                        </a:rPr>
                        <a:t> </a:t>
                      </a:r>
                      <a:endParaRPr lang="cs-CZ" dirty="0">
                        <a:effectLst/>
                        <a:latin typeface="Calibri"/>
                      </a:endParaRPr>
                    </a:p>
                  </a:txBody>
                  <a:tcPr marL="38100" marR="38100" anchor="b">
                    <a:lnL w="9525" cap="flat" cmpd="sng" algn="ctr">
                      <a:solidFill>
                        <a:srgbClr val="FFFFFF"/>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6EE"/>
                    </a:solidFill>
                  </a:tcPr>
                </a:tc>
                <a:tc>
                  <a:txBody>
                    <a:bodyPr/>
                    <a:lstStyle/>
                    <a:p>
                      <a:pPr algn="r" fontAlgn="base">
                        <a:lnSpc>
                          <a:spcPts val="1350"/>
                        </a:lnSpc>
                        <a:buNone/>
                      </a:pPr>
                      <a:r>
                        <a:rPr lang="cs-CZ" sz="1100" dirty="0">
                          <a:effectLst/>
                          <a:latin typeface="Aptos Narrow"/>
                        </a:rPr>
                        <a:t>80 000 000 Kč </a:t>
                      </a:r>
                      <a:endParaRPr lang="cs-CZ" dirty="0">
                        <a:effectLst/>
                        <a:latin typeface="Aptos Narrow"/>
                      </a:endParaRPr>
                    </a:p>
                  </a:txBody>
                  <a:tcPr marL="38100" marR="381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lnSpc>
                          <a:spcPct val="107000"/>
                        </a:lnSpc>
                        <a:spcAft>
                          <a:spcPts val="0"/>
                        </a:spcAft>
                      </a:pPr>
                      <a:r>
                        <a:rPr lang="cs-CZ" sz="1100" kern="100" dirty="0">
                          <a:solidFill>
                            <a:srgbClr val="000000"/>
                          </a:solidFill>
                          <a:effectLst/>
                          <a:latin typeface="Aptos Narrow"/>
                          <a:ea typeface="Aptos Narrow"/>
                          <a:cs typeface="Aptos Narrow"/>
                        </a:rPr>
                        <a:t>68 084 698 Kč</a:t>
                      </a:r>
                      <a:endParaRPr lang="cs-CZ"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0965630"/>
                  </a:ext>
                </a:extLst>
              </a:tr>
              <a:tr h="272857">
                <a:tc>
                  <a:txBody>
                    <a:bodyPr/>
                    <a:lstStyle/>
                    <a:p>
                      <a:pPr fontAlgn="base">
                        <a:lnSpc>
                          <a:spcPts val="1200"/>
                        </a:lnSpc>
                        <a:buNone/>
                      </a:pPr>
                      <a:r>
                        <a:rPr lang="cs-CZ" sz="1000" b="1" dirty="0">
                          <a:effectLst/>
                          <a:latin typeface="Calibri"/>
                        </a:rPr>
                        <a:t>CZ.31.1.0/0.0/0.0/22_032/0007727 Chytrá karanténa 2.0</a:t>
                      </a:r>
                      <a:r>
                        <a:rPr lang="cs-CZ" sz="1000" dirty="0">
                          <a:effectLst/>
                          <a:latin typeface="Calibri"/>
                        </a:rPr>
                        <a:t> </a:t>
                      </a:r>
                      <a:endParaRPr lang="cs-CZ" dirty="0">
                        <a:effectLst/>
                        <a:latin typeface="Calibri"/>
                      </a:endParaRPr>
                    </a:p>
                  </a:txBody>
                  <a:tcPr marL="38100" marR="38100" anchor="b">
                    <a:lnL w="9525" cap="flat" cmpd="sng" algn="ctr">
                      <a:solidFill>
                        <a:srgbClr val="FFFFFF"/>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6EE"/>
                    </a:solidFill>
                  </a:tcPr>
                </a:tc>
                <a:tc>
                  <a:txBody>
                    <a:bodyPr/>
                    <a:lstStyle/>
                    <a:p>
                      <a:pPr algn="r" fontAlgn="base">
                        <a:lnSpc>
                          <a:spcPts val="1350"/>
                        </a:lnSpc>
                        <a:buNone/>
                      </a:pPr>
                      <a:r>
                        <a:rPr lang="cs-CZ" sz="1100" dirty="0">
                          <a:effectLst/>
                          <a:latin typeface="Aptos Narrow"/>
                        </a:rPr>
                        <a:t>30 000 000 Kč </a:t>
                      </a:r>
                      <a:endParaRPr lang="cs-CZ" dirty="0">
                        <a:effectLst/>
                        <a:latin typeface="Aptos Narrow"/>
                      </a:endParaRPr>
                    </a:p>
                  </a:txBody>
                  <a:tcPr marL="38100" marR="381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lnSpc>
                          <a:spcPct val="107000"/>
                        </a:lnSpc>
                        <a:spcAft>
                          <a:spcPts val="0"/>
                        </a:spcAft>
                      </a:pPr>
                      <a:r>
                        <a:rPr lang="cs-CZ" sz="1100" kern="100" dirty="0">
                          <a:solidFill>
                            <a:srgbClr val="000000"/>
                          </a:solidFill>
                          <a:effectLst/>
                          <a:latin typeface="Aptos Narrow"/>
                          <a:ea typeface="Aptos Narrow"/>
                          <a:cs typeface="Aptos Narrow"/>
                        </a:rPr>
                        <a:t>29 750 000 Kč</a:t>
                      </a:r>
                      <a:endParaRPr lang="cs-CZ"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1987743"/>
                  </a:ext>
                </a:extLst>
              </a:tr>
              <a:tr h="418380">
                <a:tc>
                  <a:txBody>
                    <a:bodyPr/>
                    <a:lstStyle/>
                    <a:p>
                      <a:pPr fontAlgn="base">
                        <a:lnSpc>
                          <a:spcPts val="1200"/>
                        </a:lnSpc>
                        <a:buNone/>
                      </a:pPr>
                      <a:r>
                        <a:rPr lang="cs-CZ" sz="1000" b="1" dirty="0">
                          <a:effectLst/>
                          <a:latin typeface="Calibri"/>
                        </a:rPr>
                        <a:t>CZ.31.2.0/0.0/0.0/22_021/0007712 Národní centrum elektronického</a:t>
                      </a:r>
                      <a:r>
                        <a:rPr lang="cs-CZ" sz="1000" dirty="0">
                          <a:effectLst/>
                          <a:latin typeface="WordVisiCarriageReturn"/>
                        </a:rPr>
                        <a:t> </a:t>
                      </a:r>
                      <a:br>
                        <a:rPr lang="cs-CZ" sz="1000" dirty="0">
                          <a:effectLst/>
                          <a:latin typeface="WordVisiCarriageReturn"/>
                        </a:rPr>
                      </a:br>
                      <a:r>
                        <a:rPr lang="cs-CZ" sz="1000" b="1" dirty="0">
                          <a:effectLst/>
                          <a:latin typeface="Calibri"/>
                        </a:rPr>
                        <a:t>zdravotnictví</a:t>
                      </a:r>
                      <a:r>
                        <a:rPr lang="cs-CZ" sz="1000" dirty="0">
                          <a:effectLst/>
                          <a:latin typeface="Calibri"/>
                        </a:rPr>
                        <a:t> </a:t>
                      </a:r>
                      <a:endParaRPr lang="cs-CZ" dirty="0">
                        <a:effectLst/>
                        <a:latin typeface="Calibri"/>
                      </a:endParaRPr>
                    </a:p>
                  </a:txBody>
                  <a:tcPr marL="38100" marR="38100" anchor="b">
                    <a:lnL w="9525" cap="flat" cmpd="sng" algn="ctr">
                      <a:solidFill>
                        <a:srgbClr val="FFFFFF"/>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6EE"/>
                    </a:solidFill>
                  </a:tcPr>
                </a:tc>
                <a:tc>
                  <a:txBody>
                    <a:bodyPr/>
                    <a:lstStyle/>
                    <a:p>
                      <a:pPr algn="r" fontAlgn="base">
                        <a:lnSpc>
                          <a:spcPts val="1350"/>
                        </a:lnSpc>
                        <a:buNone/>
                      </a:pPr>
                      <a:r>
                        <a:rPr lang="cs-CZ" sz="1100" dirty="0">
                          <a:effectLst/>
                          <a:latin typeface="Aptos Narrow"/>
                        </a:rPr>
                        <a:t>108 000 000 Kč </a:t>
                      </a:r>
                      <a:endParaRPr lang="cs-CZ" dirty="0">
                        <a:effectLst/>
                        <a:latin typeface="Aptos Narrow"/>
                      </a:endParaRPr>
                    </a:p>
                  </a:txBody>
                  <a:tcPr marL="38100" marR="381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lnSpc>
                          <a:spcPct val="107000"/>
                        </a:lnSpc>
                        <a:spcAft>
                          <a:spcPts val="0"/>
                        </a:spcAft>
                      </a:pPr>
                      <a:r>
                        <a:rPr lang="cs-CZ" sz="1100" kern="100" dirty="0">
                          <a:solidFill>
                            <a:srgbClr val="000000"/>
                          </a:solidFill>
                          <a:effectLst/>
                          <a:latin typeface="Aptos Narrow"/>
                          <a:ea typeface="Aptos Narrow"/>
                          <a:cs typeface="Aptos Narrow"/>
                        </a:rPr>
                        <a:t>42 972 113 Kč</a:t>
                      </a:r>
                      <a:endParaRPr lang="cs-CZ"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9899881"/>
                  </a:ext>
                </a:extLst>
              </a:tr>
              <a:tr h="291047">
                <a:tc>
                  <a:txBody>
                    <a:bodyPr/>
                    <a:lstStyle/>
                    <a:p>
                      <a:pPr fontAlgn="base">
                        <a:lnSpc>
                          <a:spcPts val="1575"/>
                        </a:lnSpc>
                        <a:buNone/>
                      </a:pPr>
                      <a:r>
                        <a:rPr lang="en-US" sz="1300" b="1" dirty="0">
                          <a:solidFill>
                            <a:srgbClr val="FFFFFF"/>
                          </a:solidFill>
                          <a:effectLst/>
                          <a:latin typeface="Calibri"/>
                        </a:rPr>
                        <a:t>*** CELKEM ***</a:t>
                      </a:r>
                      <a:r>
                        <a:rPr lang="en-US" sz="1300" dirty="0">
                          <a:solidFill>
                            <a:srgbClr val="FFFFFF"/>
                          </a:solidFill>
                          <a:effectLst/>
                          <a:latin typeface="Calibri"/>
                        </a:rPr>
                        <a:t> </a:t>
                      </a:r>
                      <a:endParaRPr lang="en-US" dirty="0">
                        <a:effectLst/>
                        <a:latin typeface="Calibri"/>
                      </a:endParaRPr>
                    </a:p>
                  </a:txBody>
                  <a:tcPr marL="38100" marR="38100" anchor="b">
                    <a:lnL w="9525" cap="flat" cmpd="sng" algn="ctr">
                      <a:solidFill>
                        <a:srgbClr val="FFFFFF"/>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546A"/>
                    </a:solidFill>
                  </a:tcPr>
                </a:tc>
                <a:tc>
                  <a:txBody>
                    <a:bodyPr/>
                    <a:lstStyle/>
                    <a:p>
                      <a:pPr algn="r" fontAlgn="base">
                        <a:lnSpc>
                          <a:spcPts val="1500"/>
                        </a:lnSpc>
                        <a:buNone/>
                      </a:pPr>
                      <a:r>
                        <a:rPr lang="cs-CZ" sz="1200" b="1" dirty="0">
                          <a:solidFill>
                            <a:srgbClr val="FFFFFF"/>
                          </a:solidFill>
                          <a:effectLst/>
                          <a:latin typeface="Calibri"/>
                        </a:rPr>
                        <a:t>648 690 000 Kč</a:t>
                      </a:r>
                      <a:r>
                        <a:rPr lang="cs-CZ" sz="1200" dirty="0">
                          <a:solidFill>
                            <a:srgbClr val="FFFFFF"/>
                          </a:solidFill>
                          <a:effectLst/>
                          <a:latin typeface="Calibri"/>
                        </a:rPr>
                        <a:t> </a:t>
                      </a:r>
                      <a:endParaRPr lang="cs-CZ" dirty="0">
                        <a:effectLst/>
                        <a:latin typeface="Calibri"/>
                      </a:endParaRPr>
                    </a:p>
                  </a:txBody>
                  <a:tcPr marL="38100" marR="3810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44546A"/>
                    </a:solidFill>
                  </a:tcPr>
                </a:tc>
                <a:tc>
                  <a:txBody>
                    <a:bodyPr/>
                    <a:lstStyle/>
                    <a:p>
                      <a:pPr algn="r" fontAlgn="base">
                        <a:lnSpc>
                          <a:spcPts val="1500"/>
                        </a:lnSpc>
                        <a:buNone/>
                      </a:pPr>
                      <a:r>
                        <a:rPr lang="cs-CZ" sz="1200" b="1" dirty="0">
                          <a:solidFill>
                            <a:srgbClr val="FFFFFF"/>
                          </a:solidFill>
                          <a:effectLst/>
                          <a:latin typeface="Calibri"/>
                        </a:rPr>
                        <a:t>359 940 679 Kč</a:t>
                      </a:r>
                      <a:endParaRPr lang="cs-CZ" dirty="0">
                        <a:effectLst/>
                        <a:latin typeface="Calibri"/>
                      </a:endParaRPr>
                    </a:p>
                  </a:txBody>
                  <a:tcPr marL="38100" marR="3810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44546A"/>
                    </a:solidFill>
                  </a:tcPr>
                </a:tc>
                <a:extLst>
                  <a:ext uri="{0D108BD9-81ED-4DB2-BD59-A6C34878D82A}">
                    <a16:rowId xmlns:a16="http://schemas.microsoft.com/office/drawing/2014/main" val="3943321240"/>
                  </a:ext>
                </a:extLst>
              </a:tr>
              <a:tr h="254667">
                <a:tc>
                  <a:txBody>
                    <a:bodyPr/>
                    <a:lstStyle/>
                    <a:p>
                      <a:pPr algn="r" fontAlgn="base">
                        <a:lnSpc>
                          <a:spcPts val="1275"/>
                        </a:lnSpc>
                        <a:buNone/>
                      </a:pPr>
                      <a:endParaRPr lang="cs-CZ">
                        <a:effectLst/>
                        <a:latin typeface="Aptos Narrow"/>
                      </a:endParaRPr>
                    </a:p>
                  </a:txBody>
                  <a:tcPr marL="38100" marR="3810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lnSpc>
                          <a:spcPts val="1125"/>
                        </a:lnSpc>
                        <a:buNone/>
                      </a:pPr>
                      <a:endParaRPr lang="cs-CZ">
                        <a:effectLst/>
                        <a:latin typeface="Times New Roman"/>
                      </a:endParaRPr>
                    </a:p>
                  </a:txBody>
                  <a:tcPr marL="38100" marR="3810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lnSpc>
                          <a:spcPts val="1125"/>
                        </a:lnSpc>
                        <a:buNone/>
                      </a:pPr>
                      <a:endParaRPr lang="cs-CZ">
                        <a:effectLst/>
                        <a:latin typeface="Times New Roman"/>
                      </a:endParaRPr>
                    </a:p>
                  </a:txBody>
                  <a:tcPr marL="38100" marR="3810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010085111"/>
                  </a:ext>
                </a:extLst>
              </a:tr>
              <a:tr h="236475">
                <a:tc>
                  <a:txBody>
                    <a:bodyPr/>
                    <a:lstStyle/>
                    <a:p>
                      <a:pPr fontAlgn="base">
                        <a:lnSpc>
                          <a:spcPts val="1125"/>
                        </a:lnSpc>
                        <a:buNone/>
                      </a:pPr>
                      <a:endParaRPr lang="cs-CZ">
                        <a:effectLst/>
                        <a:latin typeface="Times New Roman"/>
                      </a:endParaRPr>
                    </a:p>
                  </a:txBody>
                  <a:tcPr marL="38100" marR="3810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fontAlgn="base">
                        <a:lnSpc>
                          <a:spcPts val="1125"/>
                        </a:lnSpc>
                        <a:buNone/>
                      </a:pPr>
                      <a:endParaRPr lang="cs-CZ">
                        <a:effectLst/>
                        <a:latin typeface="Times New Roman"/>
                      </a:endParaRPr>
                    </a:p>
                  </a:txBody>
                  <a:tcPr marL="38100" marR="3810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fontAlgn="base">
                        <a:lnSpc>
                          <a:spcPts val="1125"/>
                        </a:lnSpc>
                        <a:buNone/>
                      </a:pPr>
                      <a:endParaRPr lang="cs-CZ">
                        <a:effectLst/>
                        <a:latin typeface="Times New Roman"/>
                      </a:endParaRPr>
                    </a:p>
                  </a:txBody>
                  <a:tcPr marL="38100" marR="3810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7203875"/>
                  </a:ext>
                </a:extLst>
              </a:tr>
              <a:tr h="272857">
                <a:tc>
                  <a:txBody>
                    <a:bodyPr/>
                    <a:lstStyle/>
                    <a:p>
                      <a:pPr fontAlgn="base">
                        <a:lnSpc>
                          <a:spcPts val="1350"/>
                        </a:lnSpc>
                        <a:buNone/>
                      </a:pPr>
                      <a:r>
                        <a:rPr lang="cs-CZ" sz="1100" dirty="0" err="1">
                          <a:effectLst/>
                          <a:latin typeface="Calibri"/>
                        </a:rPr>
                        <a:t>Deepview</a:t>
                      </a:r>
                      <a:r>
                        <a:rPr lang="cs-CZ" sz="1100" dirty="0">
                          <a:effectLst/>
                          <a:latin typeface="Calibri"/>
                        </a:rPr>
                        <a:t> </a:t>
                      </a:r>
                      <a:endParaRPr lang="cs-CZ" dirty="0">
                        <a:effectLst/>
                        <a:latin typeface="Calibri"/>
                      </a:endParaRPr>
                    </a:p>
                  </a:txBody>
                  <a:tcPr marL="38100" marR="3810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BDD6EE"/>
                    </a:solidFill>
                  </a:tcPr>
                </a:tc>
                <a:tc>
                  <a:txBody>
                    <a:bodyPr/>
                    <a:lstStyle/>
                    <a:p>
                      <a:pPr algn="r" fontAlgn="base">
                        <a:lnSpc>
                          <a:spcPts val="1425"/>
                        </a:lnSpc>
                        <a:buNone/>
                      </a:pPr>
                      <a:r>
                        <a:rPr lang="cs-CZ" sz="1100" b="1" dirty="0">
                          <a:effectLst/>
                          <a:latin typeface="Calibri"/>
                        </a:rPr>
                        <a:t>92 768 000 Kč</a:t>
                      </a:r>
                      <a:r>
                        <a:rPr lang="cs-CZ" sz="1100" dirty="0">
                          <a:effectLst/>
                          <a:latin typeface="Calibri"/>
                        </a:rPr>
                        <a:t> </a:t>
                      </a:r>
                      <a:endParaRPr lang="cs-CZ" dirty="0">
                        <a:effectLst/>
                        <a:latin typeface="Calibri"/>
                      </a:endParaRPr>
                    </a:p>
                  </a:txBody>
                  <a:tcPr marL="38100" marR="3810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lvl="0" algn="r">
                        <a:lnSpc>
                          <a:spcPts val="1425"/>
                        </a:lnSpc>
                        <a:buNone/>
                      </a:pPr>
                      <a:r>
                        <a:rPr lang="cs-CZ" sz="1100" b="1" kern="1200" noProof="0">
                          <a:solidFill>
                            <a:schemeClr val="dk1"/>
                          </a:solidFill>
                          <a:effectLst/>
                          <a:latin typeface="Calibri"/>
                          <a:ea typeface="+mn-ea"/>
                          <a:cs typeface="+mn-cs"/>
                        </a:rPr>
                        <a:t>15 886 576 Kč</a:t>
                      </a:r>
                      <a:endParaRPr lang="en-US" sz="1100" b="1" kern="1200">
                        <a:solidFill>
                          <a:schemeClr val="dk1"/>
                        </a:solidFill>
                        <a:effectLst/>
                        <a:latin typeface="Calibri"/>
                        <a:ea typeface="+mn-ea"/>
                        <a:cs typeface="+mn-cs"/>
                      </a:endParaRPr>
                    </a:p>
                  </a:txBody>
                  <a:tcPr marL="38100" marR="3810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437343"/>
                  </a:ext>
                </a:extLst>
              </a:tr>
            </a:tbl>
          </a:graphicData>
        </a:graphic>
      </p:graphicFrame>
    </p:spTree>
    <p:extLst>
      <p:ext uri="{BB962C8B-B14F-4D97-AF65-F5344CB8AC3E}">
        <p14:creationId xmlns:p14="http://schemas.microsoft.com/office/powerpoint/2010/main" val="1532960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Nadpis 1">
            <a:extLst>
              <a:ext uri="{FF2B5EF4-FFF2-40B4-BE49-F238E27FC236}">
                <a16:creationId xmlns:a16="http://schemas.microsoft.com/office/drawing/2014/main" id="{1A8BBC40-2707-ACB1-62AC-8FBE16694EFB}"/>
              </a:ext>
            </a:extLst>
          </p:cNvPr>
          <p:cNvSpPr>
            <a:spLocks noGrp="1"/>
          </p:cNvSpPr>
          <p:nvPr>
            <p:ph type="ctrTitle"/>
          </p:nvPr>
        </p:nvSpPr>
        <p:spPr>
          <a:xfrm>
            <a:off x="1371600" y="2219291"/>
            <a:ext cx="9448800" cy="1938010"/>
          </a:xfrm>
        </p:spPr>
        <p:txBody>
          <a:bodyPr>
            <a:normAutofit fontScale="90000"/>
          </a:bodyPr>
          <a:lstStyle/>
          <a:p>
            <a:pPr algn="l"/>
            <a:r>
              <a:rPr lang="cs-CZ" b="0" dirty="0">
                <a:latin typeface="Calibri" panose="020F0502020204030204" pitchFamily="34" charset="0"/>
                <a:cs typeface="Calibri" panose="020F0502020204030204" pitchFamily="34" charset="0"/>
              </a:rPr>
              <a:t>Chytrá karanténa 2.0</a:t>
            </a:r>
            <a:br>
              <a:rPr lang="cs-CZ" b="0" dirty="0">
                <a:latin typeface="Calibri" panose="020F0502020204030204" pitchFamily="34" charset="0"/>
                <a:cs typeface="Calibri" panose="020F0502020204030204" pitchFamily="34" charset="0"/>
              </a:rPr>
            </a:br>
            <a:r>
              <a:rPr lang="cs-CZ" b="0" dirty="0">
                <a:latin typeface="Calibri" panose="020F0502020204030204" pitchFamily="34" charset="0"/>
                <a:cs typeface="Calibri" panose="020F0502020204030204" pitchFamily="34" charset="0"/>
              </a:rPr>
              <a:t>EZ karta 2026</a:t>
            </a:r>
            <a:br>
              <a:rPr lang="cs-CZ" b="0" dirty="0">
                <a:latin typeface="Calibri" panose="020F0502020204030204" pitchFamily="34" charset="0"/>
                <a:cs typeface="Calibri" panose="020F0502020204030204" pitchFamily="34" charset="0"/>
              </a:rPr>
            </a:br>
            <a:r>
              <a:rPr lang="cs-CZ" b="0" dirty="0">
                <a:latin typeface="Calibri" panose="020F0502020204030204" pitchFamily="34" charset="0"/>
                <a:cs typeface="Calibri" panose="020F0502020204030204" pitchFamily="34" charset="0"/>
              </a:rPr>
              <a:t>UX Design</a:t>
            </a:r>
          </a:p>
        </p:txBody>
      </p:sp>
      <p:grpSp>
        <p:nvGrpSpPr>
          <p:cNvPr id="24" name="Skupina 23">
            <a:extLst>
              <a:ext uri="{FF2B5EF4-FFF2-40B4-BE49-F238E27FC236}">
                <a16:creationId xmlns:a16="http://schemas.microsoft.com/office/drawing/2014/main" id="{199AFE8B-0E96-4D8B-FAAE-3DD08C2BBCA6}"/>
              </a:ext>
            </a:extLst>
          </p:cNvPr>
          <p:cNvGrpSpPr/>
          <p:nvPr/>
        </p:nvGrpSpPr>
        <p:grpSpPr>
          <a:xfrm>
            <a:off x="1371600" y="5220892"/>
            <a:ext cx="10199716" cy="45719"/>
            <a:chOff x="0" y="0"/>
            <a:chExt cx="5716278" cy="72000"/>
          </a:xfrm>
        </p:grpSpPr>
        <p:sp>
          <p:nvSpPr>
            <p:cNvPr id="25" name="Obdélník 24">
              <a:extLst>
                <a:ext uri="{FF2B5EF4-FFF2-40B4-BE49-F238E27FC236}">
                  <a16:creationId xmlns:a16="http://schemas.microsoft.com/office/drawing/2014/main" id="{6E54A5A8-2B67-7DE8-9688-02B477CAA077}"/>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 name="Obdélník 25">
              <a:extLst>
                <a:ext uri="{FF2B5EF4-FFF2-40B4-BE49-F238E27FC236}">
                  <a16:creationId xmlns:a16="http://schemas.microsoft.com/office/drawing/2014/main" id="{64A5766B-8132-1A35-A551-EEEADA28E06B}"/>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7" name="Obdélník 26">
              <a:extLst>
                <a:ext uri="{FF2B5EF4-FFF2-40B4-BE49-F238E27FC236}">
                  <a16:creationId xmlns:a16="http://schemas.microsoft.com/office/drawing/2014/main" id="{1DDEC15C-2E5B-9B52-BE4F-0748536E942A}"/>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8" name="Obdélník 27">
              <a:extLst>
                <a:ext uri="{FF2B5EF4-FFF2-40B4-BE49-F238E27FC236}">
                  <a16:creationId xmlns:a16="http://schemas.microsoft.com/office/drawing/2014/main" id="{427BD99A-9EA0-BBC7-ED4C-69600F2C6D24}"/>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 name="Group 1">
            <a:extLst>
              <a:ext uri="{FF2B5EF4-FFF2-40B4-BE49-F238E27FC236}">
                <a16:creationId xmlns:a16="http://schemas.microsoft.com/office/drawing/2014/main" id="{43AB4909-136C-F7D9-9670-0AF792807D4E}"/>
              </a:ext>
            </a:extLst>
          </p:cNvPr>
          <p:cNvGrpSpPr/>
          <p:nvPr/>
        </p:nvGrpSpPr>
        <p:grpSpPr>
          <a:xfrm>
            <a:off x="95712" y="92404"/>
            <a:ext cx="6000288" cy="631242"/>
            <a:chOff x="1213888" y="411830"/>
            <a:chExt cx="18364489" cy="1931981"/>
          </a:xfrm>
        </p:grpSpPr>
        <p:pic>
          <p:nvPicPr>
            <p:cNvPr id="8" name="Grafický objekt 6">
              <a:extLst>
                <a:ext uri="{FF2B5EF4-FFF2-40B4-BE49-F238E27FC236}">
                  <a16:creationId xmlns:a16="http://schemas.microsoft.com/office/drawing/2014/main" id="{78547AD8-D486-6D17-9958-E97FEC6E52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85291" y="704423"/>
              <a:ext cx="4040237" cy="1346773"/>
            </a:xfrm>
            <a:prstGeom prst="rect">
              <a:avLst/>
            </a:prstGeom>
            <a:noFill/>
            <a:ln cap="flat">
              <a:noFill/>
            </a:ln>
          </p:spPr>
        </p:pic>
        <p:pic>
          <p:nvPicPr>
            <p:cNvPr id="9" name="Obrázek 15">
              <a:extLst>
                <a:ext uri="{FF2B5EF4-FFF2-40B4-BE49-F238E27FC236}">
                  <a16:creationId xmlns:a16="http://schemas.microsoft.com/office/drawing/2014/main" id="{3DE2CAA3-CDA7-6A81-EC32-C9646FB21F11}"/>
                </a:ext>
              </a:extLst>
            </p:cNvPr>
            <p:cNvPicPr>
              <a:picLocks noChangeAspect="1"/>
            </p:cNvPicPr>
            <p:nvPr/>
          </p:nvPicPr>
          <p:blipFill>
            <a:blip r:embed="rId4"/>
            <a:stretch>
              <a:fillRect/>
            </a:stretch>
          </p:blipFill>
          <p:spPr>
            <a:xfrm>
              <a:off x="6189705" y="633858"/>
              <a:ext cx="5535796" cy="1487945"/>
            </a:xfrm>
            <a:prstGeom prst="rect">
              <a:avLst/>
            </a:prstGeom>
            <a:noFill/>
            <a:ln cap="flat">
              <a:noFill/>
            </a:ln>
          </p:spPr>
        </p:pic>
        <p:pic>
          <p:nvPicPr>
            <p:cNvPr id="10" name="Obrázek 47" descr="Obsah obrázku logo&#10;&#10;Popis byl vytvořen automaticky">
              <a:extLst>
                <a:ext uri="{FF2B5EF4-FFF2-40B4-BE49-F238E27FC236}">
                  <a16:creationId xmlns:a16="http://schemas.microsoft.com/office/drawing/2014/main" id="{86E4ECAF-379C-1787-59D3-5ABAE05947BF}"/>
                </a:ext>
              </a:extLst>
            </p:cNvPr>
            <p:cNvPicPr>
              <a:picLocks noChangeAspect="1"/>
            </p:cNvPicPr>
            <p:nvPr/>
          </p:nvPicPr>
          <p:blipFill>
            <a:blip r:embed="rId5"/>
            <a:srcRect l="10558" t="10656" r="12683" b="14821"/>
            <a:stretch>
              <a:fillRect/>
            </a:stretch>
          </p:blipFill>
          <p:spPr>
            <a:xfrm>
              <a:off x="16285340" y="411830"/>
              <a:ext cx="3293037" cy="1931981"/>
            </a:xfrm>
            <a:prstGeom prst="rect">
              <a:avLst/>
            </a:prstGeom>
            <a:noFill/>
            <a:ln cap="flat">
              <a:noFill/>
            </a:ln>
          </p:spPr>
        </p:pic>
        <p:pic>
          <p:nvPicPr>
            <p:cNvPr id="11" name="Picture 9">
              <a:extLst>
                <a:ext uri="{FF2B5EF4-FFF2-40B4-BE49-F238E27FC236}">
                  <a16:creationId xmlns:a16="http://schemas.microsoft.com/office/drawing/2014/main" id="{B4F85BA1-1C90-B9BE-D6C2-8071298E87C5}"/>
                </a:ext>
              </a:extLst>
            </p:cNvPr>
            <p:cNvPicPr>
              <a:picLocks noChangeAspect="1"/>
            </p:cNvPicPr>
            <p:nvPr/>
          </p:nvPicPr>
          <p:blipFill>
            <a:blip r:embed="rId6"/>
            <a:stretch>
              <a:fillRect/>
            </a:stretch>
          </p:blipFill>
          <p:spPr>
            <a:xfrm>
              <a:off x="1213888" y="597860"/>
              <a:ext cx="4975817" cy="1487945"/>
            </a:xfrm>
            <a:prstGeom prst="rect">
              <a:avLst/>
            </a:prstGeom>
            <a:noFill/>
            <a:ln cap="flat">
              <a:noFill/>
            </a:ln>
          </p:spPr>
        </p:pic>
      </p:grpSp>
    </p:spTree>
    <p:extLst>
      <p:ext uri="{BB962C8B-B14F-4D97-AF65-F5344CB8AC3E}">
        <p14:creationId xmlns:p14="http://schemas.microsoft.com/office/powerpoint/2010/main" val="2971566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9829D-ED5F-DA18-C08C-72616A7108EF}"/>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24E9F6B9-FA82-580B-115A-E994C2D20E50}"/>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Premisa projektu</a:t>
            </a:r>
            <a:endParaRPr lang="cs-CZ" sz="2000" dirty="0"/>
          </a:p>
        </p:txBody>
      </p:sp>
      <p:sp>
        <p:nvSpPr>
          <p:cNvPr id="4" name="Zástupný symbol pro číslo snímku 3">
            <a:extLst>
              <a:ext uri="{FF2B5EF4-FFF2-40B4-BE49-F238E27FC236}">
                <a16:creationId xmlns:a16="http://schemas.microsoft.com/office/drawing/2014/main" id="{C94F00D3-53F5-3068-148E-702939A22F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cs-CZ" sz="1200" b="0" i="0" u="none" strike="noStrike" kern="1200" cap="none" spc="0" normalizeH="0" baseline="0" noProof="0">
              <a:ln>
                <a:noFill/>
              </a:ln>
              <a:solidFill>
                <a:srgbClr val="003A63"/>
              </a:solidFill>
              <a:effectLst/>
              <a:uLnTx/>
              <a:uFillTx/>
              <a:latin typeface="Calibri" panose="020F0502020204030204"/>
              <a:ea typeface="+mn-ea"/>
              <a:cs typeface="+mn-cs"/>
            </a:endParaRPr>
          </a:p>
        </p:txBody>
      </p:sp>
      <p:grpSp>
        <p:nvGrpSpPr>
          <p:cNvPr id="7" name="Skupina 6">
            <a:extLst>
              <a:ext uri="{FF2B5EF4-FFF2-40B4-BE49-F238E27FC236}">
                <a16:creationId xmlns:a16="http://schemas.microsoft.com/office/drawing/2014/main" id="{88D7B950-70FE-AC3B-7FBB-4F14A12B0FAC}"/>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3E2EF2CA-04EF-B99B-7764-7AED71A16267}"/>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1C477149-1888-DE67-1A1E-8E54DC160D2C}"/>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54D4D497-F9F7-D223-F14D-8613425E00CD}"/>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E0CF755D-4839-1007-7171-D838B355A0FF}"/>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3" name="TextovéPole 2">
            <a:extLst>
              <a:ext uri="{FF2B5EF4-FFF2-40B4-BE49-F238E27FC236}">
                <a16:creationId xmlns:a16="http://schemas.microsoft.com/office/drawing/2014/main" id="{EBE33C12-5EA4-B64B-F928-E1CD34B554AD}"/>
              </a:ext>
            </a:extLst>
          </p:cNvPr>
          <p:cNvSpPr txBox="1"/>
          <p:nvPr/>
        </p:nvSpPr>
        <p:spPr>
          <a:xfrm>
            <a:off x="650110" y="1413689"/>
            <a:ext cx="6318582" cy="230832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Ministerstvo zdravotnictví buduje moderní mobilní aplikaci jako přímého nástupce aplikace Tečka (Covid pas). Původní řešení se osvědčilo jako široce využívaný nástroj pro správu certifikátů a digitální identifikaci ve zdravotnictví.</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Cílem nového projektu je významně rozšířit funkčnost </a:t>
            </a:r>
            <a:b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i celkový přínos pro občany, a to s využitím zavedené technologie a existující uživatelské základny.</a:t>
            </a:r>
          </a:p>
        </p:txBody>
      </p:sp>
      <p:sp>
        <p:nvSpPr>
          <p:cNvPr id="5" name="Obdélník 4">
            <a:extLst>
              <a:ext uri="{FF2B5EF4-FFF2-40B4-BE49-F238E27FC236}">
                <a16:creationId xmlns:a16="http://schemas.microsoft.com/office/drawing/2014/main" id="{0EB60DC8-9DF0-C189-849A-2B2341328AC9}"/>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spTree>
    <p:extLst>
      <p:ext uri="{BB962C8B-B14F-4D97-AF65-F5344CB8AC3E}">
        <p14:creationId xmlns:p14="http://schemas.microsoft.com/office/powerpoint/2010/main" val="3014360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1DBF3-8B16-B016-7DD3-2E4C9A0C9DF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11892CE0-948E-229F-C736-E66DFAA90718}"/>
              </a:ext>
            </a:extLst>
          </p:cNvPr>
          <p:cNvSpPr>
            <a:spLocks noGrp="1"/>
          </p:cNvSpPr>
          <p:nvPr>
            <p:ph type="title"/>
          </p:nvPr>
        </p:nvSpPr>
        <p:spPr>
          <a:xfrm>
            <a:off x="540000" y="365125"/>
            <a:ext cx="11088000" cy="566811"/>
          </a:xfrm>
        </p:spPr>
        <p:txBody>
          <a:bodyPr>
            <a:normAutofit/>
          </a:bodyPr>
          <a:lstStyle/>
          <a:p>
            <a:r>
              <a:rPr lang="cs-CZ" sz="2000" noProof="0" dirty="0">
                <a:latin typeface="Calibri" panose="020F0502020204030204" pitchFamily="34" charset="0"/>
                <a:cs typeface="Calibri" panose="020F0502020204030204" pitchFamily="34" charset="0"/>
              </a:rPr>
              <a:t>Cíle projektu</a:t>
            </a:r>
            <a:endParaRPr lang="cs-CZ" sz="2000" noProof="0" dirty="0"/>
          </a:p>
        </p:txBody>
      </p:sp>
      <p:sp>
        <p:nvSpPr>
          <p:cNvPr id="4" name="Zástupný symbol pro číslo snímku 3">
            <a:extLst>
              <a:ext uri="{FF2B5EF4-FFF2-40B4-BE49-F238E27FC236}">
                <a16:creationId xmlns:a16="http://schemas.microsoft.com/office/drawing/2014/main" id="{DB0ACFC9-1BAA-9399-0396-35C3A6715F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cs-CZ" sz="1200" b="0" i="0" u="none" strike="noStrike" kern="1200" cap="none" spc="0" normalizeH="0" baseline="0" noProof="0" dirty="0">
              <a:ln>
                <a:noFill/>
              </a:ln>
              <a:solidFill>
                <a:srgbClr val="003A63"/>
              </a:solidFill>
              <a:effectLst/>
              <a:uLnTx/>
              <a:uFillTx/>
              <a:latin typeface="Calibri" panose="020F0502020204030204"/>
              <a:ea typeface="+mn-ea"/>
              <a:cs typeface="+mn-cs"/>
            </a:endParaRPr>
          </a:p>
        </p:txBody>
      </p:sp>
      <p:grpSp>
        <p:nvGrpSpPr>
          <p:cNvPr id="7" name="Skupina 6">
            <a:extLst>
              <a:ext uri="{FF2B5EF4-FFF2-40B4-BE49-F238E27FC236}">
                <a16:creationId xmlns:a16="http://schemas.microsoft.com/office/drawing/2014/main" id="{E5C2600B-0239-E28B-6776-3579849FC093}"/>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80369040-137F-EFEB-4475-53638C439C51}"/>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9425D80F-2E9D-9573-0445-450F47156E84}"/>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A705114E-F0BD-BD96-021B-9E09DC6BA90E}"/>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F8CC5A6C-4FA8-48B6-4741-AC560D6EDAF2}"/>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3" name="TextovéPole 2">
            <a:extLst>
              <a:ext uri="{FF2B5EF4-FFF2-40B4-BE49-F238E27FC236}">
                <a16:creationId xmlns:a16="http://schemas.microsoft.com/office/drawing/2014/main" id="{F003D1CA-5D98-B533-84E8-641969EAA713}"/>
              </a:ext>
            </a:extLst>
          </p:cNvPr>
          <p:cNvSpPr txBox="1"/>
          <p:nvPr/>
        </p:nvSpPr>
        <p:spPr>
          <a:xfrm>
            <a:off x="650109" y="1413689"/>
            <a:ext cx="5000063"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Aplikace se transformuje z jednorázového řešení pandemické doby na dlouhodobý, centrální digitální kanál ministerstva pro komunikaci se zdravotnickým systémem.</a:t>
            </a:r>
          </a:p>
        </p:txBody>
      </p:sp>
      <p:sp>
        <p:nvSpPr>
          <p:cNvPr id="5" name="Obdélník 4">
            <a:extLst>
              <a:ext uri="{FF2B5EF4-FFF2-40B4-BE49-F238E27FC236}">
                <a16:creationId xmlns:a16="http://schemas.microsoft.com/office/drawing/2014/main" id="{D83BEB77-F5C7-001A-0DBF-4CED55C4C94B}"/>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sp>
        <p:nvSpPr>
          <p:cNvPr id="6" name="TextovéPole 2">
            <a:extLst>
              <a:ext uri="{FF2B5EF4-FFF2-40B4-BE49-F238E27FC236}">
                <a16:creationId xmlns:a16="http://schemas.microsoft.com/office/drawing/2014/main" id="{920FBA1B-8353-BA37-4A72-923FB773685E}"/>
              </a:ext>
            </a:extLst>
          </p:cNvPr>
          <p:cNvSpPr txBox="1"/>
          <p:nvPr/>
        </p:nvSpPr>
        <p:spPr>
          <a:xfrm>
            <a:off x="6084000" y="1413689"/>
            <a:ext cx="5000063" cy="480131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Cílem je nabídnout uživatelům:</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Digitální přístup ke zdravotním službám </a:t>
            </a: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(e-žádanky, očkovací průkazy, výsledky vyšetření, přehled preventivních prohlídek).</a:t>
            </a:r>
            <a:b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endPar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Personalizované informace a upozornění </a:t>
            </a: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(např. termíny očkování, připomínky preventivních prohlídek, krizová sdělení).</a:t>
            </a:r>
            <a:b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endPar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Bezpečnou správu osobních zdravotních údajů, </a:t>
            </a: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postavenou na důvěryhodném státním řešení.</a:t>
            </a:r>
            <a:b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endPar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Integraci s existujícími zdravotnickými systémy a portály, </a:t>
            </a: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aby občané měli klíčové informace na jednom místě.</a:t>
            </a:r>
          </a:p>
        </p:txBody>
      </p:sp>
    </p:spTree>
    <p:extLst>
      <p:ext uri="{BB962C8B-B14F-4D97-AF65-F5344CB8AC3E}">
        <p14:creationId xmlns:p14="http://schemas.microsoft.com/office/powerpoint/2010/main" val="3275855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670D1-79B8-23E4-CB85-F185EE29E6B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5B9BBB2-54D3-1A6F-F8AB-B6279CF6437C}"/>
              </a:ext>
            </a:extLst>
          </p:cNvPr>
          <p:cNvSpPr>
            <a:spLocks noGrp="1"/>
          </p:cNvSpPr>
          <p:nvPr>
            <p:ph type="title"/>
          </p:nvPr>
        </p:nvSpPr>
        <p:spPr>
          <a:xfrm>
            <a:off x="540000" y="365125"/>
            <a:ext cx="11088000" cy="566811"/>
          </a:xfrm>
        </p:spPr>
        <p:txBody>
          <a:bodyPr>
            <a:normAutofit/>
          </a:bodyPr>
          <a:lstStyle/>
          <a:p>
            <a:r>
              <a:rPr lang="en-GB" sz="2000"/>
              <a:t>Moderní zdravotnictví</a:t>
            </a:r>
          </a:p>
        </p:txBody>
      </p:sp>
      <p:sp>
        <p:nvSpPr>
          <p:cNvPr id="4" name="Zástupný symbol pro číslo snímku 3">
            <a:extLst>
              <a:ext uri="{FF2B5EF4-FFF2-40B4-BE49-F238E27FC236}">
                <a16:creationId xmlns:a16="http://schemas.microsoft.com/office/drawing/2014/main" id="{EE2E467C-6E20-A19D-F9C7-9010D5C67F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cs-CZ" sz="1200" b="0" i="0" u="none" strike="noStrike" kern="1200" cap="none" spc="0" normalizeH="0" baseline="0" noProof="0">
              <a:ln>
                <a:noFill/>
              </a:ln>
              <a:solidFill>
                <a:srgbClr val="003A63"/>
              </a:solidFill>
              <a:effectLst/>
              <a:uLnTx/>
              <a:uFillTx/>
              <a:latin typeface="Calibri" panose="020F0502020204030204"/>
              <a:ea typeface="+mn-ea"/>
              <a:cs typeface="+mn-cs"/>
            </a:endParaRPr>
          </a:p>
        </p:txBody>
      </p:sp>
      <p:grpSp>
        <p:nvGrpSpPr>
          <p:cNvPr id="7" name="Skupina 6">
            <a:extLst>
              <a:ext uri="{FF2B5EF4-FFF2-40B4-BE49-F238E27FC236}">
                <a16:creationId xmlns:a16="http://schemas.microsoft.com/office/drawing/2014/main" id="{B990E2D9-F16A-64BA-B420-3561C4B55765}"/>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AEB7C7C6-5436-D28D-F48C-3EC2DEB2EC32}"/>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7B94E269-70CA-CEEB-B436-8825CC742EE0}"/>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2AD9135F-3730-4248-E135-124C4764FFFF}"/>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0415ABD1-F962-A499-1008-BE08A5174741}"/>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B2582CC6-BDFB-B0B5-999C-A2754E4E4412}"/>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sp>
        <p:nvSpPr>
          <p:cNvPr id="12" name="TextovéPole 2">
            <a:extLst>
              <a:ext uri="{FF2B5EF4-FFF2-40B4-BE49-F238E27FC236}">
                <a16:creationId xmlns:a16="http://schemas.microsoft.com/office/drawing/2014/main" id="{FFCFBE8A-3C4A-7C60-5BD1-4F756F07E1EE}"/>
              </a:ext>
            </a:extLst>
          </p:cNvPr>
          <p:cNvSpPr txBox="1"/>
          <p:nvPr/>
        </p:nvSpPr>
        <p:spPr>
          <a:xfrm>
            <a:off x="1310185" y="1345604"/>
            <a:ext cx="8911988" cy="124649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cs-CZ" sz="25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Ambicí nové aplikace je stát se jedním z pilířů digitalizace českého zdravotnictví, přispět ke zlepšení dostupnosti péče </a:t>
            </a:r>
            <a:br>
              <a:rPr kumimoji="0" lang="cs-CZ" sz="25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25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 posílit důvěru veřejnosti v digitální služby státu.</a:t>
            </a:r>
          </a:p>
        </p:txBody>
      </p:sp>
      <p:pic>
        <p:nvPicPr>
          <p:cNvPr id="16" name="Picture 15" descr="A person using a stethoscope to listen to a child's heartbeat&#10;&#10;AI-generated content may be incorrect.">
            <a:extLst>
              <a:ext uri="{FF2B5EF4-FFF2-40B4-BE49-F238E27FC236}">
                <a16:creationId xmlns:a16="http://schemas.microsoft.com/office/drawing/2014/main" id="{235583F7-E00A-984D-E035-4B955BD0001B}"/>
              </a:ext>
            </a:extLst>
          </p:cNvPr>
          <p:cNvPicPr>
            <a:picLocks noChangeAspect="1"/>
          </p:cNvPicPr>
          <p:nvPr/>
        </p:nvPicPr>
        <p:blipFill>
          <a:blip r:embed="rId3">
            <a:extLst>
              <a:ext uri="{28A0092B-C50C-407E-A947-70E740481C1C}">
                <a14:useLocalDpi xmlns:a14="http://schemas.microsoft.com/office/drawing/2010/main" val="0"/>
              </a:ext>
            </a:extLst>
          </a:blip>
          <a:srcRect t="15918" b="38356"/>
          <a:stretch>
            <a:fillRect/>
          </a:stretch>
        </p:blipFill>
        <p:spPr>
          <a:xfrm>
            <a:off x="647000" y="2960048"/>
            <a:ext cx="10898000" cy="3276102"/>
          </a:xfrm>
          <a:prstGeom prst="rect">
            <a:avLst/>
          </a:prstGeom>
        </p:spPr>
      </p:pic>
    </p:spTree>
    <p:extLst>
      <p:ext uri="{BB962C8B-B14F-4D97-AF65-F5344CB8AC3E}">
        <p14:creationId xmlns:p14="http://schemas.microsoft.com/office/powerpoint/2010/main" val="1732679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a:extLst>
            <a:ext uri="{FF2B5EF4-FFF2-40B4-BE49-F238E27FC236}">
              <a16:creationId xmlns:a16="http://schemas.microsoft.com/office/drawing/2014/main" id="{53D8220E-39FB-E9C6-6766-918025E23DFE}"/>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CDBA6E1F-855E-3E5A-EB0B-88C9E6AC1B60}"/>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Ergonomika aplikace</a:t>
            </a:r>
            <a:endParaRPr lang="cs-CZ" sz="2000" dirty="0"/>
          </a:p>
        </p:txBody>
      </p:sp>
      <p:sp>
        <p:nvSpPr>
          <p:cNvPr id="4" name="Zástupný symbol pro číslo snímku 3">
            <a:extLst>
              <a:ext uri="{FF2B5EF4-FFF2-40B4-BE49-F238E27FC236}">
                <a16:creationId xmlns:a16="http://schemas.microsoft.com/office/drawing/2014/main" id="{2005C2EE-7DEA-125B-C3EF-3D07A46448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cs-CZ" sz="1200" b="0" i="0" u="none" strike="noStrike" kern="1200" cap="none" spc="0" normalizeH="0" baseline="0" noProof="0">
              <a:ln>
                <a:noFill/>
              </a:ln>
              <a:solidFill>
                <a:srgbClr val="003A63"/>
              </a:solidFill>
              <a:effectLst/>
              <a:uLnTx/>
              <a:uFillTx/>
              <a:latin typeface="Calibri" panose="020F0502020204030204"/>
              <a:ea typeface="+mn-ea"/>
              <a:cs typeface="+mn-cs"/>
            </a:endParaRPr>
          </a:p>
        </p:txBody>
      </p:sp>
      <p:grpSp>
        <p:nvGrpSpPr>
          <p:cNvPr id="7" name="Skupina 6">
            <a:extLst>
              <a:ext uri="{FF2B5EF4-FFF2-40B4-BE49-F238E27FC236}">
                <a16:creationId xmlns:a16="http://schemas.microsoft.com/office/drawing/2014/main" id="{FE964B26-1F30-AC65-4F74-E5C7D0D3BD1E}"/>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9EB6F10F-D78F-223B-EC0A-0679ECE27F5C}"/>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BF11A277-3654-CF0C-EB67-72ED856104B6}"/>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ABB2CBC8-A73D-B154-DD9E-920821EF49D1}"/>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538DA8D4-21FB-F48B-09F5-A34BCABA46B6}"/>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72439B27-43D4-063A-3119-AE7EEBFD19C9}"/>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pic>
        <p:nvPicPr>
          <p:cNvPr id="12" name="Picture 11" descr="A screenshot of a phone&#10;&#10;AI-generated content may be incorrect.">
            <a:extLst>
              <a:ext uri="{FF2B5EF4-FFF2-40B4-BE49-F238E27FC236}">
                <a16:creationId xmlns:a16="http://schemas.microsoft.com/office/drawing/2014/main" id="{B5D2676A-9171-F990-6326-6BE7A192B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8002" y="365124"/>
            <a:ext cx="2022164" cy="6180455"/>
          </a:xfrm>
          <a:prstGeom prst="rect">
            <a:avLst/>
          </a:prstGeom>
          <a:effectLst>
            <a:outerShdw blurRad="508000" dist="38100" dir="5400000" algn="t" rotWithShape="0">
              <a:prstClr val="black">
                <a:alpha val="0"/>
              </a:prstClr>
            </a:outerShdw>
          </a:effectLst>
        </p:spPr>
      </p:pic>
      <p:sp>
        <p:nvSpPr>
          <p:cNvPr id="14" name="TextovéPole 2">
            <a:extLst>
              <a:ext uri="{FF2B5EF4-FFF2-40B4-BE49-F238E27FC236}">
                <a16:creationId xmlns:a16="http://schemas.microsoft.com/office/drawing/2014/main" id="{35C47A21-A96E-E227-1E86-92A2E585C84D}"/>
              </a:ext>
            </a:extLst>
          </p:cNvPr>
          <p:cNvSpPr txBox="1"/>
          <p:nvPr/>
        </p:nvSpPr>
        <p:spPr>
          <a:xfrm>
            <a:off x="1695213" y="1277543"/>
            <a:ext cx="1901263" cy="65771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Možnost nastavení uživatele nebo spřažené osoby.</a:t>
            </a:r>
          </a:p>
        </p:txBody>
      </p:sp>
      <p:sp>
        <p:nvSpPr>
          <p:cNvPr id="15" name="TextovéPole 2">
            <a:extLst>
              <a:ext uri="{FF2B5EF4-FFF2-40B4-BE49-F238E27FC236}">
                <a16:creationId xmlns:a16="http://schemas.microsoft.com/office/drawing/2014/main" id="{3F8CE34C-D440-D5B3-4F34-A03EFEC49B02}"/>
              </a:ext>
            </a:extLst>
          </p:cNvPr>
          <p:cNvSpPr txBox="1"/>
          <p:nvPr/>
        </p:nvSpPr>
        <p:spPr>
          <a:xfrm>
            <a:off x="7893033" y="1818961"/>
            <a:ext cx="2530892"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Zpráva notifikací. Personalizované informace a upozornění – termíny očkování, preventivní prohlídky, důležitá sdělení.</a:t>
            </a:r>
          </a:p>
        </p:txBody>
      </p:sp>
      <p:sp>
        <p:nvSpPr>
          <p:cNvPr id="16" name="TextovéPole 2">
            <a:extLst>
              <a:ext uri="{FF2B5EF4-FFF2-40B4-BE49-F238E27FC236}">
                <a16:creationId xmlns:a16="http://schemas.microsoft.com/office/drawing/2014/main" id="{10B4111D-A8AC-9137-FB29-8F436AA46599}"/>
              </a:ext>
            </a:extLst>
          </p:cNvPr>
          <p:cNvSpPr txBox="1"/>
          <p:nvPr/>
        </p:nvSpPr>
        <p:spPr>
          <a:xfrm>
            <a:off x="642046" y="2356863"/>
            <a:ext cx="2724749"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Index prevence nabízí přehled doporučených kroků, které uživatele vedou k lepší a systematické péči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o vlastní zdraví</a:t>
            </a:r>
            <a:r>
              <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t>
            </a:r>
          </a:p>
        </p:txBody>
      </p:sp>
      <p:sp>
        <p:nvSpPr>
          <p:cNvPr id="17" name="TextovéPole 2">
            <a:extLst>
              <a:ext uri="{FF2B5EF4-FFF2-40B4-BE49-F238E27FC236}">
                <a16:creationId xmlns:a16="http://schemas.microsoft.com/office/drawing/2014/main" id="{E7007FE4-D9E4-E38F-20D8-6E1317FDA7D0}"/>
              </a:ext>
            </a:extLst>
          </p:cNvPr>
          <p:cNvSpPr txBox="1"/>
          <p:nvPr/>
        </p:nvSpPr>
        <p:spPr>
          <a:xfrm>
            <a:off x="1424112" y="3555605"/>
            <a:ext cx="2086393"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Přehled vyšetření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 návštěv lékařů, které má uživatel již objednané</a:t>
            </a:r>
            <a:r>
              <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t>
            </a:r>
          </a:p>
        </p:txBody>
      </p:sp>
      <p:sp>
        <p:nvSpPr>
          <p:cNvPr id="18" name="TextovéPole 2">
            <a:extLst>
              <a:ext uri="{FF2B5EF4-FFF2-40B4-BE49-F238E27FC236}">
                <a16:creationId xmlns:a16="http://schemas.microsoft.com/office/drawing/2014/main" id="{C6C161CB-9B79-E891-5ED6-FB6F10810F89}"/>
              </a:ext>
            </a:extLst>
          </p:cNvPr>
          <p:cNvSpPr txBox="1"/>
          <p:nvPr/>
        </p:nvSpPr>
        <p:spPr>
          <a:xfrm>
            <a:off x="7879443" y="3775175"/>
            <a:ext cx="2086393"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Přehled screeningových vyšetření, na která má pacient nárok.</a:t>
            </a:r>
          </a:p>
        </p:txBody>
      </p:sp>
      <p:sp>
        <p:nvSpPr>
          <p:cNvPr id="19" name="TextovéPole 2">
            <a:extLst>
              <a:ext uri="{FF2B5EF4-FFF2-40B4-BE49-F238E27FC236}">
                <a16:creationId xmlns:a16="http://schemas.microsoft.com/office/drawing/2014/main" id="{2F70C3EC-B2A0-D3E5-C44C-1699B3DF9F26}"/>
              </a:ext>
            </a:extLst>
          </p:cNvPr>
          <p:cNvSpPr txBox="1"/>
          <p:nvPr/>
        </p:nvSpPr>
        <p:spPr>
          <a:xfrm>
            <a:off x="1280402" y="4922741"/>
            <a:ext cx="2086393"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Seznam služeb, které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si uživatel může označit jako oblíbené nebo nejčastěji používané</a:t>
            </a:r>
            <a:r>
              <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t>
            </a:r>
          </a:p>
        </p:txBody>
      </p:sp>
      <p:sp>
        <p:nvSpPr>
          <p:cNvPr id="20" name="TextovéPole 2">
            <a:extLst>
              <a:ext uri="{FF2B5EF4-FFF2-40B4-BE49-F238E27FC236}">
                <a16:creationId xmlns:a16="http://schemas.microsoft.com/office/drawing/2014/main" id="{6E0ED3D9-2A1B-1E89-799E-BF969C52EBA1}"/>
              </a:ext>
            </a:extLst>
          </p:cNvPr>
          <p:cNvSpPr txBox="1"/>
          <p:nvPr/>
        </p:nvSpPr>
        <p:spPr>
          <a:xfrm>
            <a:off x="7879442" y="5317867"/>
            <a:ext cx="2086393"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Hlavní menu aplikace zahrnuje domovskou obrazovku, kalendář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 přehled služeb.</a:t>
            </a:r>
          </a:p>
        </p:txBody>
      </p:sp>
      <p:sp>
        <p:nvSpPr>
          <p:cNvPr id="21" name="TextovéPole 2">
            <a:extLst>
              <a:ext uri="{FF2B5EF4-FFF2-40B4-BE49-F238E27FC236}">
                <a16:creationId xmlns:a16="http://schemas.microsoft.com/office/drawing/2014/main" id="{0086F7AD-6C16-218B-E2B3-1D4D7FB7D094}"/>
              </a:ext>
            </a:extLst>
          </p:cNvPr>
          <p:cNvSpPr txBox="1"/>
          <p:nvPr/>
        </p:nvSpPr>
        <p:spPr>
          <a:xfrm>
            <a:off x="7893033" y="1124634"/>
            <a:ext cx="2530892"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Sekce pro nastavení parametrů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 preferencí aplikace.</a:t>
            </a:r>
          </a:p>
        </p:txBody>
      </p:sp>
      <p:cxnSp>
        <p:nvCxnSpPr>
          <p:cNvPr id="23" name="Straight Connector 22">
            <a:extLst>
              <a:ext uri="{FF2B5EF4-FFF2-40B4-BE49-F238E27FC236}">
                <a16:creationId xmlns:a16="http://schemas.microsoft.com/office/drawing/2014/main" id="{623E23E5-DE96-4F64-2252-652CC0B008B6}"/>
              </a:ext>
            </a:extLst>
          </p:cNvPr>
          <p:cNvCxnSpPr>
            <a:cxnSpLocks/>
          </p:cNvCxnSpPr>
          <p:nvPr/>
        </p:nvCxnSpPr>
        <p:spPr>
          <a:xfrm flipH="1" flipV="1">
            <a:off x="7313455" y="1072145"/>
            <a:ext cx="438987" cy="18409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15775E0-7514-8D4B-15A8-79145E10676E}"/>
              </a:ext>
            </a:extLst>
          </p:cNvPr>
          <p:cNvCxnSpPr>
            <a:cxnSpLocks/>
          </p:cNvCxnSpPr>
          <p:nvPr/>
        </p:nvCxnSpPr>
        <p:spPr>
          <a:xfrm flipH="1" flipV="1">
            <a:off x="7056733" y="1403219"/>
            <a:ext cx="721109" cy="532039"/>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2D11F89-D8C9-F33D-E39E-856C625A6C31}"/>
              </a:ext>
            </a:extLst>
          </p:cNvPr>
          <p:cNvCxnSpPr>
            <a:cxnSpLocks/>
          </p:cNvCxnSpPr>
          <p:nvPr/>
        </p:nvCxnSpPr>
        <p:spPr>
          <a:xfrm flipH="1">
            <a:off x="7086695" y="3916458"/>
            <a:ext cx="69114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05347B-AD76-8CBB-424C-14C7DB36AAAB}"/>
              </a:ext>
            </a:extLst>
          </p:cNvPr>
          <p:cNvCxnSpPr>
            <a:cxnSpLocks/>
          </p:cNvCxnSpPr>
          <p:nvPr/>
        </p:nvCxnSpPr>
        <p:spPr>
          <a:xfrm flipH="1">
            <a:off x="7086695" y="5732130"/>
            <a:ext cx="691147" cy="416734"/>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60973ED-1711-EFCC-509C-B7DB516EC367}"/>
              </a:ext>
            </a:extLst>
          </p:cNvPr>
          <p:cNvCxnSpPr>
            <a:cxnSpLocks/>
          </p:cNvCxnSpPr>
          <p:nvPr/>
        </p:nvCxnSpPr>
        <p:spPr>
          <a:xfrm flipH="1">
            <a:off x="3668635" y="1256240"/>
            <a:ext cx="806338" cy="141549"/>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AD167E4-5B1E-2D36-7C66-122AEADD28E9}"/>
              </a:ext>
            </a:extLst>
          </p:cNvPr>
          <p:cNvCxnSpPr>
            <a:cxnSpLocks/>
          </p:cNvCxnSpPr>
          <p:nvPr/>
        </p:nvCxnSpPr>
        <p:spPr>
          <a:xfrm flipH="1">
            <a:off x="3503182" y="2235146"/>
            <a:ext cx="971791" cy="24343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6018B1E-A822-E3FA-CA51-D1371B571E72}"/>
              </a:ext>
            </a:extLst>
          </p:cNvPr>
          <p:cNvCxnSpPr>
            <a:cxnSpLocks/>
          </p:cNvCxnSpPr>
          <p:nvPr/>
        </p:nvCxnSpPr>
        <p:spPr>
          <a:xfrm flipH="1">
            <a:off x="3580456" y="3469989"/>
            <a:ext cx="894517" cy="178119"/>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CE3EBCC-AA88-01D3-643F-74528A1A2322}"/>
              </a:ext>
            </a:extLst>
          </p:cNvPr>
          <p:cNvCxnSpPr>
            <a:cxnSpLocks/>
          </p:cNvCxnSpPr>
          <p:nvPr/>
        </p:nvCxnSpPr>
        <p:spPr>
          <a:xfrm flipH="1" flipV="1">
            <a:off x="3528940" y="5194300"/>
            <a:ext cx="946033" cy="143939"/>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198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a:extLst>
            <a:ext uri="{FF2B5EF4-FFF2-40B4-BE49-F238E27FC236}">
              <a16:creationId xmlns:a16="http://schemas.microsoft.com/office/drawing/2014/main" id="{34AE02EE-1A38-6CA9-F6E1-EFAFAB2EC65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33DB5CC4-69E5-9EAD-C5D2-72CB1EEACA4E}"/>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Hlavní sekce aplikace</a:t>
            </a:r>
            <a:endParaRPr lang="cs-CZ" sz="2000" dirty="0"/>
          </a:p>
        </p:txBody>
      </p:sp>
      <p:grpSp>
        <p:nvGrpSpPr>
          <p:cNvPr id="7" name="Skupina 6">
            <a:extLst>
              <a:ext uri="{FF2B5EF4-FFF2-40B4-BE49-F238E27FC236}">
                <a16:creationId xmlns:a16="http://schemas.microsoft.com/office/drawing/2014/main" id="{DD559026-16FD-8780-2045-A21DD100B0C2}"/>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EE4A25A2-3795-7133-A818-2ABF3F0C8B04}"/>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32E0EF0A-49C0-62F5-081A-A58000732123}"/>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E095BDE6-6099-82B8-0223-06F6409A41E8}"/>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9132BD97-3763-8E20-B476-2A0EFAE6F2D8}"/>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16E140CF-8B76-2BE4-B30C-ED68D5D9AFF1}"/>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pic>
        <p:nvPicPr>
          <p:cNvPr id="28" name="Picture 27" descr="A screenshot of a phone&#10;&#10;AI-generated content may be incorrect.">
            <a:extLst>
              <a:ext uri="{FF2B5EF4-FFF2-40B4-BE49-F238E27FC236}">
                <a16:creationId xmlns:a16="http://schemas.microsoft.com/office/drawing/2014/main" id="{2DFE3867-0A2B-6ADD-F2C9-75103363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7520" y="1460183"/>
            <a:ext cx="2022164" cy="4493698"/>
          </a:xfrm>
          <a:prstGeom prst="rect">
            <a:avLst/>
          </a:prstGeom>
        </p:spPr>
      </p:pic>
      <p:pic>
        <p:nvPicPr>
          <p:cNvPr id="32" name="Picture 31" descr="A screenshot of a phone&#10;&#10;AI-generated content may be incorrect.">
            <a:extLst>
              <a:ext uri="{FF2B5EF4-FFF2-40B4-BE49-F238E27FC236}">
                <a16:creationId xmlns:a16="http://schemas.microsoft.com/office/drawing/2014/main" id="{96957356-EADA-BEAF-26D0-A742A96E2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7525" y="1460183"/>
            <a:ext cx="2045502" cy="5238758"/>
          </a:xfrm>
          <a:prstGeom prst="rect">
            <a:avLst/>
          </a:prstGeom>
        </p:spPr>
      </p:pic>
      <p:cxnSp>
        <p:nvCxnSpPr>
          <p:cNvPr id="38" name="Straight Arrow Connector 37">
            <a:extLst>
              <a:ext uri="{FF2B5EF4-FFF2-40B4-BE49-F238E27FC236}">
                <a16:creationId xmlns:a16="http://schemas.microsoft.com/office/drawing/2014/main" id="{EC30052E-C0BD-0DC4-10DA-4CFE892D05D9}"/>
              </a:ext>
            </a:extLst>
          </p:cNvPr>
          <p:cNvCxnSpPr>
            <a:cxnSpLocks/>
          </p:cNvCxnSpPr>
          <p:nvPr/>
        </p:nvCxnSpPr>
        <p:spPr>
          <a:xfrm flipH="1">
            <a:off x="3784600" y="2298700"/>
            <a:ext cx="749300" cy="0"/>
          </a:xfrm>
          <a:prstGeom prst="straightConnector1">
            <a:avLst/>
          </a:prstGeom>
          <a:ln w="95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E4C66E1-AD98-24C5-07C0-47DD1BB5A59C}"/>
              </a:ext>
            </a:extLst>
          </p:cNvPr>
          <p:cNvCxnSpPr>
            <a:cxnSpLocks/>
          </p:cNvCxnSpPr>
          <p:nvPr/>
        </p:nvCxnSpPr>
        <p:spPr>
          <a:xfrm>
            <a:off x="6985000" y="2298700"/>
            <a:ext cx="830947" cy="0"/>
          </a:xfrm>
          <a:prstGeom prst="straightConnector1">
            <a:avLst/>
          </a:prstGeom>
          <a:ln w="95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6" name="Picture 45" descr="A screenshot of a phone&#10;&#10;AI-generated content may be incorrect.">
            <a:extLst>
              <a:ext uri="{FF2B5EF4-FFF2-40B4-BE49-F238E27FC236}">
                <a16:creationId xmlns:a16="http://schemas.microsoft.com/office/drawing/2014/main" id="{94F9F8E6-EC7E-9DC8-C083-61DD384E47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8002" y="365124"/>
            <a:ext cx="2022164" cy="6180455"/>
          </a:xfrm>
          <a:prstGeom prst="rect">
            <a:avLst/>
          </a:prstGeom>
          <a:effectLst>
            <a:outerShdw blurRad="508000" dist="38100" dir="5400000" algn="t" rotWithShape="0">
              <a:prstClr val="black">
                <a:alpha val="0"/>
              </a:prstClr>
            </a:outerShdw>
          </a:effectLst>
        </p:spPr>
      </p:pic>
    </p:spTree>
    <p:extLst>
      <p:ext uri="{BB962C8B-B14F-4D97-AF65-F5344CB8AC3E}">
        <p14:creationId xmlns:p14="http://schemas.microsoft.com/office/powerpoint/2010/main" val="2734779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a:extLst>
            <a:ext uri="{FF2B5EF4-FFF2-40B4-BE49-F238E27FC236}">
              <a16:creationId xmlns:a16="http://schemas.microsoft.com/office/drawing/2014/main" id="{9039368F-6526-A8E2-7787-EC37007FCB84}"/>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BA0713E9-0A88-2865-7534-7654474C3EAD}"/>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Benefity aplikace</a:t>
            </a:r>
            <a:endParaRPr lang="cs-CZ" sz="2000" dirty="0"/>
          </a:p>
        </p:txBody>
      </p:sp>
      <p:grpSp>
        <p:nvGrpSpPr>
          <p:cNvPr id="7" name="Skupina 6">
            <a:extLst>
              <a:ext uri="{FF2B5EF4-FFF2-40B4-BE49-F238E27FC236}">
                <a16:creationId xmlns:a16="http://schemas.microsoft.com/office/drawing/2014/main" id="{DD798ED4-2DAA-83E7-17F5-5119EB9AABD6}"/>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19E71708-95DA-45B9-8C40-A152771EB527}"/>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68D72602-F2F5-C7F9-5185-187995BB7580}"/>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6257BF4D-997F-8862-C5E9-FEC54992C0F9}"/>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1F6B9996-CE89-9C1D-2CF1-CBC558CE68C6}"/>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DDC79826-3EFB-EE66-48E6-3B8145449A7C}"/>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pic>
        <p:nvPicPr>
          <p:cNvPr id="46" name="Picture 45" descr="A screenshot of a phone&#10;&#10;AI-generated content may be incorrect.">
            <a:extLst>
              <a:ext uri="{FF2B5EF4-FFF2-40B4-BE49-F238E27FC236}">
                <a16:creationId xmlns:a16="http://schemas.microsoft.com/office/drawing/2014/main" id="{562627D2-53AB-F6C4-7836-E8C1CDC49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366" y="365125"/>
            <a:ext cx="2834936" cy="8664576"/>
          </a:xfrm>
          <a:prstGeom prst="rect">
            <a:avLst/>
          </a:prstGeom>
          <a:effectLst>
            <a:outerShdw blurRad="508000" dist="38100" dir="5400000" algn="t" rotWithShape="0">
              <a:prstClr val="black">
                <a:alpha val="0"/>
              </a:prstClr>
            </a:outerShdw>
          </a:effectLst>
        </p:spPr>
      </p:pic>
      <p:sp>
        <p:nvSpPr>
          <p:cNvPr id="4" name="TextovéPole 2">
            <a:extLst>
              <a:ext uri="{FF2B5EF4-FFF2-40B4-BE49-F238E27FC236}">
                <a16:creationId xmlns:a16="http://schemas.microsoft.com/office/drawing/2014/main" id="{77C20F49-CC17-74C9-74BE-6B21B67E3663}"/>
              </a:ext>
            </a:extLst>
          </p:cNvPr>
          <p:cNvSpPr txBox="1"/>
          <p:nvPr/>
        </p:nvSpPr>
        <p:spPr>
          <a:xfrm>
            <a:off x="650109" y="1413689"/>
            <a:ext cx="5000063" cy="258532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Jednou z hlavních </a:t>
            </a:r>
            <a:r>
              <a:rPr kumimoji="0" lang="cs-CZ" sz="1800" b="0" i="0" u="none" strike="noStrike" kern="1200" cap="none" spc="0" normalizeH="0" baseline="0" noProof="0" dirty="0" err="1">
                <a:ln>
                  <a:noFill/>
                </a:ln>
                <a:solidFill>
                  <a:srgbClr val="2C1847"/>
                </a:solidFill>
                <a:effectLst/>
                <a:uLnTx/>
                <a:uFillTx/>
                <a:latin typeface="Arial" panose="020B0604020202020204" pitchFamily="34" charset="0"/>
                <a:ea typeface="+mn-ea"/>
                <a:cs typeface="+mn-cs"/>
              </a:rPr>
              <a:t>incentiv</a:t>
            </a: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 aplikace pro uživatele je zobrazení nároku na různé druhy vyšetření podle věku. Na tuto funkci navazuje tzv. index prevence, který nabízí přehled doporučených kroků vedoucích k lepší </a:t>
            </a:r>
            <a:b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 systematické péči o vlastní zdraví.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Dohromady tak aplikace poskytuje uživateli ucelený přehled, jak se starat o své zdraví.</a:t>
            </a:r>
          </a:p>
        </p:txBody>
      </p:sp>
      <p:cxnSp>
        <p:nvCxnSpPr>
          <p:cNvPr id="6" name="Straight Connector 5">
            <a:extLst>
              <a:ext uri="{FF2B5EF4-FFF2-40B4-BE49-F238E27FC236}">
                <a16:creationId xmlns:a16="http://schemas.microsoft.com/office/drawing/2014/main" id="{4CA34ED0-572D-A62B-E37A-FDB4E6F21EA5}"/>
              </a:ext>
            </a:extLst>
          </p:cNvPr>
          <p:cNvCxnSpPr>
            <a:cxnSpLocks/>
          </p:cNvCxnSpPr>
          <p:nvPr/>
        </p:nvCxnSpPr>
        <p:spPr>
          <a:xfrm flipH="1">
            <a:off x="5895499" y="2895600"/>
            <a:ext cx="1014800" cy="69850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161872-A8D6-F755-F50D-D0C34FB2A367}"/>
              </a:ext>
            </a:extLst>
          </p:cNvPr>
          <p:cNvCxnSpPr>
            <a:cxnSpLocks/>
          </p:cNvCxnSpPr>
          <p:nvPr/>
        </p:nvCxnSpPr>
        <p:spPr>
          <a:xfrm flipH="1" flipV="1">
            <a:off x="5895499" y="3594100"/>
            <a:ext cx="1144416" cy="213360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236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0" name="Skupina 9">
            <a:extLst>
              <a:ext uri="{FF2B5EF4-FFF2-40B4-BE49-F238E27FC236}">
                <a16:creationId xmlns:a16="http://schemas.microsoft.com/office/drawing/2014/main" id="{C9725D77-1EE1-0BDF-F3B9-5F89CFE7F0AE}"/>
              </a:ext>
            </a:extLst>
          </p:cNvPr>
          <p:cNvGrpSpPr/>
          <p:nvPr/>
        </p:nvGrpSpPr>
        <p:grpSpPr>
          <a:xfrm>
            <a:off x="2602589" y="2440168"/>
            <a:ext cx="7134095" cy="2150088"/>
            <a:chOff x="2800156" y="2580068"/>
            <a:chExt cx="7134095" cy="2150088"/>
          </a:xfrm>
        </p:grpSpPr>
        <p:sp>
          <p:nvSpPr>
            <p:cNvPr id="2" name="Nadpis 1">
              <a:extLst>
                <a:ext uri="{FF2B5EF4-FFF2-40B4-BE49-F238E27FC236}">
                  <a16:creationId xmlns:a16="http://schemas.microsoft.com/office/drawing/2014/main" id="{03E4DF8B-9ABD-44EA-AFA3-08C0661355A3}"/>
                </a:ext>
              </a:extLst>
            </p:cNvPr>
            <p:cNvSpPr txBox="1">
              <a:spLocks/>
            </p:cNvSpPr>
            <p:nvPr/>
          </p:nvSpPr>
          <p:spPr>
            <a:xfrm>
              <a:off x="3746500" y="2866724"/>
              <a:ext cx="5796281" cy="18634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000">
                  <a:solidFill>
                    <a:schemeClr val="bg1"/>
                  </a:solidFill>
                  <a:latin typeface="Bahnschrift" panose="020B0502040204020203" pitchFamily="34" charset="0"/>
                  <a:cs typeface="Arial" panose="020B0604020202020204" pitchFamily="34" charset="0"/>
                </a:rPr>
                <a:t>ZAHÁJENÍ A SCHVÁLENÍ </a:t>
              </a:r>
              <a:br>
                <a:rPr lang="cs-CZ" sz="4000">
                  <a:solidFill>
                    <a:schemeClr val="bg1"/>
                  </a:solidFill>
                  <a:latin typeface="Bahnschrift" panose="020B0502040204020203" pitchFamily="34" charset="0"/>
                  <a:cs typeface="Arial" panose="020B0604020202020204" pitchFamily="34" charset="0"/>
                </a:rPr>
              </a:br>
              <a:r>
                <a:rPr lang="cs-CZ" sz="4000">
                  <a:solidFill>
                    <a:schemeClr val="bg1"/>
                  </a:solidFill>
                  <a:latin typeface="Bahnschrift" panose="020B0502040204020203" pitchFamily="34" charset="0"/>
                  <a:cs typeface="Arial" panose="020B0604020202020204" pitchFamily="34" charset="0"/>
                </a:rPr>
                <a:t>PROGRAMU JEDNÁNÍ </a:t>
              </a:r>
            </a:p>
          </p:txBody>
        </p:sp>
        <p:sp>
          <p:nvSpPr>
            <p:cNvPr id="3" name="Podnadpis 2">
              <a:extLst>
                <a:ext uri="{FF2B5EF4-FFF2-40B4-BE49-F238E27FC236}">
                  <a16:creationId xmlns:a16="http://schemas.microsoft.com/office/drawing/2014/main" id="{3E26F09A-78D9-4D99-83D2-B406840C85A0}"/>
                </a:ext>
              </a:extLst>
            </p:cNvPr>
            <p:cNvSpPr txBox="1">
              <a:spLocks/>
            </p:cNvSpPr>
            <p:nvPr/>
          </p:nvSpPr>
          <p:spPr>
            <a:xfrm>
              <a:off x="3527231" y="3074394"/>
              <a:ext cx="640702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a:p>
          </p:txBody>
        </p:sp>
        <p:sp>
          <p:nvSpPr>
            <p:cNvPr id="11" name="TextovéPole 10">
              <a:extLst>
                <a:ext uri="{FF2B5EF4-FFF2-40B4-BE49-F238E27FC236}">
                  <a16:creationId xmlns:a16="http://schemas.microsoft.com/office/drawing/2014/main" id="{31261972-0B2D-4436-989F-95AE08EBCB5A}"/>
                </a:ext>
              </a:extLst>
            </p:cNvPr>
            <p:cNvSpPr txBox="1"/>
            <p:nvPr/>
          </p:nvSpPr>
          <p:spPr>
            <a:xfrm>
              <a:off x="2800156" y="2580068"/>
              <a:ext cx="2107406" cy="1661993"/>
            </a:xfrm>
            <a:prstGeom prst="rect">
              <a:avLst/>
            </a:prstGeom>
            <a:noFill/>
          </p:spPr>
          <p:txBody>
            <a:bodyPr wrap="square" rtlCol="0">
              <a:spAutoFit/>
            </a:bodyPr>
            <a:lstStyle/>
            <a:p>
              <a:r>
                <a:rPr lang="cs-CZ" sz="10100">
                  <a:solidFill>
                    <a:schemeClr val="bg1"/>
                  </a:solidFill>
                  <a:latin typeface="Bahnschrift" panose="020B0502040204020203" pitchFamily="34" charset="0"/>
                  <a:cs typeface="Arial" panose="020B0604020202020204" pitchFamily="34" charset="0"/>
                </a:rPr>
                <a:t>1</a:t>
              </a:r>
            </a:p>
          </p:txBody>
        </p:sp>
        <p:sp>
          <p:nvSpPr>
            <p:cNvPr id="6" name="Obdélník 5">
              <a:extLst>
                <a:ext uri="{FF2B5EF4-FFF2-40B4-BE49-F238E27FC236}">
                  <a16:creationId xmlns:a16="http://schemas.microsoft.com/office/drawing/2014/main" id="{5A7ED6B3-6C9C-DC01-6E59-FF3F73D36DAC}"/>
                </a:ext>
              </a:extLst>
            </p:cNvPr>
            <p:cNvSpPr/>
            <p:nvPr/>
          </p:nvSpPr>
          <p:spPr>
            <a:xfrm>
              <a:off x="3509240" y="2659054"/>
              <a:ext cx="64800" cy="1583007"/>
            </a:xfrm>
            <a:prstGeom prst="rect">
              <a:avLst/>
            </a:prstGeom>
            <a:solidFill>
              <a:srgbClr val="DA2128"/>
            </a:solidFill>
          </p:spPr>
          <p:txBody>
            <a:bodyPr vert="horz" lIns="91440" tIns="45720" rIns="91440" bIns="45720" rtlCol="0" anchor="t">
              <a:noAutofit/>
            </a:bodyPr>
            <a:lstStyle/>
            <a:p>
              <a:pPr algn="l">
                <a:lnSpc>
                  <a:spcPct val="90000"/>
                </a:lnSpc>
                <a:spcBef>
                  <a:spcPts val="1000"/>
                </a:spcBef>
              </a:pPr>
              <a:endParaRPr lang="cs-CZ" sz="1200">
                <a:solidFill>
                  <a:srgbClr val="3F7AA8"/>
                </a:solidFill>
                <a:latin typeface="Century Gothic" panose="020B0502020202020204" pitchFamily="34" charset="0"/>
              </a:endParaRPr>
            </a:p>
          </p:txBody>
        </p:sp>
      </p:grpSp>
      <p:pic>
        <p:nvPicPr>
          <p:cNvPr id="7" name="Obrázek 6">
            <a:extLst>
              <a:ext uri="{FF2B5EF4-FFF2-40B4-BE49-F238E27FC236}">
                <a16:creationId xmlns:a16="http://schemas.microsoft.com/office/drawing/2014/main" id="{9B6FFB82-4EB2-E43D-6B58-3838ACDC4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742950"/>
            <a:ext cx="1650760" cy="721524"/>
          </a:xfrm>
          <a:prstGeom prst="rect">
            <a:avLst/>
          </a:prstGeom>
        </p:spPr>
      </p:pic>
      <p:pic>
        <p:nvPicPr>
          <p:cNvPr id="9" name="Obrázek 8">
            <a:extLst>
              <a:ext uri="{FF2B5EF4-FFF2-40B4-BE49-F238E27FC236}">
                <a16:creationId xmlns:a16="http://schemas.microsoft.com/office/drawing/2014/main" id="{DA424688-DA41-9D63-2DA2-85F9DD2CD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800" y="742950"/>
            <a:ext cx="2032000" cy="652662"/>
          </a:xfrm>
          <a:prstGeom prst="rect">
            <a:avLst/>
          </a:prstGeom>
        </p:spPr>
      </p:pic>
    </p:spTree>
    <p:extLst>
      <p:ext uri="{BB962C8B-B14F-4D97-AF65-F5344CB8AC3E}">
        <p14:creationId xmlns:p14="http://schemas.microsoft.com/office/powerpoint/2010/main" val="2638204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a:extLst>
            <a:ext uri="{FF2B5EF4-FFF2-40B4-BE49-F238E27FC236}">
              <a16:creationId xmlns:a16="http://schemas.microsoft.com/office/drawing/2014/main" id="{54A4E7EF-D6CD-4F3A-F55D-17761625EF86}"/>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CDD653DE-620D-DD4E-4347-622B541C9441}"/>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Benefity aplikace</a:t>
            </a:r>
            <a:endParaRPr lang="cs-CZ" sz="2000" dirty="0"/>
          </a:p>
        </p:txBody>
      </p:sp>
      <p:grpSp>
        <p:nvGrpSpPr>
          <p:cNvPr id="7" name="Skupina 6">
            <a:extLst>
              <a:ext uri="{FF2B5EF4-FFF2-40B4-BE49-F238E27FC236}">
                <a16:creationId xmlns:a16="http://schemas.microsoft.com/office/drawing/2014/main" id="{2423FFD3-713F-3892-5182-A9C11CDD7870}"/>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048DE065-E7F1-93EB-CCE1-8B60E7E9A791}"/>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C75ACA4D-7F63-E2C3-C45F-DBFE0C990FE1}"/>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8E1FB972-4073-E8AD-046A-C451D0BC75A6}"/>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13F1F8C3-EC4E-21DC-DC7D-F38DFC70F7D0}"/>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805A1964-44BA-8CEF-ED60-881561D65181}"/>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pic>
        <p:nvPicPr>
          <p:cNvPr id="32" name="Picture 31" descr="A screenshot of a phone&#10;&#10;AI-generated content may be incorrect.">
            <a:extLst>
              <a:ext uri="{FF2B5EF4-FFF2-40B4-BE49-F238E27FC236}">
                <a16:creationId xmlns:a16="http://schemas.microsoft.com/office/drawing/2014/main" id="{C116CA96-A865-2DDD-18CC-C9238E492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246" y="224280"/>
            <a:ext cx="2409126" cy="6170039"/>
          </a:xfrm>
          <a:prstGeom prst="rect">
            <a:avLst/>
          </a:prstGeom>
        </p:spPr>
      </p:pic>
      <p:sp>
        <p:nvSpPr>
          <p:cNvPr id="3" name="TextovéPole 2">
            <a:extLst>
              <a:ext uri="{FF2B5EF4-FFF2-40B4-BE49-F238E27FC236}">
                <a16:creationId xmlns:a16="http://schemas.microsoft.com/office/drawing/2014/main" id="{A76ACF9C-4590-41C3-6F6F-38DFA1A47505}"/>
              </a:ext>
            </a:extLst>
          </p:cNvPr>
          <p:cNvSpPr txBox="1"/>
          <p:nvPr/>
        </p:nvSpPr>
        <p:spPr>
          <a:xfrm>
            <a:off x="650109" y="1413689"/>
            <a:ext cx="5000063" cy="230832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Kalendář sice </a:t>
            </a: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nenahrazuje rezervační systém</a:t>
            </a: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 ale umožňuje uživateli vybrat zdravotnické zařízení, získat kontakt </a:t>
            </a:r>
            <a:b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 následně si telefonicky sjednat termín, </a:t>
            </a:r>
            <a:b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který si poté zapíše do aplikace.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Užitečnost této funkce je v současnosti testována.</a:t>
            </a:r>
          </a:p>
        </p:txBody>
      </p:sp>
    </p:spTree>
    <p:extLst>
      <p:ext uri="{BB962C8B-B14F-4D97-AF65-F5344CB8AC3E}">
        <p14:creationId xmlns:p14="http://schemas.microsoft.com/office/powerpoint/2010/main" val="3985738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a:extLst>
            <a:ext uri="{FF2B5EF4-FFF2-40B4-BE49-F238E27FC236}">
              <a16:creationId xmlns:a16="http://schemas.microsoft.com/office/drawing/2014/main" id="{0521A628-9BEE-075C-4BF9-E4F8BDACB218}"/>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CCADA7BC-C50B-EC70-8EA9-C48A35F8AA37}"/>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Benefity aplikace</a:t>
            </a:r>
            <a:endParaRPr lang="cs-CZ" sz="2000" dirty="0"/>
          </a:p>
        </p:txBody>
      </p:sp>
      <p:grpSp>
        <p:nvGrpSpPr>
          <p:cNvPr id="7" name="Skupina 6">
            <a:extLst>
              <a:ext uri="{FF2B5EF4-FFF2-40B4-BE49-F238E27FC236}">
                <a16:creationId xmlns:a16="http://schemas.microsoft.com/office/drawing/2014/main" id="{300AAFF9-E2EF-1F0A-1DC4-ABF0B5E673E8}"/>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67151352-9842-1328-31F6-65D6D7A90924}"/>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FEF6B2DE-237F-9DB6-CDA7-6448F4716AC9}"/>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7116A80B-1717-2F1F-BD7B-9BEF18846ADF}"/>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1CA429AB-AC04-C5CE-F6B1-072D1B156E3F}"/>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0B636F04-E005-F86A-F3CE-816871EF59B1}"/>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sp>
        <p:nvSpPr>
          <p:cNvPr id="3" name="TextovéPole 2">
            <a:extLst>
              <a:ext uri="{FF2B5EF4-FFF2-40B4-BE49-F238E27FC236}">
                <a16:creationId xmlns:a16="http://schemas.microsoft.com/office/drawing/2014/main" id="{3A45D276-6151-68CC-EFA9-272A0D816711}"/>
              </a:ext>
            </a:extLst>
          </p:cNvPr>
          <p:cNvSpPr txBox="1"/>
          <p:nvPr/>
        </p:nvSpPr>
        <p:spPr>
          <a:xfrm>
            <a:off x="650109" y="1413688"/>
            <a:ext cx="2830411" cy="34163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Sekce Služby soustřeďuje všechny digitalizované informace a nástroje týkající se zdraví uživatele. Nabízí přehled zdravotní dokumentace, preventivní péče, léků </a:t>
            </a:r>
            <a:b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i souvisejících služeb, </a:t>
            </a:r>
            <a:b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aby měl uživatel kompletní přehled </a:t>
            </a:r>
            <a:b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o svém zdravotním </a:t>
            </a:r>
            <a:b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stavu na jednom místě.</a:t>
            </a:r>
          </a:p>
        </p:txBody>
      </p:sp>
      <p:pic>
        <p:nvPicPr>
          <p:cNvPr id="4" name="Picture 3" descr="A screenshot of a phone&#10;&#10;AI-generated content may be incorrect.">
            <a:extLst>
              <a:ext uri="{FF2B5EF4-FFF2-40B4-BE49-F238E27FC236}">
                <a16:creationId xmlns:a16="http://schemas.microsoft.com/office/drawing/2014/main" id="{B0DD2D49-2F73-FF73-4309-2FE9A865EF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920" y="1460183"/>
            <a:ext cx="2022164" cy="4493698"/>
          </a:xfrm>
          <a:prstGeom prst="rect">
            <a:avLst/>
          </a:prstGeom>
        </p:spPr>
      </p:pic>
      <p:pic>
        <p:nvPicPr>
          <p:cNvPr id="13" name="Picture 12" descr="A screenshot of a phone&#10;&#10;AI-generated content may be incorrect.">
            <a:extLst>
              <a:ext uri="{FF2B5EF4-FFF2-40B4-BE49-F238E27FC236}">
                <a16:creationId xmlns:a16="http://schemas.microsoft.com/office/drawing/2014/main" id="{36D374E0-DA97-DA07-AD83-27CC300EC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9087" y="1460183"/>
            <a:ext cx="2022164" cy="4493698"/>
          </a:xfrm>
          <a:prstGeom prst="rect">
            <a:avLst/>
          </a:prstGeom>
        </p:spPr>
      </p:pic>
      <p:pic>
        <p:nvPicPr>
          <p:cNvPr id="15" name="Picture 14" descr="A screenshot of a phone&#10;&#10;AI-generated content may be incorrect.">
            <a:extLst>
              <a:ext uri="{FF2B5EF4-FFF2-40B4-BE49-F238E27FC236}">
                <a16:creationId xmlns:a16="http://schemas.microsoft.com/office/drawing/2014/main" id="{D7A97596-4846-BE35-837B-27C952C2C6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2976" y="1498747"/>
            <a:ext cx="2022164" cy="4493698"/>
          </a:xfrm>
          <a:prstGeom prst="rect">
            <a:avLst/>
          </a:prstGeom>
        </p:spPr>
      </p:pic>
      <p:pic>
        <p:nvPicPr>
          <p:cNvPr id="17" name="Picture 16" descr="A screenshot of a phone&#10;&#10;AI-generated content may be incorrect.">
            <a:extLst>
              <a:ext uri="{FF2B5EF4-FFF2-40B4-BE49-F238E27FC236}">
                <a16:creationId xmlns:a16="http://schemas.microsoft.com/office/drawing/2014/main" id="{1BCDB2D8-5DB3-B035-02E9-06BCEEDD62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1540" y="1544466"/>
            <a:ext cx="2022164" cy="4493699"/>
          </a:xfrm>
          <a:prstGeom prst="rect">
            <a:avLst/>
          </a:prstGeom>
        </p:spPr>
      </p:pic>
    </p:spTree>
    <p:extLst>
      <p:ext uri="{BB962C8B-B14F-4D97-AF65-F5344CB8AC3E}">
        <p14:creationId xmlns:p14="http://schemas.microsoft.com/office/powerpoint/2010/main" val="2828293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a:extLst>
            <a:ext uri="{FF2B5EF4-FFF2-40B4-BE49-F238E27FC236}">
              <a16:creationId xmlns:a16="http://schemas.microsoft.com/office/drawing/2014/main" id="{DA279A7A-48A8-E814-5C7D-8FF274DC0E5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4460FA24-2E8A-973F-A4D9-293311404920}"/>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Benefity aplikace</a:t>
            </a:r>
            <a:endParaRPr lang="cs-CZ" sz="2000" dirty="0"/>
          </a:p>
        </p:txBody>
      </p:sp>
      <p:grpSp>
        <p:nvGrpSpPr>
          <p:cNvPr id="7" name="Skupina 6">
            <a:extLst>
              <a:ext uri="{FF2B5EF4-FFF2-40B4-BE49-F238E27FC236}">
                <a16:creationId xmlns:a16="http://schemas.microsoft.com/office/drawing/2014/main" id="{124523D3-4224-121C-5ED6-A96716F8F2A8}"/>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B2D15CBB-D304-12D9-5CA5-E7F86E88BFC6}"/>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45898069-3D94-809D-1984-099C17ADA58C}"/>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A0519491-F64F-65F1-DE30-4519FA3E4EAB}"/>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3E9C33F4-F12A-F7A8-0119-2B8EA59AE990}"/>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C4C71426-3451-94FF-689D-BAEDFEB9E268}"/>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sp>
        <p:nvSpPr>
          <p:cNvPr id="3" name="TextovéPole 2">
            <a:extLst>
              <a:ext uri="{FF2B5EF4-FFF2-40B4-BE49-F238E27FC236}">
                <a16:creationId xmlns:a16="http://schemas.microsoft.com/office/drawing/2014/main" id="{61DE1203-F8F1-C103-F96F-CD611DFEE60F}"/>
              </a:ext>
            </a:extLst>
          </p:cNvPr>
          <p:cNvSpPr txBox="1"/>
          <p:nvPr/>
        </p:nvSpPr>
        <p:spPr>
          <a:xfrm>
            <a:off x="650109" y="1413688"/>
            <a:ext cx="3449280" cy="258532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Jedním z velkých přínosů aplikace je možnost rychle přepínat mezi více uživateli </a:t>
            </a:r>
            <a:b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 například mezi členy rodiny. Díky tomu může jeden účet spravovat zdravotní informace rodičů i dětí, aniž by bylo nutné se pokaždé odhlašovat a znovu přihlašovat.</a:t>
            </a:r>
          </a:p>
        </p:txBody>
      </p:sp>
      <p:pic>
        <p:nvPicPr>
          <p:cNvPr id="12" name="Picture 11" descr="A screenshot of a phone&#10;&#10;AI-generated content may be incorrect.">
            <a:extLst>
              <a:ext uri="{FF2B5EF4-FFF2-40B4-BE49-F238E27FC236}">
                <a16:creationId xmlns:a16="http://schemas.microsoft.com/office/drawing/2014/main" id="{E3FCDEFD-9863-AAD3-C800-496F2F62D3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400" y="365125"/>
            <a:ext cx="2508465" cy="5574367"/>
          </a:xfrm>
          <a:prstGeom prst="rect">
            <a:avLst/>
          </a:prstGeom>
        </p:spPr>
      </p:pic>
    </p:spTree>
    <p:extLst>
      <p:ext uri="{BB962C8B-B14F-4D97-AF65-F5344CB8AC3E}">
        <p14:creationId xmlns:p14="http://schemas.microsoft.com/office/powerpoint/2010/main" val="379436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2F42C-E31A-9781-E8F9-8AA06FF6EF5F}"/>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011FB1CA-196F-9FEC-41BC-30F4C59FF4E0}"/>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Use Cases / Testování</a:t>
            </a:r>
            <a:endParaRPr lang="cs-CZ" sz="2000" dirty="0"/>
          </a:p>
        </p:txBody>
      </p:sp>
      <p:sp>
        <p:nvSpPr>
          <p:cNvPr id="4" name="Zástupný symbol pro číslo snímku 3">
            <a:extLst>
              <a:ext uri="{FF2B5EF4-FFF2-40B4-BE49-F238E27FC236}">
                <a16:creationId xmlns:a16="http://schemas.microsoft.com/office/drawing/2014/main" id="{EC6F6172-D68A-4B59-F221-1F17C448B1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cs-CZ" sz="1200" b="0" i="0" u="none" strike="noStrike" kern="1200" cap="none" spc="0" normalizeH="0" baseline="0" noProof="0">
              <a:ln>
                <a:noFill/>
              </a:ln>
              <a:solidFill>
                <a:srgbClr val="003A63"/>
              </a:solidFill>
              <a:effectLst/>
              <a:uLnTx/>
              <a:uFillTx/>
              <a:latin typeface="Calibri" panose="020F0502020204030204"/>
              <a:ea typeface="+mn-ea"/>
              <a:cs typeface="+mn-cs"/>
            </a:endParaRPr>
          </a:p>
        </p:txBody>
      </p:sp>
      <p:grpSp>
        <p:nvGrpSpPr>
          <p:cNvPr id="7" name="Skupina 6">
            <a:extLst>
              <a:ext uri="{FF2B5EF4-FFF2-40B4-BE49-F238E27FC236}">
                <a16:creationId xmlns:a16="http://schemas.microsoft.com/office/drawing/2014/main" id="{4CE0BAD3-21C6-A513-B5DC-43E22257A24C}"/>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F5F8711B-EC88-8243-A932-264052EE8C41}"/>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51672E2F-0E13-1098-9774-479C6499E634}"/>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88D51379-BF06-E641-1C9E-4E26132C4DFE}"/>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69C8B52E-BFCC-A109-9E55-1A3CA99D5454}"/>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3" name="TextovéPole 2">
            <a:extLst>
              <a:ext uri="{FF2B5EF4-FFF2-40B4-BE49-F238E27FC236}">
                <a16:creationId xmlns:a16="http://schemas.microsoft.com/office/drawing/2014/main" id="{FAEE7D5E-7B05-EDAC-C8E8-2E2DE747AECA}"/>
              </a:ext>
            </a:extLst>
          </p:cNvPr>
          <p:cNvSpPr txBox="1"/>
          <p:nvPr/>
        </p:nvSpPr>
        <p:spPr>
          <a:xfrm>
            <a:off x="650109" y="1413689"/>
            <a:ext cx="4480691"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Byly vytvořeny základní use </a:t>
            </a:r>
            <a:r>
              <a:rPr kumimoji="0" lang="cs-CZ" sz="1800" b="0" i="0" u="none" strike="noStrike" kern="1200" cap="none" spc="0" normalizeH="0" baseline="0" noProof="0" dirty="0" err="1">
                <a:ln>
                  <a:noFill/>
                </a:ln>
                <a:solidFill>
                  <a:srgbClr val="2C1847"/>
                </a:solidFill>
                <a:effectLst/>
                <a:uLnTx/>
                <a:uFillTx/>
                <a:latin typeface="Arial" panose="020B0604020202020204" pitchFamily="34" charset="0"/>
                <a:ea typeface="+mn-ea"/>
                <a:cs typeface="+mn-cs"/>
              </a:rPr>
              <a:t>cases</a:t>
            </a: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 </a:t>
            </a:r>
            <a:b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na jejichž základě ověřujeme průchodnost aplikace a testujeme kvalitu uživatelského zážitku.</a:t>
            </a:r>
          </a:p>
        </p:txBody>
      </p:sp>
      <p:sp>
        <p:nvSpPr>
          <p:cNvPr id="5" name="Obdélník 4">
            <a:extLst>
              <a:ext uri="{FF2B5EF4-FFF2-40B4-BE49-F238E27FC236}">
                <a16:creationId xmlns:a16="http://schemas.microsoft.com/office/drawing/2014/main" id="{6C8F9725-D098-ADEC-FD17-BCAE5AAE02BA}"/>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sp>
        <p:nvSpPr>
          <p:cNvPr id="6" name="TextovéPole 2">
            <a:extLst>
              <a:ext uri="{FF2B5EF4-FFF2-40B4-BE49-F238E27FC236}">
                <a16:creationId xmlns:a16="http://schemas.microsoft.com/office/drawing/2014/main" id="{441156A1-6FD6-9152-E6A9-26744A2D8D1B}"/>
              </a:ext>
            </a:extLst>
          </p:cNvPr>
          <p:cNvSpPr txBox="1"/>
          <p:nvPr/>
        </p:nvSpPr>
        <p:spPr>
          <a:xfrm>
            <a:off x="6084000" y="1413689"/>
            <a:ext cx="5000063" cy="507831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Přihlášení, </a:t>
            </a:r>
            <a:r>
              <a:rPr kumimoji="0" lang="cs-CZ" sz="1800" b="1" i="0" u="none" strike="noStrike" kern="1200" cap="none" spc="0" normalizeH="0" baseline="0" noProof="0" dirty="0" err="1">
                <a:ln>
                  <a:noFill/>
                </a:ln>
                <a:solidFill>
                  <a:srgbClr val="2C1847"/>
                </a:solidFill>
                <a:effectLst/>
                <a:uLnTx/>
                <a:uFillTx/>
                <a:latin typeface="Arial" panose="020B0604020202020204" pitchFamily="34" charset="0"/>
                <a:ea typeface="+mn-ea"/>
                <a:cs typeface="+mn-cs"/>
              </a:rPr>
              <a:t>onboarding</a:t>
            </a: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 a orientace </a:t>
            </a:r>
            <a:b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v aplikaci</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Upozornění na novou </a:t>
            </a:r>
            <a:r>
              <a:rPr kumimoji="0" lang="cs-CZ" sz="1800" b="1" i="0" u="none" strike="noStrike" kern="1200" cap="none" spc="0" normalizeH="0" baseline="0" noProof="0" dirty="0" err="1">
                <a:ln>
                  <a:noFill/>
                </a:ln>
                <a:solidFill>
                  <a:srgbClr val="2C1847"/>
                </a:solidFill>
                <a:effectLst/>
                <a:uLnTx/>
                <a:uFillTx/>
                <a:latin typeface="Arial" panose="020B0604020202020204" pitchFamily="34" charset="0"/>
                <a:ea typeface="+mn-ea"/>
                <a:cs typeface="+mn-cs"/>
              </a:rPr>
              <a:t>eŽádanku</a:t>
            </a: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 </a:t>
            </a:r>
            <a:b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 smazání notifikace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Zadání termínu ​návštěvy zdravotnického zařízení do kalendáře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Kontrola své očkovací ​průkazky</a:t>
            </a:r>
            <a:b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 očkování svého dítěte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Nahlížení do zdravotní dokumentace​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Kontrola preventivních prohlídek</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Ověření výsledku screeningového vyšetření​</a:t>
            </a:r>
          </a:p>
        </p:txBody>
      </p:sp>
    </p:spTree>
    <p:extLst>
      <p:ext uri="{BB962C8B-B14F-4D97-AF65-F5344CB8AC3E}">
        <p14:creationId xmlns:p14="http://schemas.microsoft.com/office/powerpoint/2010/main" val="3188561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a:extLst>
            <a:ext uri="{FF2B5EF4-FFF2-40B4-BE49-F238E27FC236}">
              <a16:creationId xmlns:a16="http://schemas.microsoft.com/office/drawing/2014/main" id="{6A923947-8BE2-0B2F-9388-472F8FFDD46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E1700F6E-0374-0170-405A-F675571196B2}"/>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Zpracované obrazovky / Registrace</a:t>
            </a:r>
            <a:endParaRPr lang="cs-CZ" sz="2000" dirty="0"/>
          </a:p>
        </p:txBody>
      </p:sp>
      <p:grpSp>
        <p:nvGrpSpPr>
          <p:cNvPr id="7" name="Skupina 6">
            <a:extLst>
              <a:ext uri="{FF2B5EF4-FFF2-40B4-BE49-F238E27FC236}">
                <a16:creationId xmlns:a16="http://schemas.microsoft.com/office/drawing/2014/main" id="{D431CE7B-31BD-23B1-3C49-3E7FB2715F90}"/>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F6EE0987-D0F6-977E-01BD-611D9950B321}"/>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56C89CAF-98C0-3023-5783-822A963EE16C}"/>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2A9D3106-E557-7360-2B56-A845C2F0CE43}"/>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22D98EEF-ADA5-FDFB-0933-60EC98A4C7EF}"/>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7B52C686-F5B1-BC7A-5027-A7F6335EDE1D}"/>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sp>
        <p:nvSpPr>
          <p:cNvPr id="3" name="TextovéPole 2">
            <a:extLst>
              <a:ext uri="{FF2B5EF4-FFF2-40B4-BE49-F238E27FC236}">
                <a16:creationId xmlns:a16="http://schemas.microsoft.com/office/drawing/2014/main" id="{457AA6E5-379B-D56F-4262-E8EC8397CD00}"/>
              </a:ext>
            </a:extLst>
          </p:cNvPr>
          <p:cNvSpPr txBox="1"/>
          <p:nvPr/>
        </p:nvSpPr>
        <p:spPr>
          <a:xfrm>
            <a:off x="647000" y="4099843"/>
            <a:ext cx="2724749" cy="138499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Sekce registrace slouží k prvnímu přihlášení uživatele do aplikace EZKarta. Proces je postavený na bezpečném ověření prostřednictvím Identity občana, která zajišťuje nejvyšší úroveň ochrany osobních údajů.</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sp>
        <p:nvSpPr>
          <p:cNvPr id="12" name="TextovéPole 2">
            <a:extLst>
              <a:ext uri="{FF2B5EF4-FFF2-40B4-BE49-F238E27FC236}">
                <a16:creationId xmlns:a16="http://schemas.microsoft.com/office/drawing/2014/main" id="{05333757-C972-4763-FA5B-494478F4EE30}"/>
              </a:ext>
            </a:extLst>
          </p:cNvPr>
          <p:cNvSpPr txBox="1"/>
          <p:nvPr/>
        </p:nvSpPr>
        <p:spPr>
          <a:xfrm>
            <a:off x="3833260" y="4099843"/>
            <a:ext cx="2724749" cy="156966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Uživatel je postupně seznámen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 výhodami aplikace – přehled nad vlastními zdravotními údaji, digitální očkovací průkaz a upozornění na preventivní prohlídky. Před samotným přihlášením je uživatel informován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o pravidlech ochrany soukromí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 souhlasí se zpracováním dat.</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sp>
        <p:nvSpPr>
          <p:cNvPr id="14" name="TextovéPole 2">
            <a:extLst>
              <a:ext uri="{FF2B5EF4-FFF2-40B4-BE49-F238E27FC236}">
                <a16:creationId xmlns:a16="http://schemas.microsoft.com/office/drawing/2014/main" id="{6CC591DB-3FD6-532A-5131-2A232B084425}"/>
              </a:ext>
            </a:extLst>
          </p:cNvPr>
          <p:cNvSpPr txBox="1"/>
          <p:nvPr/>
        </p:nvSpPr>
        <p:spPr>
          <a:xfrm>
            <a:off x="8716345" y="4099843"/>
            <a:ext cx="2724749"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Celý proces je navržen tak,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aby byl rychlý, přehledný a přátelský, zároveň však splňoval veškeré bezpečnostní i legislativní požadavky.</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pic>
        <p:nvPicPr>
          <p:cNvPr id="16" name="Picture 15" descr="A screenshot of a mobile application&#10;&#10;AI-generated content may be incorrect.">
            <a:extLst>
              <a:ext uri="{FF2B5EF4-FFF2-40B4-BE49-F238E27FC236}">
                <a16:creationId xmlns:a16="http://schemas.microsoft.com/office/drawing/2014/main" id="{533497DC-D296-D840-2B15-CA5F72866C4A}"/>
              </a:ext>
            </a:extLst>
          </p:cNvPr>
          <p:cNvPicPr>
            <a:picLocks noChangeAspect="1"/>
          </p:cNvPicPr>
          <p:nvPr/>
        </p:nvPicPr>
        <p:blipFill>
          <a:blip r:embed="rId3">
            <a:extLst>
              <a:ext uri="{28A0092B-C50C-407E-A947-70E740481C1C}">
                <a14:useLocalDpi xmlns:a14="http://schemas.microsoft.com/office/drawing/2010/main" val="0"/>
              </a:ext>
            </a:extLst>
          </a:blip>
          <a:srcRect t="14865"/>
          <a:stretch>
            <a:fillRect/>
          </a:stretch>
        </p:blipFill>
        <p:spPr>
          <a:xfrm>
            <a:off x="647000" y="1648276"/>
            <a:ext cx="11133208" cy="2150726"/>
          </a:xfrm>
          <a:prstGeom prst="rect">
            <a:avLst/>
          </a:prstGeom>
        </p:spPr>
      </p:pic>
    </p:spTree>
    <p:extLst>
      <p:ext uri="{BB962C8B-B14F-4D97-AF65-F5344CB8AC3E}">
        <p14:creationId xmlns:p14="http://schemas.microsoft.com/office/powerpoint/2010/main" val="1487459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a:extLst>
            <a:ext uri="{FF2B5EF4-FFF2-40B4-BE49-F238E27FC236}">
              <a16:creationId xmlns:a16="http://schemas.microsoft.com/office/drawing/2014/main" id="{8BBE35A9-B921-5CFA-EAC4-DFE6DE3920BE}"/>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8135EA0-02BE-A797-CAF0-10C396BD0A7C}"/>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Zpracované obrazovky / Vytvoření PINu</a:t>
            </a:r>
            <a:endParaRPr lang="cs-CZ" sz="2000" dirty="0"/>
          </a:p>
        </p:txBody>
      </p:sp>
      <p:grpSp>
        <p:nvGrpSpPr>
          <p:cNvPr id="7" name="Skupina 6">
            <a:extLst>
              <a:ext uri="{FF2B5EF4-FFF2-40B4-BE49-F238E27FC236}">
                <a16:creationId xmlns:a16="http://schemas.microsoft.com/office/drawing/2014/main" id="{94AC5B0F-6F4B-2D19-4F76-447231C0975A}"/>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2D4D2F27-24EF-2A03-2D46-370388FD41C7}"/>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DA8B9128-8256-ECE4-5782-E0C975BE3BCD}"/>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98B46D1F-3337-20E2-B172-0191B5B7CACD}"/>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BAD72453-23C6-05AA-00DE-A32F15775EE1}"/>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E4F80552-A30A-0B11-5503-12B2B9373AB0}"/>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pic>
        <p:nvPicPr>
          <p:cNvPr id="4" name="Picture 3" descr="Screens screenshot of a phone&#10;&#10;AI-generated content may be incorrect.">
            <a:extLst>
              <a:ext uri="{FF2B5EF4-FFF2-40B4-BE49-F238E27FC236}">
                <a16:creationId xmlns:a16="http://schemas.microsoft.com/office/drawing/2014/main" id="{2BBC0DA9-8862-A8D5-3C2E-AECEC7215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00" y="1612181"/>
            <a:ext cx="9758469" cy="2291952"/>
          </a:xfrm>
          <a:prstGeom prst="rect">
            <a:avLst/>
          </a:prstGeom>
        </p:spPr>
      </p:pic>
      <p:sp>
        <p:nvSpPr>
          <p:cNvPr id="12" name="TextovéPole 2">
            <a:extLst>
              <a:ext uri="{FF2B5EF4-FFF2-40B4-BE49-F238E27FC236}">
                <a16:creationId xmlns:a16="http://schemas.microsoft.com/office/drawing/2014/main" id="{96597BD9-1568-E1D4-2CCC-259C8DEC7C30}"/>
              </a:ext>
            </a:extLst>
          </p:cNvPr>
          <p:cNvSpPr txBox="1"/>
          <p:nvPr/>
        </p:nvSpPr>
        <p:spPr>
          <a:xfrm>
            <a:off x="647000" y="4099843"/>
            <a:ext cx="2724749"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Sekce vytvoření PINu umožňuje uživateli nastavit si vlastní číselný kód, který slouží jako záložní způsob přihlášení v případě, že selže ověření biometrie (otisk prstu, rozpoznání obličeje).</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sp>
        <p:nvSpPr>
          <p:cNvPr id="14" name="TextovéPole 2">
            <a:extLst>
              <a:ext uri="{FF2B5EF4-FFF2-40B4-BE49-F238E27FC236}">
                <a16:creationId xmlns:a16="http://schemas.microsoft.com/office/drawing/2014/main" id="{D0A89275-F9DE-BF57-1E6D-09C79318DDE2}"/>
              </a:ext>
            </a:extLst>
          </p:cNvPr>
          <p:cNvSpPr txBox="1"/>
          <p:nvPr/>
        </p:nvSpPr>
        <p:spPr>
          <a:xfrm>
            <a:off x="3833260" y="4099843"/>
            <a:ext cx="2724749" cy="19389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Proces se skládá ze dvou kroků:</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228600" marR="0" lvl="0" indent="-228600" algn="l" defTabSz="914400" rtl="0" eaLnBrk="1" fontAlgn="base" latinLnBrk="0" hangingPunct="1">
              <a:lnSpc>
                <a:spcPct val="100000"/>
              </a:lnSpc>
              <a:spcBef>
                <a:spcPts val="0"/>
              </a:spcBef>
              <a:spcAft>
                <a:spcPts val="0"/>
              </a:spcAft>
              <a:buClrTx/>
              <a:buSzTx/>
              <a:buFont typeface="+mj-lt"/>
              <a:buAutoNum type="arabicPeriod"/>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Zadání nového PINu – uživatel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si volí kód o délce 4–8 číslic, přičemž aplikace kontroluje jeho platnost a vhodnost.</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endPar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228600" marR="0" lvl="0" indent="-228600" algn="l" defTabSz="914400" rtl="0" eaLnBrk="1" fontAlgn="base" latinLnBrk="0" hangingPunct="1">
              <a:lnSpc>
                <a:spcPct val="100000"/>
              </a:lnSpc>
              <a:spcBef>
                <a:spcPts val="0"/>
              </a:spcBef>
              <a:spcAft>
                <a:spcPts val="0"/>
              </a:spcAft>
              <a:buClrTx/>
              <a:buSzTx/>
              <a:buFont typeface="+mj-lt"/>
              <a:buAutoNum type="arabicPeriod"/>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Potvrzení PINu – uživatel zadává kód znovu, aby se ověřilo, že byl zapamatován a zadán správně.</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sp>
        <p:nvSpPr>
          <p:cNvPr id="15" name="TextovéPole 2">
            <a:extLst>
              <a:ext uri="{FF2B5EF4-FFF2-40B4-BE49-F238E27FC236}">
                <a16:creationId xmlns:a16="http://schemas.microsoft.com/office/drawing/2014/main" id="{6503EC9E-2E09-3C3C-C5C4-A54323F6207E}"/>
              </a:ext>
            </a:extLst>
          </p:cNvPr>
          <p:cNvSpPr txBox="1"/>
          <p:nvPr/>
        </p:nvSpPr>
        <p:spPr>
          <a:xfrm>
            <a:off x="7925637" y="4099843"/>
            <a:ext cx="2724749"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Aplikace uživatele vede celým procesem, upozorňuje na chyby (např. PIN je příliš krátký nebo PINy se neshodují) a dává jasnou zpětnou vazbu, když je PIN nastaven správně.</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6674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a:extLst>
            <a:ext uri="{FF2B5EF4-FFF2-40B4-BE49-F238E27FC236}">
              <a16:creationId xmlns:a16="http://schemas.microsoft.com/office/drawing/2014/main" id="{895B1AC1-E963-C41F-2D9C-74BE723BD5D8}"/>
            </a:ext>
          </a:extLst>
        </p:cNvPr>
        <p:cNvGrpSpPr/>
        <p:nvPr/>
      </p:nvGrpSpPr>
      <p:grpSpPr>
        <a:xfrm>
          <a:off x="0" y="0"/>
          <a:ext cx="0" cy="0"/>
          <a:chOff x="0" y="0"/>
          <a:chExt cx="0" cy="0"/>
        </a:xfrm>
      </p:grpSpPr>
      <p:pic>
        <p:nvPicPr>
          <p:cNvPr id="14" name="Picture 13" descr="A screenshot of a screenshot of a phone&#10;&#10;AI-generated content may be incorrect.">
            <a:extLst>
              <a:ext uri="{FF2B5EF4-FFF2-40B4-BE49-F238E27FC236}">
                <a16:creationId xmlns:a16="http://schemas.microsoft.com/office/drawing/2014/main" id="{FD3E330A-44B1-A043-0F72-CD5E5EE93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00" y="1350640"/>
            <a:ext cx="10940364" cy="4156719"/>
          </a:xfrm>
          <a:prstGeom prst="rect">
            <a:avLst/>
          </a:prstGeom>
        </p:spPr>
      </p:pic>
      <p:sp>
        <p:nvSpPr>
          <p:cNvPr id="2" name="Nadpis 1">
            <a:extLst>
              <a:ext uri="{FF2B5EF4-FFF2-40B4-BE49-F238E27FC236}">
                <a16:creationId xmlns:a16="http://schemas.microsoft.com/office/drawing/2014/main" id="{060DFFFF-5842-32B8-52BB-61C2DC33AB72}"/>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Zpracované obrazovky / Notifikace</a:t>
            </a:r>
            <a:endParaRPr lang="cs-CZ" sz="2000" dirty="0"/>
          </a:p>
        </p:txBody>
      </p:sp>
      <p:grpSp>
        <p:nvGrpSpPr>
          <p:cNvPr id="7" name="Skupina 6">
            <a:extLst>
              <a:ext uri="{FF2B5EF4-FFF2-40B4-BE49-F238E27FC236}">
                <a16:creationId xmlns:a16="http://schemas.microsoft.com/office/drawing/2014/main" id="{8B90FCD2-8A4B-39CF-E937-33ACDBEA8AB7}"/>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6AF2E225-74F3-08A2-5579-40F3C150549B}"/>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8677FC80-7C19-266A-03A1-96E997E656DD}"/>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0458FE92-D4AD-C009-2C41-BF168DAA420E}"/>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F1CFEA59-BA54-B7B4-3C04-E36F5EA56D89}"/>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E2B99F93-7311-EEFB-7369-725DC02F91C3}"/>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sp>
        <p:nvSpPr>
          <p:cNvPr id="12" name="TextovéPole 2">
            <a:extLst>
              <a:ext uri="{FF2B5EF4-FFF2-40B4-BE49-F238E27FC236}">
                <a16:creationId xmlns:a16="http://schemas.microsoft.com/office/drawing/2014/main" id="{173E6E26-6F98-805C-779D-AEDF01225FEB}"/>
              </a:ext>
            </a:extLst>
          </p:cNvPr>
          <p:cNvSpPr txBox="1"/>
          <p:nvPr/>
        </p:nvSpPr>
        <p:spPr>
          <a:xfrm>
            <a:off x="6825006" y="4099843"/>
            <a:ext cx="4421171" cy="230832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Sekce notifikací slouží k tomu, aby uživatel nezmeškal žádnou důležitou informaci týkající se jeho zdraví. Aplikace odesílá přehledné upozornění přímo na mobilní telefon i do samotné aplikace.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Uživatel zde může najít: nové eŽádanky, doručené eRecepty, informace spojené se screeningy, preventivní prohlídky,</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 zprávy od poskytovatelů zdravotní péče.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Notifikace se zobrazují jako krátké zprávy, které vedou do detailu – ten obsahuje například QR kód eReceptu, detail žádanky, termín prohlídky nebo kontaktní údaje.</a:t>
            </a:r>
          </a:p>
        </p:txBody>
      </p:sp>
      <p:sp>
        <p:nvSpPr>
          <p:cNvPr id="15" name="Rectangle 14">
            <a:extLst>
              <a:ext uri="{FF2B5EF4-FFF2-40B4-BE49-F238E27FC236}">
                <a16:creationId xmlns:a16="http://schemas.microsoft.com/office/drawing/2014/main" id="{1D34E47A-7E8A-E17D-15B7-AB85FCAD4710}"/>
              </a:ext>
            </a:extLst>
          </p:cNvPr>
          <p:cNvSpPr/>
          <p:nvPr/>
        </p:nvSpPr>
        <p:spPr>
          <a:xfrm>
            <a:off x="647000" y="1350640"/>
            <a:ext cx="1766262" cy="308478"/>
          </a:xfrm>
          <a:prstGeom prst="rect">
            <a:avLst/>
          </a:prstGeom>
          <a:solidFill>
            <a:srgbClr val="E2E2E2"/>
          </a:solidFill>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CZ"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93475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a:extLst>
            <a:ext uri="{FF2B5EF4-FFF2-40B4-BE49-F238E27FC236}">
              <a16:creationId xmlns:a16="http://schemas.microsoft.com/office/drawing/2014/main" id="{46635C6D-31BF-5D07-02B8-68373FF727A6}"/>
            </a:ext>
          </a:extLst>
        </p:cNvPr>
        <p:cNvGrpSpPr/>
        <p:nvPr/>
      </p:nvGrpSpPr>
      <p:grpSpPr>
        <a:xfrm>
          <a:off x="0" y="0"/>
          <a:ext cx="0" cy="0"/>
          <a:chOff x="0" y="0"/>
          <a:chExt cx="0" cy="0"/>
        </a:xfrm>
      </p:grpSpPr>
      <p:pic>
        <p:nvPicPr>
          <p:cNvPr id="16" name="Picture 15" descr="A screenshot of a screenshot of a computer&#10;&#10;AI-generated content may be incorrect.">
            <a:extLst>
              <a:ext uri="{FF2B5EF4-FFF2-40B4-BE49-F238E27FC236}">
                <a16:creationId xmlns:a16="http://schemas.microsoft.com/office/drawing/2014/main" id="{86FA73A5-4D0E-87D4-E257-143A14B5D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01" y="1336372"/>
            <a:ext cx="10896464" cy="4495424"/>
          </a:xfrm>
          <a:prstGeom prst="rect">
            <a:avLst/>
          </a:prstGeom>
        </p:spPr>
      </p:pic>
      <p:sp>
        <p:nvSpPr>
          <p:cNvPr id="2" name="Nadpis 1">
            <a:extLst>
              <a:ext uri="{FF2B5EF4-FFF2-40B4-BE49-F238E27FC236}">
                <a16:creationId xmlns:a16="http://schemas.microsoft.com/office/drawing/2014/main" id="{28C55F56-900E-D3DD-30D6-87DAB854027E}"/>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Zpracované obrazovky přehled / Kalendář</a:t>
            </a:r>
            <a:endParaRPr lang="cs-CZ" sz="2000" dirty="0"/>
          </a:p>
        </p:txBody>
      </p:sp>
      <p:grpSp>
        <p:nvGrpSpPr>
          <p:cNvPr id="7" name="Skupina 6">
            <a:extLst>
              <a:ext uri="{FF2B5EF4-FFF2-40B4-BE49-F238E27FC236}">
                <a16:creationId xmlns:a16="http://schemas.microsoft.com/office/drawing/2014/main" id="{7ABBF05C-E215-D1EE-A1AF-B9001B7D9578}"/>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1DB22B10-AF59-3449-CD43-8BDD426525CB}"/>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98529E04-0113-5B53-40FB-9A61B75A058C}"/>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DE3A6D41-D7E2-062F-3F3F-ADAF882DE2FE}"/>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DD363F7D-B8E4-697D-0768-5F8C37FEFCD4}"/>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3E0C3774-B37F-ECEA-361E-A760E3A633DD}"/>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sp>
        <p:nvSpPr>
          <p:cNvPr id="14" name="TextovéPole 2">
            <a:extLst>
              <a:ext uri="{FF2B5EF4-FFF2-40B4-BE49-F238E27FC236}">
                <a16:creationId xmlns:a16="http://schemas.microsoft.com/office/drawing/2014/main" id="{33470C99-0B51-44E2-B262-05BD81A43382}"/>
              </a:ext>
            </a:extLst>
          </p:cNvPr>
          <p:cNvSpPr txBox="1"/>
          <p:nvPr/>
        </p:nvSpPr>
        <p:spPr>
          <a:xfrm>
            <a:off x="6825006" y="4099843"/>
            <a:ext cx="4421171" cy="212365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Sekce kalendáře slouží uživateli jako osobní zdravotní diář,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ve kterém má přehled o všech plánovaných vyšetřeních, očkováních, preventivních prohlídkách a dalších zdravotních událostech – vše je na jednom místě, s možností rychlé akce (např. změna termínu či navigace na místo vyšetření).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Uživatel zde může: zobrazit nadcházející termíny i jejich historii, snadno přidat, změnit nebo zrušit objednaný termín,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dostávat upozornění na důležité události, zobrazit detail objednaného vyšetření včetně místa a času, uložit si eŽádanky přímo k termínům.</a:t>
            </a:r>
          </a:p>
        </p:txBody>
      </p:sp>
    </p:spTree>
    <p:extLst>
      <p:ext uri="{BB962C8B-B14F-4D97-AF65-F5344CB8AC3E}">
        <p14:creationId xmlns:p14="http://schemas.microsoft.com/office/powerpoint/2010/main" val="1830934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a:extLst>
            <a:ext uri="{FF2B5EF4-FFF2-40B4-BE49-F238E27FC236}">
              <a16:creationId xmlns:a16="http://schemas.microsoft.com/office/drawing/2014/main" id="{324DA2D4-CAB7-F7FF-20E9-7DD32D80461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F1E48BE-C3F1-E72F-41AD-E9E4C92EA845}"/>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Zpracované obrazovky přehled / Očkovací průkazka</a:t>
            </a:r>
            <a:endParaRPr lang="cs-CZ" sz="2000" dirty="0"/>
          </a:p>
        </p:txBody>
      </p:sp>
      <p:grpSp>
        <p:nvGrpSpPr>
          <p:cNvPr id="7" name="Skupina 6">
            <a:extLst>
              <a:ext uri="{FF2B5EF4-FFF2-40B4-BE49-F238E27FC236}">
                <a16:creationId xmlns:a16="http://schemas.microsoft.com/office/drawing/2014/main" id="{4F42E9DB-D746-CF9B-7451-623D9397FA8E}"/>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8901CA80-D432-1360-54CB-5F331161BC48}"/>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F4E8C8A2-4E61-8AD4-EB81-6F8E1AE93C53}"/>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6F7CCCB9-0E63-3FA0-9D01-ECF03FB711E3}"/>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87704399-F9F6-596F-4232-A25622199805}"/>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0A2921B0-B866-12E7-8DD1-FEF64294553E}"/>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pic>
        <p:nvPicPr>
          <p:cNvPr id="6" name="Picture 5" descr="A screenshot of a screenshot of a computer&#10;&#10;AI-generated content may be incorrect.">
            <a:extLst>
              <a:ext uri="{FF2B5EF4-FFF2-40B4-BE49-F238E27FC236}">
                <a16:creationId xmlns:a16="http://schemas.microsoft.com/office/drawing/2014/main" id="{6D83359D-6820-FC3C-57CA-8B524126D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00" y="1331117"/>
            <a:ext cx="7278637" cy="2673709"/>
          </a:xfrm>
          <a:prstGeom prst="rect">
            <a:avLst/>
          </a:prstGeom>
        </p:spPr>
      </p:pic>
      <p:sp>
        <p:nvSpPr>
          <p:cNvPr id="12" name="TextovéPole 2">
            <a:extLst>
              <a:ext uri="{FF2B5EF4-FFF2-40B4-BE49-F238E27FC236}">
                <a16:creationId xmlns:a16="http://schemas.microsoft.com/office/drawing/2014/main" id="{B2A7DBA4-8111-F619-6E45-ED1F6789AEBD}"/>
              </a:ext>
            </a:extLst>
          </p:cNvPr>
          <p:cNvSpPr txBox="1"/>
          <p:nvPr/>
        </p:nvSpPr>
        <p:spPr>
          <a:xfrm>
            <a:off x="647000" y="4326554"/>
            <a:ext cx="2724749"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Sekce očkovací průkazky slouží jako digitální přehled všech podaných očkování a jejich termínů. Uživatel zde najde nejen historii svých očkování, ale i doporučené vakcinace podle věku nebo zdravotní situace.</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sp>
        <p:nvSpPr>
          <p:cNvPr id="13" name="TextovéPole 2">
            <a:extLst>
              <a:ext uri="{FF2B5EF4-FFF2-40B4-BE49-F238E27FC236}">
                <a16:creationId xmlns:a16="http://schemas.microsoft.com/office/drawing/2014/main" id="{11A2B9E0-25E5-FD66-FA62-F318E080DD1F}"/>
              </a:ext>
            </a:extLst>
          </p:cNvPr>
          <p:cNvSpPr txBox="1"/>
          <p:nvPr/>
        </p:nvSpPr>
        <p:spPr>
          <a:xfrm>
            <a:off x="3833260" y="4326554"/>
            <a:ext cx="3543585" cy="212365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Hlavní funkce:</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endPar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přehledně zobrazí všechny provedené očkování včetně detailních údajů (název vakcíny, šarže, datum a místo aplikace),</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umožní přístup k údajům z národních registrů (NRKR, NIKO),</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podporuje více uživatelů – rodiče mohou sledovat očkovací průkazky svých dětí,</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nabízí možnost rychle vyhledat očkovací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místa nebo kontaktovat lékaře.</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sp>
        <p:nvSpPr>
          <p:cNvPr id="14" name="TextovéPole 2">
            <a:extLst>
              <a:ext uri="{FF2B5EF4-FFF2-40B4-BE49-F238E27FC236}">
                <a16:creationId xmlns:a16="http://schemas.microsoft.com/office/drawing/2014/main" id="{725D07DE-0010-0641-5DB6-610B27E5B2A6}"/>
              </a:ext>
            </a:extLst>
          </p:cNvPr>
          <p:cNvSpPr txBox="1"/>
          <p:nvPr/>
        </p:nvSpPr>
        <p:spPr>
          <a:xfrm>
            <a:off x="7925637" y="4326554"/>
            <a:ext cx="2923873"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Sekce je navržena tak, aby byla praktickou digitální náhradou papírového očkovacího průkazu</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 přehledná, vždy dostupná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 bezpečně chráněná. Součástí očkovací průkazky je i Covid pas.</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pic>
        <p:nvPicPr>
          <p:cNvPr id="17" name="Picture 16" descr="Screens screenshot of a qr code&#10;&#10;AI-generated content may be incorrect.">
            <a:extLst>
              <a:ext uri="{FF2B5EF4-FFF2-40B4-BE49-F238E27FC236}">
                <a16:creationId xmlns:a16="http://schemas.microsoft.com/office/drawing/2014/main" id="{D0C80A5C-8503-6711-859F-874A0338C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5637" y="1248393"/>
            <a:ext cx="3847302" cy="2074822"/>
          </a:xfrm>
          <a:prstGeom prst="rect">
            <a:avLst/>
          </a:prstGeom>
        </p:spPr>
      </p:pic>
    </p:spTree>
    <p:extLst>
      <p:ext uri="{BB962C8B-B14F-4D97-AF65-F5344CB8AC3E}">
        <p14:creationId xmlns:p14="http://schemas.microsoft.com/office/powerpoint/2010/main" val="1998588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a:extLst>
            <a:ext uri="{FF2B5EF4-FFF2-40B4-BE49-F238E27FC236}">
              <a16:creationId xmlns:a16="http://schemas.microsoft.com/office/drawing/2014/main" id="{96AA778A-B7E2-C849-CAAD-B8A72A435DAC}"/>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14804986-619D-8298-DB1B-FEE971B7C29B}"/>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Zpracované obrazovky přehled / </a:t>
            </a:r>
            <a:r>
              <a:rPr lang="en-GB" sz="2000">
                <a:effectLst/>
              </a:rPr>
              <a:t>Screeningy</a:t>
            </a:r>
            <a:endParaRPr lang="cs-CZ" sz="2000" dirty="0"/>
          </a:p>
        </p:txBody>
      </p:sp>
      <p:grpSp>
        <p:nvGrpSpPr>
          <p:cNvPr id="7" name="Skupina 6">
            <a:extLst>
              <a:ext uri="{FF2B5EF4-FFF2-40B4-BE49-F238E27FC236}">
                <a16:creationId xmlns:a16="http://schemas.microsoft.com/office/drawing/2014/main" id="{535E7F89-C33B-D496-971F-EF151579F007}"/>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E2CED643-E2B8-2839-0380-A4648FB87DF8}"/>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224199DF-A59A-E353-849B-5823E224FD23}"/>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FAE35D7B-28F8-0413-4D97-7FCAA6022F94}"/>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E2765777-6C82-0BDA-0F06-56B13F85CDA7}"/>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2ECB1EF5-955B-8EF2-1E8F-9BE71CA46E5F}"/>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pic>
        <p:nvPicPr>
          <p:cNvPr id="4" name="Picture 3" descr="Screens screenshot of a screenshot of a screenshot&#10;&#10;AI-generated content may be incorrect.">
            <a:extLst>
              <a:ext uri="{FF2B5EF4-FFF2-40B4-BE49-F238E27FC236}">
                <a16:creationId xmlns:a16="http://schemas.microsoft.com/office/drawing/2014/main" id="{49BB6579-3700-8EA3-0120-B6C7E442B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00" y="1326414"/>
            <a:ext cx="7772400" cy="2954421"/>
          </a:xfrm>
          <a:prstGeom prst="rect">
            <a:avLst/>
          </a:prstGeom>
        </p:spPr>
      </p:pic>
      <p:sp>
        <p:nvSpPr>
          <p:cNvPr id="12" name="TextovéPole 2">
            <a:extLst>
              <a:ext uri="{FF2B5EF4-FFF2-40B4-BE49-F238E27FC236}">
                <a16:creationId xmlns:a16="http://schemas.microsoft.com/office/drawing/2014/main" id="{78756BD3-40F1-01CD-9516-D2945A4AA6E7}"/>
              </a:ext>
            </a:extLst>
          </p:cNvPr>
          <p:cNvSpPr txBox="1"/>
          <p:nvPr/>
        </p:nvSpPr>
        <p:spPr>
          <a:xfrm>
            <a:off x="647000" y="4326554"/>
            <a:ext cx="2724749"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Sekce screeningů pomáhá uživateli sledovat doporučené preventivní vyšetření podle věku, pohlaví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 zdravotního stavu. Díky ní má každý přehled, jakým programům se může zapojit, a co už má za sebou.</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sp>
        <p:nvSpPr>
          <p:cNvPr id="14" name="TextovéPole 2">
            <a:extLst>
              <a:ext uri="{FF2B5EF4-FFF2-40B4-BE49-F238E27FC236}">
                <a16:creationId xmlns:a16="http://schemas.microsoft.com/office/drawing/2014/main" id="{B2CF3822-E326-E801-0D34-CA91DA1F2E3D}"/>
              </a:ext>
            </a:extLst>
          </p:cNvPr>
          <p:cNvSpPr txBox="1"/>
          <p:nvPr/>
        </p:nvSpPr>
        <p:spPr>
          <a:xfrm>
            <a:off x="3833260" y="4326554"/>
            <a:ext cx="3543585" cy="19389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Hlavní funkce:</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endPar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zobrazuje doporučené screeningy (např. rakovina plic, tlustého střeva, prostaty),</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umožňuje přidat screeningy přímo do kalendáře a nezapomenout na ně,</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nabízí přehled historie absolvovaných vyšetření včetně výsledků a dat návštěv,</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poskytuje odkazy na další informace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 kontakty na pracoviště.</a:t>
            </a:r>
          </a:p>
        </p:txBody>
      </p:sp>
      <p:sp>
        <p:nvSpPr>
          <p:cNvPr id="15" name="TextovéPole 2">
            <a:extLst>
              <a:ext uri="{FF2B5EF4-FFF2-40B4-BE49-F238E27FC236}">
                <a16:creationId xmlns:a16="http://schemas.microsoft.com/office/drawing/2014/main" id="{0C75C30F-9ED5-A8D6-3848-8FC134B8320E}"/>
              </a:ext>
            </a:extLst>
          </p:cNvPr>
          <p:cNvSpPr txBox="1"/>
          <p:nvPr/>
        </p:nvSpPr>
        <p:spPr>
          <a:xfrm>
            <a:off x="7925637" y="4326554"/>
            <a:ext cx="2923873"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Cílem je, aby měl uživatel jasný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 praktický přehled o prevenci, a mohl tak včas reagovat na doporučení lékařů a zdravotních programů.</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1302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26513-B20D-E5E1-C18F-C06D463AB0DC}"/>
            </a:ext>
          </a:extLst>
        </p:cNvPr>
        <p:cNvGrpSpPr/>
        <p:nvPr/>
      </p:nvGrpSpPr>
      <p:grpSpPr>
        <a:xfrm>
          <a:off x="0" y="0"/>
          <a:ext cx="0" cy="0"/>
          <a:chOff x="0" y="0"/>
          <a:chExt cx="0" cy="0"/>
        </a:xfrm>
      </p:grpSpPr>
      <p:sp>
        <p:nvSpPr>
          <p:cNvPr id="4" name="TextovéPole 3">
            <a:extLst>
              <a:ext uri="{FF2B5EF4-FFF2-40B4-BE49-F238E27FC236}">
                <a16:creationId xmlns:a16="http://schemas.microsoft.com/office/drawing/2014/main" id="{F3F9D465-44CE-5A9C-4DE1-1CB13B62EE2E}"/>
              </a:ext>
            </a:extLst>
          </p:cNvPr>
          <p:cNvSpPr txBox="1"/>
          <p:nvPr/>
        </p:nvSpPr>
        <p:spPr>
          <a:xfrm>
            <a:off x="1001704" y="3579612"/>
            <a:ext cx="5064642" cy="3508745"/>
          </a:xfrm>
          <a:prstGeom prst="rect">
            <a:avLst/>
          </a:prstGeom>
          <a:noFill/>
        </p:spPr>
        <p:txBody>
          <a:bodyPr wrap="square" rtlCol="0">
            <a:spAutoFit/>
          </a:bodyPr>
          <a:lstStyle/>
          <a:p>
            <a:endParaRPr lang="cs-CZ"/>
          </a:p>
        </p:txBody>
      </p:sp>
      <p:sp>
        <p:nvSpPr>
          <p:cNvPr id="18" name="Title 1">
            <a:extLst>
              <a:ext uri="{FF2B5EF4-FFF2-40B4-BE49-F238E27FC236}">
                <a16:creationId xmlns:a16="http://schemas.microsoft.com/office/drawing/2014/main" id="{6F7FE1CB-EB8D-739D-77DC-F644A09F7351}"/>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a:latin typeface="Bahnschrift" panose="020B0502040204020203" pitchFamily="34" charset="0"/>
                <a:cs typeface="Arial" panose="020B0604020202020204" pitchFamily="34" charset="0"/>
              </a:rPr>
              <a:t>Schválení programu jednání </a:t>
            </a:r>
          </a:p>
        </p:txBody>
      </p:sp>
      <p:sp>
        <p:nvSpPr>
          <p:cNvPr id="19" name="Obdélník 18">
            <a:extLst>
              <a:ext uri="{FF2B5EF4-FFF2-40B4-BE49-F238E27FC236}">
                <a16:creationId xmlns:a16="http://schemas.microsoft.com/office/drawing/2014/main" id="{BA76715D-B408-0191-EA50-02D7BC30A303}"/>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26" name="Zástupný symbol pro číslo snímku 3">
            <a:extLst>
              <a:ext uri="{FF2B5EF4-FFF2-40B4-BE49-F238E27FC236}">
                <a16:creationId xmlns:a16="http://schemas.microsoft.com/office/drawing/2014/main" id="{BF33224E-25BE-8B5E-134D-C975441F00A4}"/>
              </a:ext>
            </a:extLst>
          </p:cNvPr>
          <p:cNvSpPr>
            <a:spLocks noGrp="1"/>
          </p:cNvSpPr>
          <p:nvPr>
            <p:ph type="sldNum" sz="quarter" idx="12"/>
          </p:nvPr>
        </p:nvSpPr>
        <p:spPr>
          <a:xfrm>
            <a:off x="9374900" y="61277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cs typeface="Arial" panose="020B0604020202020204" pitchFamily="34" charset="0"/>
            </a:endParaRPr>
          </a:p>
        </p:txBody>
      </p:sp>
      <p:sp>
        <p:nvSpPr>
          <p:cNvPr id="2" name="TextovéPole 1">
            <a:extLst>
              <a:ext uri="{FF2B5EF4-FFF2-40B4-BE49-F238E27FC236}">
                <a16:creationId xmlns:a16="http://schemas.microsoft.com/office/drawing/2014/main" id="{E131BE6D-A0CD-95E7-88FB-D0F9F2E73452}"/>
              </a:ext>
            </a:extLst>
          </p:cNvPr>
          <p:cNvSpPr txBox="1"/>
          <p:nvPr/>
        </p:nvSpPr>
        <p:spPr>
          <a:xfrm>
            <a:off x="989704" y="2157793"/>
            <a:ext cx="10188592" cy="2000548"/>
          </a:xfrm>
          <a:prstGeom prst="rect">
            <a:avLst/>
          </a:prstGeom>
          <a:noFill/>
        </p:spPr>
        <p:txBody>
          <a:bodyPr wrap="square" rtlCol="0">
            <a:spAutoFit/>
          </a:bodyPr>
          <a:lstStyle/>
          <a:p>
            <a:r>
              <a:rPr lang="cs-CZ" sz="2800" b="1">
                <a:solidFill>
                  <a:srgbClr val="3F7AA8"/>
                </a:solidFill>
                <a:latin typeface="Bahnschrift" panose="020B0502040204020203" pitchFamily="34" charset="0"/>
                <a:cs typeface="Arial" panose="020B0604020202020204" pitchFamily="34" charset="0"/>
              </a:rPr>
              <a:t>Návrh usnesení:</a:t>
            </a:r>
          </a:p>
          <a:p>
            <a:endParaRPr lang="cs-CZ" sz="2800">
              <a:solidFill>
                <a:srgbClr val="C2CD23"/>
              </a:solidFill>
              <a:latin typeface="Bahnschrift" panose="020B0502040204020203" pitchFamily="34" charset="0"/>
              <a:cs typeface="Arial" panose="020B0604020202020204" pitchFamily="34" charset="0"/>
            </a:endParaRPr>
          </a:p>
          <a:p>
            <a:pPr algn="ctr">
              <a:buClr>
                <a:srgbClr val="C2CD23"/>
              </a:buClr>
            </a:pPr>
            <a:r>
              <a:rPr lang="cs-CZ" sz="2000" i="1">
                <a:solidFill>
                  <a:srgbClr val="44546A"/>
                </a:solidFill>
                <a:latin typeface="Bahnschrift" panose="020B0502040204020203" pitchFamily="34" charset="0"/>
                <a:cs typeface="Arial" panose="020B0604020202020204" pitchFamily="34" charset="0"/>
              </a:rPr>
              <a:t>„Národní rada elektronického zdravotnictví schvaluje navržený program jednání.“ </a:t>
            </a:r>
          </a:p>
          <a:p>
            <a:pPr marL="342900" indent="-342900">
              <a:buClr>
                <a:srgbClr val="C2CD23"/>
              </a:buClr>
              <a:buFont typeface="Arial" panose="020B0604020202020204" pitchFamily="34" charset="0"/>
              <a:buChar char="•"/>
            </a:pPr>
            <a:endParaRPr lang="cs-CZ" sz="2000">
              <a:solidFill>
                <a:srgbClr val="44546A"/>
              </a:solidFill>
              <a:latin typeface="Bahnschrift" panose="020B0502040204020203" pitchFamily="34" charset="0"/>
              <a:cs typeface="Arial" panose="020B0604020202020204" pitchFamily="34" charset="0"/>
            </a:endParaRPr>
          </a:p>
          <a:p>
            <a:pPr marL="457200" indent="-457200">
              <a:buFont typeface="Arial" panose="020B0604020202020204" pitchFamily="34" charset="0"/>
              <a:buChar char="•"/>
            </a:pPr>
            <a:endParaRPr lang="cs-CZ" sz="2800">
              <a:solidFill>
                <a:srgbClr val="C2CD23"/>
              </a:solidFill>
              <a:latin typeface="Bahnschrift" panose="020B0502040204020203" pitchFamily="34" charset="0"/>
              <a:cs typeface="Arial" panose="020B0604020202020204" pitchFamily="34" charset="0"/>
            </a:endParaRPr>
          </a:p>
        </p:txBody>
      </p:sp>
      <p:pic>
        <p:nvPicPr>
          <p:cNvPr id="5" name="Obrázek 4">
            <a:extLst>
              <a:ext uri="{FF2B5EF4-FFF2-40B4-BE49-F238E27FC236}">
                <a16:creationId xmlns:a16="http://schemas.microsoft.com/office/drawing/2014/main" id="{944B702C-879B-136B-2338-D9C74C75B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6859" y="455191"/>
            <a:ext cx="1441141" cy="226061"/>
          </a:xfrm>
          <a:prstGeom prst="rect">
            <a:avLst/>
          </a:prstGeom>
        </p:spPr>
      </p:pic>
    </p:spTree>
    <p:extLst>
      <p:ext uri="{BB962C8B-B14F-4D97-AF65-F5344CB8AC3E}">
        <p14:creationId xmlns:p14="http://schemas.microsoft.com/office/powerpoint/2010/main" val="1453404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a:extLst>
            <a:ext uri="{FF2B5EF4-FFF2-40B4-BE49-F238E27FC236}">
              <a16:creationId xmlns:a16="http://schemas.microsoft.com/office/drawing/2014/main" id="{56BEBE70-0432-0CD9-6947-065CC0C05C3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4CF14C79-9593-7075-E958-9755605E4604}"/>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Zpracované obrazovky přehled / </a:t>
            </a:r>
            <a:r>
              <a:rPr lang="en-GB" sz="2000">
                <a:effectLst/>
              </a:rPr>
              <a:t>Preventivní prohlídky</a:t>
            </a:r>
            <a:endParaRPr lang="cs-CZ" sz="2000" dirty="0"/>
          </a:p>
        </p:txBody>
      </p:sp>
      <p:grpSp>
        <p:nvGrpSpPr>
          <p:cNvPr id="7" name="Skupina 6">
            <a:extLst>
              <a:ext uri="{FF2B5EF4-FFF2-40B4-BE49-F238E27FC236}">
                <a16:creationId xmlns:a16="http://schemas.microsoft.com/office/drawing/2014/main" id="{57C42A60-8454-B6B1-B2CD-805BB3996CE0}"/>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B9F499D0-7609-9EAE-44BC-114D8D70D6DD}"/>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0B728E6C-641A-56D3-D95B-24E0F7F606EF}"/>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7D884501-0AA0-D808-E6D8-C166C1D88A62}"/>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F35FBAFE-3A1E-4D70-EE6A-6C04CB15A107}"/>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405C6D47-97F6-7015-2A0D-2980BAA7B5D6}"/>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sp>
        <p:nvSpPr>
          <p:cNvPr id="12" name="TextovéPole 2">
            <a:extLst>
              <a:ext uri="{FF2B5EF4-FFF2-40B4-BE49-F238E27FC236}">
                <a16:creationId xmlns:a16="http://schemas.microsoft.com/office/drawing/2014/main" id="{12A7B5B7-0A78-C8DA-DF42-DB3CADCB1AF5}"/>
              </a:ext>
            </a:extLst>
          </p:cNvPr>
          <p:cNvSpPr txBox="1"/>
          <p:nvPr/>
        </p:nvSpPr>
        <p:spPr>
          <a:xfrm>
            <a:off x="647000" y="4326554"/>
            <a:ext cx="2724749" cy="10156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Sekce preventivních prohlídek poskytuje uživateli přehled všech doporučených i absolvovaných vyšetření, která slouží k včasnému odhalení zdravotních rizik.</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sp>
        <p:nvSpPr>
          <p:cNvPr id="14" name="TextovéPole 2">
            <a:extLst>
              <a:ext uri="{FF2B5EF4-FFF2-40B4-BE49-F238E27FC236}">
                <a16:creationId xmlns:a16="http://schemas.microsoft.com/office/drawing/2014/main" id="{966F4E97-DC9C-46CB-E190-700438CDDB88}"/>
              </a:ext>
            </a:extLst>
          </p:cNvPr>
          <p:cNvSpPr txBox="1"/>
          <p:nvPr/>
        </p:nvSpPr>
        <p:spPr>
          <a:xfrm>
            <a:off x="3833260" y="4326554"/>
            <a:ext cx="4437437" cy="212365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Hlavní funkce:</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endPar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zobrazuje doporučené prohlídky a vysvětluje jejich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význam pro zdraví,</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umožňuje uživateli přidat termín prohlídky přímo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do kalendáře,</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nabízí detailní informace k jednotlivým vyšetřením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(např. odběr krve, EKG), včetně data a výsledku,</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uchovává historii absolvovaných prohlídek a jejich výsledků,</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poskytuje odkazy na další informace a možnost zobrazit zdravotnické zařízení na mapě.</a:t>
            </a:r>
          </a:p>
        </p:txBody>
      </p:sp>
      <p:sp>
        <p:nvSpPr>
          <p:cNvPr id="15" name="TextovéPole 2">
            <a:extLst>
              <a:ext uri="{FF2B5EF4-FFF2-40B4-BE49-F238E27FC236}">
                <a16:creationId xmlns:a16="http://schemas.microsoft.com/office/drawing/2014/main" id="{E11AD485-54B7-A4FE-2770-E0A3743DF164}"/>
              </a:ext>
            </a:extLst>
          </p:cNvPr>
          <p:cNvSpPr txBox="1"/>
          <p:nvPr/>
        </p:nvSpPr>
        <p:spPr>
          <a:xfrm>
            <a:off x="8531813" y="4326554"/>
            <a:ext cx="2923873"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Cílem sekce je motivovat uživatele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k pravidelné prevenci a zajistit, aby měl vždy jasný přehled o tom, co ho čeká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a co už absolvoval.</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pic>
        <p:nvPicPr>
          <p:cNvPr id="6" name="Picture 5" descr="Screens screenshot of a phone&#10;&#10;AI-generated content may be incorrect.">
            <a:extLst>
              <a:ext uri="{FF2B5EF4-FFF2-40B4-BE49-F238E27FC236}">
                <a16:creationId xmlns:a16="http://schemas.microsoft.com/office/drawing/2014/main" id="{B2AEDE5D-D487-2AF8-EE7D-39A57F2FF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99" y="1255563"/>
            <a:ext cx="9247014" cy="3020871"/>
          </a:xfrm>
          <a:prstGeom prst="rect">
            <a:avLst/>
          </a:prstGeom>
        </p:spPr>
      </p:pic>
    </p:spTree>
    <p:extLst>
      <p:ext uri="{BB962C8B-B14F-4D97-AF65-F5344CB8AC3E}">
        <p14:creationId xmlns:p14="http://schemas.microsoft.com/office/powerpoint/2010/main" val="767296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a:extLst>
            <a:ext uri="{FF2B5EF4-FFF2-40B4-BE49-F238E27FC236}">
              <a16:creationId xmlns:a16="http://schemas.microsoft.com/office/drawing/2014/main" id="{7809C2C0-A698-790D-5431-E37EDBB92E6C}"/>
            </a:ext>
          </a:extLst>
        </p:cNvPr>
        <p:cNvGrpSpPr/>
        <p:nvPr/>
      </p:nvGrpSpPr>
      <p:grpSpPr>
        <a:xfrm>
          <a:off x="0" y="0"/>
          <a:ext cx="0" cy="0"/>
          <a:chOff x="0" y="0"/>
          <a:chExt cx="0" cy="0"/>
        </a:xfrm>
      </p:grpSpPr>
      <p:pic>
        <p:nvPicPr>
          <p:cNvPr id="4" name="Picture 3" descr="Screens screenshot of a phone&#10;&#10;AI-generated content may be incorrect.">
            <a:extLst>
              <a:ext uri="{FF2B5EF4-FFF2-40B4-BE49-F238E27FC236}">
                <a16:creationId xmlns:a16="http://schemas.microsoft.com/office/drawing/2014/main" id="{1E3DDEBD-5C8B-5126-372D-7668DE17C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99" y="1211864"/>
            <a:ext cx="8887419" cy="3157490"/>
          </a:xfrm>
          <a:prstGeom prst="rect">
            <a:avLst/>
          </a:prstGeom>
        </p:spPr>
      </p:pic>
      <p:sp>
        <p:nvSpPr>
          <p:cNvPr id="2" name="Nadpis 1">
            <a:extLst>
              <a:ext uri="{FF2B5EF4-FFF2-40B4-BE49-F238E27FC236}">
                <a16:creationId xmlns:a16="http://schemas.microsoft.com/office/drawing/2014/main" id="{7CA2DE5A-4700-3E60-AC70-D59B1D323764}"/>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Zpracované obrazovky přehled / </a:t>
            </a:r>
            <a:r>
              <a:rPr lang="en-GB" sz="2000">
                <a:effectLst/>
              </a:rPr>
              <a:t>Zdravotní dokumentace</a:t>
            </a:r>
            <a:endParaRPr lang="cs-CZ" sz="2000" dirty="0"/>
          </a:p>
        </p:txBody>
      </p:sp>
      <p:grpSp>
        <p:nvGrpSpPr>
          <p:cNvPr id="7" name="Skupina 6">
            <a:extLst>
              <a:ext uri="{FF2B5EF4-FFF2-40B4-BE49-F238E27FC236}">
                <a16:creationId xmlns:a16="http://schemas.microsoft.com/office/drawing/2014/main" id="{31546883-5AA0-0424-CC57-94E9686F969A}"/>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0C251DB6-F57E-D71D-11F4-0644D404A91D}"/>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277CE80D-9E59-1C18-F2EE-85F9CCC130C2}"/>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46536828-4223-D318-9236-121AE2FCB255}"/>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99C8E241-CC9C-68A3-AB8E-1D61F7D916E1}"/>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D5BC6A43-C309-2191-F16F-44340E3FD68C}"/>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sp>
        <p:nvSpPr>
          <p:cNvPr id="12" name="TextovéPole 2">
            <a:extLst>
              <a:ext uri="{FF2B5EF4-FFF2-40B4-BE49-F238E27FC236}">
                <a16:creationId xmlns:a16="http://schemas.microsoft.com/office/drawing/2014/main" id="{0C921C3E-23EB-F74D-ECA1-43E0292CB0AD}"/>
              </a:ext>
            </a:extLst>
          </p:cNvPr>
          <p:cNvSpPr txBox="1"/>
          <p:nvPr/>
        </p:nvSpPr>
        <p:spPr>
          <a:xfrm>
            <a:off x="647000" y="4326554"/>
            <a:ext cx="2724749" cy="156966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Sekce zdravotní dokumentace poskytuje uživateli přístup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k lékařským zprávám a souhrnům vyšetření ze zapojených zdravotnických zařízení. Vše je přehledně uspořádáno a dostupné na jednom místě, takže uživatel nemusí složitě dohledávat papírové zprávy.</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sp>
        <p:nvSpPr>
          <p:cNvPr id="14" name="TextovéPole 2">
            <a:extLst>
              <a:ext uri="{FF2B5EF4-FFF2-40B4-BE49-F238E27FC236}">
                <a16:creationId xmlns:a16="http://schemas.microsoft.com/office/drawing/2014/main" id="{F4826016-CA32-7DB4-44DE-00B5E64D3014}"/>
              </a:ext>
            </a:extLst>
          </p:cNvPr>
          <p:cNvSpPr txBox="1"/>
          <p:nvPr/>
        </p:nvSpPr>
        <p:spPr>
          <a:xfrm>
            <a:off x="3833260" y="4326554"/>
            <a:ext cx="4437437" cy="19389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Hlavní funkce:</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endPar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přehled zdravotnických zařízení, kde má uživatel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vedenou dokumentaci,</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možnost nahlédnout do pacientského souhrnu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i detailních ambulantních zpráv,</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stahování dokumentů v různých jazykových verzích,</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jednoduché sdílení zpráv přímo s lékařem nebo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uložení do telefonu,</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možnost přidat zařízení do oblíbených pro rychlejší přístup.</a:t>
            </a:r>
          </a:p>
        </p:txBody>
      </p:sp>
      <p:sp>
        <p:nvSpPr>
          <p:cNvPr id="15" name="TextovéPole 2">
            <a:extLst>
              <a:ext uri="{FF2B5EF4-FFF2-40B4-BE49-F238E27FC236}">
                <a16:creationId xmlns:a16="http://schemas.microsoft.com/office/drawing/2014/main" id="{FA9ECAF7-CEC3-7160-8B70-B7304A8FCFA2}"/>
              </a:ext>
            </a:extLst>
          </p:cNvPr>
          <p:cNvSpPr txBox="1"/>
          <p:nvPr/>
        </p:nvSpPr>
        <p:spPr>
          <a:xfrm>
            <a:off x="8531813" y="4326554"/>
            <a:ext cx="2923873"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Sekce je navržena tak, aby měl uživatel své zdravotní informace kdykoli po ruce, digitálně a bezpečně, a mohl je snadno použít při návštěvě lékaře či v případě potřeby péče v jiném zdravotnickém zařízení.</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4006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a:extLst>
            <a:ext uri="{FF2B5EF4-FFF2-40B4-BE49-F238E27FC236}">
              <a16:creationId xmlns:a16="http://schemas.microsoft.com/office/drawing/2014/main" id="{6241CD87-1916-4CF5-9CF2-FE1FBB5DF33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2B2688AF-4479-20AF-467A-4E3CE9D70A24}"/>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Zpracované obrazovky přehled / </a:t>
            </a:r>
            <a:r>
              <a:rPr lang="en-GB" sz="2000">
                <a:effectLst/>
              </a:rPr>
              <a:t>eŽádanka</a:t>
            </a:r>
            <a:endParaRPr lang="cs-CZ" sz="2000" dirty="0"/>
          </a:p>
        </p:txBody>
      </p:sp>
      <p:grpSp>
        <p:nvGrpSpPr>
          <p:cNvPr id="7" name="Skupina 6">
            <a:extLst>
              <a:ext uri="{FF2B5EF4-FFF2-40B4-BE49-F238E27FC236}">
                <a16:creationId xmlns:a16="http://schemas.microsoft.com/office/drawing/2014/main" id="{4628CD6F-F787-B699-27BA-062F894CF29C}"/>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6C774819-5109-B06A-0C4F-4EEA661B9932}"/>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4733290A-941E-AB47-2A3C-139A99F7DFF2}"/>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FD1E0618-3901-9581-5237-D55765C10373}"/>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545E0777-F62F-C1A4-6C1E-95EA7C104544}"/>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0BFE17BE-583A-4288-5A72-75DF618AB364}"/>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pic>
        <p:nvPicPr>
          <p:cNvPr id="6" name="Picture 5" descr="A screenshot of a phone&#10;&#10;AI-generated content may be incorrect.">
            <a:extLst>
              <a:ext uri="{FF2B5EF4-FFF2-40B4-BE49-F238E27FC236}">
                <a16:creationId xmlns:a16="http://schemas.microsoft.com/office/drawing/2014/main" id="{2B55FA0C-66AB-9DFE-BB1A-AA470C953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182" y="1350537"/>
            <a:ext cx="3210067" cy="5210786"/>
          </a:xfrm>
          <a:prstGeom prst="rect">
            <a:avLst/>
          </a:prstGeom>
        </p:spPr>
      </p:pic>
      <p:sp>
        <p:nvSpPr>
          <p:cNvPr id="13" name="TextovéPole 2">
            <a:extLst>
              <a:ext uri="{FF2B5EF4-FFF2-40B4-BE49-F238E27FC236}">
                <a16:creationId xmlns:a16="http://schemas.microsoft.com/office/drawing/2014/main" id="{7886D821-A813-0069-1E79-883097B3C9CC}"/>
              </a:ext>
            </a:extLst>
          </p:cNvPr>
          <p:cNvSpPr txBox="1"/>
          <p:nvPr/>
        </p:nvSpPr>
        <p:spPr>
          <a:xfrm>
            <a:off x="647000" y="4326554"/>
            <a:ext cx="2724749" cy="156966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Sekce zdravotní dokumentace poskytuje uživateli přístup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k lékařským zprávám a souhrnům vyšetření ze zapojených zdravotnických zařízení. Vše je přehledně uspořádáno a dostupné na jednom místě, takže uživatel nemusí složitě dohledávat papírové zprávy.</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0579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a:extLst>
            <a:ext uri="{FF2B5EF4-FFF2-40B4-BE49-F238E27FC236}">
              <a16:creationId xmlns:a16="http://schemas.microsoft.com/office/drawing/2014/main" id="{BC5E42A6-E5B3-A639-F1FD-3C9D620575E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19C72B78-9C66-A32A-0E40-05D034156620}"/>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Zpracované obrazovky přehled / </a:t>
            </a:r>
            <a:r>
              <a:rPr lang="en-GB" sz="2000">
                <a:effectLst/>
              </a:rPr>
              <a:t>Nastavení</a:t>
            </a:r>
            <a:endParaRPr lang="cs-CZ" sz="2000" dirty="0"/>
          </a:p>
        </p:txBody>
      </p:sp>
      <p:grpSp>
        <p:nvGrpSpPr>
          <p:cNvPr id="7" name="Skupina 6">
            <a:extLst>
              <a:ext uri="{FF2B5EF4-FFF2-40B4-BE49-F238E27FC236}">
                <a16:creationId xmlns:a16="http://schemas.microsoft.com/office/drawing/2014/main" id="{44792B40-E230-4756-0411-F27818CF21D7}"/>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B519689D-C0AE-B220-714A-CA343484BC6E}"/>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9AD1462F-92A1-4353-99F8-020804B3542A}"/>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4FA4FB98-EC68-5B0A-4A1D-0222B55F6F2F}"/>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A7C788FD-4939-AE7F-D763-810ADF18EB99}"/>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657661EF-0E0D-693D-35DE-ADBBD3076031}"/>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pic>
        <p:nvPicPr>
          <p:cNvPr id="4" name="Picture 3" descr="A screenshot of a computer&#10;&#10;AI-generated content may be incorrect.">
            <a:extLst>
              <a:ext uri="{FF2B5EF4-FFF2-40B4-BE49-F238E27FC236}">
                <a16:creationId xmlns:a16="http://schemas.microsoft.com/office/drawing/2014/main" id="{AEBF2F67-C0F4-5163-DDB1-4BD5E433FADF}"/>
              </a:ext>
            </a:extLst>
          </p:cNvPr>
          <p:cNvPicPr>
            <a:picLocks noChangeAspect="1"/>
          </p:cNvPicPr>
          <p:nvPr/>
        </p:nvPicPr>
        <p:blipFill>
          <a:blip r:embed="rId3">
            <a:extLst>
              <a:ext uri="{28A0092B-C50C-407E-A947-70E740481C1C}">
                <a14:useLocalDpi xmlns:a14="http://schemas.microsoft.com/office/drawing/2010/main" val="0"/>
              </a:ext>
            </a:extLst>
          </a:blip>
          <a:srcRect t="18023"/>
          <a:stretch>
            <a:fillRect/>
          </a:stretch>
        </p:blipFill>
        <p:spPr>
          <a:xfrm>
            <a:off x="647001" y="1617666"/>
            <a:ext cx="10898000" cy="2345657"/>
          </a:xfrm>
          <a:prstGeom prst="rect">
            <a:avLst/>
          </a:prstGeom>
        </p:spPr>
      </p:pic>
      <p:sp>
        <p:nvSpPr>
          <p:cNvPr id="12" name="TextovéPole 2">
            <a:extLst>
              <a:ext uri="{FF2B5EF4-FFF2-40B4-BE49-F238E27FC236}">
                <a16:creationId xmlns:a16="http://schemas.microsoft.com/office/drawing/2014/main" id="{0ED9C84B-9819-3BEC-6B2B-1E1D0F68B9AA}"/>
              </a:ext>
            </a:extLst>
          </p:cNvPr>
          <p:cNvSpPr txBox="1"/>
          <p:nvPr/>
        </p:nvSpPr>
        <p:spPr>
          <a:xfrm>
            <a:off x="647000" y="4326554"/>
            <a:ext cx="2724749"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Sekce nastavení umožňuje uživateli přizpůsobit aplikaci podle vlastních potřeb a spravovat bezpečnost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i notifikace. Díky ní má každý kontrolu nad tím, jak aplikace funguje a jak s ním komunikuje.</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sp>
        <p:nvSpPr>
          <p:cNvPr id="14" name="TextovéPole 2">
            <a:extLst>
              <a:ext uri="{FF2B5EF4-FFF2-40B4-BE49-F238E27FC236}">
                <a16:creationId xmlns:a16="http://schemas.microsoft.com/office/drawing/2014/main" id="{734893B9-8F69-A0E0-1E74-C676909754E1}"/>
              </a:ext>
            </a:extLst>
          </p:cNvPr>
          <p:cNvSpPr txBox="1"/>
          <p:nvPr/>
        </p:nvSpPr>
        <p:spPr>
          <a:xfrm>
            <a:off x="3833260" y="4326554"/>
            <a:ext cx="4437437" cy="19389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Hlavní funkce:</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endPar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správa notifikací – uživatel si může zapnout či vypnout upozornění na očkování, prohlídky nebo výsledky,</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volba způsobu přihlášení – nastavení PINu, biometrického ověřování (otisk prstu, rozpoznání obličeje),</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možnost přepínání světlého a tmavého režimu,</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nastavení jazyka aplikace,</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přehled o aktuální verzi aplikace a novinkách,</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deaktivace aplikace včetně potvrzení PINem.</a:t>
            </a:r>
          </a:p>
        </p:txBody>
      </p:sp>
      <p:sp>
        <p:nvSpPr>
          <p:cNvPr id="15" name="TextovéPole 2">
            <a:extLst>
              <a:ext uri="{FF2B5EF4-FFF2-40B4-BE49-F238E27FC236}">
                <a16:creationId xmlns:a16="http://schemas.microsoft.com/office/drawing/2014/main" id="{478C3FCA-C4F2-3019-3471-0E8C43F8A480}"/>
              </a:ext>
            </a:extLst>
          </p:cNvPr>
          <p:cNvSpPr txBox="1"/>
          <p:nvPr/>
        </p:nvSpPr>
        <p:spPr>
          <a:xfrm>
            <a:off x="8531813" y="4326554"/>
            <a:ext cx="2923873"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Důležitou částí sekce je položka Potřebujete poradit – rychlý přístup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k zákaznické podpoře, kontaktním číslům a oficiálním informacím.</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906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a:extLst>
            <a:ext uri="{FF2B5EF4-FFF2-40B4-BE49-F238E27FC236}">
              <a16:creationId xmlns:a16="http://schemas.microsoft.com/office/drawing/2014/main" id="{63492FAE-848D-5CCE-A73F-19CC3EFF2BA7}"/>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437518FC-EF84-C68F-76CE-B3955805B2F7}"/>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Zpracované obrazovky přehled / Mapy</a:t>
            </a:r>
            <a:endParaRPr lang="cs-CZ" sz="2000" dirty="0"/>
          </a:p>
        </p:txBody>
      </p:sp>
      <p:grpSp>
        <p:nvGrpSpPr>
          <p:cNvPr id="7" name="Skupina 6">
            <a:extLst>
              <a:ext uri="{FF2B5EF4-FFF2-40B4-BE49-F238E27FC236}">
                <a16:creationId xmlns:a16="http://schemas.microsoft.com/office/drawing/2014/main" id="{77A21525-0DF8-4278-2A0A-1E586767D9D8}"/>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80792D50-448B-89A8-56E2-D4E3171ECED6}"/>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7C75FA74-C247-11DF-26CB-8DC311CB5818}"/>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6BED243D-D4FF-30B1-DF50-910F2CE4D3D6}"/>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5F2B5A6C-41BE-F7EC-D200-91DA45C5B145}"/>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FD3E4030-722F-0E06-D462-24E020ADEECA}"/>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pic>
        <p:nvPicPr>
          <p:cNvPr id="6" name="Picture 5" descr="Screens screenshot of a phone&#10;&#10;AI-generated content may be incorrect.">
            <a:extLst>
              <a:ext uri="{FF2B5EF4-FFF2-40B4-BE49-F238E27FC236}">
                <a16:creationId xmlns:a16="http://schemas.microsoft.com/office/drawing/2014/main" id="{221BE898-3C3F-DD16-93A4-9A298119F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590" y="1544466"/>
            <a:ext cx="7772400" cy="3873770"/>
          </a:xfrm>
          <a:prstGeom prst="rect">
            <a:avLst/>
          </a:prstGeom>
        </p:spPr>
      </p:pic>
      <p:sp>
        <p:nvSpPr>
          <p:cNvPr id="13" name="TextovéPole 2">
            <a:extLst>
              <a:ext uri="{FF2B5EF4-FFF2-40B4-BE49-F238E27FC236}">
                <a16:creationId xmlns:a16="http://schemas.microsoft.com/office/drawing/2014/main" id="{C1FFC65D-7319-33D1-0DF4-7F0F244152B6}"/>
              </a:ext>
            </a:extLst>
          </p:cNvPr>
          <p:cNvSpPr txBox="1"/>
          <p:nvPr/>
        </p:nvSpPr>
        <p:spPr>
          <a:xfrm>
            <a:off x="6740847" y="4326554"/>
            <a:ext cx="3707971" cy="175432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Hlavní funkce:</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endPar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zobrazení dostupných zdravotnických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zařízení v okolí,</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vyhledávání podle typu služby (např. očkování, screening, preventivní prohlídka),</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detailní informace o vybraném zařízení (adresa, kontakty, ordinační hodiny),</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možnost volání na konkrétní místo</a:t>
            </a:r>
          </a:p>
        </p:txBody>
      </p:sp>
      <p:sp>
        <p:nvSpPr>
          <p:cNvPr id="16" name="TextovéPole 2">
            <a:extLst>
              <a:ext uri="{FF2B5EF4-FFF2-40B4-BE49-F238E27FC236}">
                <a16:creationId xmlns:a16="http://schemas.microsoft.com/office/drawing/2014/main" id="{B4401355-8DD3-D762-25E2-53F1605050A2}"/>
              </a:ext>
            </a:extLst>
          </p:cNvPr>
          <p:cNvSpPr txBox="1"/>
          <p:nvPr/>
        </p:nvSpPr>
        <p:spPr>
          <a:xfrm>
            <a:off x="647000" y="4326554"/>
            <a:ext cx="2724749" cy="10156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Sekce mapy slouží k tomu, aby uživatel rychle našel zdravotnická zařízení, kde může absolvovat doporučené vyšetření, očkování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nebo preventivní prohlídku.</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09534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a:extLst>
            <a:ext uri="{FF2B5EF4-FFF2-40B4-BE49-F238E27FC236}">
              <a16:creationId xmlns:a16="http://schemas.microsoft.com/office/drawing/2014/main" id="{8634B839-3C10-D8EF-6C46-F1BC3D8F2E3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3F0EDD0E-1789-95BB-254B-EBF0A4F81CBC}"/>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Zpracované obrazovky přehled / Zdravotnické registry </a:t>
            </a:r>
            <a:endParaRPr lang="cs-CZ" sz="2000" dirty="0"/>
          </a:p>
        </p:txBody>
      </p:sp>
      <p:grpSp>
        <p:nvGrpSpPr>
          <p:cNvPr id="7" name="Skupina 6">
            <a:extLst>
              <a:ext uri="{FF2B5EF4-FFF2-40B4-BE49-F238E27FC236}">
                <a16:creationId xmlns:a16="http://schemas.microsoft.com/office/drawing/2014/main" id="{B4E6889B-9279-62DF-836D-E13D6DFA02CA}"/>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7B6BECF1-A571-A83F-B7CF-FDB38A112FEC}"/>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DE07B1D5-9C77-4C59-69DF-7438DB0F55A1}"/>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82FCFEED-096E-D912-6304-22192D2CA55A}"/>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3A659FFC-D0D4-1E0F-55E8-D8FB14ADC054}"/>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47E64C8C-FB7E-95D4-6C73-53A49F3C92A1}"/>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pic>
        <p:nvPicPr>
          <p:cNvPr id="13" name="Picture 12" descr="Screens screenshot of a computer&#10;&#10;AI-generated content may be incorrect.">
            <a:extLst>
              <a:ext uri="{FF2B5EF4-FFF2-40B4-BE49-F238E27FC236}">
                <a16:creationId xmlns:a16="http://schemas.microsoft.com/office/drawing/2014/main" id="{EF886F47-B037-AE75-B331-D2E22FD8B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016" y="1315481"/>
            <a:ext cx="6277525" cy="5177394"/>
          </a:xfrm>
          <a:prstGeom prst="rect">
            <a:avLst/>
          </a:prstGeom>
        </p:spPr>
      </p:pic>
      <p:sp>
        <p:nvSpPr>
          <p:cNvPr id="14" name="TextovéPole 2">
            <a:extLst>
              <a:ext uri="{FF2B5EF4-FFF2-40B4-BE49-F238E27FC236}">
                <a16:creationId xmlns:a16="http://schemas.microsoft.com/office/drawing/2014/main" id="{6C26B5AC-C8C5-06C3-740C-A7F61A2E21AF}"/>
              </a:ext>
            </a:extLst>
          </p:cNvPr>
          <p:cNvSpPr txBox="1"/>
          <p:nvPr/>
        </p:nvSpPr>
        <p:spPr>
          <a:xfrm>
            <a:off x="647000" y="1498747"/>
            <a:ext cx="2724749" cy="175432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Sekce zdravotnických registrů poskytuje uživateli přehled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o záznamech vedených v národních zdravotnických registrech. Umožňuje nahlédnout, zda a jaká data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o uživateli jsou v jednotlivých registrech dostupná, a zajišťuje transparentnost při práci se zdravotními informacemi.</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sp>
        <p:nvSpPr>
          <p:cNvPr id="15" name="TextovéPole 2">
            <a:extLst>
              <a:ext uri="{FF2B5EF4-FFF2-40B4-BE49-F238E27FC236}">
                <a16:creationId xmlns:a16="http://schemas.microsoft.com/office/drawing/2014/main" id="{6F01B402-D659-C0C2-2F97-6F86C0FD423C}"/>
              </a:ext>
            </a:extLst>
          </p:cNvPr>
          <p:cNvSpPr txBox="1"/>
          <p:nvPr/>
        </p:nvSpPr>
        <p:spPr>
          <a:xfrm>
            <a:off x="6388104" y="4326554"/>
            <a:ext cx="4437437" cy="19389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Hlavní funkce:</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endPar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přehledný seznam národních registrů (např. diabetologický, hospitalizační, kardiochirurgický, úrazový apod.),</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zobrazení dostupných záznamů, nebo informace, </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že pro uživatele nejsou v registru žádná data,</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možnost přejít na web daného registru či portálu Ministerstva zdravotnictví a získat podrobnější informace,</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propojení s oficiálními zdroji (např. ÚZIS, SÚKL, VZP, Ministerstvo zdravotnictví ČR).</a:t>
            </a:r>
          </a:p>
        </p:txBody>
      </p:sp>
    </p:spTree>
    <p:extLst>
      <p:ext uri="{BB962C8B-B14F-4D97-AF65-F5344CB8AC3E}">
        <p14:creationId xmlns:p14="http://schemas.microsoft.com/office/powerpoint/2010/main" val="2006221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a:extLst>
            <a:ext uri="{FF2B5EF4-FFF2-40B4-BE49-F238E27FC236}">
              <a16:creationId xmlns:a16="http://schemas.microsoft.com/office/drawing/2014/main" id="{6AC3FDE6-735F-D624-06A5-135452E32887}"/>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3CF737A-85DB-0A5B-CA30-5FABE6385E74}"/>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Zpracované obrazovky přehled / Sdílený zdravotní záznam</a:t>
            </a:r>
            <a:endParaRPr lang="cs-CZ" sz="2000" dirty="0"/>
          </a:p>
        </p:txBody>
      </p:sp>
      <p:grpSp>
        <p:nvGrpSpPr>
          <p:cNvPr id="7" name="Skupina 6">
            <a:extLst>
              <a:ext uri="{FF2B5EF4-FFF2-40B4-BE49-F238E27FC236}">
                <a16:creationId xmlns:a16="http://schemas.microsoft.com/office/drawing/2014/main" id="{AABCDF3A-0228-4B28-0984-F80968A7BFB2}"/>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A0A5B122-14D1-690A-D4F7-AE315175570F}"/>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79749017-2DF4-351B-033C-1005C07A2016}"/>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5DD62220-8B49-6DF3-61A1-D1B7C7D29928}"/>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95EF0B5B-3204-37D6-EE85-432E703EDD1C}"/>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B5BB608A-DD79-A1BF-4DAC-E9AE00C6CB5E}"/>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sp>
        <p:nvSpPr>
          <p:cNvPr id="14" name="TextovéPole 2">
            <a:extLst>
              <a:ext uri="{FF2B5EF4-FFF2-40B4-BE49-F238E27FC236}">
                <a16:creationId xmlns:a16="http://schemas.microsoft.com/office/drawing/2014/main" id="{95215252-26CB-C0E4-E869-F94CA018D050}"/>
              </a:ext>
            </a:extLst>
          </p:cNvPr>
          <p:cNvSpPr txBox="1"/>
          <p:nvPr/>
        </p:nvSpPr>
        <p:spPr>
          <a:xfrm>
            <a:off x="8711901" y="3381027"/>
            <a:ext cx="2924444" cy="138499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Sekce sdílený zdravotní záznam zpřístupňuje uživateli informace o:</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 Emergentním zdravotním záznamu</a:t>
            </a:r>
            <a:b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 </a:t>
            </a:r>
            <a:r>
              <a:rPr kumimoji="0" lang="cs-CZ" sz="1200" b="0" i="0" u="none" strike="noStrike" kern="1200" cap="none" spc="0" normalizeH="0" baseline="0" noProof="0" dirty="0" err="1">
                <a:ln>
                  <a:noFill/>
                </a:ln>
                <a:solidFill>
                  <a:srgbClr val="2C1847"/>
                </a:solidFill>
                <a:effectLst/>
                <a:uLnTx/>
                <a:uFillTx/>
                <a:latin typeface="Arial" panose="020B0604020202020204" pitchFamily="34" charset="0"/>
                <a:ea typeface="+mn-ea"/>
                <a:cs typeface="+mn-cs"/>
              </a:rPr>
              <a:t>Absolovovaných</a:t>
            </a: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 screeningových a preventivních vyšetřeních</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 Údajích o pacientovy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 Zdravotním pojištění</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sp>
        <p:nvSpPr>
          <p:cNvPr id="15" name="TextovéPole 2">
            <a:extLst>
              <a:ext uri="{FF2B5EF4-FFF2-40B4-BE49-F238E27FC236}">
                <a16:creationId xmlns:a16="http://schemas.microsoft.com/office/drawing/2014/main" id="{1B24F292-408A-E84D-5B0F-BF34FD707AF1}"/>
              </a:ext>
            </a:extLst>
          </p:cNvPr>
          <p:cNvSpPr txBox="1"/>
          <p:nvPr/>
        </p:nvSpPr>
        <p:spPr>
          <a:xfrm>
            <a:off x="6949967" y="5189372"/>
            <a:ext cx="2865977"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Hlavní funkce:</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přehledný seznam všech součástí Sdíleného zdravotního záznamu</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Rychlá navigace k cíli</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Fulltextové vyhledávání v datech</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Stažení celého záznamu v PDF</a:t>
            </a:r>
          </a:p>
        </p:txBody>
      </p:sp>
      <p:pic>
        <p:nvPicPr>
          <p:cNvPr id="4" name="Obrázek 3" descr="Obsah obrázku text, účtenka, snímek obrazovky&#10;&#10;Obsah generovaný pomocí AI může být nesprávný.">
            <a:extLst>
              <a:ext uri="{FF2B5EF4-FFF2-40B4-BE49-F238E27FC236}">
                <a16:creationId xmlns:a16="http://schemas.microsoft.com/office/drawing/2014/main" id="{BFAD7957-6D88-50FE-5230-AFBBFC8C2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00" y="1337022"/>
            <a:ext cx="1333089" cy="6858000"/>
          </a:xfrm>
          <a:prstGeom prst="rect">
            <a:avLst/>
          </a:prstGeom>
        </p:spPr>
      </p:pic>
      <p:pic>
        <p:nvPicPr>
          <p:cNvPr id="12" name="Obrázek 11" descr="Obsah obrázku text, snímek obrazovky&#10;&#10;Obsah generovaný pomocí AI může být nesprávný.">
            <a:extLst>
              <a:ext uri="{FF2B5EF4-FFF2-40B4-BE49-F238E27FC236}">
                <a16:creationId xmlns:a16="http://schemas.microsoft.com/office/drawing/2014/main" id="{AC31559D-089D-DC61-F012-8F09C0382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2834" y="1337022"/>
            <a:ext cx="1328228" cy="3346396"/>
          </a:xfrm>
          <a:prstGeom prst="rect">
            <a:avLst/>
          </a:prstGeom>
        </p:spPr>
      </p:pic>
      <p:pic>
        <p:nvPicPr>
          <p:cNvPr id="17" name="Obrázek 16" descr="Obsah obrázku text, snímek obrazovky, Písmo, design&#10;&#10;Obsah generovaný pomocí AI může být nesprávný.">
            <a:extLst>
              <a:ext uri="{FF2B5EF4-FFF2-40B4-BE49-F238E27FC236}">
                <a16:creationId xmlns:a16="http://schemas.microsoft.com/office/drawing/2014/main" id="{28196DF0-1DA7-78E6-96AA-B0C2DA7EAED0}"/>
              </a:ext>
            </a:extLst>
          </p:cNvPr>
          <p:cNvPicPr>
            <a:picLocks noChangeAspect="1"/>
          </p:cNvPicPr>
          <p:nvPr/>
        </p:nvPicPr>
        <p:blipFill>
          <a:blip r:embed="rId5">
            <a:extLst>
              <a:ext uri="{28A0092B-C50C-407E-A947-70E740481C1C}">
                <a14:useLocalDpi xmlns:a14="http://schemas.microsoft.com/office/drawing/2010/main" val="0"/>
              </a:ext>
            </a:extLst>
          </a:blip>
          <a:srcRect b="40206"/>
          <a:stretch>
            <a:fillRect/>
          </a:stretch>
        </p:blipFill>
        <p:spPr>
          <a:xfrm>
            <a:off x="2276132" y="4898189"/>
            <a:ext cx="1341632" cy="1782696"/>
          </a:xfrm>
          <a:prstGeom prst="rect">
            <a:avLst/>
          </a:prstGeom>
        </p:spPr>
      </p:pic>
      <p:pic>
        <p:nvPicPr>
          <p:cNvPr id="19" name="Obrázek 18" descr="Obsah obrázku text, snímek obrazovky, design&#10;&#10;Obsah generovaný pomocí AI může být nesprávný.">
            <a:extLst>
              <a:ext uri="{FF2B5EF4-FFF2-40B4-BE49-F238E27FC236}">
                <a16:creationId xmlns:a16="http://schemas.microsoft.com/office/drawing/2014/main" id="{0B506B5A-C3BE-77FC-B527-D124D528C4E0}"/>
              </a:ext>
            </a:extLst>
          </p:cNvPr>
          <p:cNvPicPr>
            <a:picLocks noChangeAspect="1"/>
          </p:cNvPicPr>
          <p:nvPr/>
        </p:nvPicPr>
        <p:blipFill>
          <a:blip r:embed="rId6">
            <a:extLst>
              <a:ext uri="{28A0092B-C50C-407E-A947-70E740481C1C}">
                <a14:useLocalDpi xmlns:a14="http://schemas.microsoft.com/office/drawing/2010/main" val="0"/>
              </a:ext>
            </a:extLst>
          </a:blip>
          <a:srcRect b="48121"/>
          <a:stretch>
            <a:fillRect/>
          </a:stretch>
        </p:blipFill>
        <p:spPr>
          <a:xfrm>
            <a:off x="8711901" y="1336254"/>
            <a:ext cx="1311256" cy="1546720"/>
          </a:xfrm>
          <a:prstGeom prst="rect">
            <a:avLst/>
          </a:prstGeom>
        </p:spPr>
      </p:pic>
      <p:pic>
        <p:nvPicPr>
          <p:cNvPr id="21" name="Obrázek 20" descr="Obsah obrázku text, snímek obrazovky, účtenka&#10;&#10;Obsah generovaný pomocí AI může být nesprávný.">
            <a:extLst>
              <a:ext uri="{FF2B5EF4-FFF2-40B4-BE49-F238E27FC236}">
                <a16:creationId xmlns:a16="http://schemas.microsoft.com/office/drawing/2014/main" id="{582CE096-348C-95D2-4BDB-5AA4061023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3807" y="1337022"/>
            <a:ext cx="1328228" cy="3944097"/>
          </a:xfrm>
          <a:prstGeom prst="rect">
            <a:avLst/>
          </a:prstGeom>
        </p:spPr>
      </p:pic>
      <p:pic>
        <p:nvPicPr>
          <p:cNvPr id="23" name="Obrázek 22" descr="Obsah obrázku text, snímek obrazovky&#10;&#10;Obsah generovaný pomocí AI může být nesprávný.">
            <a:extLst>
              <a:ext uri="{FF2B5EF4-FFF2-40B4-BE49-F238E27FC236}">
                <a16:creationId xmlns:a16="http://schemas.microsoft.com/office/drawing/2014/main" id="{59E11AAF-9F09-D7D4-BE1D-B9E6D91B1C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4077" y="1336254"/>
            <a:ext cx="1312484" cy="3561935"/>
          </a:xfrm>
          <a:prstGeom prst="rect">
            <a:avLst/>
          </a:prstGeom>
        </p:spPr>
      </p:pic>
      <p:pic>
        <p:nvPicPr>
          <p:cNvPr id="25" name="Obrázek 24" descr="Obsah obrázku text, Písmo, snímek obrazovky, design&#10;&#10;Obsah generovaný pomocí AI může být nesprávný.">
            <a:extLst>
              <a:ext uri="{FF2B5EF4-FFF2-40B4-BE49-F238E27FC236}">
                <a16:creationId xmlns:a16="http://schemas.microsoft.com/office/drawing/2014/main" id="{538CF871-D7EE-36F5-1616-EA567B2D6D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8603" y="1336254"/>
            <a:ext cx="1311256" cy="2913903"/>
          </a:xfrm>
          <a:prstGeom prst="rect">
            <a:avLst/>
          </a:prstGeom>
        </p:spPr>
      </p:pic>
    </p:spTree>
    <p:extLst>
      <p:ext uri="{BB962C8B-B14F-4D97-AF65-F5344CB8AC3E}">
        <p14:creationId xmlns:p14="http://schemas.microsoft.com/office/powerpoint/2010/main" val="10350425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a:extLst>
            <a:ext uri="{FF2B5EF4-FFF2-40B4-BE49-F238E27FC236}">
              <a16:creationId xmlns:a16="http://schemas.microsoft.com/office/drawing/2014/main" id="{ECE1407C-F07D-5C8F-B7B4-919CDAD07578}"/>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166C577A-A132-1696-B7BC-AA294E54D2AE}"/>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Zpracované obrazovky přehled / Zdravotní posudky</a:t>
            </a:r>
            <a:endParaRPr lang="cs-CZ" sz="2000" dirty="0"/>
          </a:p>
        </p:txBody>
      </p:sp>
      <p:grpSp>
        <p:nvGrpSpPr>
          <p:cNvPr id="7" name="Skupina 6">
            <a:extLst>
              <a:ext uri="{FF2B5EF4-FFF2-40B4-BE49-F238E27FC236}">
                <a16:creationId xmlns:a16="http://schemas.microsoft.com/office/drawing/2014/main" id="{002A69B9-2A9F-100C-8083-6FDA2F0882D3}"/>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76B581CC-7938-B1F4-BC81-BE07BFCDB400}"/>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125A46F1-8C61-17A6-55C7-CF46B9B79998}"/>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9B586AF6-C34F-3328-18F8-0DD3092E7D17}"/>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632FCF4D-E2B5-C3F8-66BA-4C2770BBA1FC}"/>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 name="Obdélník 4">
            <a:extLst>
              <a:ext uri="{FF2B5EF4-FFF2-40B4-BE49-F238E27FC236}">
                <a16:creationId xmlns:a16="http://schemas.microsoft.com/office/drawing/2014/main" id="{A9DDA184-B46A-65E3-C0C3-34D78F529BFF}"/>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sp>
        <p:nvSpPr>
          <p:cNvPr id="14" name="TextovéPole 2">
            <a:extLst>
              <a:ext uri="{FF2B5EF4-FFF2-40B4-BE49-F238E27FC236}">
                <a16:creationId xmlns:a16="http://schemas.microsoft.com/office/drawing/2014/main" id="{96E89CB7-9CCA-3F7D-DBC5-0631FD2477E1}"/>
              </a:ext>
            </a:extLst>
          </p:cNvPr>
          <p:cNvSpPr txBox="1"/>
          <p:nvPr/>
        </p:nvSpPr>
        <p:spPr>
          <a:xfrm>
            <a:off x="6178942" y="1137110"/>
            <a:ext cx="2924444" cy="175432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Sekce zdravotní posudky poskytuje pacientovy přehled nad obdrženými zdravotními posudky. Filtrovatelný přehled zobrazuje nezbytné, ale funkční minimum pro informovanost pacienta. Detail je pak graficky rozdělen na jednotlivé části, tak aby se i takto dlouhý dokument dal pohodlně konzumovat v mobilní aplikaci.</a:t>
            </a:r>
            <a:endParaRPr kumimoji="0" lang="en-US"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sp>
        <p:nvSpPr>
          <p:cNvPr id="15" name="TextovéPole 2">
            <a:extLst>
              <a:ext uri="{FF2B5EF4-FFF2-40B4-BE49-F238E27FC236}">
                <a16:creationId xmlns:a16="http://schemas.microsoft.com/office/drawing/2014/main" id="{C473FC6E-9B9A-338A-21C6-8776948282F6}"/>
              </a:ext>
            </a:extLst>
          </p:cNvPr>
          <p:cNvSpPr txBox="1"/>
          <p:nvPr/>
        </p:nvSpPr>
        <p:spPr>
          <a:xfrm>
            <a:off x="9262817" y="2387017"/>
            <a:ext cx="2595644"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Hlavní funkce:</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Přehled zdravotních posudků s filtrem a vyhledáváním</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Přehledný detail zdravotního posudku</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Stažení posudku v PDF</a:t>
            </a:r>
          </a:p>
        </p:txBody>
      </p:sp>
      <p:pic>
        <p:nvPicPr>
          <p:cNvPr id="6" name="Obrázek 5" descr="Obsah obrázku text, snímek obrazovky&#10;&#10;Obsah generovaný pomocí AI může být nesprávný.">
            <a:extLst>
              <a:ext uri="{FF2B5EF4-FFF2-40B4-BE49-F238E27FC236}">
                <a16:creationId xmlns:a16="http://schemas.microsoft.com/office/drawing/2014/main" id="{12A40BD5-62A2-51D4-5094-02162EB49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7" y="1229445"/>
            <a:ext cx="2032486" cy="5160256"/>
          </a:xfrm>
          <a:prstGeom prst="rect">
            <a:avLst/>
          </a:prstGeom>
        </p:spPr>
      </p:pic>
      <p:pic>
        <p:nvPicPr>
          <p:cNvPr id="16" name="Obrázek 15" descr="Obsah obrázku text, dokument, účtenka, snímek obrazovky&#10;&#10;Obsah generovaný pomocí AI může být nesprávný.">
            <a:extLst>
              <a:ext uri="{FF2B5EF4-FFF2-40B4-BE49-F238E27FC236}">
                <a16:creationId xmlns:a16="http://schemas.microsoft.com/office/drawing/2014/main" id="{52FC9512-69F8-D64A-BA15-770FD045A6BA}"/>
              </a:ext>
            </a:extLst>
          </p:cNvPr>
          <p:cNvPicPr>
            <a:picLocks noChangeAspect="1"/>
          </p:cNvPicPr>
          <p:nvPr/>
        </p:nvPicPr>
        <p:blipFill>
          <a:blip r:embed="rId4">
            <a:extLst>
              <a:ext uri="{28A0092B-C50C-407E-A947-70E740481C1C}">
                <a14:useLocalDpi xmlns:a14="http://schemas.microsoft.com/office/drawing/2010/main" val="0"/>
              </a:ext>
            </a:extLst>
          </a:blip>
          <a:srcRect b="67024"/>
          <a:stretch>
            <a:fillRect/>
          </a:stretch>
        </p:blipFill>
        <p:spPr>
          <a:xfrm>
            <a:off x="3178265" y="1544466"/>
            <a:ext cx="2032486" cy="3803597"/>
          </a:xfrm>
          <a:prstGeom prst="rect">
            <a:avLst/>
          </a:prstGeom>
        </p:spPr>
      </p:pic>
      <p:pic>
        <p:nvPicPr>
          <p:cNvPr id="20" name="Obrázek 19" descr="Obsah obrázku text, dokument, účtenka, snímek obrazovky&#10;&#10;Obsah generovaný pomocí AI může být nesprávný.">
            <a:extLst>
              <a:ext uri="{FF2B5EF4-FFF2-40B4-BE49-F238E27FC236}">
                <a16:creationId xmlns:a16="http://schemas.microsoft.com/office/drawing/2014/main" id="{E3D889A5-8396-75A8-5209-62605E1D32D4}"/>
              </a:ext>
            </a:extLst>
          </p:cNvPr>
          <p:cNvPicPr>
            <a:picLocks noChangeAspect="1"/>
          </p:cNvPicPr>
          <p:nvPr/>
        </p:nvPicPr>
        <p:blipFill>
          <a:blip r:embed="rId4">
            <a:extLst>
              <a:ext uri="{28A0092B-C50C-407E-A947-70E740481C1C}">
                <a14:useLocalDpi xmlns:a14="http://schemas.microsoft.com/office/drawing/2010/main" val="0"/>
              </a:ext>
            </a:extLst>
          </a:blip>
          <a:srcRect t="32397" b="42823"/>
          <a:stretch>
            <a:fillRect/>
          </a:stretch>
        </p:blipFill>
        <p:spPr>
          <a:xfrm>
            <a:off x="6220541" y="3068213"/>
            <a:ext cx="2032486" cy="2857852"/>
          </a:xfrm>
          <a:prstGeom prst="rect">
            <a:avLst/>
          </a:prstGeom>
        </p:spPr>
      </p:pic>
      <p:pic>
        <p:nvPicPr>
          <p:cNvPr id="24" name="Obrázek 23" descr="Obsah obrázku text, dokument, účtenka, snímek obrazovky&#10;&#10;Obsah generovaný pomocí AI může být nesprávný.">
            <a:extLst>
              <a:ext uri="{FF2B5EF4-FFF2-40B4-BE49-F238E27FC236}">
                <a16:creationId xmlns:a16="http://schemas.microsoft.com/office/drawing/2014/main" id="{866290FC-D451-EAA8-234A-8B38B4E2BBC7}"/>
              </a:ext>
            </a:extLst>
          </p:cNvPr>
          <p:cNvPicPr>
            <a:picLocks noChangeAspect="1"/>
          </p:cNvPicPr>
          <p:nvPr/>
        </p:nvPicPr>
        <p:blipFill>
          <a:blip r:embed="rId4">
            <a:extLst>
              <a:ext uri="{28A0092B-C50C-407E-A947-70E740481C1C}">
                <a14:useLocalDpi xmlns:a14="http://schemas.microsoft.com/office/drawing/2010/main" val="0"/>
              </a:ext>
            </a:extLst>
          </a:blip>
          <a:srcRect t="57005" b="18557"/>
          <a:stretch>
            <a:fillRect/>
          </a:stretch>
        </p:blipFill>
        <p:spPr>
          <a:xfrm>
            <a:off x="9262818" y="3809573"/>
            <a:ext cx="2032486" cy="2818723"/>
          </a:xfrm>
          <a:prstGeom prst="rect">
            <a:avLst/>
          </a:prstGeom>
        </p:spPr>
      </p:pic>
      <p:cxnSp>
        <p:nvCxnSpPr>
          <p:cNvPr id="38" name="Zakřivená spojnice 37">
            <a:extLst>
              <a:ext uri="{FF2B5EF4-FFF2-40B4-BE49-F238E27FC236}">
                <a16:creationId xmlns:a16="http://schemas.microsoft.com/office/drawing/2014/main" id="{E4BEDD1F-BEAB-5F4E-F891-5D64E6F61EE5}"/>
              </a:ext>
            </a:extLst>
          </p:cNvPr>
          <p:cNvCxnSpPr>
            <a:stCxn id="16" idx="2"/>
            <a:endCxn id="20" idx="1"/>
          </p:cNvCxnSpPr>
          <p:nvPr/>
        </p:nvCxnSpPr>
        <p:spPr>
          <a:xfrm rot="5400000" flipH="1" flipV="1">
            <a:off x="4782062" y="3909584"/>
            <a:ext cx="850924" cy="2026033"/>
          </a:xfrm>
          <a:prstGeom prst="curvedConnector4">
            <a:avLst>
              <a:gd name="adj1" fmla="val -26865"/>
              <a:gd name="adj2" fmla="val 75080"/>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0" name="Zakřivená spojnice 39">
            <a:extLst>
              <a:ext uri="{FF2B5EF4-FFF2-40B4-BE49-F238E27FC236}">
                <a16:creationId xmlns:a16="http://schemas.microsoft.com/office/drawing/2014/main" id="{21B6C4A7-E3E5-B47E-B493-8892BDF2EC5D}"/>
              </a:ext>
            </a:extLst>
          </p:cNvPr>
          <p:cNvCxnSpPr>
            <a:stCxn id="20" idx="2"/>
            <a:endCxn id="24" idx="1"/>
          </p:cNvCxnSpPr>
          <p:nvPr/>
        </p:nvCxnSpPr>
        <p:spPr>
          <a:xfrm rot="5400000" flipH="1" flipV="1">
            <a:off x="7896236" y="4559483"/>
            <a:ext cx="707130" cy="2026034"/>
          </a:xfrm>
          <a:prstGeom prst="curvedConnector4">
            <a:avLst>
              <a:gd name="adj1" fmla="val -32328"/>
              <a:gd name="adj2" fmla="val 75080"/>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650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44AB9-9DD5-E433-209A-821AA5CDDCF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4C532503-0E01-0900-7352-5FF471F524EA}"/>
              </a:ext>
            </a:extLst>
          </p:cNvPr>
          <p:cNvSpPr>
            <a:spLocks noGrp="1"/>
          </p:cNvSpPr>
          <p:nvPr>
            <p:ph type="title"/>
          </p:nvPr>
        </p:nvSpPr>
        <p:spPr>
          <a:xfrm>
            <a:off x="540000" y="365125"/>
            <a:ext cx="11088000" cy="566811"/>
          </a:xfrm>
        </p:spPr>
        <p:txBody>
          <a:bodyPr>
            <a:normAutofit/>
          </a:bodyPr>
          <a:lstStyle/>
          <a:p>
            <a:r>
              <a:rPr lang="cs-CZ" sz="2000" dirty="0">
                <a:latin typeface="Calibri" panose="020F0502020204030204" pitchFamily="34" charset="0"/>
                <a:cs typeface="Calibri" panose="020F0502020204030204" pitchFamily="34" charset="0"/>
              </a:rPr>
              <a:t>Další postup</a:t>
            </a:r>
            <a:endParaRPr lang="cs-CZ" sz="2000" dirty="0"/>
          </a:p>
        </p:txBody>
      </p:sp>
      <p:sp>
        <p:nvSpPr>
          <p:cNvPr id="4" name="Zástupný symbol pro číslo snímku 3">
            <a:extLst>
              <a:ext uri="{FF2B5EF4-FFF2-40B4-BE49-F238E27FC236}">
                <a16:creationId xmlns:a16="http://schemas.microsoft.com/office/drawing/2014/main" id="{7C66E3AB-FAC1-5B1F-571D-6A424183D7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cs-CZ" sz="1200" b="0" i="0" u="none" strike="noStrike" kern="1200" cap="none" spc="0" normalizeH="0" baseline="0" noProof="0">
              <a:ln>
                <a:noFill/>
              </a:ln>
              <a:solidFill>
                <a:srgbClr val="003A63"/>
              </a:solidFill>
              <a:effectLst/>
              <a:uLnTx/>
              <a:uFillTx/>
              <a:latin typeface="Calibri" panose="020F0502020204030204"/>
              <a:ea typeface="+mn-ea"/>
              <a:cs typeface="+mn-cs"/>
            </a:endParaRPr>
          </a:p>
        </p:txBody>
      </p:sp>
      <p:grpSp>
        <p:nvGrpSpPr>
          <p:cNvPr id="7" name="Skupina 6">
            <a:extLst>
              <a:ext uri="{FF2B5EF4-FFF2-40B4-BE49-F238E27FC236}">
                <a16:creationId xmlns:a16="http://schemas.microsoft.com/office/drawing/2014/main" id="{31065EFD-C472-24E1-2743-77785E64D22C}"/>
              </a:ext>
            </a:extLst>
          </p:cNvPr>
          <p:cNvGrpSpPr/>
          <p:nvPr/>
        </p:nvGrpSpPr>
        <p:grpSpPr>
          <a:xfrm>
            <a:off x="647000" y="931936"/>
            <a:ext cx="10898000" cy="45719"/>
            <a:chOff x="0" y="0"/>
            <a:chExt cx="5716278" cy="72000"/>
          </a:xfrm>
        </p:grpSpPr>
        <p:sp>
          <p:nvSpPr>
            <p:cNvPr id="8" name="Obdélník 7">
              <a:extLst>
                <a:ext uri="{FF2B5EF4-FFF2-40B4-BE49-F238E27FC236}">
                  <a16:creationId xmlns:a16="http://schemas.microsoft.com/office/drawing/2014/main" id="{9F32F683-16FD-6BCE-4252-D07D947A3223}"/>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Obdélník 8">
              <a:extLst>
                <a:ext uri="{FF2B5EF4-FFF2-40B4-BE49-F238E27FC236}">
                  <a16:creationId xmlns:a16="http://schemas.microsoft.com/office/drawing/2014/main" id="{208645C1-E1E3-0CAA-A2A7-2675A99B59D1}"/>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 name="Obdélník 9">
              <a:extLst>
                <a:ext uri="{FF2B5EF4-FFF2-40B4-BE49-F238E27FC236}">
                  <a16:creationId xmlns:a16="http://schemas.microsoft.com/office/drawing/2014/main" id="{82A1DD18-026E-184E-8CDA-79EAE7A2590D}"/>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bdélník 10">
              <a:extLst>
                <a:ext uri="{FF2B5EF4-FFF2-40B4-BE49-F238E27FC236}">
                  <a16:creationId xmlns:a16="http://schemas.microsoft.com/office/drawing/2014/main" id="{178DE941-0084-D860-8883-85C946B54752}"/>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3" name="TextovéPole 2">
            <a:extLst>
              <a:ext uri="{FF2B5EF4-FFF2-40B4-BE49-F238E27FC236}">
                <a16:creationId xmlns:a16="http://schemas.microsoft.com/office/drawing/2014/main" id="{7C06050A-6C8D-B056-CDF3-1C0FCC186357}"/>
              </a:ext>
            </a:extLst>
          </p:cNvPr>
          <p:cNvSpPr txBox="1"/>
          <p:nvPr/>
        </p:nvSpPr>
        <p:spPr>
          <a:xfrm>
            <a:off x="650109" y="1413689"/>
            <a:ext cx="4480691"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Všechny zúčastněné organizace jsou </a:t>
            </a:r>
            <a:b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v pravidelném kontaktu a projekt je realizován v úzké součinnosti. </a:t>
            </a:r>
          </a:p>
        </p:txBody>
      </p:sp>
      <p:sp>
        <p:nvSpPr>
          <p:cNvPr id="5" name="Obdélník 4">
            <a:extLst>
              <a:ext uri="{FF2B5EF4-FFF2-40B4-BE49-F238E27FC236}">
                <a16:creationId xmlns:a16="http://schemas.microsoft.com/office/drawing/2014/main" id="{B211D176-C2C0-6B32-C405-3CFEF0DE112F}"/>
              </a:ext>
            </a:extLst>
          </p:cNvPr>
          <p:cNvSpPr>
            <a:spLocks/>
          </p:cNvSpPr>
          <p:nvPr/>
        </p:nvSpPr>
        <p:spPr>
          <a:xfrm>
            <a:off x="11652000" y="0"/>
            <a:ext cx="540000" cy="540000"/>
          </a:xfrm>
          <a:prstGeom prst="rect">
            <a:avLst/>
          </a:prstGeom>
          <a:solidFill>
            <a:schemeClr val="accent3"/>
          </a:solidFill>
        </p:spPr>
        <p:txBody>
          <a:bodyPr vert="horz" lIns="91440" tIns="45720" rIns="91440" bIns="45720" rtlCol="0" anchor="ctr" anchorCtr="1">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cs-CZ"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sp>
        <p:nvSpPr>
          <p:cNvPr id="6" name="TextovéPole 2">
            <a:extLst>
              <a:ext uri="{FF2B5EF4-FFF2-40B4-BE49-F238E27FC236}">
                <a16:creationId xmlns:a16="http://schemas.microsoft.com/office/drawing/2014/main" id="{347AE7D4-29AE-FEB3-F3BB-1C1D47B2B4A5}"/>
              </a:ext>
            </a:extLst>
          </p:cNvPr>
          <p:cNvSpPr txBox="1"/>
          <p:nvPr/>
        </p:nvSpPr>
        <p:spPr>
          <a:xfrm>
            <a:off x="6091623" y="1413689"/>
            <a:ext cx="5000063" cy="452431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Následné kroky:</a:t>
            </a: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Kvalitativní uživatelský výzkum (DIA)</a:t>
            </a:r>
            <a:b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ověření potřeb uživatelů a sběr zpětné vazby </a:t>
            </a:r>
            <a:r>
              <a:rPr kumimoji="0" lang="cs-CZ"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(v procesu)</a:t>
            </a: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Úpravy aplikace </a:t>
            </a:r>
            <a:b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na základě výsledků výzkumu</a:t>
            </a: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Zajištění vizuálního souladu </a:t>
            </a:r>
            <a:b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s definovanými design standardy Ministerstva zdravotnictví</a:t>
            </a: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Vytvoření základní makety </a:t>
            </a:r>
            <a:br>
              <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br>
            <a:r>
              <a:rPr kumimoji="0" lang="cs-CZ" sz="1800" b="0" i="0" u="none" strike="noStrike" kern="1200" cap="none" spc="0" normalizeH="0" baseline="0" noProof="0" dirty="0">
                <a:ln>
                  <a:noFill/>
                </a:ln>
                <a:solidFill>
                  <a:srgbClr val="2C1847"/>
                </a:solidFill>
                <a:effectLst/>
                <a:uLnTx/>
                <a:uFillTx/>
                <a:latin typeface="Arial" panose="020B0604020202020204" pitchFamily="34" charset="0"/>
                <a:ea typeface="+mn-ea"/>
                <a:cs typeface="+mn-cs"/>
              </a:rPr>
              <a:t>jako podkladu pro další vývoj</a:t>
            </a:r>
            <a:endParaRPr kumimoji="0" lang="cs-CZ" sz="1800" b="1" i="0" u="none" strike="noStrike" kern="1200" cap="none" spc="0" normalizeH="0" baseline="0" noProof="0" dirty="0">
              <a:ln>
                <a:noFill/>
              </a:ln>
              <a:solidFill>
                <a:srgbClr val="2C184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2881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F5197-DB21-1AB1-1AA4-8ECBAB94536B}"/>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C5D9DC79-B96C-E1F5-880B-1D28BA71D416}"/>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dirty="0">
                <a:latin typeface="Bahnschrift" panose="020B0502040204020203" pitchFamily="34" charset="0"/>
                <a:cs typeface="Arial" panose="020B0604020202020204" pitchFamily="34" charset="0"/>
              </a:rPr>
              <a:t>Realizace NPO Projektů, Chytrá karanténa 2.0</a:t>
            </a:r>
          </a:p>
        </p:txBody>
      </p:sp>
      <p:sp>
        <p:nvSpPr>
          <p:cNvPr id="19" name="Obdélník 18">
            <a:extLst>
              <a:ext uri="{FF2B5EF4-FFF2-40B4-BE49-F238E27FC236}">
                <a16:creationId xmlns:a16="http://schemas.microsoft.com/office/drawing/2014/main" id="{88AFFCA8-B500-93D7-A9D4-9A0F99BF26D4}"/>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26" name="Zástupný symbol pro číslo snímku 3">
            <a:extLst>
              <a:ext uri="{FF2B5EF4-FFF2-40B4-BE49-F238E27FC236}">
                <a16:creationId xmlns:a16="http://schemas.microsoft.com/office/drawing/2014/main" id="{445D179F-1FA3-C02A-1B2A-68CE4490C9F2}"/>
              </a:ext>
            </a:extLst>
          </p:cNvPr>
          <p:cNvSpPr>
            <a:spLocks noGrp="1"/>
          </p:cNvSpPr>
          <p:nvPr>
            <p:ph type="sldNum" sz="quarter" idx="12"/>
          </p:nvPr>
        </p:nvSpPr>
        <p:spPr>
          <a:xfrm>
            <a:off x="9374900" y="61277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cs typeface="Arial" panose="020B0604020202020204" pitchFamily="34" charset="0"/>
            </a:endParaRPr>
          </a:p>
        </p:txBody>
      </p:sp>
      <p:sp>
        <p:nvSpPr>
          <p:cNvPr id="2" name="TextovéPole 1">
            <a:extLst>
              <a:ext uri="{FF2B5EF4-FFF2-40B4-BE49-F238E27FC236}">
                <a16:creationId xmlns:a16="http://schemas.microsoft.com/office/drawing/2014/main" id="{39B302AE-059D-9357-6D14-204C40781ADF}"/>
              </a:ext>
            </a:extLst>
          </p:cNvPr>
          <p:cNvSpPr txBox="1"/>
          <p:nvPr/>
        </p:nvSpPr>
        <p:spPr>
          <a:xfrm>
            <a:off x="989704" y="2157793"/>
            <a:ext cx="10188592" cy="2246769"/>
          </a:xfrm>
          <a:prstGeom prst="rect">
            <a:avLst/>
          </a:prstGeom>
          <a:noFill/>
        </p:spPr>
        <p:txBody>
          <a:bodyPr wrap="square" rtlCol="0">
            <a:spAutoFit/>
          </a:bodyPr>
          <a:lstStyle/>
          <a:p>
            <a:r>
              <a:rPr lang="cs-CZ" sz="2800" b="1" dirty="0">
                <a:solidFill>
                  <a:srgbClr val="3F7AA8"/>
                </a:solidFill>
                <a:latin typeface="Bahnschrift" panose="020B0502040204020203" pitchFamily="34" charset="0"/>
                <a:cs typeface="Arial" panose="020B0604020202020204" pitchFamily="34" charset="0"/>
              </a:rPr>
              <a:t>Návrh usnesení:</a:t>
            </a:r>
          </a:p>
          <a:p>
            <a:endParaRPr lang="cs-CZ" sz="2800" dirty="0">
              <a:solidFill>
                <a:srgbClr val="C2CD23"/>
              </a:solidFill>
              <a:latin typeface="Bahnschrift" panose="020B0502040204020203" pitchFamily="34" charset="0"/>
              <a:cs typeface="Arial" panose="020B0604020202020204" pitchFamily="34" charset="0"/>
            </a:endParaRPr>
          </a:p>
          <a:p>
            <a:pPr algn="ctr">
              <a:buClr>
                <a:srgbClr val="C2CD23"/>
              </a:buClr>
            </a:pPr>
            <a:r>
              <a:rPr lang="cs-CZ" sz="3600" i="1" dirty="0">
                <a:solidFill>
                  <a:srgbClr val="44546A"/>
                </a:solidFill>
                <a:latin typeface="Bahnschrift" panose="020B0502040204020203" pitchFamily="34" charset="0"/>
                <a:cs typeface="Arial" panose="020B0604020202020204" pitchFamily="34" charset="0"/>
              </a:rPr>
              <a:t>„Národní rada bere na vědomí"</a:t>
            </a:r>
          </a:p>
          <a:p>
            <a:pPr marL="342900" indent="-342900">
              <a:buClr>
                <a:srgbClr val="C2CD23"/>
              </a:buClr>
              <a:buFont typeface="Arial" panose="020B0604020202020204" pitchFamily="34" charset="0"/>
              <a:buChar char="•"/>
            </a:pPr>
            <a:endParaRPr lang="cs-CZ" sz="2000" dirty="0">
              <a:solidFill>
                <a:srgbClr val="44546A"/>
              </a:solidFill>
              <a:latin typeface="Bahnschrift" panose="020B0502040204020203" pitchFamily="34" charset="0"/>
              <a:cs typeface="Arial" panose="020B0604020202020204" pitchFamily="34" charset="0"/>
            </a:endParaRPr>
          </a:p>
          <a:p>
            <a:pPr marL="457200" indent="-457200">
              <a:buFont typeface="Arial" panose="020B0604020202020204" pitchFamily="34" charset="0"/>
              <a:buChar char="•"/>
            </a:pPr>
            <a:endParaRPr lang="cs-CZ" sz="2800" dirty="0">
              <a:solidFill>
                <a:srgbClr val="C2CD23"/>
              </a:solidFill>
              <a:latin typeface="Bahnschrift" panose="020B0502040204020203" pitchFamily="34" charset="0"/>
              <a:cs typeface="Arial" panose="020B0604020202020204" pitchFamily="34" charset="0"/>
            </a:endParaRPr>
          </a:p>
        </p:txBody>
      </p:sp>
      <p:pic>
        <p:nvPicPr>
          <p:cNvPr id="5" name="Obrázek 4">
            <a:extLst>
              <a:ext uri="{FF2B5EF4-FFF2-40B4-BE49-F238E27FC236}">
                <a16:creationId xmlns:a16="http://schemas.microsoft.com/office/drawing/2014/main" id="{C2A8755C-6059-5039-0525-C4BADC60A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6859" y="455191"/>
            <a:ext cx="1441141" cy="226061"/>
          </a:xfrm>
          <a:prstGeom prst="rect">
            <a:avLst/>
          </a:prstGeom>
        </p:spPr>
      </p:pic>
    </p:spTree>
    <p:extLst>
      <p:ext uri="{BB962C8B-B14F-4D97-AF65-F5344CB8AC3E}">
        <p14:creationId xmlns:p14="http://schemas.microsoft.com/office/powerpoint/2010/main" val="274734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0B4C3159-DB4E-EEEA-3FA2-68BBE525448B}"/>
            </a:ext>
          </a:extLst>
        </p:cNvPr>
        <p:cNvGrpSpPr/>
        <p:nvPr/>
      </p:nvGrpSpPr>
      <p:grpSpPr>
        <a:xfrm>
          <a:off x="0" y="0"/>
          <a:ext cx="0" cy="0"/>
          <a:chOff x="0" y="0"/>
          <a:chExt cx="0" cy="0"/>
        </a:xfrm>
      </p:grpSpPr>
      <p:grpSp>
        <p:nvGrpSpPr>
          <p:cNvPr id="10" name="Skupina 9">
            <a:extLst>
              <a:ext uri="{FF2B5EF4-FFF2-40B4-BE49-F238E27FC236}">
                <a16:creationId xmlns:a16="http://schemas.microsoft.com/office/drawing/2014/main" id="{21887764-678D-8640-D4E8-61F4A14C8491}"/>
              </a:ext>
            </a:extLst>
          </p:cNvPr>
          <p:cNvGrpSpPr/>
          <p:nvPr/>
        </p:nvGrpSpPr>
        <p:grpSpPr>
          <a:xfrm>
            <a:off x="2389446" y="2532238"/>
            <a:ext cx="9421554" cy="2183948"/>
            <a:chOff x="2363894" y="2546208"/>
            <a:chExt cx="8964354" cy="2183948"/>
          </a:xfrm>
        </p:grpSpPr>
        <p:sp>
          <p:nvSpPr>
            <p:cNvPr id="2" name="Nadpis 1">
              <a:extLst>
                <a:ext uri="{FF2B5EF4-FFF2-40B4-BE49-F238E27FC236}">
                  <a16:creationId xmlns:a16="http://schemas.microsoft.com/office/drawing/2014/main" id="{939D3302-5CD7-003E-C288-0BE97970A432}"/>
                </a:ext>
              </a:extLst>
            </p:cNvPr>
            <p:cNvSpPr txBox="1">
              <a:spLocks/>
            </p:cNvSpPr>
            <p:nvPr/>
          </p:nvSpPr>
          <p:spPr>
            <a:xfrm>
              <a:off x="3477260" y="2857567"/>
              <a:ext cx="7850988" cy="18634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3600" dirty="0">
                  <a:solidFill>
                    <a:schemeClr val="bg1"/>
                  </a:solidFill>
                  <a:latin typeface="Bahnschrift" panose="020B0502040204020203" pitchFamily="34" charset="0"/>
                  <a:cs typeface="Arial" panose="020B0604020202020204" pitchFamily="34" charset="0"/>
                </a:rPr>
                <a:t>AKTUÁLNÍ STAV </a:t>
              </a:r>
              <a:br>
                <a:rPr lang="cs-CZ" sz="3600" dirty="0">
                  <a:solidFill>
                    <a:schemeClr val="bg1"/>
                  </a:solidFill>
                  <a:latin typeface="Bahnschrift" panose="020B0502040204020203" pitchFamily="34" charset="0"/>
                  <a:cs typeface="Arial" panose="020B0604020202020204" pitchFamily="34" charset="0"/>
                </a:rPr>
              </a:br>
              <a:r>
                <a:rPr lang="cs-CZ" sz="3600" dirty="0">
                  <a:solidFill>
                    <a:schemeClr val="bg1"/>
                  </a:solidFill>
                  <a:latin typeface="Bahnschrift" panose="020B0502040204020203" pitchFamily="34" charset="0"/>
                  <a:cs typeface="Arial" panose="020B0604020202020204" pitchFamily="34" charset="0"/>
                </a:rPr>
                <a:t>REALIZACE PROJEKTŮ NPO</a:t>
              </a:r>
            </a:p>
            <a:p>
              <a:br>
                <a:rPr lang="cs-CZ" sz="3600" dirty="0">
                  <a:solidFill>
                    <a:schemeClr val="bg1"/>
                  </a:solidFill>
                  <a:latin typeface="Bahnschrift" panose="020B0502040204020203" pitchFamily="34" charset="0"/>
                  <a:cs typeface="Arial" panose="020B0604020202020204" pitchFamily="34" charset="0"/>
                </a:rPr>
              </a:br>
              <a:r>
                <a:rPr lang="cs-CZ" sz="3600" dirty="0">
                  <a:solidFill>
                    <a:schemeClr val="bg1"/>
                  </a:solidFill>
                  <a:latin typeface="Bahnschrift" panose="020B0502040204020203" pitchFamily="34" charset="0"/>
                  <a:cs typeface="Arial" panose="020B0604020202020204" pitchFamily="34" charset="0"/>
                </a:rPr>
                <a:t>Chytrá karanténa 2.0 – </a:t>
              </a:r>
              <a:r>
                <a:rPr lang="cs-CZ" sz="3600" dirty="0" err="1">
                  <a:solidFill>
                    <a:schemeClr val="bg1"/>
                  </a:solidFill>
                  <a:latin typeface="Bahnschrift" panose="020B0502040204020203" pitchFamily="34" charset="0"/>
                  <a:cs typeface="Arial" panose="020B0604020202020204" pitchFamily="34" charset="0"/>
                </a:rPr>
                <a:t>eŽádanky</a:t>
              </a:r>
              <a:r>
                <a:rPr lang="cs-CZ" sz="3600" dirty="0">
                  <a:solidFill>
                    <a:schemeClr val="bg1"/>
                  </a:solidFill>
                  <a:latin typeface="Bahnschrift" panose="020B0502040204020203" pitchFamily="34" charset="0"/>
                  <a:cs typeface="Arial" panose="020B0604020202020204" pitchFamily="34" charset="0"/>
                </a:rPr>
                <a:t> 2026</a:t>
              </a:r>
            </a:p>
            <a:p>
              <a:endParaRPr lang="cs-CZ" sz="3600" dirty="0">
                <a:solidFill>
                  <a:schemeClr val="bg1"/>
                </a:solidFill>
                <a:latin typeface="Bahnschrift" panose="020B0502040204020203" pitchFamily="34" charset="0"/>
                <a:cs typeface="Arial" panose="020B0604020202020204" pitchFamily="34" charset="0"/>
              </a:endParaRPr>
            </a:p>
            <a:p>
              <a:endParaRPr lang="cs-CZ" sz="3600" dirty="0">
                <a:solidFill>
                  <a:schemeClr val="bg1"/>
                </a:solidFill>
                <a:latin typeface="Bahnschrift" panose="020B0502040204020203" pitchFamily="34" charset="0"/>
                <a:cs typeface="Arial" panose="020B0604020202020204" pitchFamily="34" charset="0"/>
              </a:endParaRPr>
            </a:p>
          </p:txBody>
        </p:sp>
        <p:sp>
          <p:nvSpPr>
            <p:cNvPr id="3" name="Podnadpis 2">
              <a:extLst>
                <a:ext uri="{FF2B5EF4-FFF2-40B4-BE49-F238E27FC236}">
                  <a16:creationId xmlns:a16="http://schemas.microsoft.com/office/drawing/2014/main" id="{20F023F6-1E89-78AB-FF33-AEE410EFDAE8}"/>
                </a:ext>
              </a:extLst>
            </p:cNvPr>
            <p:cNvSpPr txBox="1">
              <a:spLocks/>
            </p:cNvSpPr>
            <p:nvPr/>
          </p:nvSpPr>
          <p:spPr>
            <a:xfrm>
              <a:off x="3527231" y="3074394"/>
              <a:ext cx="640702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a:p>
          </p:txBody>
        </p:sp>
        <p:sp>
          <p:nvSpPr>
            <p:cNvPr id="11" name="TextovéPole 10">
              <a:extLst>
                <a:ext uri="{FF2B5EF4-FFF2-40B4-BE49-F238E27FC236}">
                  <a16:creationId xmlns:a16="http://schemas.microsoft.com/office/drawing/2014/main" id="{050DA7D4-B2B6-C866-C6D3-D11A8E58B34C}"/>
                </a:ext>
              </a:extLst>
            </p:cNvPr>
            <p:cNvSpPr txBox="1"/>
            <p:nvPr/>
          </p:nvSpPr>
          <p:spPr>
            <a:xfrm>
              <a:off x="2363894" y="2546208"/>
              <a:ext cx="2107406" cy="1646605"/>
            </a:xfrm>
            <a:prstGeom prst="rect">
              <a:avLst/>
            </a:prstGeom>
            <a:noFill/>
          </p:spPr>
          <p:txBody>
            <a:bodyPr wrap="square" rtlCol="0">
              <a:spAutoFit/>
            </a:bodyPr>
            <a:lstStyle/>
            <a:p>
              <a:r>
                <a:rPr lang="cs-CZ" sz="10100">
                  <a:solidFill>
                    <a:schemeClr val="bg1"/>
                  </a:solidFill>
                  <a:latin typeface="Bahnschrift" panose="020B0502040204020203" pitchFamily="34" charset="0"/>
                  <a:cs typeface="Arial" panose="020B0604020202020204" pitchFamily="34" charset="0"/>
                </a:rPr>
                <a:t>2</a:t>
              </a:r>
            </a:p>
          </p:txBody>
        </p:sp>
      </p:grpSp>
      <p:pic>
        <p:nvPicPr>
          <p:cNvPr id="7" name="Obrázek 6">
            <a:extLst>
              <a:ext uri="{FF2B5EF4-FFF2-40B4-BE49-F238E27FC236}">
                <a16:creationId xmlns:a16="http://schemas.microsoft.com/office/drawing/2014/main" id="{CE8C5999-1522-6B26-0A13-8FF38105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742950"/>
            <a:ext cx="1650760" cy="721524"/>
          </a:xfrm>
          <a:prstGeom prst="rect">
            <a:avLst/>
          </a:prstGeom>
        </p:spPr>
      </p:pic>
      <p:pic>
        <p:nvPicPr>
          <p:cNvPr id="9" name="Obrázek 8">
            <a:extLst>
              <a:ext uri="{FF2B5EF4-FFF2-40B4-BE49-F238E27FC236}">
                <a16:creationId xmlns:a16="http://schemas.microsoft.com/office/drawing/2014/main" id="{6E4159E8-E34A-9175-3508-E277D7406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800" y="742950"/>
            <a:ext cx="2032000" cy="652662"/>
          </a:xfrm>
          <a:prstGeom prst="rect">
            <a:avLst/>
          </a:prstGeom>
        </p:spPr>
      </p:pic>
      <p:sp>
        <p:nvSpPr>
          <p:cNvPr id="4" name="Obdélník 3">
            <a:extLst>
              <a:ext uri="{FF2B5EF4-FFF2-40B4-BE49-F238E27FC236}">
                <a16:creationId xmlns:a16="http://schemas.microsoft.com/office/drawing/2014/main" id="{B1E28B4D-0A97-84B3-8F0A-00273BB579E0}"/>
              </a:ext>
            </a:extLst>
          </p:cNvPr>
          <p:cNvSpPr/>
          <p:nvPr/>
        </p:nvSpPr>
        <p:spPr>
          <a:xfrm>
            <a:off x="3327510" y="2645345"/>
            <a:ext cx="46809" cy="1420393"/>
          </a:xfrm>
          <a:prstGeom prst="rect">
            <a:avLst/>
          </a:prstGeom>
          <a:solidFill>
            <a:srgbClr val="DA2128"/>
          </a:solidFill>
        </p:spPr>
        <p:txBody>
          <a:bodyPr vert="horz" lIns="91440" tIns="45720" rIns="91440" bIns="45720" rtlCol="0" anchor="t">
            <a:noAutofit/>
          </a:bodyPr>
          <a:lstStyle/>
          <a:p>
            <a:pPr algn="l">
              <a:lnSpc>
                <a:spcPct val="90000"/>
              </a:lnSpc>
              <a:spcBef>
                <a:spcPts val="1000"/>
              </a:spcBef>
            </a:pPr>
            <a:endParaRPr lang="cs-CZ" sz="1200">
              <a:solidFill>
                <a:srgbClr val="3F7AA8"/>
              </a:solidFill>
              <a:latin typeface="Century Gothic" panose="020B0502020202020204" pitchFamily="34" charset="0"/>
            </a:endParaRPr>
          </a:p>
        </p:txBody>
      </p:sp>
    </p:spTree>
    <p:extLst>
      <p:ext uri="{BB962C8B-B14F-4D97-AF65-F5344CB8AC3E}">
        <p14:creationId xmlns:p14="http://schemas.microsoft.com/office/powerpoint/2010/main" val="1652311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861C8C8-D38F-7983-9BBB-7E4E577B46BE}"/>
            </a:ext>
          </a:extLst>
        </p:cNvPr>
        <p:cNvGrpSpPr/>
        <p:nvPr/>
      </p:nvGrpSpPr>
      <p:grpSpPr>
        <a:xfrm>
          <a:off x="0" y="0"/>
          <a:ext cx="0" cy="0"/>
          <a:chOff x="0" y="0"/>
          <a:chExt cx="0" cy="0"/>
        </a:xfrm>
      </p:grpSpPr>
      <p:grpSp>
        <p:nvGrpSpPr>
          <p:cNvPr id="10" name="Skupina 9">
            <a:extLst>
              <a:ext uri="{FF2B5EF4-FFF2-40B4-BE49-F238E27FC236}">
                <a16:creationId xmlns:a16="http://schemas.microsoft.com/office/drawing/2014/main" id="{2F668024-209C-4C28-AC91-674F3A45B73E}"/>
              </a:ext>
            </a:extLst>
          </p:cNvPr>
          <p:cNvGrpSpPr/>
          <p:nvPr/>
        </p:nvGrpSpPr>
        <p:grpSpPr>
          <a:xfrm>
            <a:off x="1748943" y="2532238"/>
            <a:ext cx="8964354" cy="2183948"/>
            <a:chOff x="2363894" y="2546208"/>
            <a:chExt cx="8964354" cy="2183948"/>
          </a:xfrm>
        </p:grpSpPr>
        <p:sp>
          <p:nvSpPr>
            <p:cNvPr id="2" name="Nadpis 1">
              <a:extLst>
                <a:ext uri="{FF2B5EF4-FFF2-40B4-BE49-F238E27FC236}">
                  <a16:creationId xmlns:a16="http://schemas.microsoft.com/office/drawing/2014/main" id="{3E72990D-FDE9-727A-02F4-FEF14F36F8F0}"/>
                </a:ext>
              </a:extLst>
            </p:cNvPr>
            <p:cNvSpPr txBox="1">
              <a:spLocks/>
            </p:cNvSpPr>
            <p:nvPr/>
          </p:nvSpPr>
          <p:spPr>
            <a:xfrm>
              <a:off x="3477260" y="2857567"/>
              <a:ext cx="7850988" cy="18634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3600">
                  <a:solidFill>
                    <a:schemeClr val="bg1"/>
                  </a:solidFill>
                  <a:latin typeface="Bahnschrift" panose="020B0502040204020203" pitchFamily="34" charset="0"/>
                  <a:cs typeface="Arial" panose="020B0604020202020204" pitchFamily="34" charset="0"/>
                </a:rPr>
                <a:t>NÁRODNÍ STRATEGIE ELEKTRONICKÉHO ZDRAVOTNICTVÍ</a:t>
              </a:r>
            </a:p>
          </p:txBody>
        </p:sp>
        <p:sp>
          <p:nvSpPr>
            <p:cNvPr id="3" name="Podnadpis 2">
              <a:extLst>
                <a:ext uri="{FF2B5EF4-FFF2-40B4-BE49-F238E27FC236}">
                  <a16:creationId xmlns:a16="http://schemas.microsoft.com/office/drawing/2014/main" id="{36583C2E-E79B-3594-D1A7-34D162A57809}"/>
                </a:ext>
              </a:extLst>
            </p:cNvPr>
            <p:cNvSpPr txBox="1">
              <a:spLocks/>
            </p:cNvSpPr>
            <p:nvPr/>
          </p:nvSpPr>
          <p:spPr>
            <a:xfrm>
              <a:off x="3527231" y="3074394"/>
              <a:ext cx="640702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a:p>
          </p:txBody>
        </p:sp>
        <p:sp>
          <p:nvSpPr>
            <p:cNvPr id="11" name="TextovéPole 10">
              <a:extLst>
                <a:ext uri="{FF2B5EF4-FFF2-40B4-BE49-F238E27FC236}">
                  <a16:creationId xmlns:a16="http://schemas.microsoft.com/office/drawing/2014/main" id="{9BDE4324-0F81-6B82-D140-9BA45BFFECB0}"/>
                </a:ext>
              </a:extLst>
            </p:cNvPr>
            <p:cNvSpPr txBox="1"/>
            <p:nvPr/>
          </p:nvSpPr>
          <p:spPr>
            <a:xfrm>
              <a:off x="2363894" y="2546208"/>
              <a:ext cx="2107406" cy="1646605"/>
            </a:xfrm>
            <a:prstGeom prst="rect">
              <a:avLst/>
            </a:prstGeom>
            <a:noFill/>
          </p:spPr>
          <p:txBody>
            <a:bodyPr wrap="square" rtlCol="0">
              <a:spAutoFit/>
            </a:bodyPr>
            <a:lstStyle/>
            <a:p>
              <a:r>
                <a:rPr lang="cs-CZ" sz="10100">
                  <a:solidFill>
                    <a:schemeClr val="bg1"/>
                  </a:solidFill>
                  <a:latin typeface="Bahnschrift" panose="020B0502040204020203" pitchFamily="34" charset="0"/>
                  <a:cs typeface="Arial" panose="020B0604020202020204" pitchFamily="34" charset="0"/>
                </a:rPr>
                <a:t>3</a:t>
              </a:r>
            </a:p>
          </p:txBody>
        </p:sp>
      </p:grpSp>
      <p:pic>
        <p:nvPicPr>
          <p:cNvPr id="7" name="Obrázek 6">
            <a:extLst>
              <a:ext uri="{FF2B5EF4-FFF2-40B4-BE49-F238E27FC236}">
                <a16:creationId xmlns:a16="http://schemas.microsoft.com/office/drawing/2014/main" id="{C68B3EFA-20CC-29D4-5C75-653BADB27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742950"/>
            <a:ext cx="1650760" cy="721524"/>
          </a:xfrm>
          <a:prstGeom prst="rect">
            <a:avLst/>
          </a:prstGeom>
        </p:spPr>
      </p:pic>
      <p:pic>
        <p:nvPicPr>
          <p:cNvPr id="9" name="Obrázek 8">
            <a:extLst>
              <a:ext uri="{FF2B5EF4-FFF2-40B4-BE49-F238E27FC236}">
                <a16:creationId xmlns:a16="http://schemas.microsoft.com/office/drawing/2014/main" id="{F4D50E9A-C642-4989-C10B-D48C7090A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1800" y="742950"/>
            <a:ext cx="2032000" cy="652662"/>
          </a:xfrm>
          <a:prstGeom prst="rect">
            <a:avLst/>
          </a:prstGeom>
        </p:spPr>
      </p:pic>
      <p:sp>
        <p:nvSpPr>
          <p:cNvPr id="4" name="Obdélník 3">
            <a:extLst>
              <a:ext uri="{FF2B5EF4-FFF2-40B4-BE49-F238E27FC236}">
                <a16:creationId xmlns:a16="http://schemas.microsoft.com/office/drawing/2014/main" id="{FB52B998-247A-0626-9799-54138CD11C39}"/>
              </a:ext>
            </a:extLst>
          </p:cNvPr>
          <p:cNvSpPr/>
          <p:nvPr/>
        </p:nvSpPr>
        <p:spPr>
          <a:xfrm>
            <a:off x="2687007" y="2645345"/>
            <a:ext cx="46809" cy="1420393"/>
          </a:xfrm>
          <a:prstGeom prst="rect">
            <a:avLst/>
          </a:prstGeom>
          <a:solidFill>
            <a:srgbClr val="DA2128"/>
          </a:solidFill>
        </p:spPr>
        <p:txBody>
          <a:bodyPr vert="horz" lIns="91440" tIns="45720" rIns="91440" bIns="45720" rtlCol="0" anchor="t">
            <a:noAutofit/>
          </a:bodyPr>
          <a:lstStyle/>
          <a:p>
            <a:pPr algn="l">
              <a:lnSpc>
                <a:spcPct val="90000"/>
              </a:lnSpc>
              <a:spcBef>
                <a:spcPts val="1000"/>
              </a:spcBef>
            </a:pPr>
            <a:endParaRPr lang="cs-CZ" sz="1200">
              <a:solidFill>
                <a:srgbClr val="3F7AA8"/>
              </a:solidFill>
              <a:latin typeface="Century Gothic" panose="020B0502020202020204" pitchFamily="34" charset="0"/>
            </a:endParaRPr>
          </a:p>
        </p:txBody>
      </p:sp>
    </p:spTree>
    <p:extLst>
      <p:ext uri="{BB962C8B-B14F-4D97-AF65-F5344CB8AC3E}">
        <p14:creationId xmlns:p14="http://schemas.microsoft.com/office/powerpoint/2010/main" val="19213099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C38AB-78EB-BE8A-B9ED-8FBD36ED313F}"/>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4C831DE2-5045-E9B5-679E-759D3E2448F2}"/>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a:latin typeface="Bahnschrift" panose="020B0502040204020203" pitchFamily="34" charset="0"/>
                <a:cs typeface="Arial" panose="020B0604020202020204" pitchFamily="34" charset="0"/>
              </a:rPr>
              <a:t>Jaké jsou další kroky?</a:t>
            </a:r>
          </a:p>
        </p:txBody>
      </p:sp>
      <p:sp>
        <p:nvSpPr>
          <p:cNvPr id="19" name="Obdélník 18">
            <a:extLst>
              <a:ext uri="{FF2B5EF4-FFF2-40B4-BE49-F238E27FC236}">
                <a16:creationId xmlns:a16="http://schemas.microsoft.com/office/drawing/2014/main" id="{EDA00DF8-865B-24A9-9D8D-FC3B60351F37}"/>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26" name="Zástupný symbol pro číslo snímku 3">
            <a:extLst>
              <a:ext uri="{FF2B5EF4-FFF2-40B4-BE49-F238E27FC236}">
                <a16:creationId xmlns:a16="http://schemas.microsoft.com/office/drawing/2014/main" id="{0EB922B3-1794-0EA1-2CCC-5A4E2CAA4650}"/>
              </a:ext>
            </a:extLst>
          </p:cNvPr>
          <p:cNvSpPr>
            <a:spLocks noGrp="1"/>
          </p:cNvSpPr>
          <p:nvPr>
            <p:ph type="sldNum" sz="quarter" idx="12"/>
          </p:nvPr>
        </p:nvSpPr>
        <p:spPr>
          <a:xfrm>
            <a:off x="9374900" y="61277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cs typeface="Arial" panose="020B0604020202020204" pitchFamily="34" charset="0"/>
            </a:endParaRPr>
          </a:p>
        </p:txBody>
      </p:sp>
      <p:pic>
        <p:nvPicPr>
          <p:cNvPr id="5" name="Obrázek 4">
            <a:extLst>
              <a:ext uri="{FF2B5EF4-FFF2-40B4-BE49-F238E27FC236}">
                <a16:creationId xmlns:a16="http://schemas.microsoft.com/office/drawing/2014/main" id="{2C1C85F6-5B0C-E56A-466C-7B5DB4B47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6859" y="455191"/>
            <a:ext cx="1441141" cy="226061"/>
          </a:xfrm>
          <a:prstGeom prst="rect">
            <a:avLst/>
          </a:prstGeom>
        </p:spPr>
      </p:pic>
      <p:graphicFrame>
        <p:nvGraphicFramePr>
          <p:cNvPr id="3" name="Tabulka 2">
            <a:extLst>
              <a:ext uri="{FF2B5EF4-FFF2-40B4-BE49-F238E27FC236}">
                <a16:creationId xmlns:a16="http://schemas.microsoft.com/office/drawing/2014/main" id="{7B000342-DFF6-5066-CC9E-3B84E98210ED}"/>
              </a:ext>
            </a:extLst>
          </p:cNvPr>
          <p:cNvGraphicFramePr>
            <a:graphicFrameLocks noGrp="1"/>
          </p:cNvGraphicFramePr>
          <p:nvPr>
            <p:extLst>
              <p:ext uri="{D42A27DB-BD31-4B8C-83A1-F6EECF244321}">
                <p14:modId xmlns:p14="http://schemas.microsoft.com/office/powerpoint/2010/main" val="1908129158"/>
              </p:ext>
            </p:extLst>
          </p:nvPr>
        </p:nvGraphicFramePr>
        <p:xfrm>
          <a:off x="639761" y="941270"/>
          <a:ext cx="10988241" cy="4797664"/>
        </p:xfrm>
        <a:graphic>
          <a:graphicData uri="http://schemas.openxmlformats.org/drawingml/2006/table">
            <a:tbl>
              <a:tblPr firstRow="1" firstCol="1" bandRow="1">
                <a:tableStyleId>{5C22544A-7EE6-4342-B048-85BDC9FD1C3A}</a:tableStyleId>
              </a:tblPr>
              <a:tblGrid>
                <a:gridCol w="3273432">
                  <a:extLst>
                    <a:ext uri="{9D8B030D-6E8A-4147-A177-3AD203B41FA5}">
                      <a16:colId xmlns:a16="http://schemas.microsoft.com/office/drawing/2014/main" val="2984292772"/>
                    </a:ext>
                  </a:extLst>
                </a:gridCol>
                <a:gridCol w="1236591">
                  <a:extLst>
                    <a:ext uri="{9D8B030D-6E8A-4147-A177-3AD203B41FA5}">
                      <a16:colId xmlns:a16="http://schemas.microsoft.com/office/drawing/2014/main" val="506875649"/>
                    </a:ext>
                  </a:extLst>
                </a:gridCol>
                <a:gridCol w="719802">
                  <a:extLst>
                    <a:ext uri="{9D8B030D-6E8A-4147-A177-3AD203B41FA5}">
                      <a16:colId xmlns:a16="http://schemas.microsoft.com/office/drawing/2014/main" val="3303495500"/>
                    </a:ext>
                  </a:extLst>
                </a:gridCol>
                <a:gridCol w="719802">
                  <a:extLst>
                    <a:ext uri="{9D8B030D-6E8A-4147-A177-3AD203B41FA5}">
                      <a16:colId xmlns:a16="http://schemas.microsoft.com/office/drawing/2014/main" val="197597558"/>
                    </a:ext>
                  </a:extLst>
                </a:gridCol>
                <a:gridCol w="719802">
                  <a:extLst>
                    <a:ext uri="{9D8B030D-6E8A-4147-A177-3AD203B41FA5}">
                      <a16:colId xmlns:a16="http://schemas.microsoft.com/office/drawing/2014/main" val="1696747854"/>
                    </a:ext>
                  </a:extLst>
                </a:gridCol>
                <a:gridCol w="719802">
                  <a:extLst>
                    <a:ext uri="{9D8B030D-6E8A-4147-A177-3AD203B41FA5}">
                      <a16:colId xmlns:a16="http://schemas.microsoft.com/office/drawing/2014/main" val="1803301713"/>
                    </a:ext>
                  </a:extLst>
                </a:gridCol>
                <a:gridCol w="719802">
                  <a:extLst>
                    <a:ext uri="{9D8B030D-6E8A-4147-A177-3AD203B41FA5}">
                      <a16:colId xmlns:a16="http://schemas.microsoft.com/office/drawing/2014/main" val="4184816160"/>
                    </a:ext>
                  </a:extLst>
                </a:gridCol>
                <a:gridCol w="719802">
                  <a:extLst>
                    <a:ext uri="{9D8B030D-6E8A-4147-A177-3AD203B41FA5}">
                      <a16:colId xmlns:a16="http://schemas.microsoft.com/office/drawing/2014/main" val="1816087305"/>
                    </a:ext>
                  </a:extLst>
                </a:gridCol>
                <a:gridCol w="719802">
                  <a:extLst>
                    <a:ext uri="{9D8B030D-6E8A-4147-A177-3AD203B41FA5}">
                      <a16:colId xmlns:a16="http://schemas.microsoft.com/office/drawing/2014/main" val="46731999"/>
                    </a:ext>
                  </a:extLst>
                </a:gridCol>
                <a:gridCol w="719802">
                  <a:extLst>
                    <a:ext uri="{9D8B030D-6E8A-4147-A177-3AD203B41FA5}">
                      <a16:colId xmlns:a16="http://schemas.microsoft.com/office/drawing/2014/main" val="853801151"/>
                    </a:ext>
                  </a:extLst>
                </a:gridCol>
                <a:gridCol w="719802">
                  <a:extLst>
                    <a:ext uri="{9D8B030D-6E8A-4147-A177-3AD203B41FA5}">
                      <a16:colId xmlns:a16="http://schemas.microsoft.com/office/drawing/2014/main" val="152564383"/>
                    </a:ext>
                  </a:extLst>
                </a:gridCol>
              </a:tblGrid>
              <a:tr h="346708">
                <a:tc gridSpan="2">
                  <a:txBody>
                    <a:bodyPr/>
                    <a:lstStyle/>
                    <a:p>
                      <a:pPr algn="ctr"/>
                      <a:endParaRPr lang="cs-CZ" sz="1200" b="1">
                        <a:effectLst/>
                        <a:latin typeface="Bahnschrift" panose="020B0502040204020203" pitchFamily="34" charset="0"/>
                        <a:cs typeface="Arial" panose="020B0604020202020204" pitchFamily="34" charset="0"/>
                      </a:endParaRPr>
                    </a:p>
                  </a:txBody>
                  <a:tcPr marL="44450" marR="4445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tc hMerge="1">
                  <a:txBody>
                    <a:bodyPr/>
                    <a:lstStyle/>
                    <a:p>
                      <a:endParaRPr lang="cs-CZ" sz="1200">
                        <a:effectLst/>
                        <a:latin typeface="Times New Roman" panose="02020603050405020304" pitchFamily="18" charset="0"/>
                        <a:ea typeface="Times New Roman" panose="02020603050405020304" pitchFamily="18" charset="0"/>
                        <a:cs typeface="Calibri" panose="020F0502020204030204" pitchFamily="34" charset="0"/>
                      </a:endParaRPr>
                    </a:p>
                  </a:txBody>
                  <a:tcPr marL="44450" marR="44450" marT="0" marB="0" anchor="b"/>
                </a:tc>
                <a:tc gridSpan="3">
                  <a:txBody>
                    <a:bodyPr/>
                    <a:lstStyle/>
                    <a:p>
                      <a:pPr algn="ctr"/>
                      <a:r>
                        <a:rPr lang="cs-CZ" sz="1200" b="1">
                          <a:effectLst/>
                          <a:latin typeface="Bahnschrift" panose="020B0502040204020203" pitchFamily="34" charset="0"/>
                          <a:ea typeface="Times New Roman" panose="02020603050405020304" pitchFamily="18" charset="0"/>
                          <a:cs typeface="Arial" panose="020B0604020202020204" pitchFamily="34" charset="0"/>
                        </a:rPr>
                        <a:t>2025</a:t>
                      </a:r>
                    </a:p>
                  </a:txBody>
                  <a:tcPr marL="44450" marR="4445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tc hMerge="1">
                  <a:txBody>
                    <a:bodyPr/>
                    <a:lstStyle/>
                    <a:p>
                      <a:pPr algn="ctr"/>
                      <a:endParaRPr lang="cs-CZ" sz="1200" b="1">
                        <a:effectLst/>
                        <a:latin typeface="Bahnschrift" panose="020B0502040204020203"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tc hMerge="1">
                  <a:txBody>
                    <a:bodyPr/>
                    <a:lstStyle/>
                    <a:p>
                      <a:pPr algn="ctr"/>
                      <a:endParaRPr lang="cs-CZ" sz="1200" b="1">
                        <a:effectLst/>
                        <a:latin typeface="Bahnschrift" panose="020B0502040204020203" pitchFamily="34" charset="0"/>
                        <a:ea typeface="Times New Roman" panose="02020603050405020304" pitchFamily="18" charset="0"/>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tc gridSpan="6">
                  <a:txBody>
                    <a:bodyPr/>
                    <a:lstStyle/>
                    <a:p>
                      <a:pPr marL="0" algn="ctr" defTabSz="914400" rtl="0" eaLnBrk="1" latinLnBrk="0" hangingPunct="1"/>
                      <a:r>
                        <a:rPr lang="cs-CZ" sz="1200" b="1" kern="1200">
                          <a:solidFill>
                            <a:schemeClr val="lt1"/>
                          </a:solidFill>
                          <a:effectLst/>
                          <a:latin typeface="Bahnschrift" panose="020B0502040204020203" pitchFamily="34" charset="0"/>
                          <a:ea typeface="Times New Roman" panose="02020603050405020304" pitchFamily="18" charset="0"/>
                          <a:cs typeface="Arial" panose="020B0604020202020204" pitchFamily="34" charset="0"/>
                        </a:rPr>
                        <a:t>2026</a:t>
                      </a:r>
                    </a:p>
                  </a:txBody>
                  <a:tcPr marL="44450" marR="44450" marT="0" marB="0" anchor="ctr">
                    <a:lnL w="12700" cap="flat" cmpd="sng" algn="ctr">
                      <a:no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tc hMerge="1">
                  <a:txBody>
                    <a:bodyPr/>
                    <a:lstStyle/>
                    <a:p>
                      <a:pPr algn="ctr"/>
                      <a:endParaRPr lang="cs-CZ" sz="1200" b="1">
                        <a:effectLst/>
                        <a:latin typeface="Bahnschrift" panose="020B0502040204020203" pitchFamily="34" charset="0"/>
                        <a:ea typeface="Times New Roman" panose="02020603050405020304" pitchFamily="18" charset="0"/>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tc hMerge="1">
                  <a:txBody>
                    <a:bodyPr/>
                    <a:lstStyle/>
                    <a:p>
                      <a:pPr algn="ctr"/>
                      <a:endParaRPr lang="cs-CZ" sz="1200" b="1">
                        <a:effectLst/>
                        <a:latin typeface="Bahnschrift" panose="020B0502040204020203" pitchFamily="34" charset="0"/>
                        <a:ea typeface="Times New Roman" panose="02020603050405020304" pitchFamily="18" charset="0"/>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tc hMerge="1">
                  <a:txBody>
                    <a:bodyPr/>
                    <a:lstStyle/>
                    <a:p>
                      <a:pPr marL="0" algn="ctr" defTabSz="914400" rtl="0" eaLnBrk="1" latinLnBrk="0" hangingPunct="1"/>
                      <a:endParaRPr lang="cs-CZ" sz="1200" b="1" kern="1200">
                        <a:solidFill>
                          <a:schemeClr val="lt1"/>
                        </a:solidFill>
                        <a:effectLst/>
                        <a:latin typeface="Bahnschrift" panose="020B0502040204020203"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tc hMerge="1">
                  <a:txBody>
                    <a:bodyPr/>
                    <a:lstStyle/>
                    <a:p>
                      <a:pPr marL="0" algn="ctr" defTabSz="914400" rtl="0" eaLnBrk="1" latinLnBrk="0" hangingPunct="1"/>
                      <a:endParaRPr lang="cs-CZ" sz="1200" b="1" kern="1200">
                        <a:solidFill>
                          <a:schemeClr val="lt1"/>
                        </a:solidFill>
                        <a:effectLst/>
                        <a:latin typeface="Bahnschrift" panose="020B0502040204020203"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tc hMerge="1">
                  <a:txBody>
                    <a:bodyPr/>
                    <a:lstStyle/>
                    <a:p>
                      <a:pPr marL="0" algn="ctr" defTabSz="914400" rtl="0" eaLnBrk="1" latinLnBrk="0" hangingPunct="1"/>
                      <a:endParaRPr lang="cs-CZ" sz="1200" b="1" kern="1200">
                        <a:solidFill>
                          <a:schemeClr val="lt1"/>
                        </a:solidFill>
                        <a:effectLst/>
                        <a:latin typeface="Bahnschrift" panose="020B0502040204020203"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extLst>
                  <a:ext uri="{0D108BD9-81ED-4DB2-BD59-A6C34878D82A}">
                    <a16:rowId xmlns:a16="http://schemas.microsoft.com/office/drawing/2014/main" val="426159146"/>
                  </a:ext>
                </a:extLst>
              </a:tr>
              <a:tr h="473708">
                <a:tc>
                  <a:txBody>
                    <a:bodyPr/>
                    <a:lstStyle/>
                    <a:p>
                      <a:pPr algn="l"/>
                      <a:r>
                        <a:rPr lang="cs-CZ" sz="1200" b="1">
                          <a:effectLst/>
                          <a:latin typeface="Bahnschrift" panose="020B0502040204020203" pitchFamily="34" charset="0"/>
                          <a:cs typeface="Arial" panose="020B0604020202020204" pitchFamily="34" charset="0"/>
                        </a:rPr>
                        <a:t>Popis</a:t>
                      </a:r>
                      <a:endParaRPr lang="cs-CZ" sz="1200" b="1">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tc>
                  <a:txBody>
                    <a:bodyPr/>
                    <a:lstStyle/>
                    <a:p>
                      <a:pPr algn="ctr"/>
                      <a:r>
                        <a:rPr lang="cs-CZ" sz="1200" b="1">
                          <a:solidFill>
                            <a:schemeClr val="bg1"/>
                          </a:solidFill>
                          <a:effectLst/>
                          <a:latin typeface="Bahnschrift" panose="020B0502040204020203" pitchFamily="34" charset="0"/>
                          <a:cs typeface="Arial" panose="020B0604020202020204" pitchFamily="34" charset="0"/>
                        </a:rPr>
                        <a:t>Termín</a:t>
                      </a:r>
                    </a:p>
                  </a:txBody>
                  <a:tcPr marL="10800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tc>
                  <a:txBody>
                    <a:bodyPr/>
                    <a:lstStyle/>
                    <a:p>
                      <a:pPr algn="ctr"/>
                      <a:r>
                        <a:rPr lang="cs-CZ" sz="1200" b="1">
                          <a:solidFill>
                            <a:schemeClr val="bg1"/>
                          </a:solidFill>
                          <a:effectLst/>
                          <a:latin typeface="Bahnschrift" panose="020B0502040204020203" pitchFamily="34" charset="0"/>
                          <a:ea typeface="Times New Roman" panose="02020603050405020304" pitchFamily="18" charset="0"/>
                          <a:cs typeface="Arial" panose="020B0604020202020204" pitchFamily="34" charset="0"/>
                        </a:rPr>
                        <a:t>10</a:t>
                      </a:r>
                    </a:p>
                  </a:txBody>
                  <a:tcPr marL="10800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tc>
                  <a:txBody>
                    <a:bodyPr/>
                    <a:lstStyle/>
                    <a:p>
                      <a:pPr algn="ctr"/>
                      <a:r>
                        <a:rPr lang="cs-CZ" sz="1200" b="1">
                          <a:solidFill>
                            <a:schemeClr val="bg1"/>
                          </a:solidFill>
                          <a:effectLst/>
                          <a:latin typeface="Bahnschrift" panose="020B0502040204020203" pitchFamily="34" charset="0"/>
                          <a:ea typeface="Times New Roman" panose="02020603050405020304" pitchFamily="18" charset="0"/>
                          <a:cs typeface="Arial" panose="020B0604020202020204" pitchFamily="34" charset="0"/>
                        </a:rPr>
                        <a:t>11</a:t>
                      </a:r>
                    </a:p>
                  </a:txBody>
                  <a:tcPr marL="10800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tc>
                  <a:txBody>
                    <a:bodyPr/>
                    <a:lstStyle/>
                    <a:p>
                      <a:pPr algn="ctr"/>
                      <a:r>
                        <a:rPr lang="cs-CZ" sz="1200" b="1">
                          <a:solidFill>
                            <a:schemeClr val="bg1"/>
                          </a:solidFill>
                          <a:effectLst/>
                          <a:latin typeface="Bahnschrift" panose="020B0502040204020203" pitchFamily="34" charset="0"/>
                          <a:ea typeface="Times New Roman" panose="02020603050405020304" pitchFamily="18" charset="0"/>
                          <a:cs typeface="Arial" panose="020B0604020202020204" pitchFamily="34" charset="0"/>
                        </a:rPr>
                        <a:t>12</a:t>
                      </a:r>
                    </a:p>
                  </a:txBody>
                  <a:tcPr marL="10800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tc>
                  <a:txBody>
                    <a:bodyPr/>
                    <a:lstStyle/>
                    <a:p>
                      <a:pPr algn="ctr"/>
                      <a:r>
                        <a:rPr lang="cs-CZ" sz="1200" b="1">
                          <a:solidFill>
                            <a:schemeClr val="bg1"/>
                          </a:solidFill>
                          <a:effectLst/>
                          <a:latin typeface="Bahnschrift" panose="020B0502040204020203" pitchFamily="34" charset="0"/>
                          <a:ea typeface="Times New Roman" panose="02020603050405020304" pitchFamily="18" charset="0"/>
                          <a:cs typeface="Arial" panose="020B0604020202020204" pitchFamily="34" charset="0"/>
                        </a:rPr>
                        <a:t>01</a:t>
                      </a:r>
                    </a:p>
                  </a:txBody>
                  <a:tcPr marL="10800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tc>
                  <a:txBody>
                    <a:bodyPr/>
                    <a:lstStyle/>
                    <a:p>
                      <a:pPr algn="ctr"/>
                      <a:r>
                        <a:rPr lang="cs-CZ" sz="1200" b="1">
                          <a:solidFill>
                            <a:schemeClr val="bg1"/>
                          </a:solidFill>
                          <a:effectLst/>
                          <a:latin typeface="Bahnschrift" panose="020B0502040204020203" pitchFamily="34" charset="0"/>
                          <a:ea typeface="Times New Roman" panose="02020603050405020304" pitchFamily="18" charset="0"/>
                          <a:cs typeface="Arial" panose="020B0604020202020204" pitchFamily="34" charset="0"/>
                        </a:rPr>
                        <a:t>02</a:t>
                      </a:r>
                    </a:p>
                  </a:txBody>
                  <a:tcPr marL="10800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tc>
                  <a:txBody>
                    <a:bodyPr/>
                    <a:lstStyle/>
                    <a:p>
                      <a:pPr algn="ctr"/>
                      <a:r>
                        <a:rPr lang="cs-CZ" sz="1200" b="1">
                          <a:solidFill>
                            <a:schemeClr val="bg1"/>
                          </a:solidFill>
                          <a:effectLst/>
                          <a:latin typeface="Bahnschrift" panose="020B0502040204020203" pitchFamily="34" charset="0"/>
                          <a:ea typeface="Times New Roman" panose="02020603050405020304" pitchFamily="18" charset="0"/>
                          <a:cs typeface="Arial" panose="020B0604020202020204" pitchFamily="34" charset="0"/>
                        </a:rPr>
                        <a:t>03</a:t>
                      </a:r>
                    </a:p>
                  </a:txBody>
                  <a:tcPr marL="10800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tc>
                  <a:txBody>
                    <a:bodyPr/>
                    <a:lstStyle/>
                    <a:p>
                      <a:pPr algn="ctr"/>
                      <a:r>
                        <a:rPr lang="cs-CZ" sz="1200" b="1">
                          <a:solidFill>
                            <a:schemeClr val="bg1"/>
                          </a:solidFill>
                          <a:effectLst/>
                          <a:latin typeface="Bahnschrift" panose="020B0502040204020203" pitchFamily="34" charset="0"/>
                          <a:ea typeface="Times New Roman" panose="02020603050405020304" pitchFamily="18" charset="0"/>
                          <a:cs typeface="Arial" panose="020B0604020202020204" pitchFamily="34" charset="0"/>
                        </a:rPr>
                        <a:t>04</a:t>
                      </a:r>
                    </a:p>
                  </a:txBody>
                  <a:tcPr marL="10800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tc>
                  <a:txBody>
                    <a:bodyPr/>
                    <a:lstStyle/>
                    <a:p>
                      <a:pPr algn="ctr"/>
                      <a:r>
                        <a:rPr lang="cs-CZ" sz="1200" b="1">
                          <a:solidFill>
                            <a:schemeClr val="bg1"/>
                          </a:solidFill>
                          <a:effectLst/>
                          <a:latin typeface="Bahnschrift" panose="020B0502040204020203" pitchFamily="34" charset="0"/>
                          <a:ea typeface="Times New Roman" panose="02020603050405020304" pitchFamily="18" charset="0"/>
                          <a:cs typeface="Arial" panose="020B0604020202020204" pitchFamily="34" charset="0"/>
                        </a:rPr>
                        <a:t>05</a:t>
                      </a:r>
                    </a:p>
                  </a:txBody>
                  <a:tcPr marL="10800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tc>
                  <a:txBody>
                    <a:bodyPr/>
                    <a:lstStyle/>
                    <a:p>
                      <a:pPr algn="ctr"/>
                      <a:r>
                        <a:rPr lang="cs-CZ" sz="1200" b="1">
                          <a:solidFill>
                            <a:schemeClr val="bg1"/>
                          </a:solidFill>
                          <a:effectLst/>
                          <a:latin typeface="Bahnschrift" panose="020B0502040204020203" pitchFamily="34" charset="0"/>
                          <a:ea typeface="Times New Roman" panose="02020603050405020304" pitchFamily="18" charset="0"/>
                          <a:cs typeface="Arial" panose="020B0604020202020204" pitchFamily="34" charset="0"/>
                        </a:rPr>
                        <a:t>06</a:t>
                      </a:r>
                    </a:p>
                  </a:txBody>
                  <a:tcPr marL="10800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F7AA8"/>
                    </a:solidFill>
                  </a:tcPr>
                </a:tc>
                <a:extLst>
                  <a:ext uri="{0D108BD9-81ED-4DB2-BD59-A6C34878D82A}">
                    <a16:rowId xmlns:a16="http://schemas.microsoft.com/office/drawing/2014/main" val="414972272"/>
                  </a:ext>
                </a:extLst>
              </a:tr>
              <a:tr h="497156">
                <a:tc>
                  <a:txBody>
                    <a:bodyPr/>
                    <a:lstStyle/>
                    <a:p>
                      <a:pPr algn="l"/>
                      <a:r>
                        <a:rPr lang="cs-CZ" sz="1200" b="0">
                          <a:solidFill>
                            <a:schemeClr val="tx2"/>
                          </a:solidFill>
                          <a:effectLst/>
                          <a:latin typeface="Bahnschrift" panose="020B0502040204020203" pitchFamily="34" charset="0"/>
                          <a:cs typeface="Arial" panose="020B0604020202020204" pitchFamily="34" charset="0"/>
                        </a:rPr>
                        <a:t>Projednání a schválení návrhu aktualizace </a:t>
                      </a:r>
                      <a:br>
                        <a:rPr lang="cs-CZ" sz="1200" b="0">
                          <a:solidFill>
                            <a:schemeClr val="tx2"/>
                          </a:solidFill>
                          <a:effectLst/>
                          <a:latin typeface="Bahnschrift" panose="020B0502040204020203" pitchFamily="34" charset="0"/>
                          <a:cs typeface="Arial" panose="020B0604020202020204" pitchFamily="34" charset="0"/>
                        </a:rPr>
                      </a:br>
                      <a:r>
                        <a:rPr lang="cs-CZ" sz="1200" b="0">
                          <a:solidFill>
                            <a:schemeClr val="tx2"/>
                          </a:solidFill>
                          <a:effectLst/>
                          <a:latin typeface="Bahnschrift" panose="020B0502040204020203" pitchFamily="34" charset="0"/>
                          <a:cs typeface="Arial" panose="020B0604020202020204" pitchFamily="34" charset="0"/>
                        </a:rPr>
                        <a:t>Národní strategie EZ vládou ČR</a:t>
                      </a:r>
                      <a:endParaRPr lang="cs-CZ" sz="1200" b="0">
                        <a:solidFill>
                          <a:schemeClr val="tx2"/>
                        </a:solidFill>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cs-CZ" sz="1200">
                          <a:solidFill>
                            <a:schemeClr val="tx2"/>
                          </a:solidFill>
                          <a:effectLst/>
                          <a:latin typeface="Bahnschrift" panose="020B0502040204020203" pitchFamily="34" charset="0"/>
                          <a:cs typeface="Arial" panose="020B0604020202020204" pitchFamily="34" charset="0"/>
                        </a:rPr>
                        <a:t>08.10.2025</a:t>
                      </a:r>
                    </a:p>
                  </a:txBody>
                  <a:tcPr marL="36000" marR="3600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79552177"/>
                  </a:ext>
                </a:extLst>
              </a:tr>
              <a:tr h="497156">
                <a:tc>
                  <a:txBody>
                    <a:bodyPr/>
                    <a:lstStyle/>
                    <a:p>
                      <a:pPr algn="l"/>
                      <a:r>
                        <a:rPr lang="cs-CZ" sz="1200" b="0">
                          <a:solidFill>
                            <a:schemeClr val="tx2"/>
                          </a:solidFill>
                          <a:effectLst/>
                          <a:latin typeface="Bahnschrift" panose="020B0502040204020203" pitchFamily="34" charset="0"/>
                          <a:ea typeface="Times New Roman" panose="02020603050405020304" pitchFamily="18" charset="0"/>
                          <a:cs typeface="Arial" panose="020B0604020202020204" pitchFamily="34" charset="0"/>
                        </a:rPr>
                        <a:t>Oficiální představení aktualizace Národní strategie EZ</a:t>
                      </a:r>
                    </a:p>
                  </a:txBody>
                  <a:tcPr marL="108000" marR="44450" marT="0" marB="0"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cs-CZ" sz="1200">
                          <a:solidFill>
                            <a:schemeClr val="tx2"/>
                          </a:solidFill>
                          <a:effectLst/>
                          <a:latin typeface="Bahnschrift" panose="020B0502040204020203" pitchFamily="34" charset="0"/>
                          <a:cs typeface="Arial" panose="020B0604020202020204" pitchFamily="34" charset="0"/>
                        </a:rPr>
                        <a:t>15.10.2025</a:t>
                      </a:r>
                    </a:p>
                  </a:txBody>
                  <a:tcPr marL="36000" marR="3600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77491538"/>
                  </a:ext>
                </a:extLst>
              </a:tr>
              <a:tr h="497156">
                <a:tc>
                  <a:txBody>
                    <a:bodyPr/>
                    <a:lstStyle/>
                    <a:p>
                      <a:pPr algn="l"/>
                      <a:r>
                        <a:rPr lang="cs-CZ" sz="1200" b="0">
                          <a:solidFill>
                            <a:schemeClr val="tx2"/>
                          </a:solidFill>
                          <a:effectLst/>
                          <a:latin typeface="Bahnschrift" panose="020B0502040204020203" pitchFamily="34" charset="0"/>
                          <a:cs typeface="Arial" panose="020B0604020202020204" pitchFamily="34" charset="0"/>
                        </a:rPr>
                        <a:t>Prvotní mapování stavu plnění cílů Národní strategie EZ</a:t>
                      </a:r>
                      <a:endParaRPr lang="cs-CZ" sz="1200" b="0" dirty="0">
                        <a:solidFill>
                          <a:schemeClr val="tx2"/>
                        </a:solidFill>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cs-CZ" sz="1200">
                          <a:solidFill>
                            <a:schemeClr val="tx2"/>
                          </a:solidFill>
                          <a:effectLst/>
                          <a:latin typeface="Bahnschrift" panose="020B0502040204020203" pitchFamily="34" charset="0"/>
                          <a:cs typeface="Arial" panose="020B0604020202020204" pitchFamily="34" charset="0"/>
                        </a:rPr>
                        <a:t>10–12/2025</a:t>
                      </a:r>
                      <a:endParaRPr lang="cs-CZ" sz="1200" dirty="0">
                        <a:solidFill>
                          <a:schemeClr val="tx2"/>
                        </a:solidFill>
                        <a:effectLst/>
                        <a:latin typeface="Bahnschrift" panose="020B0502040204020203" pitchFamily="34" charset="0"/>
                        <a:cs typeface="Arial" panose="020B0604020202020204" pitchFamily="34" charset="0"/>
                      </a:endParaRPr>
                    </a:p>
                  </a:txBody>
                  <a:tcPr marL="36000" marR="3600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32592833"/>
                  </a:ext>
                </a:extLst>
              </a:tr>
              <a:tr h="497156">
                <a:tc>
                  <a:txBody>
                    <a:bodyPr/>
                    <a:lstStyle/>
                    <a:p>
                      <a:pPr algn="l"/>
                      <a:r>
                        <a:rPr lang="cs-CZ" sz="1200" b="0">
                          <a:solidFill>
                            <a:schemeClr val="tx2"/>
                          </a:solidFill>
                          <a:effectLst/>
                          <a:latin typeface="Bahnschrift" panose="020B0502040204020203" pitchFamily="34" charset="0"/>
                          <a:cs typeface="Arial" panose="020B0604020202020204" pitchFamily="34" charset="0"/>
                        </a:rPr>
                        <a:t>Prioritizace specifických cílů</a:t>
                      </a:r>
                      <a:endParaRPr lang="cs-CZ" sz="1200" b="0">
                        <a:solidFill>
                          <a:schemeClr val="tx2"/>
                        </a:solidFill>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cs-CZ" sz="1200">
                          <a:solidFill>
                            <a:schemeClr val="tx2"/>
                          </a:solidFill>
                          <a:effectLst/>
                          <a:latin typeface="Bahnschrift" panose="020B0502040204020203" pitchFamily="34" charset="0"/>
                          <a:cs typeface="Arial" panose="020B0604020202020204" pitchFamily="34" charset="0"/>
                        </a:rPr>
                        <a:t>01-02/2026</a:t>
                      </a:r>
                      <a:endParaRPr lang="cs-CZ" sz="1200" dirty="0">
                        <a:solidFill>
                          <a:schemeClr val="tx2"/>
                        </a:solidFill>
                        <a:effectLst/>
                        <a:latin typeface="Bahnschrift" panose="020B0502040204020203" pitchFamily="34" charset="0"/>
                        <a:cs typeface="Arial" panose="020B0604020202020204" pitchFamily="34" charset="0"/>
                      </a:endParaRPr>
                    </a:p>
                  </a:txBody>
                  <a:tcPr marL="36000" marR="3600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3617845"/>
                  </a:ext>
                </a:extLst>
              </a:tr>
              <a:tr h="497156">
                <a:tc>
                  <a:txBody>
                    <a:bodyPr/>
                    <a:lstStyle/>
                    <a:p>
                      <a:pPr algn="l"/>
                      <a:r>
                        <a:rPr lang="cs-CZ" sz="1200" b="0">
                          <a:solidFill>
                            <a:schemeClr val="tx2"/>
                          </a:solidFill>
                          <a:effectLst/>
                          <a:latin typeface="Bahnschrift" panose="020B0502040204020203" pitchFamily="34" charset="0"/>
                          <a:ea typeface="Times New Roman" panose="02020603050405020304" pitchFamily="18" charset="0"/>
                          <a:cs typeface="Arial" panose="020B0604020202020204" pitchFamily="34" charset="0"/>
                        </a:rPr>
                        <a:t>Příprava akčních plánů</a:t>
                      </a:r>
                    </a:p>
                  </a:txBody>
                  <a:tcPr marL="108000" marR="44450"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cs-CZ" sz="1200">
                          <a:solidFill>
                            <a:schemeClr val="tx2"/>
                          </a:solidFill>
                          <a:effectLst/>
                          <a:latin typeface="Bahnschrift" panose="020B0502040204020203" pitchFamily="34" charset="0"/>
                          <a:cs typeface="Arial" panose="020B0604020202020204" pitchFamily="34" charset="0"/>
                        </a:rPr>
                        <a:t>2026</a:t>
                      </a:r>
                    </a:p>
                  </a:txBody>
                  <a:tcPr marL="36000" marR="3600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15783060"/>
                  </a:ext>
                </a:extLst>
              </a:tr>
              <a:tr h="4971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a:solidFill>
                            <a:schemeClr val="tx2"/>
                          </a:solidFill>
                          <a:effectLst/>
                          <a:latin typeface="Bahnschrift" panose="020B0502040204020203" pitchFamily="34" charset="0"/>
                          <a:ea typeface="Times New Roman" panose="02020603050405020304" pitchFamily="18" charset="0"/>
                          <a:cs typeface="Arial" panose="020B0604020202020204" pitchFamily="34" charset="0"/>
                        </a:rPr>
                        <a:t>Příprava víceletého investičního plánu</a:t>
                      </a:r>
                    </a:p>
                  </a:txBody>
                  <a:tcPr marL="108000" marR="44450" marT="0"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cs-CZ" sz="1200">
                          <a:solidFill>
                            <a:schemeClr val="tx2"/>
                          </a:solidFill>
                          <a:effectLst/>
                          <a:latin typeface="Bahnschrift" panose="020B0502040204020203" pitchFamily="34" charset="0"/>
                          <a:cs typeface="Arial" panose="020B0604020202020204" pitchFamily="34" charset="0"/>
                        </a:rPr>
                        <a:t>2026</a:t>
                      </a:r>
                    </a:p>
                  </a:txBody>
                  <a:tcPr marL="36000" marR="3600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8445522"/>
                  </a:ext>
                </a:extLst>
              </a:tr>
              <a:tr h="4971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a:solidFill>
                            <a:schemeClr val="tx2"/>
                          </a:solidFill>
                          <a:effectLst/>
                          <a:latin typeface="Bahnschrift" panose="020B0502040204020203" pitchFamily="34" charset="0"/>
                          <a:ea typeface="Times New Roman" panose="02020603050405020304" pitchFamily="18" charset="0"/>
                          <a:cs typeface="Arial" panose="020B0604020202020204" pitchFamily="34" charset="0"/>
                        </a:rPr>
                        <a:t>Zahájení realizace prvních projektů</a:t>
                      </a:r>
                      <a:endParaRPr lang="cs-CZ" sz="1200" b="0" dirty="0">
                        <a:solidFill>
                          <a:schemeClr val="tx2"/>
                        </a:solidFill>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cs-CZ" sz="1200">
                          <a:solidFill>
                            <a:schemeClr val="tx2"/>
                          </a:solidFill>
                          <a:effectLst/>
                          <a:latin typeface="Bahnschrift" panose="020B0502040204020203" pitchFamily="34" charset="0"/>
                          <a:cs typeface="Arial" panose="020B0604020202020204" pitchFamily="34" charset="0"/>
                        </a:rPr>
                        <a:t>03/2026</a:t>
                      </a:r>
                    </a:p>
                  </a:txBody>
                  <a:tcPr marL="36000" marR="3600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11947558"/>
                  </a:ext>
                </a:extLst>
              </a:tr>
              <a:tr h="497156">
                <a:tc>
                  <a:txBody>
                    <a:bodyPr/>
                    <a:lstStyle/>
                    <a:p>
                      <a:pPr algn="l"/>
                      <a:r>
                        <a:rPr lang="cs-CZ" sz="1200" b="0">
                          <a:solidFill>
                            <a:schemeClr val="tx2"/>
                          </a:solidFill>
                          <a:effectLst/>
                          <a:latin typeface="Bahnschrift" panose="020B0502040204020203" pitchFamily="34" charset="0"/>
                          <a:ea typeface="Times New Roman" panose="02020603050405020304" pitchFamily="18" charset="0"/>
                          <a:cs typeface="Arial" panose="020B0604020202020204" pitchFamily="34" charset="0"/>
                        </a:rPr>
                        <a:t>Předložení vládě ČR přehledu plnění cílů Národní strategie EZ </a:t>
                      </a:r>
                    </a:p>
                  </a:txBody>
                  <a:tcPr marL="108000" marR="44450" marT="0" marB="0"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cs-CZ" sz="1200">
                          <a:solidFill>
                            <a:schemeClr val="tx2"/>
                          </a:solidFill>
                          <a:effectLst/>
                          <a:latin typeface="Bahnschrift" panose="020B0502040204020203" pitchFamily="34" charset="0"/>
                          <a:cs typeface="Arial" panose="020B0604020202020204" pitchFamily="34" charset="0"/>
                        </a:rPr>
                        <a:t>06/2026 </a:t>
                      </a:r>
                    </a:p>
                  </a:txBody>
                  <a:tcPr marL="36000" marR="3600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endParaRPr lang="cs-CZ" sz="1200">
                        <a:effectLst/>
                        <a:latin typeface="Bahnschrift" panose="020B0502040204020203" pitchFamily="34" charset="0"/>
                        <a:ea typeface="Times New Roman" panose="02020603050405020304" pitchFamily="18" charset="0"/>
                        <a:cs typeface="Arial" panose="020B0604020202020204" pitchFamily="34" charset="0"/>
                      </a:endParaRPr>
                    </a:p>
                  </a:txBody>
                  <a:tcPr marL="108000" marR="44450" marT="0" marB="0" anchor="ctr">
                    <a:lnL w="12700" cap="flat" cmpd="sng" algn="ctr">
                      <a:solidFill>
                        <a:schemeClr val="bg1">
                          <a:lumMod val="75000"/>
                        </a:schemeClr>
                      </a:solidFill>
                      <a:prstDash val="sysDash"/>
                      <a:round/>
                      <a:headEnd type="none" w="med" len="med"/>
                      <a:tailEnd type="none" w="med" len="med"/>
                    </a:lnL>
                    <a:lnR w="12700" cap="flat" cmpd="sng" algn="ctr">
                      <a:solidFill>
                        <a:schemeClr val="bg1">
                          <a:lumMod val="75000"/>
                        </a:schemeClr>
                      </a:solidFill>
                      <a:prstDash val="sys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40598753"/>
                  </a:ext>
                </a:extLst>
              </a:tr>
            </a:tbl>
          </a:graphicData>
        </a:graphic>
      </p:graphicFrame>
      <p:sp>
        <p:nvSpPr>
          <p:cNvPr id="30" name="Zaoblený obdélník 23">
            <a:extLst>
              <a:ext uri="{FF2B5EF4-FFF2-40B4-BE49-F238E27FC236}">
                <a16:creationId xmlns:a16="http://schemas.microsoft.com/office/drawing/2014/main" id="{2ABCC2F5-E937-FA42-8DD7-7AF3972ED08F}"/>
              </a:ext>
            </a:extLst>
          </p:cNvPr>
          <p:cNvSpPr/>
          <p:nvPr/>
        </p:nvSpPr>
        <p:spPr>
          <a:xfrm>
            <a:off x="5297244" y="1824761"/>
            <a:ext cx="45719" cy="360000"/>
          </a:xfrm>
          <a:prstGeom prst="roundRect">
            <a:avLst/>
          </a:prstGeom>
          <a:solidFill>
            <a:srgbClr val="C0CD22"/>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Bahnschrift" panose="020B0502040204020203" pitchFamily="34" charset="0"/>
            </a:endParaRPr>
          </a:p>
        </p:txBody>
      </p:sp>
      <p:sp>
        <p:nvSpPr>
          <p:cNvPr id="33" name="Zaoblený obdélník 23">
            <a:extLst>
              <a:ext uri="{FF2B5EF4-FFF2-40B4-BE49-F238E27FC236}">
                <a16:creationId xmlns:a16="http://schemas.microsoft.com/office/drawing/2014/main" id="{1DDF3298-9783-E65F-F530-19DA39117CAE}"/>
              </a:ext>
            </a:extLst>
          </p:cNvPr>
          <p:cNvSpPr/>
          <p:nvPr/>
        </p:nvSpPr>
        <p:spPr>
          <a:xfrm>
            <a:off x="5508930" y="2828060"/>
            <a:ext cx="1771094" cy="360000"/>
          </a:xfrm>
          <a:prstGeom prst="round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Bahnschrift" panose="020B0502040204020203" pitchFamily="34" charset="0"/>
            </a:endParaRPr>
          </a:p>
        </p:txBody>
      </p:sp>
      <p:sp>
        <p:nvSpPr>
          <p:cNvPr id="36" name="Zaoblený obdélník 23">
            <a:extLst>
              <a:ext uri="{FF2B5EF4-FFF2-40B4-BE49-F238E27FC236}">
                <a16:creationId xmlns:a16="http://schemas.microsoft.com/office/drawing/2014/main" id="{1C1614A0-6BC0-A048-B5FD-70BE36CE3BF9}"/>
              </a:ext>
            </a:extLst>
          </p:cNvPr>
          <p:cNvSpPr/>
          <p:nvPr/>
        </p:nvSpPr>
        <p:spPr>
          <a:xfrm>
            <a:off x="8851023" y="4808295"/>
            <a:ext cx="2701193" cy="360000"/>
          </a:xfrm>
          <a:prstGeom prst="roundRect">
            <a:avLst/>
          </a:prstGeom>
          <a:solidFill>
            <a:schemeClr val="bg1">
              <a:lumMod val="65000"/>
            </a:schemeClr>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Bahnschrift" panose="020B0502040204020203" pitchFamily="34" charset="0"/>
            </a:endParaRPr>
          </a:p>
        </p:txBody>
      </p:sp>
      <p:sp>
        <p:nvSpPr>
          <p:cNvPr id="41" name="Zaoblený obdélník 23">
            <a:extLst>
              <a:ext uri="{FF2B5EF4-FFF2-40B4-BE49-F238E27FC236}">
                <a16:creationId xmlns:a16="http://schemas.microsoft.com/office/drawing/2014/main" id="{30D10FBE-B638-E4E2-3CA7-D972088E2201}"/>
              </a:ext>
            </a:extLst>
          </p:cNvPr>
          <p:cNvSpPr/>
          <p:nvPr/>
        </p:nvSpPr>
        <p:spPr>
          <a:xfrm>
            <a:off x="7364864" y="4306441"/>
            <a:ext cx="4187369" cy="360000"/>
          </a:xfrm>
          <a:prstGeom prst="roundRect">
            <a:avLst/>
          </a:prstGeom>
          <a:solidFill>
            <a:schemeClr val="bg1">
              <a:lumMod val="65000"/>
            </a:schemeClr>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Bahnschrift" panose="020B0502040204020203" pitchFamily="34" charset="0"/>
            </a:endParaRPr>
          </a:p>
        </p:txBody>
      </p:sp>
      <p:sp>
        <p:nvSpPr>
          <p:cNvPr id="50" name="Obdélník: se zakulacenými rohy 49">
            <a:extLst>
              <a:ext uri="{FF2B5EF4-FFF2-40B4-BE49-F238E27FC236}">
                <a16:creationId xmlns:a16="http://schemas.microsoft.com/office/drawing/2014/main" id="{19F2E38F-99FA-7BCD-D1D5-48270FE4DD66}"/>
              </a:ext>
            </a:extLst>
          </p:cNvPr>
          <p:cNvSpPr/>
          <p:nvPr/>
        </p:nvSpPr>
        <p:spPr>
          <a:xfrm>
            <a:off x="1518599" y="6207096"/>
            <a:ext cx="131017" cy="131017"/>
          </a:xfrm>
          <a:prstGeom prst="roundRect">
            <a:avLst/>
          </a:prstGeom>
          <a:solidFill>
            <a:srgbClr val="C0CD22"/>
          </a:solidFill>
        </p:spPr>
        <p:txBody>
          <a:bodyPr vert="horz" lIns="91440" tIns="45720" rIns="91440" bIns="45720" rtlCol="0" anchor="t">
            <a:noAutofit/>
          </a:bodyPr>
          <a:lstStyle/>
          <a:p>
            <a:pPr>
              <a:lnSpc>
                <a:spcPct val="90000"/>
              </a:lnSpc>
              <a:spcBef>
                <a:spcPts val="1000"/>
              </a:spcBef>
            </a:pPr>
            <a:endParaRPr lang="cs-CZ" sz="1200">
              <a:solidFill>
                <a:schemeClr val="bg1"/>
              </a:solidFill>
              <a:latin typeface="Bahnschrift" panose="020B0502040204020203" pitchFamily="34" charset="0"/>
            </a:endParaRPr>
          </a:p>
        </p:txBody>
      </p:sp>
      <p:sp>
        <p:nvSpPr>
          <p:cNvPr id="52" name="Obdélník: se zakulacenými rohy 51">
            <a:extLst>
              <a:ext uri="{FF2B5EF4-FFF2-40B4-BE49-F238E27FC236}">
                <a16:creationId xmlns:a16="http://schemas.microsoft.com/office/drawing/2014/main" id="{2271AF4B-0DEC-24D5-5308-BEB741209234}"/>
              </a:ext>
            </a:extLst>
          </p:cNvPr>
          <p:cNvSpPr/>
          <p:nvPr/>
        </p:nvSpPr>
        <p:spPr>
          <a:xfrm>
            <a:off x="3325964" y="6207093"/>
            <a:ext cx="131017" cy="131017"/>
          </a:xfrm>
          <a:prstGeom prst="roundRect">
            <a:avLst/>
          </a:prstGeom>
          <a:solidFill>
            <a:schemeClr val="bg1">
              <a:lumMod val="65000"/>
            </a:schemeClr>
          </a:solidFill>
        </p:spPr>
        <p:txBody>
          <a:bodyPr vert="horz" lIns="91440" tIns="45720" rIns="91440" bIns="45720" rtlCol="0" anchor="t">
            <a:noAutofit/>
          </a:bodyPr>
          <a:lstStyle/>
          <a:p>
            <a:pPr>
              <a:lnSpc>
                <a:spcPct val="90000"/>
              </a:lnSpc>
              <a:spcBef>
                <a:spcPts val="1000"/>
              </a:spcBef>
            </a:pPr>
            <a:endParaRPr lang="cs-CZ" sz="1200">
              <a:solidFill>
                <a:schemeClr val="bg1"/>
              </a:solidFill>
              <a:latin typeface="Bahnschrift" panose="020B0502040204020203" pitchFamily="34" charset="0"/>
            </a:endParaRPr>
          </a:p>
        </p:txBody>
      </p:sp>
      <p:sp>
        <p:nvSpPr>
          <p:cNvPr id="53" name="TextovéPole 52">
            <a:extLst>
              <a:ext uri="{FF2B5EF4-FFF2-40B4-BE49-F238E27FC236}">
                <a16:creationId xmlns:a16="http://schemas.microsoft.com/office/drawing/2014/main" id="{E4A8BDE4-0AC6-D828-C8AA-037E0127B7CF}"/>
              </a:ext>
            </a:extLst>
          </p:cNvPr>
          <p:cNvSpPr txBox="1"/>
          <p:nvPr/>
        </p:nvSpPr>
        <p:spPr>
          <a:xfrm>
            <a:off x="1584107" y="6127751"/>
            <a:ext cx="744114" cy="276999"/>
          </a:xfrm>
          <a:prstGeom prst="rect">
            <a:avLst/>
          </a:prstGeom>
          <a:noFill/>
        </p:spPr>
        <p:txBody>
          <a:bodyPr wrap="none" rtlCol="0">
            <a:spAutoFit/>
          </a:bodyPr>
          <a:lstStyle/>
          <a:p>
            <a:r>
              <a:rPr lang="cs-CZ" sz="1200">
                <a:solidFill>
                  <a:srgbClr val="C0CD22"/>
                </a:solidFill>
                <a:latin typeface="Bahnschrift" panose="020B0502040204020203" pitchFamily="34" charset="0"/>
              </a:rPr>
              <a:t>Splněno</a:t>
            </a:r>
          </a:p>
        </p:txBody>
      </p:sp>
      <p:sp>
        <p:nvSpPr>
          <p:cNvPr id="63" name="TextovéPole 62">
            <a:extLst>
              <a:ext uri="{FF2B5EF4-FFF2-40B4-BE49-F238E27FC236}">
                <a16:creationId xmlns:a16="http://schemas.microsoft.com/office/drawing/2014/main" id="{F54E250C-5C8A-059D-FEC3-2142279C9163}"/>
              </a:ext>
            </a:extLst>
          </p:cNvPr>
          <p:cNvSpPr txBox="1"/>
          <p:nvPr/>
        </p:nvSpPr>
        <p:spPr>
          <a:xfrm>
            <a:off x="3391472" y="6127750"/>
            <a:ext cx="992579" cy="276999"/>
          </a:xfrm>
          <a:prstGeom prst="rect">
            <a:avLst/>
          </a:prstGeom>
          <a:noFill/>
        </p:spPr>
        <p:txBody>
          <a:bodyPr wrap="none" rtlCol="0">
            <a:spAutoFit/>
          </a:bodyPr>
          <a:lstStyle/>
          <a:p>
            <a:r>
              <a:rPr lang="cs-CZ" sz="1200">
                <a:solidFill>
                  <a:schemeClr val="bg1">
                    <a:lumMod val="50000"/>
                  </a:schemeClr>
                </a:solidFill>
                <a:latin typeface="Bahnschrift" panose="020B0502040204020203" pitchFamily="34" charset="0"/>
              </a:rPr>
              <a:t>Nezahájeno</a:t>
            </a:r>
          </a:p>
        </p:txBody>
      </p:sp>
      <p:sp>
        <p:nvSpPr>
          <p:cNvPr id="68" name="TextovéPole 67">
            <a:extLst>
              <a:ext uri="{FF2B5EF4-FFF2-40B4-BE49-F238E27FC236}">
                <a16:creationId xmlns:a16="http://schemas.microsoft.com/office/drawing/2014/main" id="{E6AC04E8-F453-E945-FDC1-B73FEE90DB9E}"/>
              </a:ext>
            </a:extLst>
          </p:cNvPr>
          <p:cNvSpPr txBox="1"/>
          <p:nvPr/>
        </p:nvSpPr>
        <p:spPr>
          <a:xfrm>
            <a:off x="639760" y="6127750"/>
            <a:ext cx="878839" cy="276999"/>
          </a:xfrm>
          <a:prstGeom prst="rect">
            <a:avLst/>
          </a:prstGeom>
          <a:noFill/>
        </p:spPr>
        <p:txBody>
          <a:bodyPr wrap="square" rtlCol="0">
            <a:spAutoFit/>
          </a:bodyPr>
          <a:lstStyle/>
          <a:p>
            <a:r>
              <a:rPr lang="cs-CZ" sz="1200">
                <a:solidFill>
                  <a:srgbClr val="003A63"/>
                </a:solidFill>
                <a:latin typeface="Bahnschrift" panose="020B0502040204020203" pitchFamily="34" charset="0"/>
              </a:rPr>
              <a:t>Legenda:</a:t>
            </a:r>
          </a:p>
        </p:txBody>
      </p:sp>
      <p:sp>
        <p:nvSpPr>
          <p:cNvPr id="4" name="Zaoblený obdélník 23">
            <a:extLst>
              <a:ext uri="{FF2B5EF4-FFF2-40B4-BE49-F238E27FC236}">
                <a16:creationId xmlns:a16="http://schemas.microsoft.com/office/drawing/2014/main" id="{A3289D54-D7AC-B5A6-2AA2-2EC9D5D3A321}"/>
              </a:ext>
            </a:extLst>
          </p:cNvPr>
          <p:cNvSpPr/>
          <p:nvPr/>
        </p:nvSpPr>
        <p:spPr>
          <a:xfrm>
            <a:off x="7364865" y="3815060"/>
            <a:ext cx="4187374" cy="360000"/>
          </a:xfrm>
          <a:prstGeom prst="roundRect">
            <a:avLst/>
          </a:prstGeom>
          <a:solidFill>
            <a:schemeClr val="bg1">
              <a:lumMod val="65000"/>
            </a:schemeClr>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Bahnschrift" panose="020B0502040204020203" pitchFamily="34" charset="0"/>
            </a:endParaRPr>
          </a:p>
        </p:txBody>
      </p:sp>
      <p:sp>
        <p:nvSpPr>
          <p:cNvPr id="6" name="Zaoblený obdélník 23">
            <a:extLst>
              <a:ext uri="{FF2B5EF4-FFF2-40B4-BE49-F238E27FC236}">
                <a16:creationId xmlns:a16="http://schemas.microsoft.com/office/drawing/2014/main" id="{2E6B2EBB-1938-939F-73A6-041D75A689E7}"/>
              </a:ext>
            </a:extLst>
          </p:cNvPr>
          <p:cNvSpPr/>
          <p:nvPr/>
        </p:nvSpPr>
        <p:spPr>
          <a:xfrm>
            <a:off x="7364865" y="3313835"/>
            <a:ext cx="1346681" cy="360000"/>
          </a:xfrm>
          <a:prstGeom prst="roundRect">
            <a:avLst/>
          </a:prstGeom>
          <a:solidFill>
            <a:schemeClr val="bg1">
              <a:lumMod val="65000"/>
            </a:schemeClr>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Bahnschrift" panose="020B0502040204020203" pitchFamily="34" charset="0"/>
            </a:endParaRPr>
          </a:p>
        </p:txBody>
      </p:sp>
      <p:sp>
        <p:nvSpPr>
          <p:cNvPr id="9" name="Zaoblený obdélník 23">
            <a:extLst>
              <a:ext uri="{FF2B5EF4-FFF2-40B4-BE49-F238E27FC236}">
                <a16:creationId xmlns:a16="http://schemas.microsoft.com/office/drawing/2014/main" id="{683EEC35-64BE-9BF3-B443-19688BF47FCE}"/>
              </a:ext>
            </a:extLst>
          </p:cNvPr>
          <p:cNvSpPr/>
          <p:nvPr/>
        </p:nvSpPr>
        <p:spPr>
          <a:xfrm>
            <a:off x="10987978" y="5310150"/>
            <a:ext cx="564255" cy="360000"/>
          </a:xfrm>
          <a:prstGeom prst="roundRect">
            <a:avLst/>
          </a:prstGeom>
          <a:solidFill>
            <a:schemeClr val="bg1">
              <a:lumMod val="65000"/>
            </a:schemeClr>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Bahnschrift" panose="020B0502040204020203" pitchFamily="34" charset="0"/>
            </a:endParaRPr>
          </a:p>
        </p:txBody>
      </p:sp>
      <p:sp>
        <p:nvSpPr>
          <p:cNvPr id="2" name="Zaoblený obdélník 23">
            <a:extLst>
              <a:ext uri="{FF2B5EF4-FFF2-40B4-BE49-F238E27FC236}">
                <a16:creationId xmlns:a16="http://schemas.microsoft.com/office/drawing/2014/main" id="{CAD4CA6E-41D8-21ED-F0FD-BC794FE84C46}"/>
              </a:ext>
            </a:extLst>
          </p:cNvPr>
          <p:cNvSpPr/>
          <p:nvPr/>
        </p:nvSpPr>
        <p:spPr>
          <a:xfrm>
            <a:off x="5463212" y="2318077"/>
            <a:ext cx="45719" cy="360000"/>
          </a:xfrm>
          <a:prstGeom prst="roundRect">
            <a:avLst/>
          </a:prstGeom>
          <a:solidFill>
            <a:srgbClr val="C0CD22"/>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Bahnschrift" panose="020B0502040204020203" pitchFamily="34" charset="0"/>
            </a:endParaRPr>
          </a:p>
        </p:txBody>
      </p:sp>
      <p:grpSp>
        <p:nvGrpSpPr>
          <p:cNvPr id="47" name="Group 28">
            <a:extLst>
              <a:ext uri="{FF2B5EF4-FFF2-40B4-BE49-F238E27FC236}">
                <a16:creationId xmlns:a16="http://schemas.microsoft.com/office/drawing/2014/main" id="{5FF754A5-4177-A766-5A29-D0DEB1044A64}"/>
              </a:ext>
            </a:extLst>
          </p:cNvPr>
          <p:cNvGrpSpPr/>
          <p:nvPr/>
        </p:nvGrpSpPr>
        <p:grpSpPr>
          <a:xfrm flipH="1">
            <a:off x="6631151" y="1733800"/>
            <a:ext cx="170039" cy="4005134"/>
            <a:chOff x="5300213" y="785165"/>
            <a:chExt cx="128278" cy="3069031"/>
          </a:xfrm>
          <a:solidFill>
            <a:srgbClr val="C00000"/>
          </a:solidFill>
        </p:grpSpPr>
        <p:sp>
          <p:nvSpPr>
            <p:cNvPr id="48" name="Šipka: pětiúhelník 204">
              <a:extLst>
                <a:ext uri="{FF2B5EF4-FFF2-40B4-BE49-F238E27FC236}">
                  <a16:creationId xmlns:a16="http://schemas.microsoft.com/office/drawing/2014/main" id="{64680CB8-2EA3-787D-D58B-2D0FBAAE025E}"/>
                </a:ext>
              </a:extLst>
            </p:cNvPr>
            <p:cNvSpPr/>
            <p:nvPr/>
          </p:nvSpPr>
          <p:spPr>
            <a:xfrm rot="5400000">
              <a:off x="5322393" y="762985"/>
              <a:ext cx="83917" cy="128278"/>
            </a:xfrm>
            <a:prstGeom prst="homePlat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atin typeface="Bahnschrift" panose="020B0502040204020203" pitchFamily="34" charset="0"/>
              </a:endParaRPr>
            </a:p>
          </p:txBody>
        </p:sp>
        <p:cxnSp>
          <p:nvCxnSpPr>
            <p:cNvPr id="49" name="Přímá spojnice 203">
              <a:extLst>
                <a:ext uri="{FF2B5EF4-FFF2-40B4-BE49-F238E27FC236}">
                  <a16:creationId xmlns:a16="http://schemas.microsoft.com/office/drawing/2014/main" id="{BD31CD31-B8F5-13AE-1A1E-56AAD89C7585}"/>
                </a:ext>
              </a:extLst>
            </p:cNvPr>
            <p:cNvCxnSpPr>
              <a:cxnSpLocks/>
            </p:cNvCxnSpPr>
            <p:nvPr/>
          </p:nvCxnSpPr>
          <p:spPr>
            <a:xfrm flipH="1">
              <a:off x="5364352" y="803626"/>
              <a:ext cx="0" cy="3050570"/>
            </a:xfrm>
            <a:prstGeom prst="line">
              <a:avLst/>
            </a:prstGeom>
            <a:grpFill/>
            <a:ln w="190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sp>
        <p:nvSpPr>
          <p:cNvPr id="7" name="Obdélník: se zakulacenými rohy 6">
            <a:extLst>
              <a:ext uri="{FF2B5EF4-FFF2-40B4-BE49-F238E27FC236}">
                <a16:creationId xmlns:a16="http://schemas.microsoft.com/office/drawing/2014/main" id="{5B8D3574-ACD2-A5FB-D623-30941D19796F}"/>
              </a:ext>
            </a:extLst>
          </p:cNvPr>
          <p:cNvSpPr/>
          <p:nvPr/>
        </p:nvSpPr>
        <p:spPr>
          <a:xfrm>
            <a:off x="2437510" y="6207093"/>
            <a:ext cx="131017" cy="131017"/>
          </a:xfrm>
          <a:prstGeom prst="roundRect">
            <a:avLst/>
          </a:prstGeom>
          <a:solidFill>
            <a:srgbClr val="3F7AA8"/>
          </a:solidFill>
        </p:spPr>
        <p:txBody>
          <a:bodyPr vert="horz" lIns="91440" tIns="45720" rIns="91440" bIns="45720" rtlCol="0" anchor="t">
            <a:noAutofit/>
          </a:bodyPr>
          <a:lstStyle/>
          <a:p>
            <a:pPr>
              <a:lnSpc>
                <a:spcPct val="90000"/>
              </a:lnSpc>
              <a:spcBef>
                <a:spcPts val="1000"/>
              </a:spcBef>
            </a:pPr>
            <a:endParaRPr lang="cs-CZ" sz="1200">
              <a:solidFill>
                <a:schemeClr val="bg1"/>
              </a:solidFill>
              <a:latin typeface="Bahnschrift" panose="020B0502040204020203" pitchFamily="34" charset="0"/>
            </a:endParaRPr>
          </a:p>
        </p:txBody>
      </p:sp>
      <p:sp>
        <p:nvSpPr>
          <p:cNvPr id="8" name="TextovéPole 7">
            <a:extLst>
              <a:ext uri="{FF2B5EF4-FFF2-40B4-BE49-F238E27FC236}">
                <a16:creationId xmlns:a16="http://schemas.microsoft.com/office/drawing/2014/main" id="{C370AEA2-C291-A7DD-DA45-6C8B98738E76}"/>
              </a:ext>
            </a:extLst>
          </p:cNvPr>
          <p:cNvSpPr txBox="1"/>
          <p:nvPr/>
        </p:nvSpPr>
        <p:spPr>
          <a:xfrm>
            <a:off x="2503018" y="6127750"/>
            <a:ext cx="713657" cy="276999"/>
          </a:xfrm>
          <a:prstGeom prst="rect">
            <a:avLst/>
          </a:prstGeom>
          <a:noFill/>
        </p:spPr>
        <p:txBody>
          <a:bodyPr wrap="none" rtlCol="0">
            <a:spAutoFit/>
          </a:bodyPr>
          <a:lstStyle/>
          <a:p>
            <a:r>
              <a:rPr lang="cs-CZ" sz="1200" dirty="0">
                <a:solidFill>
                  <a:srgbClr val="3F7AA8"/>
                </a:solidFill>
                <a:latin typeface="Bahnschrift" panose="020B0502040204020203" pitchFamily="34" charset="0"/>
              </a:rPr>
              <a:t>Probíhá</a:t>
            </a:r>
          </a:p>
        </p:txBody>
      </p:sp>
    </p:spTree>
    <p:extLst>
      <p:ext uri="{BB962C8B-B14F-4D97-AF65-F5344CB8AC3E}">
        <p14:creationId xmlns:p14="http://schemas.microsoft.com/office/powerpoint/2010/main" val="28078021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28E3F-EE62-1E12-CBA6-B79F326651C3}"/>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dirty="0">
                <a:latin typeface="Bahnschrift" panose="020B0502040204020203" pitchFamily="34" charset="0"/>
                <a:cs typeface="Arial" panose="020B0604020202020204" pitchFamily="34" charset="0"/>
              </a:rPr>
              <a:t>Zjištění současného stavu a průběhu plnění cílů Národní strategie EZ</a:t>
            </a:r>
          </a:p>
        </p:txBody>
      </p:sp>
      <p:sp>
        <p:nvSpPr>
          <p:cNvPr id="3" name="Obdélník 2">
            <a:extLst>
              <a:ext uri="{FF2B5EF4-FFF2-40B4-BE49-F238E27FC236}">
                <a16:creationId xmlns:a16="http://schemas.microsoft.com/office/drawing/2014/main" id="{AD7DBAC0-5CA9-45B2-5A59-35B844F4511C}"/>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4" name="Obdélník: se zakulacenými rohy 3">
            <a:extLst>
              <a:ext uri="{FF2B5EF4-FFF2-40B4-BE49-F238E27FC236}">
                <a16:creationId xmlns:a16="http://schemas.microsoft.com/office/drawing/2014/main" id="{1E36FD0D-1A07-6716-3CEA-6EC3F3F9A185}"/>
              </a:ext>
            </a:extLst>
          </p:cNvPr>
          <p:cNvSpPr/>
          <p:nvPr/>
        </p:nvSpPr>
        <p:spPr>
          <a:xfrm>
            <a:off x="639760" y="1236837"/>
            <a:ext cx="10912479" cy="1383816"/>
          </a:xfrm>
          <a:prstGeom prst="roundRect">
            <a:avLst/>
          </a:prstGeom>
          <a:solidFill>
            <a:srgbClr val="D2DAE7"/>
          </a:solidFill>
        </p:spPr>
        <p:txBody>
          <a:bodyPr vert="horz" lIns="1440000" tIns="720000" rIns="91440" bIns="720000" rtlCol="0" anchor="ctr">
            <a:noAutofit/>
          </a:bodyPr>
          <a:lstStyle/>
          <a:p>
            <a:pPr>
              <a:spcBef>
                <a:spcPts val="1000"/>
              </a:spcBef>
              <a:spcAft>
                <a:spcPts val="600"/>
              </a:spcAft>
            </a:pPr>
            <a:r>
              <a:rPr lang="cs-CZ" dirty="0">
                <a:solidFill>
                  <a:srgbClr val="003A63"/>
                </a:solidFill>
                <a:latin typeface="Bahnschrift" panose="020B0502040204020203" pitchFamily="34" charset="0"/>
              </a:rPr>
              <a:t>Mapování aktuálního stavu plnění cílů Národní strategie EZ probíhá od začátku listopadu. </a:t>
            </a:r>
            <a:br>
              <a:rPr lang="cs-CZ">
                <a:solidFill>
                  <a:srgbClr val="003A63"/>
                </a:solidFill>
                <a:latin typeface="Bahnschrift" panose="020B0502040204020203" pitchFamily="34" charset="0"/>
              </a:rPr>
            </a:br>
            <a:r>
              <a:rPr lang="cs-CZ" dirty="0">
                <a:solidFill>
                  <a:srgbClr val="003A63"/>
                </a:solidFill>
                <a:latin typeface="Bahnschrift" panose="020B0502040204020203" pitchFamily="34" charset="0"/>
              </a:rPr>
              <a:t>V této fázi se shromažďují informace o tom, </a:t>
            </a:r>
            <a:r>
              <a:rPr lang="cs-CZ" b="1" dirty="0">
                <a:solidFill>
                  <a:srgbClr val="003A63"/>
                </a:solidFill>
                <a:latin typeface="Bahnschrift" panose="020B0502040204020203" pitchFamily="34" charset="0"/>
              </a:rPr>
              <a:t>jaké aktivity již běží, jaké výstupy byly dosaženy a kdo je za jednotlivé kroky odpovědný.</a:t>
            </a:r>
          </a:p>
        </p:txBody>
      </p:sp>
      <p:pic>
        <p:nvPicPr>
          <p:cNvPr id="6" name="Grafický objekt 5" descr="Prezentace s pruhovým grafem se souvislou výplní">
            <a:extLst>
              <a:ext uri="{FF2B5EF4-FFF2-40B4-BE49-F238E27FC236}">
                <a16:creationId xmlns:a16="http://schemas.microsoft.com/office/drawing/2014/main" id="{03211437-621E-A7A5-04A8-6B2F20FB42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5175" y="1472723"/>
            <a:ext cx="912043" cy="912043"/>
          </a:xfrm>
          <a:prstGeom prst="rect">
            <a:avLst/>
          </a:prstGeom>
        </p:spPr>
      </p:pic>
      <p:sp>
        <p:nvSpPr>
          <p:cNvPr id="14" name="TextovéPole 13">
            <a:extLst>
              <a:ext uri="{FF2B5EF4-FFF2-40B4-BE49-F238E27FC236}">
                <a16:creationId xmlns:a16="http://schemas.microsoft.com/office/drawing/2014/main" id="{6AA210E0-E37D-5BC0-9618-FD39115643F2}"/>
              </a:ext>
            </a:extLst>
          </p:cNvPr>
          <p:cNvSpPr txBox="1"/>
          <p:nvPr/>
        </p:nvSpPr>
        <p:spPr>
          <a:xfrm>
            <a:off x="6813361" y="2749200"/>
            <a:ext cx="4316182" cy="369332"/>
          </a:xfrm>
          <a:prstGeom prst="rect">
            <a:avLst/>
          </a:prstGeom>
          <a:noFill/>
        </p:spPr>
        <p:txBody>
          <a:bodyPr wrap="none" rtlCol="0">
            <a:spAutoFit/>
          </a:bodyPr>
          <a:lstStyle/>
          <a:p>
            <a:r>
              <a:rPr lang="cs-CZ" b="1" dirty="0">
                <a:solidFill>
                  <a:srgbClr val="0C446B"/>
                </a:solidFill>
                <a:latin typeface="Bahnschrift" panose="020B0502040204020203" pitchFamily="34" charset="0"/>
              </a:rPr>
              <a:t>Dosavadní stav plnění specifických cílů:</a:t>
            </a:r>
          </a:p>
        </p:txBody>
      </p:sp>
      <p:sp>
        <p:nvSpPr>
          <p:cNvPr id="15" name="Obdélník: se zakulacenými rohy 14">
            <a:extLst>
              <a:ext uri="{FF2B5EF4-FFF2-40B4-BE49-F238E27FC236}">
                <a16:creationId xmlns:a16="http://schemas.microsoft.com/office/drawing/2014/main" id="{1FE020F8-1072-1191-7D2B-04C6159D3763}"/>
              </a:ext>
            </a:extLst>
          </p:cNvPr>
          <p:cNvSpPr/>
          <p:nvPr/>
        </p:nvSpPr>
        <p:spPr>
          <a:xfrm>
            <a:off x="639760" y="3246914"/>
            <a:ext cx="5824540" cy="123936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188000" rtlCol="0" anchor="ctr"/>
          <a:lstStyle/>
          <a:p>
            <a:r>
              <a:rPr lang="cs-CZ" dirty="0">
                <a:solidFill>
                  <a:srgbClr val="0C446B"/>
                </a:solidFill>
                <a:latin typeface="Bahnschrift" panose="020B0502040204020203" pitchFamily="34" charset="0"/>
              </a:rPr>
              <a:t>Proces probíhá formou rozhovorů </a:t>
            </a:r>
            <a:br>
              <a:rPr lang="cs-CZ">
                <a:solidFill>
                  <a:srgbClr val="0C446B"/>
                </a:solidFill>
                <a:latin typeface="Bahnschrift" panose="020B0502040204020203" pitchFamily="34" charset="0"/>
              </a:rPr>
            </a:br>
            <a:r>
              <a:rPr lang="cs-CZ" dirty="0">
                <a:solidFill>
                  <a:srgbClr val="0C446B"/>
                </a:solidFill>
                <a:latin typeface="Bahnschrift" panose="020B0502040204020203" pitchFamily="34" charset="0"/>
              </a:rPr>
              <a:t>s projektovými vedoucími a gestory jednotlivých</a:t>
            </a:r>
            <a:r>
              <a:rPr lang="cs-CZ">
                <a:solidFill>
                  <a:srgbClr val="0C446B"/>
                </a:solidFill>
                <a:latin typeface="Bahnschrift" panose="020B0502040204020203" pitchFamily="34" charset="0"/>
              </a:rPr>
              <a:t> opatření</a:t>
            </a:r>
            <a:r>
              <a:rPr lang="cs-CZ" dirty="0">
                <a:solidFill>
                  <a:srgbClr val="0C446B"/>
                </a:solidFill>
                <a:latin typeface="Bahnschrift" panose="020B0502040204020203" pitchFamily="34" charset="0"/>
              </a:rPr>
              <a:t> specifických cílů</a:t>
            </a:r>
          </a:p>
        </p:txBody>
      </p:sp>
      <p:sp>
        <p:nvSpPr>
          <p:cNvPr id="16" name="Obdélník: se zakulacenými rohy 15">
            <a:extLst>
              <a:ext uri="{FF2B5EF4-FFF2-40B4-BE49-F238E27FC236}">
                <a16:creationId xmlns:a16="http://schemas.microsoft.com/office/drawing/2014/main" id="{0C6E8612-0F9F-9DB7-994E-C33EE4F81A60}"/>
              </a:ext>
            </a:extLst>
          </p:cNvPr>
          <p:cNvSpPr/>
          <p:nvPr/>
        </p:nvSpPr>
        <p:spPr>
          <a:xfrm>
            <a:off x="639760" y="5001963"/>
            <a:ext cx="5824540" cy="12384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188000" rIns="0" rtlCol="0" anchor="ctr"/>
          <a:lstStyle/>
          <a:p>
            <a:r>
              <a:rPr lang="cs-CZ" dirty="0">
                <a:solidFill>
                  <a:srgbClr val="0C446B"/>
                </a:solidFill>
                <a:latin typeface="Bahnschrift" panose="020B0502040204020203" pitchFamily="34" charset="0"/>
              </a:rPr>
              <a:t>Cílem je vytvořit přehlednou a věcnou základnu, která umožní prvotní vyhodnocení plnění strategie v </a:t>
            </a:r>
            <a:r>
              <a:rPr lang="cs-CZ" b="1" dirty="0">
                <a:solidFill>
                  <a:srgbClr val="0C446B"/>
                </a:solidFill>
                <a:latin typeface="Bahnschrift" panose="020B0502040204020203" pitchFamily="34" charset="0"/>
              </a:rPr>
              <a:t>červnu 2026</a:t>
            </a:r>
            <a:r>
              <a:rPr lang="cs-CZ" dirty="0">
                <a:solidFill>
                  <a:srgbClr val="0C446B"/>
                </a:solidFill>
                <a:latin typeface="Bahnschrift" panose="020B0502040204020203" pitchFamily="34" charset="0"/>
              </a:rPr>
              <a:t>.</a:t>
            </a:r>
          </a:p>
        </p:txBody>
      </p:sp>
      <p:pic>
        <p:nvPicPr>
          <p:cNvPr id="18" name="Grafický objekt 17" descr="Trefa do černého se souvislou výplní">
            <a:extLst>
              <a:ext uri="{FF2B5EF4-FFF2-40B4-BE49-F238E27FC236}">
                <a16:creationId xmlns:a16="http://schemas.microsoft.com/office/drawing/2014/main" id="{586C52E2-52DC-6A38-011C-E5D76A9880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390" y="5163963"/>
            <a:ext cx="914400" cy="914400"/>
          </a:xfrm>
          <a:prstGeom prst="rect">
            <a:avLst/>
          </a:prstGeom>
        </p:spPr>
      </p:pic>
      <p:pic>
        <p:nvPicPr>
          <p:cNvPr id="20" name="Grafický objekt 19" descr="Chat se souvislou výplní">
            <a:extLst>
              <a:ext uri="{FF2B5EF4-FFF2-40B4-BE49-F238E27FC236}">
                <a16:creationId xmlns:a16="http://schemas.microsoft.com/office/drawing/2014/main" id="{19B9E361-84B7-969A-FB65-1DF7C5D57C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4194" y="3429000"/>
            <a:ext cx="972599" cy="972599"/>
          </a:xfrm>
          <a:prstGeom prst="rect">
            <a:avLst/>
          </a:prstGeom>
        </p:spPr>
      </p:pic>
      <p:sp>
        <p:nvSpPr>
          <p:cNvPr id="21" name="Tvar L 20">
            <a:extLst>
              <a:ext uri="{FF2B5EF4-FFF2-40B4-BE49-F238E27FC236}">
                <a16:creationId xmlns:a16="http://schemas.microsoft.com/office/drawing/2014/main" id="{2937112D-FB14-EF67-F622-47294DB4EA6F}"/>
              </a:ext>
            </a:extLst>
          </p:cNvPr>
          <p:cNvSpPr/>
          <p:nvPr/>
        </p:nvSpPr>
        <p:spPr>
          <a:xfrm rot="18900000">
            <a:off x="3436491" y="2779084"/>
            <a:ext cx="231077" cy="231077"/>
          </a:xfrm>
          <a:prstGeom prst="corner">
            <a:avLst>
              <a:gd name="adj1" fmla="val 27461"/>
              <a:gd name="adj2" fmla="val 28345"/>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2" name="Tvar L 21">
            <a:extLst>
              <a:ext uri="{FF2B5EF4-FFF2-40B4-BE49-F238E27FC236}">
                <a16:creationId xmlns:a16="http://schemas.microsoft.com/office/drawing/2014/main" id="{483A8BE4-9D1A-998D-05E3-FF7C73200D8A}"/>
              </a:ext>
            </a:extLst>
          </p:cNvPr>
          <p:cNvSpPr/>
          <p:nvPr/>
        </p:nvSpPr>
        <p:spPr>
          <a:xfrm rot="18900000">
            <a:off x="3436492" y="4601886"/>
            <a:ext cx="231077" cy="231077"/>
          </a:xfrm>
          <a:prstGeom prst="corner">
            <a:avLst>
              <a:gd name="adj1" fmla="val 27461"/>
              <a:gd name="adj2" fmla="val 28345"/>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graphicFrame>
        <p:nvGraphicFramePr>
          <p:cNvPr id="25" name="Graf 24">
            <a:extLst>
              <a:ext uri="{FF2B5EF4-FFF2-40B4-BE49-F238E27FC236}">
                <a16:creationId xmlns:a16="http://schemas.microsoft.com/office/drawing/2014/main" id="{E0465929-8C5B-3A1F-8740-722AE6B6088B}"/>
              </a:ext>
            </a:extLst>
          </p:cNvPr>
          <p:cNvGraphicFramePr/>
          <p:nvPr>
            <p:extLst>
              <p:ext uri="{D42A27DB-BD31-4B8C-83A1-F6EECF244321}">
                <p14:modId xmlns:p14="http://schemas.microsoft.com/office/powerpoint/2010/main" val="1355707778"/>
              </p:ext>
            </p:extLst>
          </p:nvPr>
        </p:nvGraphicFramePr>
        <p:xfrm>
          <a:off x="6813361" y="3210227"/>
          <a:ext cx="4738878" cy="3159252"/>
        </p:xfrm>
        <a:graphic>
          <a:graphicData uri="http://schemas.openxmlformats.org/drawingml/2006/chart">
            <c:chart xmlns:c="http://schemas.openxmlformats.org/drawingml/2006/chart" xmlns:r="http://schemas.openxmlformats.org/officeDocument/2006/relationships" r:id="rId8"/>
          </a:graphicData>
        </a:graphic>
      </p:graphicFrame>
      <p:pic>
        <p:nvPicPr>
          <p:cNvPr id="5" name="Obrázek 4">
            <a:extLst>
              <a:ext uri="{FF2B5EF4-FFF2-40B4-BE49-F238E27FC236}">
                <a16:creationId xmlns:a16="http://schemas.microsoft.com/office/drawing/2014/main" id="{CF23A68E-2AA7-28E1-CA5D-53D3D784FB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6859" y="455191"/>
            <a:ext cx="1441141" cy="226061"/>
          </a:xfrm>
          <a:prstGeom prst="rect">
            <a:avLst/>
          </a:prstGeom>
        </p:spPr>
      </p:pic>
    </p:spTree>
    <p:extLst>
      <p:ext uri="{BB962C8B-B14F-4D97-AF65-F5344CB8AC3E}">
        <p14:creationId xmlns:p14="http://schemas.microsoft.com/office/powerpoint/2010/main" val="31799269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7C111-77D2-DDEB-211E-0E19CC26E0C1}"/>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a:latin typeface="Bahnschrift" panose="020B0502040204020203" pitchFamily="34" charset="0"/>
                <a:cs typeface="Arial" panose="020B0604020202020204" pitchFamily="34" charset="0"/>
              </a:rPr>
              <a:t>Probíhající cíle Národní strategie EZ</a:t>
            </a:r>
          </a:p>
        </p:txBody>
      </p:sp>
      <p:sp>
        <p:nvSpPr>
          <p:cNvPr id="3" name="Obdélník 2">
            <a:extLst>
              <a:ext uri="{FF2B5EF4-FFF2-40B4-BE49-F238E27FC236}">
                <a16:creationId xmlns:a16="http://schemas.microsoft.com/office/drawing/2014/main" id="{E195B91C-F5EF-924E-745C-83780C28DCEB}"/>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pic>
        <p:nvPicPr>
          <p:cNvPr id="4" name="Obrázek 3">
            <a:extLst>
              <a:ext uri="{FF2B5EF4-FFF2-40B4-BE49-F238E27FC236}">
                <a16:creationId xmlns:a16="http://schemas.microsoft.com/office/drawing/2014/main" id="{90E38A3B-CC18-17D8-496F-8EEB22127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6859" y="455191"/>
            <a:ext cx="1441141" cy="226061"/>
          </a:xfrm>
          <a:prstGeom prst="rect">
            <a:avLst/>
          </a:prstGeom>
        </p:spPr>
      </p:pic>
      <p:grpSp>
        <p:nvGrpSpPr>
          <p:cNvPr id="5" name="Skupina 4">
            <a:extLst>
              <a:ext uri="{FF2B5EF4-FFF2-40B4-BE49-F238E27FC236}">
                <a16:creationId xmlns:a16="http://schemas.microsoft.com/office/drawing/2014/main" id="{C767C272-2D86-E4A2-E6A6-A9455F0E74A5}"/>
              </a:ext>
            </a:extLst>
          </p:cNvPr>
          <p:cNvGrpSpPr/>
          <p:nvPr/>
        </p:nvGrpSpPr>
        <p:grpSpPr>
          <a:xfrm>
            <a:off x="639761" y="927590"/>
            <a:ext cx="3542397" cy="409219"/>
            <a:chOff x="639760" y="1552542"/>
            <a:chExt cx="3978262" cy="893576"/>
          </a:xfrm>
        </p:grpSpPr>
        <p:sp>
          <p:nvSpPr>
            <p:cNvPr id="6" name="Obdélník: se zakulacenými rohy 5">
              <a:extLst>
                <a:ext uri="{FF2B5EF4-FFF2-40B4-BE49-F238E27FC236}">
                  <a16:creationId xmlns:a16="http://schemas.microsoft.com/office/drawing/2014/main" id="{99EF01CE-1E69-C0F2-2FE1-671CDE31D89C}"/>
                </a:ext>
              </a:extLst>
            </p:cNvPr>
            <p:cNvSpPr/>
            <p:nvPr/>
          </p:nvSpPr>
          <p:spPr>
            <a:xfrm>
              <a:off x="639761" y="1552542"/>
              <a:ext cx="3978261" cy="885964"/>
            </a:xfrm>
            <a:prstGeom prst="roundRect">
              <a:avLst/>
            </a:prstGeom>
            <a:solidFill>
              <a:schemeClr val="bg1">
                <a:lumMod val="95000"/>
              </a:schemeClr>
            </a:solidFill>
          </p:spPr>
          <p:txBody>
            <a:bodyPr vert="horz" lIns="540000" tIns="45720" rIns="91440" bIns="45720" rtlCol="0" anchor="ctr">
              <a:noAutofit/>
            </a:bodyPr>
            <a:lstStyle/>
            <a:p>
              <a:r>
                <a:rPr lang="cs-CZ" b="1">
                  <a:solidFill>
                    <a:srgbClr val="003A63"/>
                  </a:solidFill>
                  <a:latin typeface="Bahnschrift" panose="020B0502040204020203" pitchFamily="34" charset="0"/>
                  <a:cs typeface="Arial" panose="020B0604020202020204" pitchFamily="34" charset="0"/>
                </a:rPr>
                <a:t>ZAPOJENÍ OBČANA</a:t>
              </a:r>
            </a:p>
          </p:txBody>
        </p:sp>
        <p:sp>
          <p:nvSpPr>
            <p:cNvPr id="7" name="Obdélník: se zakulacenými horními rohy 6">
              <a:extLst>
                <a:ext uri="{FF2B5EF4-FFF2-40B4-BE49-F238E27FC236}">
                  <a16:creationId xmlns:a16="http://schemas.microsoft.com/office/drawing/2014/main" id="{2D89B3CF-447E-2308-83A8-E8D9F001F8F0}"/>
                </a:ext>
              </a:extLst>
            </p:cNvPr>
            <p:cNvSpPr/>
            <p:nvPr/>
          </p:nvSpPr>
          <p:spPr>
            <a:xfrm rot="16200000">
              <a:off x="464040" y="1735874"/>
              <a:ext cx="885964" cy="534524"/>
            </a:xfrm>
            <a:prstGeom prst="round2SameRect">
              <a:avLst/>
            </a:prstGeom>
            <a:solidFill>
              <a:schemeClr val="tx2"/>
            </a:solidFill>
          </p:spPr>
          <p:txBody>
            <a:bodyPr vert="vert" lIns="91440" tIns="45720" rIns="91440" bIns="45720" rtlCol="0" anchor="ctr">
              <a:noAutofit/>
            </a:bodyPr>
            <a:lstStyle/>
            <a:p>
              <a:pPr algn="ctr">
                <a:lnSpc>
                  <a:spcPct val="90000"/>
                </a:lnSpc>
                <a:spcBef>
                  <a:spcPts val="1000"/>
                </a:spcBef>
              </a:pPr>
              <a:r>
                <a:rPr lang="cs-CZ" sz="2000" b="1">
                  <a:solidFill>
                    <a:schemeClr val="bg1"/>
                  </a:solidFill>
                  <a:latin typeface="Bahnschrift" panose="020B0502040204020203" pitchFamily="34" charset="0"/>
                </a:rPr>
                <a:t>01</a:t>
              </a:r>
            </a:p>
          </p:txBody>
        </p:sp>
      </p:grpSp>
      <p:cxnSp>
        <p:nvCxnSpPr>
          <p:cNvPr id="26" name="Přímá spojnice 25">
            <a:extLst>
              <a:ext uri="{FF2B5EF4-FFF2-40B4-BE49-F238E27FC236}">
                <a16:creationId xmlns:a16="http://schemas.microsoft.com/office/drawing/2014/main" id="{8AB40E05-2BE3-B0F3-9A3C-B396884C713F}"/>
              </a:ext>
            </a:extLst>
          </p:cNvPr>
          <p:cNvCxnSpPr>
            <a:cxnSpLocks/>
          </p:cNvCxnSpPr>
          <p:nvPr/>
        </p:nvCxnSpPr>
        <p:spPr>
          <a:xfrm>
            <a:off x="4263384" y="935198"/>
            <a:ext cx="0" cy="54808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bdélník: se zakulacenými rohy 28">
            <a:extLst>
              <a:ext uri="{FF2B5EF4-FFF2-40B4-BE49-F238E27FC236}">
                <a16:creationId xmlns:a16="http://schemas.microsoft.com/office/drawing/2014/main" id="{CFE9F15F-ACD4-F74D-6581-012332A8B859}"/>
              </a:ext>
            </a:extLst>
          </p:cNvPr>
          <p:cNvSpPr/>
          <p:nvPr/>
        </p:nvSpPr>
        <p:spPr>
          <a:xfrm>
            <a:off x="636703" y="1365376"/>
            <a:ext cx="3545455" cy="3996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sz="1600" b="1">
                <a:solidFill>
                  <a:srgbClr val="0C446B"/>
                </a:solidFill>
              </a:rPr>
              <a:t>1.1 Národní portál EZ</a:t>
            </a:r>
          </a:p>
        </p:txBody>
      </p:sp>
      <p:sp>
        <p:nvSpPr>
          <p:cNvPr id="30" name="Obdélník: se zakulacenými rohy 29">
            <a:extLst>
              <a:ext uri="{FF2B5EF4-FFF2-40B4-BE49-F238E27FC236}">
                <a16:creationId xmlns:a16="http://schemas.microsoft.com/office/drawing/2014/main" id="{10085F4A-CFED-67D4-319B-D5398F8CAFD0}"/>
              </a:ext>
            </a:extLst>
          </p:cNvPr>
          <p:cNvSpPr/>
          <p:nvPr/>
        </p:nvSpPr>
        <p:spPr>
          <a:xfrm>
            <a:off x="636703" y="1796730"/>
            <a:ext cx="3545455" cy="535325"/>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l-PL" sz="1600" b="1">
                <a:solidFill>
                  <a:srgbClr val="0C446B"/>
                </a:solidFill>
              </a:rPr>
              <a:t>1.2 Přístup k údajům pod kontrolou </a:t>
            </a:r>
          </a:p>
          <a:p>
            <a:r>
              <a:rPr lang="pl-PL" sz="1600" b="1">
                <a:solidFill>
                  <a:srgbClr val="0C446B"/>
                </a:solidFill>
              </a:rPr>
              <a:t>pacienta</a:t>
            </a:r>
            <a:endParaRPr lang="cs-CZ" sz="1600" b="1">
              <a:solidFill>
                <a:srgbClr val="0C446B"/>
              </a:solidFill>
            </a:endParaRPr>
          </a:p>
        </p:txBody>
      </p:sp>
      <p:sp>
        <p:nvSpPr>
          <p:cNvPr id="31" name="Obdélník: se zakulacenými rohy 30">
            <a:extLst>
              <a:ext uri="{FF2B5EF4-FFF2-40B4-BE49-F238E27FC236}">
                <a16:creationId xmlns:a16="http://schemas.microsoft.com/office/drawing/2014/main" id="{928A2D1D-6722-1862-5218-04FCF0FE4119}"/>
              </a:ext>
            </a:extLst>
          </p:cNvPr>
          <p:cNvSpPr/>
          <p:nvPr/>
        </p:nvSpPr>
        <p:spPr>
          <a:xfrm>
            <a:off x="636703" y="2364108"/>
            <a:ext cx="3545455" cy="40005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sz="1600" b="1">
                <a:solidFill>
                  <a:srgbClr val="0C446B"/>
                </a:solidFill>
              </a:rPr>
              <a:t>1.3 Zdravotní notifikace a připomínky </a:t>
            </a:r>
          </a:p>
        </p:txBody>
      </p:sp>
      <p:sp>
        <p:nvSpPr>
          <p:cNvPr id="32" name="Obdélník: se zakulacenými rohy 31">
            <a:extLst>
              <a:ext uri="{FF2B5EF4-FFF2-40B4-BE49-F238E27FC236}">
                <a16:creationId xmlns:a16="http://schemas.microsoft.com/office/drawing/2014/main" id="{8860BA17-4306-2B1E-9373-A717336C8779}"/>
              </a:ext>
            </a:extLst>
          </p:cNvPr>
          <p:cNvSpPr/>
          <p:nvPr/>
        </p:nvSpPr>
        <p:spPr>
          <a:xfrm>
            <a:off x="636703" y="2796211"/>
            <a:ext cx="3545455" cy="40005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sz="1600" b="1">
                <a:solidFill>
                  <a:srgbClr val="0C446B"/>
                </a:solidFill>
              </a:rPr>
              <a:t>1.7 Digitální průkazka zdraví</a:t>
            </a:r>
          </a:p>
        </p:txBody>
      </p:sp>
      <p:sp>
        <p:nvSpPr>
          <p:cNvPr id="33" name="Obdélník: se zakulacenými rohy 32">
            <a:extLst>
              <a:ext uri="{FF2B5EF4-FFF2-40B4-BE49-F238E27FC236}">
                <a16:creationId xmlns:a16="http://schemas.microsoft.com/office/drawing/2014/main" id="{E8029932-E82D-A9C2-7D23-D8B69C1EE38D}"/>
              </a:ext>
            </a:extLst>
          </p:cNvPr>
          <p:cNvSpPr/>
          <p:nvPr/>
        </p:nvSpPr>
        <p:spPr>
          <a:xfrm>
            <a:off x="636703" y="3225122"/>
            <a:ext cx="3545455" cy="40005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sz="1600" b="1">
                <a:solidFill>
                  <a:srgbClr val="0C446B"/>
                </a:solidFill>
              </a:rPr>
              <a:t>1.8 Chytrá prevence</a:t>
            </a:r>
          </a:p>
        </p:txBody>
      </p:sp>
      <p:sp>
        <p:nvSpPr>
          <p:cNvPr id="34" name="Obdélník: se zakulacenými rohy 33">
            <a:extLst>
              <a:ext uri="{FF2B5EF4-FFF2-40B4-BE49-F238E27FC236}">
                <a16:creationId xmlns:a16="http://schemas.microsoft.com/office/drawing/2014/main" id="{CE2F1918-13D1-68D3-4F02-B30D50802D00}"/>
              </a:ext>
            </a:extLst>
          </p:cNvPr>
          <p:cNvSpPr/>
          <p:nvPr/>
        </p:nvSpPr>
        <p:spPr>
          <a:xfrm>
            <a:off x="636702" y="4281537"/>
            <a:ext cx="3545463" cy="3996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sz="1600" b="1">
                <a:solidFill>
                  <a:srgbClr val="0C446B"/>
                </a:solidFill>
              </a:rPr>
              <a:t>2.1 Elektronické zdravotnické záznamy</a:t>
            </a:r>
          </a:p>
        </p:txBody>
      </p:sp>
      <p:sp>
        <p:nvSpPr>
          <p:cNvPr id="35" name="Obdélník: se zakulacenými rohy 34">
            <a:extLst>
              <a:ext uri="{FF2B5EF4-FFF2-40B4-BE49-F238E27FC236}">
                <a16:creationId xmlns:a16="http://schemas.microsoft.com/office/drawing/2014/main" id="{4C6768C5-0537-B8E6-346C-08BBE0DAE9A1}"/>
              </a:ext>
            </a:extLst>
          </p:cNvPr>
          <p:cNvSpPr/>
          <p:nvPr/>
        </p:nvSpPr>
        <p:spPr>
          <a:xfrm>
            <a:off x="636702" y="4713640"/>
            <a:ext cx="3545461" cy="3996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l-PL" sz="1600" b="1">
                <a:solidFill>
                  <a:srgbClr val="0C446B"/>
                </a:solidFill>
              </a:rPr>
              <a:t>2.2 Bezpečné sdílení </a:t>
            </a:r>
            <a:endParaRPr lang="cs-CZ" sz="1600" b="1">
              <a:solidFill>
                <a:srgbClr val="0C446B"/>
              </a:solidFill>
            </a:endParaRPr>
          </a:p>
        </p:txBody>
      </p:sp>
      <p:sp>
        <p:nvSpPr>
          <p:cNvPr id="36" name="Obdélník: se zakulacenými rohy 35">
            <a:extLst>
              <a:ext uri="{FF2B5EF4-FFF2-40B4-BE49-F238E27FC236}">
                <a16:creationId xmlns:a16="http://schemas.microsoft.com/office/drawing/2014/main" id="{A74B69A8-BA12-9F86-EF51-2FFAB897ED9B}"/>
              </a:ext>
            </a:extLst>
          </p:cNvPr>
          <p:cNvSpPr/>
          <p:nvPr/>
        </p:nvSpPr>
        <p:spPr>
          <a:xfrm>
            <a:off x="636702" y="5144121"/>
            <a:ext cx="3545461" cy="40005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sz="1600" b="1">
                <a:solidFill>
                  <a:srgbClr val="0C446B"/>
                </a:solidFill>
              </a:rPr>
              <a:t>2.3 Digitální evidence</a:t>
            </a:r>
          </a:p>
        </p:txBody>
      </p:sp>
      <p:sp>
        <p:nvSpPr>
          <p:cNvPr id="37" name="Obdélník: se zakulacenými rohy 36">
            <a:extLst>
              <a:ext uri="{FF2B5EF4-FFF2-40B4-BE49-F238E27FC236}">
                <a16:creationId xmlns:a16="http://schemas.microsoft.com/office/drawing/2014/main" id="{F5EDFEBE-D919-6561-3C7C-3B27D55C1594}"/>
              </a:ext>
            </a:extLst>
          </p:cNvPr>
          <p:cNvSpPr/>
          <p:nvPr/>
        </p:nvSpPr>
        <p:spPr>
          <a:xfrm>
            <a:off x="636702" y="5580072"/>
            <a:ext cx="3545461" cy="40005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sz="1600" b="1">
                <a:solidFill>
                  <a:srgbClr val="0C446B"/>
                </a:solidFill>
              </a:rPr>
              <a:t>2.4 eŽádanka</a:t>
            </a:r>
          </a:p>
        </p:txBody>
      </p:sp>
      <p:sp>
        <p:nvSpPr>
          <p:cNvPr id="38" name="Obdélník: se zakulacenými rohy 37">
            <a:extLst>
              <a:ext uri="{FF2B5EF4-FFF2-40B4-BE49-F238E27FC236}">
                <a16:creationId xmlns:a16="http://schemas.microsoft.com/office/drawing/2014/main" id="{DED8B075-1702-36EC-D896-F23D70A53A9D}"/>
              </a:ext>
            </a:extLst>
          </p:cNvPr>
          <p:cNvSpPr/>
          <p:nvPr/>
        </p:nvSpPr>
        <p:spPr>
          <a:xfrm>
            <a:off x="636702" y="6016023"/>
            <a:ext cx="3545461" cy="40005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sz="1600" b="1">
                <a:solidFill>
                  <a:srgbClr val="0C446B"/>
                </a:solidFill>
              </a:rPr>
              <a:t>2.7 Chytrá medicína</a:t>
            </a:r>
          </a:p>
        </p:txBody>
      </p:sp>
      <p:sp>
        <p:nvSpPr>
          <p:cNvPr id="39" name="Obdélník: se zakulacenými rohy 38">
            <a:extLst>
              <a:ext uri="{FF2B5EF4-FFF2-40B4-BE49-F238E27FC236}">
                <a16:creationId xmlns:a16="http://schemas.microsoft.com/office/drawing/2014/main" id="{66AB9641-D25E-56A8-A532-315FA0DE0E7D}"/>
              </a:ext>
            </a:extLst>
          </p:cNvPr>
          <p:cNvSpPr/>
          <p:nvPr/>
        </p:nvSpPr>
        <p:spPr>
          <a:xfrm>
            <a:off x="4365110" y="1372985"/>
            <a:ext cx="3545449" cy="40005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sz="1600" b="1">
                <a:solidFill>
                  <a:srgbClr val="0C446B"/>
                </a:solidFill>
              </a:rPr>
              <a:t>3.1 Zdraví na dálku</a:t>
            </a:r>
          </a:p>
        </p:txBody>
      </p:sp>
      <p:sp>
        <p:nvSpPr>
          <p:cNvPr id="40" name="Obdélník: se zakulacenými rohy 39">
            <a:extLst>
              <a:ext uri="{FF2B5EF4-FFF2-40B4-BE49-F238E27FC236}">
                <a16:creationId xmlns:a16="http://schemas.microsoft.com/office/drawing/2014/main" id="{0D44DCA4-7A2A-3ED0-54F9-667C83C6A523}"/>
              </a:ext>
            </a:extLst>
          </p:cNvPr>
          <p:cNvSpPr/>
          <p:nvPr/>
        </p:nvSpPr>
        <p:spPr>
          <a:xfrm>
            <a:off x="4365110" y="1807753"/>
            <a:ext cx="3545449" cy="40005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1600" b="1">
                <a:solidFill>
                  <a:srgbClr val="0C446B"/>
                </a:solidFill>
              </a:rPr>
              <a:t>3.6 Virtuální a rozšířená realita</a:t>
            </a:r>
            <a:endParaRPr lang="cs-CZ" sz="1600" b="1">
              <a:solidFill>
                <a:srgbClr val="0C446B"/>
              </a:solidFill>
            </a:endParaRPr>
          </a:p>
        </p:txBody>
      </p:sp>
      <p:grpSp>
        <p:nvGrpSpPr>
          <p:cNvPr id="13" name="Skupina 12">
            <a:extLst>
              <a:ext uri="{FF2B5EF4-FFF2-40B4-BE49-F238E27FC236}">
                <a16:creationId xmlns:a16="http://schemas.microsoft.com/office/drawing/2014/main" id="{7776348C-8608-7B32-4B10-A94C0A12B096}"/>
              </a:ext>
            </a:extLst>
          </p:cNvPr>
          <p:cNvGrpSpPr/>
          <p:nvPr/>
        </p:nvGrpSpPr>
        <p:grpSpPr>
          <a:xfrm>
            <a:off x="639760" y="3848086"/>
            <a:ext cx="3542395" cy="409219"/>
            <a:chOff x="639760" y="1552542"/>
            <a:chExt cx="3978260" cy="893576"/>
          </a:xfrm>
        </p:grpSpPr>
        <p:sp>
          <p:nvSpPr>
            <p:cNvPr id="14" name="Obdélník: se zakulacenými rohy 13">
              <a:extLst>
                <a:ext uri="{FF2B5EF4-FFF2-40B4-BE49-F238E27FC236}">
                  <a16:creationId xmlns:a16="http://schemas.microsoft.com/office/drawing/2014/main" id="{76749481-F5C8-7BCE-4755-55BF09D69F17}"/>
                </a:ext>
              </a:extLst>
            </p:cNvPr>
            <p:cNvSpPr/>
            <p:nvPr/>
          </p:nvSpPr>
          <p:spPr>
            <a:xfrm>
              <a:off x="639760" y="1552542"/>
              <a:ext cx="3978260" cy="885964"/>
            </a:xfrm>
            <a:prstGeom prst="roundRect">
              <a:avLst/>
            </a:prstGeom>
            <a:solidFill>
              <a:schemeClr val="bg1">
                <a:lumMod val="95000"/>
              </a:schemeClr>
            </a:solidFill>
          </p:spPr>
          <p:txBody>
            <a:bodyPr vert="horz" lIns="540000" tIns="45720" rIns="91440" bIns="45720" rtlCol="0" anchor="ctr">
              <a:noAutofit/>
            </a:bodyPr>
            <a:lstStyle/>
            <a:p>
              <a:r>
                <a:rPr lang="cs-CZ" b="1">
                  <a:solidFill>
                    <a:srgbClr val="003A63"/>
                  </a:solidFill>
                  <a:latin typeface="Bahnschrift" panose="020B0502040204020203" pitchFamily="34" charset="0"/>
                  <a:cs typeface="Arial" panose="020B0604020202020204" pitchFamily="34" charset="0"/>
                </a:rPr>
                <a:t>EFEKTIVITA</a:t>
              </a:r>
            </a:p>
          </p:txBody>
        </p:sp>
        <p:sp>
          <p:nvSpPr>
            <p:cNvPr id="15" name="Obdélník: se zakulacenými horními rohy 14">
              <a:extLst>
                <a:ext uri="{FF2B5EF4-FFF2-40B4-BE49-F238E27FC236}">
                  <a16:creationId xmlns:a16="http://schemas.microsoft.com/office/drawing/2014/main" id="{09EB5111-B23B-0054-568B-8857D6E0DF15}"/>
                </a:ext>
              </a:extLst>
            </p:cNvPr>
            <p:cNvSpPr/>
            <p:nvPr/>
          </p:nvSpPr>
          <p:spPr>
            <a:xfrm rot="16200000">
              <a:off x="464040" y="1735874"/>
              <a:ext cx="885964" cy="534524"/>
            </a:xfrm>
            <a:prstGeom prst="round2SameRect">
              <a:avLst/>
            </a:prstGeom>
            <a:solidFill>
              <a:srgbClr val="3F7AA8"/>
            </a:solidFill>
          </p:spPr>
          <p:txBody>
            <a:bodyPr vert="vert" lIns="91440" tIns="45720" rIns="91440" bIns="45720" rtlCol="0" anchor="ctr">
              <a:noAutofit/>
            </a:bodyPr>
            <a:lstStyle/>
            <a:p>
              <a:pPr algn="ctr">
                <a:lnSpc>
                  <a:spcPct val="90000"/>
                </a:lnSpc>
                <a:spcBef>
                  <a:spcPts val="1000"/>
                </a:spcBef>
              </a:pPr>
              <a:r>
                <a:rPr lang="cs-CZ" sz="2000" b="1">
                  <a:solidFill>
                    <a:schemeClr val="bg1"/>
                  </a:solidFill>
                  <a:latin typeface="Bahnschrift" panose="020B0502040204020203" pitchFamily="34" charset="0"/>
                </a:rPr>
                <a:t>02</a:t>
              </a:r>
            </a:p>
          </p:txBody>
        </p:sp>
      </p:grpSp>
      <p:grpSp>
        <p:nvGrpSpPr>
          <p:cNvPr id="16" name="Skupina 15">
            <a:extLst>
              <a:ext uri="{FF2B5EF4-FFF2-40B4-BE49-F238E27FC236}">
                <a16:creationId xmlns:a16="http://schemas.microsoft.com/office/drawing/2014/main" id="{A12A64C4-E8DF-682C-C71E-DC7369411E31}"/>
              </a:ext>
            </a:extLst>
          </p:cNvPr>
          <p:cNvGrpSpPr/>
          <p:nvPr/>
        </p:nvGrpSpPr>
        <p:grpSpPr>
          <a:xfrm>
            <a:off x="4368168" y="935198"/>
            <a:ext cx="3542385" cy="409219"/>
            <a:chOff x="639760" y="1552542"/>
            <a:chExt cx="3978249" cy="893576"/>
          </a:xfrm>
        </p:grpSpPr>
        <p:sp>
          <p:nvSpPr>
            <p:cNvPr id="17" name="Obdélník: se zakulacenými rohy 16">
              <a:extLst>
                <a:ext uri="{FF2B5EF4-FFF2-40B4-BE49-F238E27FC236}">
                  <a16:creationId xmlns:a16="http://schemas.microsoft.com/office/drawing/2014/main" id="{AA234B55-0669-0A09-3871-6569490FD232}"/>
                </a:ext>
              </a:extLst>
            </p:cNvPr>
            <p:cNvSpPr/>
            <p:nvPr/>
          </p:nvSpPr>
          <p:spPr>
            <a:xfrm>
              <a:off x="639760" y="1552542"/>
              <a:ext cx="3978249" cy="885964"/>
            </a:xfrm>
            <a:prstGeom prst="roundRect">
              <a:avLst/>
            </a:prstGeom>
            <a:solidFill>
              <a:schemeClr val="bg1">
                <a:lumMod val="95000"/>
              </a:schemeClr>
            </a:solidFill>
          </p:spPr>
          <p:txBody>
            <a:bodyPr vert="horz" lIns="540000" tIns="45720" rIns="0" bIns="45720" rtlCol="0" anchor="ctr">
              <a:noAutofit/>
            </a:bodyPr>
            <a:lstStyle/>
            <a:p>
              <a:r>
                <a:rPr lang="cs-CZ" b="1">
                  <a:solidFill>
                    <a:srgbClr val="003A63"/>
                  </a:solidFill>
                  <a:latin typeface="Bahnschrift" panose="020B0502040204020203" pitchFamily="34" charset="0"/>
                  <a:cs typeface="Arial" panose="020B0604020202020204" pitchFamily="34" charset="0"/>
                </a:rPr>
                <a:t>KVALITA A DOSTUPNOST</a:t>
              </a:r>
            </a:p>
          </p:txBody>
        </p:sp>
        <p:sp>
          <p:nvSpPr>
            <p:cNvPr id="18" name="Obdélník: se zakulacenými horními rohy 17">
              <a:extLst>
                <a:ext uri="{FF2B5EF4-FFF2-40B4-BE49-F238E27FC236}">
                  <a16:creationId xmlns:a16="http://schemas.microsoft.com/office/drawing/2014/main" id="{3BC85465-E6CE-0DA0-8C7C-FFBE0185DF43}"/>
                </a:ext>
              </a:extLst>
            </p:cNvPr>
            <p:cNvSpPr/>
            <p:nvPr/>
          </p:nvSpPr>
          <p:spPr>
            <a:xfrm rot="16200000">
              <a:off x="464040" y="1735874"/>
              <a:ext cx="885964" cy="534524"/>
            </a:xfrm>
            <a:prstGeom prst="round2SameRect">
              <a:avLst/>
            </a:prstGeom>
            <a:solidFill>
              <a:srgbClr val="63A8DC"/>
            </a:solidFill>
          </p:spPr>
          <p:txBody>
            <a:bodyPr vert="vert" lIns="91440" tIns="45720" rIns="91440" bIns="45720" rtlCol="0" anchor="ctr">
              <a:noAutofit/>
            </a:bodyPr>
            <a:lstStyle/>
            <a:p>
              <a:pPr algn="ctr">
                <a:lnSpc>
                  <a:spcPct val="90000"/>
                </a:lnSpc>
                <a:spcBef>
                  <a:spcPts val="1000"/>
                </a:spcBef>
              </a:pPr>
              <a:r>
                <a:rPr lang="cs-CZ" sz="2000" b="1">
                  <a:solidFill>
                    <a:schemeClr val="bg1"/>
                  </a:solidFill>
                  <a:latin typeface="Bahnschrift" panose="020B0502040204020203" pitchFamily="34" charset="0"/>
                </a:rPr>
                <a:t>03</a:t>
              </a:r>
            </a:p>
          </p:txBody>
        </p:sp>
      </p:grpSp>
      <p:sp>
        <p:nvSpPr>
          <p:cNvPr id="19" name="Obdélník: se zakulacenými rohy 18">
            <a:extLst>
              <a:ext uri="{FF2B5EF4-FFF2-40B4-BE49-F238E27FC236}">
                <a16:creationId xmlns:a16="http://schemas.microsoft.com/office/drawing/2014/main" id="{26AED375-AF9E-0D53-4931-F1823899EFD3}"/>
              </a:ext>
            </a:extLst>
          </p:cNvPr>
          <p:cNvSpPr/>
          <p:nvPr/>
        </p:nvSpPr>
        <p:spPr>
          <a:xfrm>
            <a:off x="4365110" y="2920741"/>
            <a:ext cx="3545453" cy="3996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sz="1600" b="1">
                <a:solidFill>
                  <a:srgbClr val="0C446B"/>
                </a:solidFill>
              </a:rPr>
              <a:t>4.1 Kmenové zdravotnické registry</a:t>
            </a:r>
          </a:p>
        </p:txBody>
      </p:sp>
      <p:sp>
        <p:nvSpPr>
          <p:cNvPr id="20" name="Obdélník: se zakulacenými rohy 19">
            <a:extLst>
              <a:ext uri="{FF2B5EF4-FFF2-40B4-BE49-F238E27FC236}">
                <a16:creationId xmlns:a16="http://schemas.microsoft.com/office/drawing/2014/main" id="{C8C1BDAB-9A4D-6BBE-2FD9-1D081AA1A759}"/>
              </a:ext>
            </a:extLst>
          </p:cNvPr>
          <p:cNvSpPr/>
          <p:nvPr/>
        </p:nvSpPr>
        <p:spPr>
          <a:xfrm>
            <a:off x="4365110" y="3355264"/>
            <a:ext cx="3545453" cy="3996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600" b="1">
                <a:solidFill>
                  <a:srgbClr val="0C446B"/>
                </a:solidFill>
              </a:rPr>
              <a:t>4.2 Afinitní domény ve zdravotnictví</a:t>
            </a:r>
            <a:endParaRPr lang="cs-CZ" sz="1600" b="1">
              <a:solidFill>
                <a:srgbClr val="0C446B"/>
              </a:solidFill>
            </a:endParaRPr>
          </a:p>
        </p:txBody>
      </p:sp>
      <p:sp>
        <p:nvSpPr>
          <p:cNvPr id="25" name="Obdélník: se zakulacenými rohy 24">
            <a:extLst>
              <a:ext uri="{FF2B5EF4-FFF2-40B4-BE49-F238E27FC236}">
                <a16:creationId xmlns:a16="http://schemas.microsoft.com/office/drawing/2014/main" id="{FAC17BDF-D68A-3E13-BA01-D38FAA76F67E}"/>
              </a:ext>
            </a:extLst>
          </p:cNvPr>
          <p:cNvSpPr/>
          <p:nvPr/>
        </p:nvSpPr>
        <p:spPr>
          <a:xfrm>
            <a:off x="4365110" y="3789787"/>
            <a:ext cx="3545453" cy="5364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sz="1600" b="1">
                <a:solidFill>
                  <a:srgbClr val="0C446B"/>
                </a:solidFill>
              </a:rPr>
              <a:t>4.3 Standardizace zdravotnické dokumentace </a:t>
            </a:r>
          </a:p>
        </p:txBody>
      </p:sp>
      <p:sp>
        <p:nvSpPr>
          <p:cNvPr id="28" name="Obdélník: se zakulacenými rohy 27">
            <a:extLst>
              <a:ext uri="{FF2B5EF4-FFF2-40B4-BE49-F238E27FC236}">
                <a16:creationId xmlns:a16="http://schemas.microsoft.com/office/drawing/2014/main" id="{E55DB59A-75D2-9ED8-6398-A10DD1D5BEA6}"/>
              </a:ext>
            </a:extLst>
          </p:cNvPr>
          <p:cNvSpPr/>
          <p:nvPr/>
        </p:nvSpPr>
        <p:spPr>
          <a:xfrm>
            <a:off x="4365111" y="4363382"/>
            <a:ext cx="3545452" cy="5364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sz="1600" b="1">
                <a:solidFill>
                  <a:srgbClr val="0C446B"/>
                </a:solidFill>
              </a:rPr>
              <a:t>4.4 Digitální identita zdravotnických pracovníků</a:t>
            </a:r>
          </a:p>
        </p:txBody>
      </p:sp>
      <p:sp>
        <p:nvSpPr>
          <p:cNvPr id="41" name="Obdélník: se zakulacenými rohy 40">
            <a:extLst>
              <a:ext uri="{FF2B5EF4-FFF2-40B4-BE49-F238E27FC236}">
                <a16:creationId xmlns:a16="http://schemas.microsoft.com/office/drawing/2014/main" id="{6312E891-BEDF-B445-8C53-CE082A83C4D5}"/>
              </a:ext>
            </a:extLst>
          </p:cNvPr>
          <p:cNvSpPr/>
          <p:nvPr/>
        </p:nvSpPr>
        <p:spPr>
          <a:xfrm>
            <a:off x="4365111" y="4936977"/>
            <a:ext cx="3545450" cy="40005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sz="1600" b="1">
                <a:solidFill>
                  <a:srgbClr val="0C446B"/>
                </a:solidFill>
              </a:rPr>
              <a:t>4.5 Kybernetická a datová bezpečnost</a:t>
            </a:r>
          </a:p>
        </p:txBody>
      </p:sp>
      <p:sp>
        <p:nvSpPr>
          <p:cNvPr id="42" name="Obdélník: se zakulacenými rohy 41">
            <a:extLst>
              <a:ext uri="{FF2B5EF4-FFF2-40B4-BE49-F238E27FC236}">
                <a16:creationId xmlns:a16="http://schemas.microsoft.com/office/drawing/2014/main" id="{CF1296E5-F03D-9D80-E7BC-29C54D7A2F7A}"/>
              </a:ext>
            </a:extLst>
          </p:cNvPr>
          <p:cNvSpPr/>
          <p:nvPr/>
        </p:nvSpPr>
        <p:spPr>
          <a:xfrm>
            <a:off x="4365111" y="5374222"/>
            <a:ext cx="3545450" cy="40005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cs-CZ" sz="1600" b="1">
                <a:solidFill>
                  <a:srgbClr val="0C446B"/>
                </a:solidFill>
              </a:rPr>
              <a:t>4.6 Testovací prostředí</a:t>
            </a:r>
          </a:p>
        </p:txBody>
      </p:sp>
      <p:grpSp>
        <p:nvGrpSpPr>
          <p:cNvPr id="44" name="Skupina 43">
            <a:extLst>
              <a:ext uri="{FF2B5EF4-FFF2-40B4-BE49-F238E27FC236}">
                <a16:creationId xmlns:a16="http://schemas.microsoft.com/office/drawing/2014/main" id="{5193C9AA-73A6-3937-EDC7-52880D82D5B8}"/>
              </a:ext>
            </a:extLst>
          </p:cNvPr>
          <p:cNvGrpSpPr/>
          <p:nvPr/>
        </p:nvGrpSpPr>
        <p:grpSpPr>
          <a:xfrm>
            <a:off x="4365111" y="2476599"/>
            <a:ext cx="3545443" cy="409219"/>
            <a:chOff x="639760" y="1552542"/>
            <a:chExt cx="3981683" cy="893576"/>
          </a:xfrm>
        </p:grpSpPr>
        <p:sp>
          <p:nvSpPr>
            <p:cNvPr id="45" name="Obdélník: se zakulacenými rohy 44">
              <a:extLst>
                <a:ext uri="{FF2B5EF4-FFF2-40B4-BE49-F238E27FC236}">
                  <a16:creationId xmlns:a16="http://schemas.microsoft.com/office/drawing/2014/main" id="{1FA2F6DC-FDC9-99BC-B44D-1DAF26F353F1}"/>
                </a:ext>
              </a:extLst>
            </p:cNvPr>
            <p:cNvSpPr/>
            <p:nvPr/>
          </p:nvSpPr>
          <p:spPr>
            <a:xfrm>
              <a:off x="639760" y="1552542"/>
              <a:ext cx="3981683" cy="885964"/>
            </a:xfrm>
            <a:prstGeom prst="roundRect">
              <a:avLst/>
            </a:prstGeom>
            <a:solidFill>
              <a:schemeClr val="bg1">
                <a:lumMod val="95000"/>
              </a:schemeClr>
            </a:solidFill>
          </p:spPr>
          <p:txBody>
            <a:bodyPr vert="horz" lIns="540000" tIns="45720" rIns="0" bIns="45720" rtlCol="0" anchor="ctr">
              <a:noAutofit/>
            </a:bodyPr>
            <a:lstStyle/>
            <a:p>
              <a:r>
                <a:rPr lang="cs-CZ" b="1">
                  <a:solidFill>
                    <a:srgbClr val="003A63"/>
                  </a:solidFill>
                  <a:latin typeface="Bahnschrift" panose="020B0502040204020203" pitchFamily="34" charset="0"/>
                  <a:cs typeface="Arial" panose="020B0604020202020204" pitchFamily="34" charset="0"/>
                </a:rPr>
                <a:t>INFRASTRUKTURA</a:t>
              </a:r>
            </a:p>
          </p:txBody>
        </p:sp>
        <p:sp>
          <p:nvSpPr>
            <p:cNvPr id="46" name="Obdélník: se zakulacenými horními rohy 45">
              <a:extLst>
                <a:ext uri="{FF2B5EF4-FFF2-40B4-BE49-F238E27FC236}">
                  <a16:creationId xmlns:a16="http://schemas.microsoft.com/office/drawing/2014/main" id="{4A2AA6F1-47BD-6EBF-F47C-3B10BE6EDC4A}"/>
                </a:ext>
              </a:extLst>
            </p:cNvPr>
            <p:cNvSpPr/>
            <p:nvPr/>
          </p:nvSpPr>
          <p:spPr>
            <a:xfrm rot="16200000">
              <a:off x="464040" y="1735874"/>
              <a:ext cx="885964" cy="534524"/>
            </a:xfrm>
            <a:prstGeom prst="round2SameRect">
              <a:avLst/>
            </a:prstGeom>
            <a:solidFill>
              <a:srgbClr val="44546A"/>
            </a:solidFill>
          </p:spPr>
          <p:txBody>
            <a:bodyPr vert="vert" lIns="91440" tIns="45720" rIns="91440" bIns="45720" rtlCol="0" anchor="ctr">
              <a:noAutofit/>
            </a:bodyPr>
            <a:lstStyle/>
            <a:p>
              <a:pPr algn="ctr">
                <a:lnSpc>
                  <a:spcPct val="90000"/>
                </a:lnSpc>
                <a:spcBef>
                  <a:spcPts val="1000"/>
                </a:spcBef>
              </a:pPr>
              <a:r>
                <a:rPr lang="cs-CZ" sz="2000" b="1">
                  <a:solidFill>
                    <a:schemeClr val="bg1"/>
                  </a:solidFill>
                  <a:latin typeface="Bahnschrift" panose="020B0502040204020203" pitchFamily="34" charset="0"/>
                </a:rPr>
                <a:t>04</a:t>
              </a:r>
            </a:p>
          </p:txBody>
        </p:sp>
      </p:grpSp>
      <p:grpSp>
        <p:nvGrpSpPr>
          <p:cNvPr id="51" name="Skupina 50">
            <a:extLst>
              <a:ext uri="{FF2B5EF4-FFF2-40B4-BE49-F238E27FC236}">
                <a16:creationId xmlns:a16="http://schemas.microsoft.com/office/drawing/2014/main" id="{AE0941B2-1066-81F9-0A4B-38D6B3293987}"/>
              </a:ext>
            </a:extLst>
          </p:cNvPr>
          <p:cNvGrpSpPr/>
          <p:nvPr/>
        </p:nvGrpSpPr>
        <p:grpSpPr>
          <a:xfrm>
            <a:off x="8079044" y="933454"/>
            <a:ext cx="3545443" cy="409219"/>
            <a:chOff x="639760" y="1552542"/>
            <a:chExt cx="3981683" cy="893576"/>
          </a:xfrm>
        </p:grpSpPr>
        <p:sp>
          <p:nvSpPr>
            <p:cNvPr id="52" name="Obdélník: se zakulacenými rohy 51">
              <a:extLst>
                <a:ext uri="{FF2B5EF4-FFF2-40B4-BE49-F238E27FC236}">
                  <a16:creationId xmlns:a16="http://schemas.microsoft.com/office/drawing/2014/main" id="{52AB8BBC-73BD-E1D0-8C23-5AB8FEF076D8}"/>
                </a:ext>
              </a:extLst>
            </p:cNvPr>
            <p:cNvSpPr/>
            <p:nvPr/>
          </p:nvSpPr>
          <p:spPr>
            <a:xfrm>
              <a:off x="639760" y="1552542"/>
              <a:ext cx="3981683" cy="885964"/>
            </a:xfrm>
            <a:prstGeom prst="roundRect">
              <a:avLst/>
            </a:prstGeom>
            <a:solidFill>
              <a:schemeClr val="bg1">
                <a:lumMod val="95000"/>
              </a:schemeClr>
            </a:solidFill>
          </p:spPr>
          <p:txBody>
            <a:bodyPr vert="horz" lIns="540000" tIns="45720" rIns="0" bIns="45720" rtlCol="0" anchor="ctr">
              <a:noAutofit/>
            </a:bodyPr>
            <a:lstStyle/>
            <a:p>
              <a:r>
                <a:rPr lang="cs-CZ" b="1">
                  <a:solidFill>
                    <a:srgbClr val="003A63"/>
                  </a:solidFill>
                  <a:latin typeface="Bahnschrift" panose="020B0502040204020203" pitchFamily="34" charset="0"/>
                  <a:cs typeface="Arial" panose="020B0604020202020204" pitchFamily="34" charset="0"/>
                </a:rPr>
                <a:t>STRATEGICKÉ ŘÍZENÍ</a:t>
              </a:r>
            </a:p>
          </p:txBody>
        </p:sp>
        <p:sp>
          <p:nvSpPr>
            <p:cNvPr id="53" name="Obdélník: se zakulacenými horními rohy 52">
              <a:extLst>
                <a:ext uri="{FF2B5EF4-FFF2-40B4-BE49-F238E27FC236}">
                  <a16:creationId xmlns:a16="http://schemas.microsoft.com/office/drawing/2014/main" id="{0AE4B080-B440-E903-6FDF-87C7D847DCEC}"/>
                </a:ext>
              </a:extLst>
            </p:cNvPr>
            <p:cNvSpPr/>
            <p:nvPr/>
          </p:nvSpPr>
          <p:spPr>
            <a:xfrm rot="16200000">
              <a:off x="464040" y="1735874"/>
              <a:ext cx="885964" cy="534524"/>
            </a:xfrm>
            <a:prstGeom prst="round2SameRect">
              <a:avLst/>
            </a:prstGeom>
            <a:solidFill>
              <a:srgbClr val="3F7AA8"/>
            </a:solidFill>
          </p:spPr>
          <p:txBody>
            <a:bodyPr vert="vert" lIns="91440" tIns="45720" rIns="91440" bIns="45720" rtlCol="0" anchor="ctr">
              <a:noAutofit/>
            </a:bodyPr>
            <a:lstStyle/>
            <a:p>
              <a:pPr algn="ctr">
                <a:lnSpc>
                  <a:spcPct val="90000"/>
                </a:lnSpc>
                <a:spcBef>
                  <a:spcPts val="1000"/>
                </a:spcBef>
              </a:pPr>
              <a:r>
                <a:rPr lang="cs-CZ" sz="2000" b="1">
                  <a:solidFill>
                    <a:schemeClr val="bg1"/>
                  </a:solidFill>
                  <a:latin typeface="Bahnschrift" panose="020B0502040204020203" pitchFamily="34" charset="0"/>
                </a:rPr>
                <a:t>05</a:t>
              </a:r>
            </a:p>
          </p:txBody>
        </p:sp>
      </p:grpSp>
      <p:sp>
        <p:nvSpPr>
          <p:cNvPr id="54" name="Obdélník: se zakulacenými rohy 53">
            <a:extLst>
              <a:ext uri="{FF2B5EF4-FFF2-40B4-BE49-F238E27FC236}">
                <a16:creationId xmlns:a16="http://schemas.microsoft.com/office/drawing/2014/main" id="{2B229EC3-D343-FC71-649C-9490AE79D907}"/>
              </a:ext>
            </a:extLst>
          </p:cNvPr>
          <p:cNvSpPr/>
          <p:nvPr/>
        </p:nvSpPr>
        <p:spPr>
          <a:xfrm>
            <a:off x="8079044" y="1373435"/>
            <a:ext cx="3545441" cy="3996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600" b="1">
                <a:solidFill>
                  <a:srgbClr val="0C446B"/>
                </a:solidFill>
              </a:rPr>
              <a:t>5.1 Digitální gramotnost a osvěta</a:t>
            </a:r>
          </a:p>
        </p:txBody>
      </p:sp>
      <p:sp>
        <p:nvSpPr>
          <p:cNvPr id="55" name="Obdélník: se zakulacenými rohy 54">
            <a:extLst>
              <a:ext uri="{FF2B5EF4-FFF2-40B4-BE49-F238E27FC236}">
                <a16:creationId xmlns:a16="http://schemas.microsoft.com/office/drawing/2014/main" id="{CB7984A0-071D-2676-A229-AAAFD78B7288}"/>
              </a:ext>
            </a:extLst>
          </p:cNvPr>
          <p:cNvSpPr/>
          <p:nvPr/>
        </p:nvSpPr>
        <p:spPr>
          <a:xfrm>
            <a:off x="8079044" y="1808203"/>
            <a:ext cx="3545441" cy="3996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600" b="1">
                <a:solidFill>
                  <a:srgbClr val="0C446B"/>
                </a:solidFill>
              </a:rPr>
              <a:t>5.2 Strategické řízení digitalizace</a:t>
            </a:r>
          </a:p>
        </p:txBody>
      </p:sp>
      <p:sp>
        <p:nvSpPr>
          <p:cNvPr id="56" name="Obdélník: se zakulacenými rohy 55">
            <a:extLst>
              <a:ext uri="{FF2B5EF4-FFF2-40B4-BE49-F238E27FC236}">
                <a16:creationId xmlns:a16="http://schemas.microsoft.com/office/drawing/2014/main" id="{B36B53EE-B5E2-A831-6328-8991A522E0F7}"/>
              </a:ext>
            </a:extLst>
          </p:cNvPr>
          <p:cNvSpPr/>
          <p:nvPr/>
        </p:nvSpPr>
        <p:spPr>
          <a:xfrm>
            <a:off x="8079044" y="2242971"/>
            <a:ext cx="3545441" cy="40005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600" b="1">
                <a:solidFill>
                  <a:srgbClr val="0C446B"/>
                </a:solidFill>
              </a:rPr>
              <a:t>5.3 Digitální propojení Evropy</a:t>
            </a:r>
          </a:p>
        </p:txBody>
      </p:sp>
      <p:sp>
        <p:nvSpPr>
          <p:cNvPr id="57" name="Obdélník: se zakulacenými rohy 56">
            <a:extLst>
              <a:ext uri="{FF2B5EF4-FFF2-40B4-BE49-F238E27FC236}">
                <a16:creationId xmlns:a16="http://schemas.microsoft.com/office/drawing/2014/main" id="{5BC647B4-C2E4-59FA-ACBC-69C6E5C72180}"/>
              </a:ext>
            </a:extLst>
          </p:cNvPr>
          <p:cNvSpPr/>
          <p:nvPr/>
        </p:nvSpPr>
        <p:spPr>
          <a:xfrm>
            <a:off x="8079044" y="2675841"/>
            <a:ext cx="3545441" cy="40005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600" b="1">
                <a:solidFill>
                  <a:srgbClr val="0C446B"/>
                </a:solidFill>
              </a:rPr>
              <a:t>5.4 Zdravotnictví s AI</a:t>
            </a:r>
          </a:p>
        </p:txBody>
      </p:sp>
      <p:sp>
        <p:nvSpPr>
          <p:cNvPr id="58" name="Obdélník: se zakulacenými rohy 57">
            <a:extLst>
              <a:ext uri="{FF2B5EF4-FFF2-40B4-BE49-F238E27FC236}">
                <a16:creationId xmlns:a16="http://schemas.microsoft.com/office/drawing/2014/main" id="{0FCB8AB4-D804-ADA9-3629-BC31A5CCB62D}"/>
              </a:ext>
            </a:extLst>
          </p:cNvPr>
          <p:cNvSpPr/>
          <p:nvPr/>
        </p:nvSpPr>
        <p:spPr>
          <a:xfrm>
            <a:off x="8079044" y="3110394"/>
            <a:ext cx="3545441" cy="40005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600" b="1">
                <a:solidFill>
                  <a:srgbClr val="0C446B"/>
                </a:solidFill>
              </a:rPr>
              <a:t>5.7 Chytré registry</a:t>
            </a:r>
          </a:p>
        </p:txBody>
      </p:sp>
      <p:cxnSp>
        <p:nvCxnSpPr>
          <p:cNvPr id="59" name="Přímá spojnice 58">
            <a:extLst>
              <a:ext uri="{FF2B5EF4-FFF2-40B4-BE49-F238E27FC236}">
                <a16:creationId xmlns:a16="http://schemas.microsoft.com/office/drawing/2014/main" id="{5018B12B-E356-471C-F5C5-BE79810FE72A}"/>
              </a:ext>
            </a:extLst>
          </p:cNvPr>
          <p:cNvCxnSpPr>
            <a:cxnSpLocks/>
          </p:cNvCxnSpPr>
          <p:nvPr/>
        </p:nvCxnSpPr>
        <p:spPr>
          <a:xfrm>
            <a:off x="7995077" y="927590"/>
            <a:ext cx="0" cy="54884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5652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2DF62-242E-87AD-ED3B-E72F6A9BB4F1}"/>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3EDF73D4-072C-0374-0EF3-000F53138603}"/>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dirty="0">
                <a:latin typeface="Bahnschrift" panose="020B0502040204020203" pitchFamily="34" charset="0"/>
                <a:cs typeface="Arial" panose="020B0604020202020204" pitchFamily="34" charset="0"/>
              </a:rPr>
              <a:t>Národní strategie elektronického zdravotnictví 2035</a:t>
            </a:r>
          </a:p>
        </p:txBody>
      </p:sp>
      <p:sp>
        <p:nvSpPr>
          <p:cNvPr id="19" name="Obdélník 18">
            <a:extLst>
              <a:ext uri="{FF2B5EF4-FFF2-40B4-BE49-F238E27FC236}">
                <a16:creationId xmlns:a16="http://schemas.microsoft.com/office/drawing/2014/main" id="{E12A3BFE-BB0F-87B8-D0F6-0EB4CAD785E0}"/>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26" name="Zástupný symbol pro číslo snímku 3">
            <a:extLst>
              <a:ext uri="{FF2B5EF4-FFF2-40B4-BE49-F238E27FC236}">
                <a16:creationId xmlns:a16="http://schemas.microsoft.com/office/drawing/2014/main" id="{E3E34275-980C-1762-5D9C-75FDFA4B3268}"/>
              </a:ext>
            </a:extLst>
          </p:cNvPr>
          <p:cNvSpPr>
            <a:spLocks noGrp="1"/>
          </p:cNvSpPr>
          <p:nvPr>
            <p:ph type="sldNum" sz="quarter" idx="12"/>
          </p:nvPr>
        </p:nvSpPr>
        <p:spPr>
          <a:xfrm>
            <a:off x="9374900" y="61277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cs typeface="Arial" panose="020B0604020202020204" pitchFamily="34" charset="0"/>
            </a:endParaRPr>
          </a:p>
        </p:txBody>
      </p:sp>
      <p:sp>
        <p:nvSpPr>
          <p:cNvPr id="2" name="TextovéPole 1">
            <a:extLst>
              <a:ext uri="{FF2B5EF4-FFF2-40B4-BE49-F238E27FC236}">
                <a16:creationId xmlns:a16="http://schemas.microsoft.com/office/drawing/2014/main" id="{FEFE7231-DB3F-2A69-03CC-C26A9958AC1D}"/>
              </a:ext>
            </a:extLst>
          </p:cNvPr>
          <p:cNvSpPr txBox="1"/>
          <p:nvPr/>
        </p:nvSpPr>
        <p:spPr>
          <a:xfrm>
            <a:off x="989704" y="2157793"/>
            <a:ext cx="10188592" cy="3354765"/>
          </a:xfrm>
          <a:prstGeom prst="rect">
            <a:avLst/>
          </a:prstGeom>
          <a:noFill/>
        </p:spPr>
        <p:txBody>
          <a:bodyPr wrap="square" rtlCol="0">
            <a:spAutoFit/>
          </a:bodyPr>
          <a:lstStyle/>
          <a:p>
            <a:r>
              <a:rPr lang="cs-CZ" sz="2800" b="1" dirty="0">
                <a:solidFill>
                  <a:srgbClr val="3F7AA8"/>
                </a:solidFill>
                <a:latin typeface="Bahnschrift" panose="020B0502040204020203" pitchFamily="34" charset="0"/>
                <a:cs typeface="Arial" panose="020B0604020202020204" pitchFamily="34" charset="0"/>
              </a:rPr>
              <a:t>Návrh usnesení:</a:t>
            </a:r>
          </a:p>
          <a:p>
            <a:endParaRPr lang="cs-CZ" sz="2800" dirty="0">
              <a:solidFill>
                <a:srgbClr val="C2CD23"/>
              </a:solidFill>
              <a:latin typeface="Bahnschrift" panose="020B0502040204020203" pitchFamily="34" charset="0"/>
              <a:cs typeface="Arial" panose="020B0604020202020204" pitchFamily="34" charset="0"/>
            </a:endParaRPr>
          </a:p>
          <a:p>
            <a:pPr algn="ctr">
              <a:buClr>
                <a:srgbClr val="C2CD23"/>
              </a:buClr>
            </a:pPr>
            <a:r>
              <a:rPr lang="cs-CZ" sz="3600" i="1" dirty="0">
                <a:solidFill>
                  <a:srgbClr val="44546A"/>
                </a:solidFill>
                <a:latin typeface="Bahnschrift" panose="020B0502040204020203" pitchFamily="34" charset="0"/>
                <a:cs typeface="Arial" panose="020B0604020202020204" pitchFamily="34" charset="0"/>
              </a:rPr>
              <a:t>„Národní rada bere informace o aktuálním stavu Národní strategie elektronického zdravotnictví 2035 podané v rámci zasedání na vědomí“.</a:t>
            </a:r>
          </a:p>
          <a:p>
            <a:pPr marL="342900" indent="-342900">
              <a:buClr>
                <a:srgbClr val="C2CD23"/>
              </a:buClr>
              <a:buFont typeface="Arial" panose="020B0604020202020204" pitchFamily="34" charset="0"/>
              <a:buChar char="•"/>
            </a:pPr>
            <a:endParaRPr lang="cs-CZ" sz="2000" dirty="0">
              <a:solidFill>
                <a:srgbClr val="44546A"/>
              </a:solidFill>
              <a:latin typeface="Bahnschrift" panose="020B0502040204020203" pitchFamily="34" charset="0"/>
              <a:cs typeface="Arial" panose="020B0604020202020204" pitchFamily="34" charset="0"/>
            </a:endParaRPr>
          </a:p>
          <a:p>
            <a:pPr marL="457200" indent="-457200">
              <a:buFont typeface="Arial" panose="020B0604020202020204" pitchFamily="34" charset="0"/>
              <a:buChar char="•"/>
            </a:pPr>
            <a:endParaRPr lang="cs-CZ" sz="2800" dirty="0">
              <a:solidFill>
                <a:srgbClr val="C2CD23"/>
              </a:solidFill>
              <a:latin typeface="Bahnschrift" panose="020B0502040204020203" pitchFamily="34" charset="0"/>
              <a:cs typeface="Arial" panose="020B0604020202020204" pitchFamily="34" charset="0"/>
            </a:endParaRPr>
          </a:p>
        </p:txBody>
      </p:sp>
      <p:pic>
        <p:nvPicPr>
          <p:cNvPr id="5" name="Obrázek 4">
            <a:extLst>
              <a:ext uri="{FF2B5EF4-FFF2-40B4-BE49-F238E27FC236}">
                <a16:creationId xmlns:a16="http://schemas.microsoft.com/office/drawing/2014/main" id="{B19FA3DE-9967-8FF8-4B56-652AEA2CBD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6859" y="455191"/>
            <a:ext cx="1441141" cy="226061"/>
          </a:xfrm>
          <a:prstGeom prst="rect">
            <a:avLst/>
          </a:prstGeom>
        </p:spPr>
      </p:pic>
    </p:spTree>
    <p:extLst>
      <p:ext uri="{BB962C8B-B14F-4D97-AF65-F5344CB8AC3E}">
        <p14:creationId xmlns:p14="http://schemas.microsoft.com/office/powerpoint/2010/main" val="27724792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468D8ACF-13FE-6951-2130-BECE975F1C39}"/>
            </a:ext>
          </a:extLst>
        </p:cNvPr>
        <p:cNvGrpSpPr/>
        <p:nvPr/>
      </p:nvGrpSpPr>
      <p:grpSpPr>
        <a:xfrm>
          <a:off x="0" y="0"/>
          <a:ext cx="0" cy="0"/>
          <a:chOff x="0" y="0"/>
          <a:chExt cx="0" cy="0"/>
        </a:xfrm>
      </p:grpSpPr>
      <p:pic>
        <p:nvPicPr>
          <p:cNvPr id="7" name="Obrázek 6">
            <a:extLst>
              <a:ext uri="{FF2B5EF4-FFF2-40B4-BE49-F238E27FC236}">
                <a16:creationId xmlns:a16="http://schemas.microsoft.com/office/drawing/2014/main" id="{E1D9667F-5274-F4B0-C913-D6582525E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742950"/>
            <a:ext cx="1650760" cy="721524"/>
          </a:xfrm>
          <a:prstGeom prst="rect">
            <a:avLst/>
          </a:prstGeom>
        </p:spPr>
      </p:pic>
      <p:pic>
        <p:nvPicPr>
          <p:cNvPr id="9" name="Obrázek 8">
            <a:extLst>
              <a:ext uri="{FF2B5EF4-FFF2-40B4-BE49-F238E27FC236}">
                <a16:creationId xmlns:a16="http://schemas.microsoft.com/office/drawing/2014/main" id="{83F245FC-2254-1DA6-9766-D0ACD4424C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800" y="742950"/>
            <a:ext cx="2032000" cy="652662"/>
          </a:xfrm>
          <a:prstGeom prst="rect">
            <a:avLst/>
          </a:prstGeom>
        </p:spPr>
      </p:pic>
      <p:grpSp>
        <p:nvGrpSpPr>
          <p:cNvPr id="6" name="Skupina 5">
            <a:extLst>
              <a:ext uri="{FF2B5EF4-FFF2-40B4-BE49-F238E27FC236}">
                <a16:creationId xmlns:a16="http://schemas.microsoft.com/office/drawing/2014/main" id="{8B28A867-575A-E0EE-5764-542238BAC000}"/>
              </a:ext>
            </a:extLst>
          </p:cNvPr>
          <p:cNvGrpSpPr/>
          <p:nvPr/>
        </p:nvGrpSpPr>
        <p:grpSpPr>
          <a:xfrm>
            <a:off x="3062098" y="2440168"/>
            <a:ext cx="8706587" cy="2150088"/>
            <a:chOff x="1227664" y="2580068"/>
            <a:chExt cx="8706587" cy="2150088"/>
          </a:xfrm>
        </p:grpSpPr>
        <p:sp>
          <p:nvSpPr>
            <p:cNvPr id="8" name="Nadpis 1">
              <a:extLst>
                <a:ext uri="{FF2B5EF4-FFF2-40B4-BE49-F238E27FC236}">
                  <a16:creationId xmlns:a16="http://schemas.microsoft.com/office/drawing/2014/main" id="{AA7DE5CF-A94A-75EE-AF2D-1BEC9AE594CF}"/>
                </a:ext>
              </a:extLst>
            </p:cNvPr>
            <p:cNvSpPr txBox="1">
              <a:spLocks/>
            </p:cNvSpPr>
            <p:nvPr/>
          </p:nvSpPr>
          <p:spPr>
            <a:xfrm>
              <a:off x="2509631" y="2866724"/>
              <a:ext cx="5796281" cy="18634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000">
                  <a:solidFill>
                    <a:schemeClr val="bg1"/>
                  </a:solidFill>
                  <a:latin typeface="Bahnschrift" panose="020B0502040204020203" pitchFamily="34" charset="0"/>
                  <a:cs typeface="Arial" panose="020B0604020202020204" pitchFamily="34" charset="0"/>
                </a:rPr>
                <a:t>IMPLEMENTACE NAŘÍZENÍ O EHDS</a:t>
              </a:r>
            </a:p>
          </p:txBody>
        </p:sp>
        <p:sp>
          <p:nvSpPr>
            <p:cNvPr id="12" name="Podnadpis 2">
              <a:extLst>
                <a:ext uri="{FF2B5EF4-FFF2-40B4-BE49-F238E27FC236}">
                  <a16:creationId xmlns:a16="http://schemas.microsoft.com/office/drawing/2014/main" id="{734F2863-0866-65CA-79D7-093DEAB61B30}"/>
                </a:ext>
              </a:extLst>
            </p:cNvPr>
            <p:cNvSpPr txBox="1">
              <a:spLocks/>
            </p:cNvSpPr>
            <p:nvPr/>
          </p:nvSpPr>
          <p:spPr>
            <a:xfrm>
              <a:off x="3527231" y="3074394"/>
              <a:ext cx="640702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a:p>
          </p:txBody>
        </p:sp>
        <p:sp>
          <p:nvSpPr>
            <p:cNvPr id="13" name="TextovéPole 12">
              <a:extLst>
                <a:ext uri="{FF2B5EF4-FFF2-40B4-BE49-F238E27FC236}">
                  <a16:creationId xmlns:a16="http://schemas.microsoft.com/office/drawing/2014/main" id="{607E3C31-AC72-EF1A-CCB6-F3D158D2778B}"/>
                </a:ext>
              </a:extLst>
            </p:cNvPr>
            <p:cNvSpPr txBox="1"/>
            <p:nvPr/>
          </p:nvSpPr>
          <p:spPr>
            <a:xfrm>
              <a:off x="1227664" y="2580068"/>
              <a:ext cx="2107406" cy="1661993"/>
            </a:xfrm>
            <a:prstGeom prst="rect">
              <a:avLst/>
            </a:prstGeom>
            <a:noFill/>
          </p:spPr>
          <p:txBody>
            <a:bodyPr wrap="square" rtlCol="0">
              <a:spAutoFit/>
            </a:bodyPr>
            <a:lstStyle/>
            <a:p>
              <a:r>
                <a:rPr lang="cs-CZ" sz="10100">
                  <a:solidFill>
                    <a:schemeClr val="bg1"/>
                  </a:solidFill>
                  <a:latin typeface="Bahnschrift" panose="020B0502040204020203" pitchFamily="34" charset="0"/>
                  <a:cs typeface="Arial" panose="020B0604020202020204" pitchFamily="34" charset="0"/>
                </a:rPr>
                <a:t>4</a:t>
              </a:r>
            </a:p>
          </p:txBody>
        </p:sp>
        <p:sp>
          <p:nvSpPr>
            <p:cNvPr id="14" name="Obdélník 13">
              <a:extLst>
                <a:ext uri="{FF2B5EF4-FFF2-40B4-BE49-F238E27FC236}">
                  <a16:creationId xmlns:a16="http://schemas.microsoft.com/office/drawing/2014/main" id="{EB66C899-0B6F-D6A3-B7E5-2AFF316762B1}"/>
                </a:ext>
              </a:extLst>
            </p:cNvPr>
            <p:cNvSpPr/>
            <p:nvPr/>
          </p:nvSpPr>
          <p:spPr>
            <a:xfrm>
              <a:off x="2272371" y="2659054"/>
              <a:ext cx="64800" cy="1583007"/>
            </a:xfrm>
            <a:prstGeom prst="rect">
              <a:avLst/>
            </a:prstGeom>
            <a:solidFill>
              <a:srgbClr val="DA2128"/>
            </a:solidFill>
          </p:spPr>
          <p:txBody>
            <a:bodyPr vert="horz" lIns="91440" tIns="45720" rIns="91440" bIns="45720" rtlCol="0" anchor="t">
              <a:noAutofit/>
            </a:bodyPr>
            <a:lstStyle/>
            <a:p>
              <a:pPr algn="l">
                <a:lnSpc>
                  <a:spcPct val="90000"/>
                </a:lnSpc>
                <a:spcBef>
                  <a:spcPts val="1000"/>
                </a:spcBef>
              </a:pPr>
              <a:endParaRPr lang="cs-CZ" sz="1200">
                <a:solidFill>
                  <a:srgbClr val="3F7AA8"/>
                </a:solidFill>
                <a:latin typeface="Century Gothic" panose="020B0502020202020204" pitchFamily="34" charset="0"/>
              </a:endParaRPr>
            </a:p>
          </p:txBody>
        </p:sp>
      </p:grpSp>
    </p:spTree>
    <p:extLst>
      <p:ext uri="{BB962C8B-B14F-4D97-AF65-F5344CB8AC3E}">
        <p14:creationId xmlns:p14="http://schemas.microsoft.com/office/powerpoint/2010/main" val="26134911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Přímá spojnice 2">
            <a:extLst>
              <a:ext uri="{FF2B5EF4-FFF2-40B4-BE49-F238E27FC236}">
                <a16:creationId xmlns:a16="http://schemas.microsoft.com/office/drawing/2014/main" id="{82714CFD-5788-553D-3DAA-79A8F78022BE}"/>
              </a:ext>
            </a:extLst>
          </p:cNvPr>
          <p:cNvCxnSpPr>
            <a:cxnSpLocks/>
          </p:cNvCxnSpPr>
          <p:nvPr/>
        </p:nvCxnSpPr>
        <p:spPr>
          <a:xfrm>
            <a:off x="8995507" y="1598184"/>
            <a:ext cx="687754" cy="0"/>
          </a:xfrm>
          <a:prstGeom prst="line">
            <a:avLst/>
          </a:prstGeom>
          <a:ln w="38100">
            <a:solidFill>
              <a:srgbClr val="4C9BD8"/>
            </a:solidFill>
            <a:prstDash val="dash"/>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08FB025E-90C6-309A-D5B9-C45972DA69DC}"/>
              </a:ext>
            </a:extLst>
          </p:cNvPr>
          <p:cNvCxnSpPr>
            <a:cxnSpLocks/>
          </p:cNvCxnSpPr>
          <p:nvPr/>
        </p:nvCxnSpPr>
        <p:spPr>
          <a:xfrm>
            <a:off x="3370051" y="2140890"/>
            <a:ext cx="0" cy="875266"/>
          </a:xfrm>
          <a:prstGeom prst="line">
            <a:avLst/>
          </a:prstGeom>
          <a:ln w="381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61F4A9EE-69B8-6B28-F172-E9BCE9520E1F}"/>
              </a:ext>
            </a:extLst>
          </p:cNvPr>
          <p:cNvSpPr txBox="1">
            <a:spLocks/>
          </p:cNvSpPr>
          <p:nvPr/>
        </p:nvSpPr>
        <p:spPr>
          <a:xfrm>
            <a:off x="300864" y="249927"/>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dirty="0">
                <a:latin typeface="Bahnschrift" panose="020B0502040204020203" pitchFamily="34" charset="0"/>
                <a:cs typeface="Arial" panose="020B0604020202020204" pitchFamily="34" charset="0"/>
              </a:rPr>
              <a:t>Program EHDS</a:t>
            </a:r>
          </a:p>
        </p:txBody>
      </p:sp>
      <p:sp>
        <p:nvSpPr>
          <p:cNvPr id="6" name="Obdélník 5">
            <a:extLst>
              <a:ext uri="{FF2B5EF4-FFF2-40B4-BE49-F238E27FC236}">
                <a16:creationId xmlns:a16="http://schemas.microsoft.com/office/drawing/2014/main" id="{54BCADE7-72EB-5733-4676-9763D92F7888}"/>
              </a:ext>
            </a:extLst>
          </p:cNvPr>
          <p:cNvSpPr/>
          <p:nvPr/>
        </p:nvSpPr>
        <p:spPr>
          <a:xfrm>
            <a:off x="410016" y="704530"/>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2" name="Obdélník: se zakulacenými rohy 1">
            <a:extLst>
              <a:ext uri="{FF2B5EF4-FFF2-40B4-BE49-F238E27FC236}">
                <a16:creationId xmlns:a16="http://schemas.microsoft.com/office/drawing/2014/main" id="{634CACF2-B4B1-FA4D-6698-FFDC0D7B352A}"/>
              </a:ext>
            </a:extLst>
          </p:cNvPr>
          <p:cNvSpPr/>
          <p:nvPr/>
        </p:nvSpPr>
        <p:spPr>
          <a:xfrm>
            <a:off x="456884" y="1003411"/>
            <a:ext cx="5854306" cy="1137479"/>
          </a:xfrm>
          <a:prstGeom prst="roundRect">
            <a:avLst/>
          </a:prstGeom>
          <a:solidFill>
            <a:srgbClr val="3F7AA8"/>
          </a:solidFill>
        </p:spPr>
        <p:txBody>
          <a:bodyPr vert="horz" lIns="91440" tIns="72000" rIns="91440" bIns="45720" rtlCol="0" anchor="ctr">
            <a:noAutofit/>
          </a:bodyPr>
          <a:lstStyle/>
          <a:p>
            <a:pPr algn="ctr">
              <a:lnSpc>
                <a:spcPct val="90000"/>
              </a:lnSpc>
              <a:spcBef>
                <a:spcPts val="1000"/>
              </a:spcBef>
            </a:pPr>
            <a:r>
              <a:rPr lang="cs-CZ" sz="2000" dirty="0">
                <a:solidFill>
                  <a:schemeClr val="bg1">
                    <a:lumMod val="95000"/>
                  </a:schemeClr>
                </a:solidFill>
                <a:latin typeface="Bahnschrift" panose="020B0502040204020203" pitchFamily="34" charset="0"/>
              </a:rPr>
              <a:t>Program EHDS byl </a:t>
            </a:r>
            <a:r>
              <a:rPr lang="cs-CZ" sz="2000" b="1" dirty="0">
                <a:solidFill>
                  <a:schemeClr val="bg1">
                    <a:lumMod val="95000"/>
                  </a:schemeClr>
                </a:solidFill>
                <a:latin typeface="Bahnschrift" panose="020B0502040204020203" pitchFamily="34" charset="0"/>
              </a:rPr>
              <a:t>schválen poradou vedení </a:t>
            </a:r>
            <a:r>
              <a:rPr lang="cs-CZ" sz="2000" dirty="0">
                <a:solidFill>
                  <a:schemeClr val="bg1">
                    <a:lumMod val="95000"/>
                  </a:schemeClr>
                </a:solidFill>
                <a:latin typeface="Bahnschrift" panose="020B0502040204020203" pitchFamily="34" charset="0"/>
              </a:rPr>
              <a:t>Ministerstva zdravotnictví 28. listopadu a jeho gestorem se stává NCEZ. </a:t>
            </a:r>
          </a:p>
        </p:txBody>
      </p:sp>
      <p:grpSp>
        <p:nvGrpSpPr>
          <p:cNvPr id="51" name="Skupina 50">
            <a:extLst>
              <a:ext uri="{FF2B5EF4-FFF2-40B4-BE49-F238E27FC236}">
                <a16:creationId xmlns:a16="http://schemas.microsoft.com/office/drawing/2014/main" id="{FF3EA9CA-F4E6-E970-457A-1D4A96018A53}"/>
              </a:ext>
            </a:extLst>
          </p:cNvPr>
          <p:cNvGrpSpPr/>
          <p:nvPr/>
        </p:nvGrpSpPr>
        <p:grpSpPr>
          <a:xfrm>
            <a:off x="1070081" y="2631955"/>
            <a:ext cx="4566474" cy="1292826"/>
            <a:chOff x="1080847" y="2640185"/>
            <a:chExt cx="4566474" cy="1292826"/>
          </a:xfrm>
        </p:grpSpPr>
        <p:sp>
          <p:nvSpPr>
            <p:cNvPr id="13" name="Obdélník: se zakulacenými rohy 12">
              <a:extLst>
                <a:ext uri="{FF2B5EF4-FFF2-40B4-BE49-F238E27FC236}">
                  <a16:creationId xmlns:a16="http://schemas.microsoft.com/office/drawing/2014/main" id="{3D6685F3-49E6-713D-C54B-BDD04F6B2EC0}"/>
                </a:ext>
              </a:extLst>
            </p:cNvPr>
            <p:cNvSpPr/>
            <p:nvPr/>
          </p:nvSpPr>
          <p:spPr>
            <a:xfrm>
              <a:off x="1685161" y="2654337"/>
              <a:ext cx="3962160" cy="1278674"/>
            </a:xfrm>
            <a:prstGeom prst="roundRect">
              <a:avLst/>
            </a:prstGeom>
            <a:solidFill>
              <a:schemeClr val="bg1">
                <a:lumMod val="95000"/>
              </a:schemeClr>
            </a:solidFill>
          </p:spPr>
          <p:txBody>
            <a:bodyPr vert="horz" lIns="540000" tIns="108000" rIns="91440" bIns="45720" rtlCol="0" anchor="ctr">
              <a:noAutofit/>
            </a:bodyPr>
            <a:lstStyle/>
            <a:p>
              <a:pPr algn="ctr"/>
              <a:endParaRPr lang="cs-CZ" dirty="0">
                <a:solidFill>
                  <a:srgbClr val="003A63"/>
                </a:solidFill>
                <a:latin typeface="Bahnschrift" panose="020B0502040204020203" pitchFamily="34" charset="0"/>
                <a:cs typeface="Arial" panose="020B0604020202020204" pitchFamily="34" charset="0"/>
              </a:endParaRPr>
            </a:p>
            <a:p>
              <a:r>
                <a:rPr lang="cs-CZ" b="1" dirty="0">
                  <a:solidFill>
                    <a:srgbClr val="003A63"/>
                  </a:solidFill>
                  <a:latin typeface="Bahnschrift" panose="020B0502040204020203" pitchFamily="34" charset="0"/>
                  <a:cs typeface="Arial" panose="020B0604020202020204" pitchFamily="34" charset="0"/>
                </a:rPr>
                <a:t>Gestor programu: </a:t>
              </a:r>
            </a:p>
            <a:p>
              <a:r>
                <a:rPr lang="cs-CZ" dirty="0">
                  <a:solidFill>
                    <a:srgbClr val="003A63"/>
                  </a:solidFill>
                  <a:latin typeface="Bahnschrift" panose="020B0502040204020203" pitchFamily="34" charset="0"/>
                  <a:cs typeface="Arial" panose="020B0604020202020204" pitchFamily="34" charset="0"/>
                </a:rPr>
                <a:t>Bc. Petr Foltýn </a:t>
              </a:r>
            </a:p>
            <a:p>
              <a:r>
                <a:rPr lang="cs-CZ" b="1" dirty="0">
                  <a:solidFill>
                    <a:srgbClr val="003A63"/>
                  </a:solidFill>
                  <a:latin typeface="Bahnschrift" panose="020B0502040204020203" pitchFamily="34" charset="0"/>
                </a:rPr>
                <a:t>Programová manažerka: </a:t>
              </a:r>
            </a:p>
            <a:p>
              <a:r>
                <a:rPr lang="cs-CZ" dirty="0">
                  <a:solidFill>
                    <a:srgbClr val="003A63"/>
                  </a:solidFill>
                  <a:latin typeface="Bahnschrift" panose="020B0502040204020203" pitchFamily="34" charset="0"/>
                </a:rPr>
                <a:t>Mgr. et Mgr. Elen Galstyan</a:t>
              </a:r>
            </a:p>
            <a:p>
              <a:pPr algn="ctr">
                <a:lnSpc>
                  <a:spcPct val="90000"/>
                </a:lnSpc>
                <a:spcBef>
                  <a:spcPts val="1000"/>
                </a:spcBef>
              </a:pPr>
              <a:endParaRPr lang="cs-CZ" dirty="0">
                <a:solidFill>
                  <a:srgbClr val="003A63"/>
                </a:solidFill>
                <a:latin typeface="Bahnschrift" panose="020B0502040204020203" pitchFamily="34" charset="0"/>
                <a:cs typeface="Arial" panose="020B0604020202020204" pitchFamily="34" charset="0"/>
              </a:endParaRPr>
            </a:p>
          </p:txBody>
        </p:sp>
        <p:sp>
          <p:nvSpPr>
            <p:cNvPr id="18" name="Obdélník: se zakulacenými horními rohy 17">
              <a:extLst>
                <a:ext uri="{FF2B5EF4-FFF2-40B4-BE49-F238E27FC236}">
                  <a16:creationId xmlns:a16="http://schemas.microsoft.com/office/drawing/2014/main" id="{3CCDFAF8-F1EB-3596-9E4A-2330FF84CCEC}"/>
                </a:ext>
              </a:extLst>
            </p:cNvPr>
            <p:cNvSpPr/>
            <p:nvPr/>
          </p:nvSpPr>
          <p:spPr>
            <a:xfrm rot="16200000">
              <a:off x="898587" y="2822445"/>
              <a:ext cx="1278669" cy="914150"/>
            </a:xfrm>
            <a:prstGeom prst="round2Same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pic>
          <p:nvPicPr>
            <p:cNvPr id="20" name="Grafický objekt 19" descr="Uživatel se souvislou výplní">
              <a:extLst>
                <a:ext uri="{FF2B5EF4-FFF2-40B4-BE49-F238E27FC236}">
                  <a16:creationId xmlns:a16="http://schemas.microsoft.com/office/drawing/2014/main" id="{3870387E-C79D-0B54-31E9-D73D75B3CD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2358" y="2883877"/>
              <a:ext cx="711125" cy="812097"/>
            </a:xfrm>
            <a:prstGeom prst="rect">
              <a:avLst/>
            </a:prstGeom>
          </p:spPr>
        </p:pic>
      </p:grpSp>
      <p:sp>
        <p:nvSpPr>
          <p:cNvPr id="30" name="Zaoblený obdélník 22">
            <a:extLst>
              <a:ext uri="{FF2B5EF4-FFF2-40B4-BE49-F238E27FC236}">
                <a16:creationId xmlns:a16="http://schemas.microsoft.com/office/drawing/2014/main" id="{F4BC4C50-8267-1E34-D7C8-700F063ACFF4}"/>
              </a:ext>
            </a:extLst>
          </p:cNvPr>
          <p:cNvSpPr/>
          <p:nvPr/>
        </p:nvSpPr>
        <p:spPr>
          <a:xfrm>
            <a:off x="6797538" y="1028216"/>
            <a:ext cx="2316101" cy="1112674"/>
          </a:xfrm>
          <a:prstGeom prst="roundRect">
            <a:avLst/>
          </a:prstGeom>
          <a:solidFill>
            <a:srgbClr val="003A63"/>
          </a:solidFill>
          <a:ln>
            <a:solidFill>
              <a:srgbClr val="003A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b="1" i="0" u="none" strike="noStrike" dirty="0">
                <a:solidFill>
                  <a:schemeClr val="bg1"/>
                </a:solidFill>
                <a:effectLst/>
                <a:latin typeface="Bahnschrift" panose="020B0502040204020203" pitchFamily="34" charset="0"/>
                <a:cs typeface="Arial" panose="020B0604020202020204" pitchFamily="34" charset="0"/>
              </a:rPr>
              <a:t>Program EHDS</a:t>
            </a:r>
          </a:p>
          <a:p>
            <a:pPr algn="ctr"/>
            <a:r>
              <a:rPr lang="cs-CZ" sz="1650" b="1" dirty="0">
                <a:solidFill>
                  <a:schemeClr val="bg1"/>
                </a:solidFill>
                <a:latin typeface="Bahnschrift" panose="020B0502040204020203" pitchFamily="34" charset="0"/>
                <a:cs typeface="Arial" panose="020B0604020202020204" pitchFamily="34" charset="0"/>
              </a:rPr>
              <a:t>se skládá z následujících projektů:</a:t>
            </a:r>
            <a:endParaRPr lang="cs-CZ" sz="1650" b="1" i="0" u="none" strike="noStrike" dirty="0">
              <a:solidFill>
                <a:schemeClr val="bg1"/>
              </a:solidFill>
              <a:effectLst/>
              <a:latin typeface="Bahnschrift" panose="020B0502040204020203" pitchFamily="34" charset="0"/>
              <a:cs typeface="Arial" panose="020B0604020202020204" pitchFamily="34" charset="0"/>
            </a:endParaRPr>
          </a:p>
        </p:txBody>
      </p:sp>
      <p:sp>
        <p:nvSpPr>
          <p:cNvPr id="33" name="Zaoblený obdélník 25">
            <a:extLst>
              <a:ext uri="{FF2B5EF4-FFF2-40B4-BE49-F238E27FC236}">
                <a16:creationId xmlns:a16="http://schemas.microsoft.com/office/drawing/2014/main" id="{063BC9BB-F045-BB1F-D94E-6A39892F2BFE}"/>
              </a:ext>
            </a:extLst>
          </p:cNvPr>
          <p:cNvSpPr/>
          <p:nvPr/>
        </p:nvSpPr>
        <p:spPr>
          <a:xfrm>
            <a:off x="6933192" y="2559959"/>
            <a:ext cx="2184745" cy="810947"/>
          </a:xfrm>
          <a:prstGeom prst="roundRect">
            <a:avLst/>
          </a:prstGeom>
          <a:solidFill>
            <a:srgbClr val="3F7AA8"/>
          </a:solidFill>
          <a:ln>
            <a:solidFill>
              <a:srgbClr val="3F7A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b="1">
                <a:solidFill>
                  <a:schemeClr val="bg1"/>
                </a:solidFill>
                <a:latin typeface="Bahnschrift" panose="020B0502040204020203" pitchFamily="34" charset="0"/>
                <a:cs typeface="Arial" panose="020B0604020202020204" pitchFamily="34" charset="0"/>
              </a:rPr>
              <a:t>Primární </a:t>
            </a:r>
            <a:r>
              <a:rPr lang="cs-CZ" sz="2000" b="1" dirty="0">
                <a:solidFill>
                  <a:schemeClr val="bg1"/>
                </a:solidFill>
                <a:latin typeface="Bahnschrift" panose="020B0502040204020203" pitchFamily="34" charset="0"/>
                <a:cs typeface="Arial" panose="020B0604020202020204" pitchFamily="34" charset="0"/>
              </a:rPr>
              <a:t>využití dat</a:t>
            </a:r>
            <a:endParaRPr lang="cs-CZ" sz="2000" b="1">
              <a:solidFill>
                <a:schemeClr val="bg1"/>
              </a:solidFill>
              <a:latin typeface="Bahnschrift" panose="020B0502040204020203" pitchFamily="34" charset="0"/>
              <a:cs typeface="Arial" panose="020B0604020202020204" pitchFamily="34" charset="0"/>
            </a:endParaRPr>
          </a:p>
        </p:txBody>
      </p:sp>
      <p:sp>
        <p:nvSpPr>
          <p:cNvPr id="34" name="Šipka dolů 26">
            <a:extLst>
              <a:ext uri="{FF2B5EF4-FFF2-40B4-BE49-F238E27FC236}">
                <a16:creationId xmlns:a16="http://schemas.microsoft.com/office/drawing/2014/main" id="{7BAFA61C-89BA-0C2B-928B-BEBC7FC07EBF}"/>
              </a:ext>
            </a:extLst>
          </p:cNvPr>
          <p:cNvSpPr/>
          <p:nvPr/>
        </p:nvSpPr>
        <p:spPr>
          <a:xfrm>
            <a:off x="7981491" y="2195174"/>
            <a:ext cx="88143" cy="139173"/>
          </a:xfrm>
          <a:prstGeom prst="downArrow">
            <a:avLst/>
          </a:prstGeom>
          <a:solidFill>
            <a:srgbClr val="003A63"/>
          </a:solidFill>
          <a:ln>
            <a:solidFill>
              <a:srgbClr val="003A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latin typeface="Arial" panose="020B0604020202020204" pitchFamily="34" charset="0"/>
              <a:cs typeface="Arial" panose="020B0604020202020204" pitchFamily="34" charset="0"/>
            </a:endParaRPr>
          </a:p>
        </p:txBody>
      </p:sp>
      <p:sp>
        <p:nvSpPr>
          <p:cNvPr id="39" name="Zaoblený obdélník 31">
            <a:extLst>
              <a:ext uri="{FF2B5EF4-FFF2-40B4-BE49-F238E27FC236}">
                <a16:creationId xmlns:a16="http://schemas.microsoft.com/office/drawing/2014/main" id="{80CFCA41-72C3-95F3-FB71-72F0AD295730}"/>
              </a:ext>
            </a:extLst>
          </p:cNvPr>
          <p:cNvSpPr/>
          <p:nvPr/>
        </p:nvSpPr>
        <p:spPr>
          <a:xfrm>
            <a:off x="9599987" y="1028216"/>
            <a:ext cx="2160000" cy="1112674"/>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b="1" dirty="0">
                <a:solidFill>
                  <a:schemeClr val="bg1"/>
                </a:solidFill>
                <a:latin typeface="Bahnschrift" panose="020B0502040204020203" pitchFamily="34" charset="0"/>
                <a:cs typeface="Arial" panose="020B0604020202020204" pitchFamily="34" charset="0"/>
              </a:rPr>
              <a:t>Legislativní tým</a:t>
            </a:r>
          </a:p>
        </p:txBody>
      </p:sp>
      <p:sp>
        <p:nvSpPr>
          <p:cNvPr id="40" name="Zaoblený obdélník 2">
            <a:extLst>
              <a:ext uri="{FF2B5EF4-FFF2-40B4-BE49-F238E27FC236}">
                <a16:creationId xmlns:a16="http://schemas.microsoft.com/office/drawing/2014/main" id="{2C07DC67-8A10-3877-1499-2110654DEA43}"/>
              </a:ext>
            </a:extLst>
          </p:cNvPr>
          <p:cNvSpPr/>
          <p:nvPr/>
        </p:nvSpPr>
        <p:spPr>
          <a:xfrm>
            <a:off x="6797538" y="2457876"/>
            <a:ext cx="2456050" cy="3952695"/>
          </a:xfrm>
          <a:prstGeom prst="roundRect">
            <a:avLst>
              <a:gd name="adj" fmla="val 7315"/>
            </a:avLst>
          </a:prstGeom>
          <a:noFill/>
          <a:ln w="28575">
            <a:solidFill>
              <a:srgbClr val="4C9BD8"/>
            </a:solidFill>
            <a:prstDash val="dash"/>
          </a:ln>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Arial" panose="020B0604020202020204" pitchFamily="34" charset="0"/>
              <a:cs typeface="Arial" panose="020B0604020202020204" pitchFamily="34" charset="0"/>
            </a:endParaRPr>
          </a:p>
        </p:txBody>
      </p:sp>
      <p:sp>
        <p:nvSpPr>
          <p:cNvPr id="41" name="Zaoblený obdélník 25">
            <a:extLst>
              <a:ext uri="{FF2B5EF4-FFF2-40B4-BE49-F238E27FC236}">
                <a16:creationId xmlns:a16="http://schemas.microsoft.com/office/drawing/2014/main" id="{58887C0E-F776-6304-8873-0F2E911263A2}"/>
              </a:ext>
            </a:extLst>
          </p:cNvPr>
          <p:cNvSpPr/>
          <p:nvPr/>
        </p:nvSpPr>
        <p:spPr>
          <a:xfrm>
            <a:off x="6933192" y="3544385"/>
            <a:ext cx="2184745" cy="810947"/>
          </a:xfrm>
          <a:prstGeom prst="roundRect">
            <a:avLst/>
          </a:prstGeom>
          <a:solidFill>
            <a:srgbClr val="4C9BD8"/>
          </a:solidFill>
          <a:ln>
            <a:solidFill>
              <a:srgbClr val="4C9B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b="1">
                <a:solidFill>
                  <a:schemeClr val="bg1"/>
                </a:solidFill>
                <a:latin typeface="Bahnschrift" panose="020B0502040204020203" pitchFamily="34" charset="0"/>
                <a:cs typeface="Arial" panose="020B0604020202020204" pitchFamily="34" charset="0"/>
              </a:rPr>
              <a:t>Sekundární </a:t>
            </a:r>
            <a:r>
              <a:rPr lang="cs-CZ" sz="2000" b="1" dirty="0">
                <a:solidFill>
                  <a:schemeClr val="bg1"/>
                </a:solidFill>
                <a:latin typeface="Bahnschrift" panose="020B0502040204020203" pitchFamily="34" charset="0"/>
                <a:cs typeface="Arial" panose="020B0604020202020204" pitchFamily="34" charset="0"/>
              </a:rPr>
              <a:t>využití dat</a:t>
            </a:r>
            <a:endParaRPr lang="cs-CZ" sz="2000" b="1">
              <a:solidFill>
                <a:schemeClr val="bg1"/>
              </a:solidFill>
              <a:latin typeface="Bahnschrift" panose="020B0502040204020203" pitchFamily="34" charset="0"/>
              <a:cs typeface="Arial" panose="020B0604020202020204" pitchFamily="34" charset="0"/>
            </a:endParaRPr>
          </a:p>
        </p:txBody>
      </p:sp>
      <p:sp>
        <p:nvSpPr>
          <p:cNvPr id="42" name="Zaoblený obdélník 25">
            <a:extLst>
              <a:ext uri="{FF2B5EF4-FFF2-40B4-BE49-F238E27FC236}">
                <a16:creationId xmlns:a16="http://schemas.microsoft.com/office/drawing/2014/main" id="{BB3EE647-49BB-C063-587B-C85FA045E4C5}"/>
              </a:ext>
            </a:extLst>
          </p:cNvPr>
          <p:cNvSpPr/>
          <p:nvPr/>
        </p:nvSpPr>
        <p:spPr>
          <a:xfrm>
            <a:off x="6933192" y="4513506"/>
            <a:ext cx="2184745" cy="810947"/>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b="1">
                <a:solidFill>
                  <a:schemeClr val="bg1"/>
                </a:solidFill>
                <a:latin typeface="Bahnschrift" panose="020B0502040204020203" pitchFamily="34" charset="0"/>
                <a:cs typeface="Arial" panose="020B0604020202020204" pitchFamily="34" charset="0"/>
              </a:rPr>
              <a:t>EHR Systémy</a:t>
            </a:r>
          </a:p>
        </p:txBody>
      </p:sp>
      <p:sp>
        <p:nvSpPr>
          <p:cNvPr id="43" name="Zaoblený obdélník 25">
            <a:extLst>
              <a:ext uri="{FF2B5EF4-FFF2-40B4-BE49-F238E27FC236}">
                <a16:creationId xmlns:a16="http://schemas.microsoft.com/office/drawing/2014/main" id="{7802F47C-F0BB-3AAF-FF38-4E0222D9E161}"/>
              </a:ext>
            </a:extLst>
          </p:cNvPr>
          <p:cNvSpPr/>
          <p:nvPr/>
        </p:nvSpPr>
        <p:spPr>
          <a:xfrm>
            <a:off x="6933192" y="5502421"/>
            <a:ext cx="2184745" cy="810947"/>
          </a:xfrm>
          <a:prstGeom prst="round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b="1">
                <a:solidFill>
                  <a:schemeClr val="bg1"/>
                </a:solidFill>
                <a:latin typeface="Bahnschrift" panose="020B0502040204020203" pitchFamily="34" charset="0"/>
                <a:cs typeface="Arial" panose="020B0604020202020204" pitchFamily="34" charset="0"/>
              </a:rPr>
              <a:t>Vzdělávání</a:t>
            </a:r>
          </a:p>
        </p:txBody>
      </p:sp>
      <p:sp>
        <p:nvSpPr>
          <p:cNvPr id="48" name="Obdélník: se zakulacenými rohy 47">
            <a:extLst>
              <a:ext uri="{FF2B5EF4-FFF2-40B4-BE49-F238E27FC236}">
                <a16:creationId xmlns:a16="http://schemas.microsoft.com/office/drawing/2014/main" id="{616938FE-2A16-2CD3-B037-F77157D3EF2C}"/>
              </a:ext>
            </a:extLst>
          </p:cNvPr>
          <p:cNvSpPr/>
          <p:nvPr/>
        </p:nvSpPr>
        <p:spPr>
          <a:xfrm>
            <a:off x="745431" y="4276962"/>
            <a:ext cx="5617323" cy="2290615"/>
          </a:xfrm>
          <a:prstGeom prst="roundRect">
            <a:avLst>
              <a:gd name="adj" fmla="val 7072"/>
            </a:avLst>
          </a:prstGeom>
          <a:solidFill>
            <a:schemeClr val="bg1">
              <a:lumMod val="95000"/>
            </a:schemeClr>
          </a:solidFill>
        </p:spPr>
        <p:txBody>
          <a:bodyPr vert="horz" lIns="756000" tIns="684000" rIns="91440" bIns="45720" rtlCol="0" anchor="ctr">
            <a:noAutofit/>
          </a:bodyPr>
          <a:lstStyle/>
          <a:p>
            <a:pPr algn="l">
              <a:lnSpc>
                <a:spcPct val="90000"/>
              </a:lnSpc>
              <a:spcBef>
                <a:spcPts val="1000"/>
              </a:spcBef>
            </a:pPr>
            <a:r>
              <a:rPr lang="cs-CZ" b="1">
                <a:solidFill>
                  <a:srgbClr val="003A63"/>
                </a:solidFill>
                <a:latin typeface="Bahnschrift" panose="020B0502040204020203" pitchFamily="34" charset="0"/>
                <a:cs typeface="Arial" panose="020B0604020202020204" pitchFamily="34" charset="0"/>
              </a:rPr>
              <a:t>Oblasti vybraných činností:</a:t>
            </a:r>
          </a:p>
          <a:p>
            <a:pPr marL="285750" indent="-285750" algn="l">
              <a:lnSpc>
                <a:spcPct val="90000"/>
              </a:lnSpc>
              <a:spcBef>
                <a:spcPts val="1000"/>
              </a:spcBef>
              <a:buFont typeface="Arial" panose="020B0604020202020204" pitchFamily="34" charset="0"/>
              <a:buChar char="•"/>
            </a:pPr>
            <a:r>
              <a:rPr lang="cs-CZ" b="1">
                <a:solidFill>
                  <a:srgbClr val="003A63"/>
                </a:solidFill>
                <a:latin typeface="Bahnschrift" panose="020B0502040204020203" pitchFamily="34" charset="0"/>
                <a:cs typeface="Arial" panose="020B0604020202020204" pitchFamily="34" charset="0"/>
              </a:rPr>
              <a:t>Analýza EHDS a monitoring legislativy </a:t>
            </a:r>
            <a:r>
              <a:rPr lang="cs-CZ">
                <a:solidFill>
                  <a:srgbClr val="003A63"/>
                </a:solidFill>
                <a:latin typeface="Bahnschrift" panose="020B0502040204020203" pitchFamily="34" charset="0"/>
                <a:cs typeface="Arial" panose="020B0604020202020204" pitchFamily="34" charset="0"/>
              </a:rPr>
              <a:t>(Deepview) </a:t>
            </a:r>
            <a:r>
              <a:rPr lang="cs-CZ" b="1">
                <a:solidFill>
                  <a:srgbClr val="C00000"/>
                </a:solidFill>
                <a:latin typeface="Bahnschrift" panose="020B0502040204020203" pitchFamily="34" charset="0"/>
                <a:cs typeface="Arial" panose="020B0604020202020204" pitchFamily="34" charset="0"/>
              </a:rPr>
              <a:t>- Probíhá</a:t>
            </a:r>
          </a:p>
          <a:p>
            <a:pPr marL="285750" indent="-285750">
              <a:lnSpc>
                <a:spcPct val="90000"/>
              </a:lnSpc>
              <a:spcBef>
                <a:spcPts val="1000"/>
              </a:spcBef>
              <a:buFont typeface="Arial" panose="020B0604020202020204" pitchFamily="34" charset="0"/>
              <a:buChar char="•"/>
            </a:pPr>
            <a:r>
              <a:rPr lang="cs-CZ" b="1">
                <a:solidFill>
                  <a:srgbClr val="003A63"/>
                </a:solidFill>
                <a:latin typeface="Bahnschrift" panose="020B0502040204020203" pitchFamily="34" charset="0"/>
                <a:cs typeface="Arial" panose="020B0604020202020204" pitchFamily="34" charset="0"/>
              </a:rPr>
              <a:t>GAP Analýza </a:t>
            </a:r>
            <a:r>
              <a:rPr lang="cs-CZ">
                <a:solidFill>
                  <a:srgbClr val="003A63"/>
                </a:solidFill>
                <a:latin typeface="Bahnschrift" panose="020B0502040204020203" pitchFamily="34" charset="0"/>
                <a:cs typeface="Arial" panose="020B0604020202020204" pitchFamily="34" charset="0"/>
              </a:rPr>
              <a:t>(Deepview) </a:t>
            </a:r>
            <a:r>
              <a:rPr lang="cs-CZ" b="1">
                <a:solidFill>
                  <a:srgbClr val="C00000"/>
                </a:solidFill>
                <a:latin typeface="Bahnschrift" panose="020B0502040204020203" pitchFamily="34" charset="0"/>
                <a:cs typeface="Arial" panose="020B0604020202020204" pitchFamily="34" charset="0"/>
              </a:rPr>
              <a:t>- Probíhá</a:t>
            </a:r>
            <a:endParaRPr lang="cs-CZ">
              <a:solidFill>
                <a:srgbClr val="003A63"/>
              </a:solidFill>
              <a:latin typeface="Bahnschrift" panose="020B0502040204020203" pitchFamily="34" charset="0"/>
              <a:cs typeface="Arial" panose="020B0604020202020204" pitchFamily="34" charset="0"/>
            </a:endParaRPr>
          </a:p>
          <a:p>
            <a:pPr marL="285750" indent="-285750">
              <a:lnSpc>
                <a:spcPct val="90000"/>
              </a:lnSpc>
              <a:spcBef>
                <a:spcPts val="1000"/>
              </a:spcBef>
              <a:buFont typeface="Arial" panose="020B0604020202020204" pitchFamily="34" charset="0"/>
              <a:buChar char="•"/>
            </a:pPr>
            <a:r>
              <a:rPr lang="cs-CZ" b="1">
                <a:solidFill>
                  <a:srgbClr val="003A63"/>
                </a:solidFill>
                <a:latin typeface="Bahnschrift" panose="020B0502040204020203" pitchFamily="34" charset="0"/>
                <a:cs typeface="Arial" panose="020B0604020202020204" pitchFamily="34" charset="0"/>
              </a:rPr>
              <a:t>Financování </a:t>
            </a:r>
            <a:r>
              <a:rPr lang="cs-CZ">
                <a:solidFill>
                  <a:srgbClr val="003A63"/>
                </a:solidFill>
                <a:latin typeface="Bahnschrift" panose="020B0502040204020203" pitchFamily="34" charset="0"/>
                <a:cs typeface="Arial" panose="020B0604020202020204" pitchFamily="34" charset="0"/>
              </a:rPr>
              <a:t>- Žádost o EU Direct Grant zaměřený na digitální schopnosti HDAB</a:t>
            </a:r>
          </a:p>
          <a:p>
            <a:pPr marL="285750" indent="-285750" algn="l">
              <a:lnSpc>
                <a:spcPct val="90000"/>
              </a:lnSpc>
              <a:spcBef>
                <a:spcPts val="1000"/>
              </a:spcBef>
              <a:buFont typeface="Arial" panose="020B0604020202020204" pitchFamily="34" charset="0"/>
              <a:buChar char="•"/>
            </a:pPr>
            <a:endParaRPr lang="cs-CZ" b="1">
              <a:solidFill>
                <a:srgbClr val="003A63"/>
              </a:solidFill>
              <a:latin typeface="Bahnschrift" panose="020B0502040204020203" pitchFamily="34" charset="0"/>
              <a:cs typeface="Arial" panose="020B0604020202020204" pitchFamily="34" charset="0"/>
            </a:endParaRPr>
          </a:p>
          <a:p>
            <a:pPr algn="l">
              <a:lnSpc>
                <a:spcPct val="90000"/>
              </a:lnSpc>
              <a:spcBef>
                <a:spcPts val="1000"/>
              </a:spcBef>
            </a:pPr>
            <a:endParaRPr lang="cs-CZ" b="1">
              <a:solidFill>
                <a:srgbClr val="003A63"/>
              </a:solidFill>
              <a:latin typeface="Bahnschrift" panose="020B0502040204020203" pitchFamily="34" charset="0"/>
              <a:cs typeface="Arial" panose="020B0604020202020204" pitchFamily="34" charset="0"/>
            </a:endParaRPr>
          </a:p>
        </p:txBody>
      </p:sp>
      <p:sp>
        <p:nvSpPr>
          <p:cNvPr id="49" name="Obdélník: se zakulacenými horními rohy 48">
            <a:extLst>
              <a:ext uri="{FF2B5EF4-FFF2-40B4-BE49-F238E27FC236}">
                <a16:creationId xmlns:a16="http://schemas.microsoft.com/office/drawing/2014/main" id="{153864E0-5220-BB81-C353-E3DDA62ADE08}"/>
              </a:ext>
            </a:extLst>
          </p:cNvPr>
          <p:cNvSpPr/>
          <p:nvPr/>
        </p:nvSpPr>
        <p:spPr>
          <a:xfrm rot="16200000">
            <a:off x="-223126" y="5040091"/>
            <a:ext cx="2290616" cy="764356"/>
          </a:xfrm>
          <a:prstGeom prst="round2SameRect">
            <a:avLst/>
          </a:prstGeom>
          <a:solidFill>
            <a:srgbClr val="0C2444"/>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pic>
        <p:nvPicPr>
          <p:cNvPr id="50" name="Grafický objekt 49" descr="Kontrolní seznam se souvislou výplní">
            <a:extLst>
              <a:ext uri="{FF2B5EF4-FFF2-40B4-BE49-F238E27FC236}">
                <a16:creationId xmlns:a16="http://schemas.microsoft.com/office/drawing/2014/main" id="{D6D19BEE-B72C-B792-7153-ECE50598503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25049" y="5048725"/>
            <a:ext cx="747087" cy="747087"/>
          </a:xfrm>
          <a:prstGeom prst="rect">
            <a:avLst/>
          </a:prstGeom>
        </p:spPr>
      </p:pic>
      <p:sp>
        <p:nvSpPr>
          <p:cNvPr id="9" name="Obdélník: se zakulacenými rohy 8">
            <a:extLst>
              <a:ext uri="{FF2B5EF4-FFF2-40B4-BE49-F238E27FC236}">
                <a16:creationId xmlns:a16="http://schemas.microsoft.com/office/drawing/2014/main" id="{477BFF7D-34CD-CFAD-C1FA-3166CF416F84}"/>
              </a:ext>
            </a:extLst>
          </p:cNvPr>
          <p:cNvSpPr/>
          <p:nvPr/>
        </p:nvSpPr>
        <p:spPr>
          <a:xfrm>
            <a:off x="9485187" y="2950959"/>
            <a:ext cx="2370745" cy="2248131"/>
          </a:xfrm>
          <a:prstGeom prst="roundRect">
            <a:avLst/>
          </a:prstGeom>
          <a:solidFill>
            <a:schemeClr val="bg1">
              <a:lumMod val="95000"/>
            </a:schemeClr>
          </a:solidFill>
        </p:spPr>
        <p:txBody>
          <a:bodyPr vert="horz" lIns="360000" tIns="324000" rIns="108000" bIns="180000" rtlCol="0" anchor="ctr" anchorCtr="0">
            <a:noAutofit/>
          </a:bodyPr>
          <a:lstStyle/>
          <a:p>
            <a:pPr>
              <a:lnSpc>
                <a:spcPct val="90000"/>
              </a:lnSpc>
              <a:spcBef>
                <a:spcPts val="1000"/>
              </a:spcBef>
            </a:pPr>
            <a:r>
              <a:rPr lang="cs-CZ" sz="1650">
                <a:solidFill>
                  <a:srgbClr val="003A63"/>
                </a:solidFill>
                <a:latin typeface="Bahnschrift" panose="020B0502040204020203" pitchFamily="34" charset="0"/>
                <a:cs typeface="Arial" panose="020B0604020202020204" pitchFamily="34" charset="0"/>
              </a:rPr>
              <a:t>V </a:t>
            </a:r>
            <a:r>
              <a:rPr lang="cs-CZ" sz="1650" b="1">
                <a:solidFill>
                  <a:srgbClr val="003A63"/>
                </a:solidFill>
                <a:latin typeface="Bahnschrift" panose="020B0502040204020203" pitchFamily="34" charset="0"/>
                <a:cs typeface="Arial" panose="020B0604020202020204" pitchFamily="34" charset="0"/>
              </a:rPr>
              <a:t>Q1 a Q2 2026 </a:t>
            </a:r>
            <a:r>
              <a:rPr lang="cs-CZ" sz="1650">
                <a:solidFill>
                  <a:srgbClr val="003A63"/>
                </a:solidFill>
                <a:latin typeface="Bahnschrift" panose="020B0502040204020203" pitchFamily="34" charset="0"/>
                <a:cs typeface="Arial" panose="020B0604020202020204" pitchFamily="34" charset="0"/>
              </a:rPr>
              <a:t>se očekává zahájení nových projektů a zapojení zainteresovaných stran.</a:t>
            </a:r>
          </a:p>
        </p:txBody>
      </p:sp>
      <p:pic>
        <p:nvPicPr>
          <p:cNvPr id="10" name="Obrázek 9">
            <a:extLst>
              <a:ext uri="{FF2B5EF4-FFF2-40B4-BE49-F238E27FC236}">
                <a16:creationId xmlns:a16="http://schemas.microsoft.com/office/drawing/2014/main" id="{D1C5A314-C36D-B228-B39A-25F57F70D0E6}"/>
              </a:ext>
            </a:extLst>
          </p:cNvPr>
          <p:cNvPicPr>
            <a:picLocks noChangeAspect="1"/>
          </p:cNvPicPr>
          <p:nvPr/>
        </p:nvPicPr>
        <p:blipFill>
          <a:blip r:embed="rId7"/>
          <a:stretch>
            <a:fillRect/>
          </a:stretch>
        </p:blipFill>
        <p:spPr>
          <a:xfrm>
            <a:off x="9449256" y="3707337"/>
            <a:ext cx="614944" cy="774908"/>
          </a:xfrm>
          <a:prstGeom prst="rect">
            <a:avLst/>
          </a:prstGeom>
        </p:spPr>
      </p:pic>
    </p:spTree>
    <p:extLst>
      <p:ext uri="{BB962C8B-B14F-4D97-AF65-F5344CB8AC3E}">
        <p14:creationId xmlns:p14="http://schemas.microsoft.com/office/powerpoint/2010/main" val="35310861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8F2CD-08B0-AD9C-B61D-DC39299F5E57}"/>
            </a:ext>
          </a:extLst>
        </p:cNvPr>
        <p:cNvGrpSpPr/>
        <p:nvPr/>
      </p:nvGrpSpPr>
      <p:grpSpPr>
        <a:xfrm>
          <a:off x="0" y="0"/>
          <a:ext cx="0" cy="0"/>
          <a:chOff x="0" y="0"/>
          <a:chExt cx="0" cy="0"/>
        </a:xfrm>
      </p:grpSpPr>
      <p:sp>
        <p:nvSpPr>
          <p:cNvPr id="26" name="Obdélník: se zakulacenými rohy 25">
            <a:extLst>
              <a:ext uri="{FF2B5EF4-FFF2-40B4-BE49-F238E27FC236}">
                <a16:creationId xmlns:a16="http://schemas.microsoft.com/office/drawing/2014/main" id="{68C2FBC3-CA7E-441F-2A7D-340DD9F9CE95}"/>
              </a:ext>
            </a:extLst>
          </p:cNvPr>
          <p:cNvSpPr/>
          <p:nvPr/>
        </p:nvSpPr>
        <p:spPr>
          <a:xfrm>
            <a:off x="410016" y="3274527"/>
            <a:ext cx="11259870" cy="1846674"/>
          </a:xfrm>
          <a:prstGeom prst="roundRect">
            <a:avLst>
              <a:gd name="adj" fmla="val 6201"/>
            </a:avLst>
          </a:prstGeom>
          <a:solidFill>
            <a:schemeClr val="bg1">
              <a:lumMod val="95000"/>
            </a:schemeClr>
          </a:solidFill>
        </p:spPr>
        <p:txBody>
          <a:bodyPr vert="horz" lIns="936000" tIns="288000" rIns="252000" bIns="540000" rtlCol="0" anchor="t">
            <a:noAutofit/>
          </a:bodyPr>
          <a:lstStyle/>
          <a:p>
            <a:r>
              <a:rPr lang="cs-CZ" sz="2000" dirty="0">
                <a:solidFill>
                  <a:srgbClr val="003A63"/>
                </a:solidFill>
                <a:latin typeface="Bahnschrift" panose="020B0502040204020203" pitchFamily="34" charset="0"/>
              </a:rPr>
              <a:t>Do konce roku 2026 legislativní tým připraví </a:t>
            </a:r>
            <a:r>
              <a:rPr lang="cs-CZ" sz="2000" b="1" dirty="0">
                <a:solidFill>
                  <a:srgbClr val="003A63"/>
                </a:solidFill>
                <a:latin typeface="Bahnschrift" panose="020B0502040204020203" pitchFamily="34" charset="0"/>
              </a:rPr>
              <a:t>podkladové materiály týkající se institucionálního řešení DGA, NCPEH1, HDAB, NCPEH2, orgánu dozoru nad trhem </a:t>
            </a:r>
            <a:r>
              <a:rPr lang="cs-CZ" sz="2000" dirty="0">
                <a:solidFill>
                  <a:srgbClr val="003A63"/>
                </a:solidFill>
                <a:latin typeface="Bahnschrift" panose="020B0502040204020203" pitchFamily="34" charset="0"/>
              </a:rPr>
              <a:t> (</a:t>
            </a:r>
            <a:r>
              <a:rPr lang="cs-CZ" sz="2000" b="1" dirty="0">
                <a:solidFill>
                  <a:srgbClr val="003A63"/>
                </a:solidFill>
                <a:latin typeface="Bahnschrift" panose="020B0502040204020203" pitchFamily="34" charset="0"/>
              </a:rPr>
              <a:t>ustanovení sankcí za porušení nařízení EHDS)</a:t>
            </a:r>
            <a:r>
              <a:rPr lang="cs-CZ" sz="2000" dirty="0">
                <a:solidFill>
                  <a:srgbClr val="003A63"/>
                </a:solidFill>
                <a:latin typeface="Bahnschrift" panose="020B0502040204020203" pitchFamily="34" charset="0"/>
              </a:rPr>
              <a:t>, a to </a:t>
            </a:r>
            <a:r>
              <a:rPr lang="cs-CZ" sz="2000" b="1" dirty="0">
                <a:solidFill>
                  <a:srgbClr val="003A63"/>
                </a:solidFill>
                <a:latin typeface="Bahnschrift" panose="020B0502040204020203" pitchFamily="34" charset="0"/>
              </a:rPr>
              <a:t>pro vedení </a:t>
            </a:r>
            <a:r>
              <a:rPr lang="cs-CZ" sz="2000" b="1" dirty="0" err="1">
                <a:solidFill>
                  <a:srgbClr val="003A63"/>
                </a:solidFill>
                <a:latin typeface="Bahnschrift" panose="020B0502040204020203" pitchFamily="34" charset="0"/>
              </a:rPr>
              <a:t>MZd</a:t>
            </a:r>
            <a:r>
              <a:rPr lang="cs-CZ" sz="2000" b="1" dirty="0">
                <a:solidFill>
                  <a:srgbClr val="003A63"/>
                </a:solidFill>
                <a:latin typeface="Bahnschrift" panose="020B0502040204020203" pitchFamily="34" charset="0"/>
              </a:rPr>
              <a:t> k rozhodnutí </a:t>
            </a:r>
            <a:r>
              <a:rPr lang="cs-CZ" sz="2000" dirty="0">
                <a:solidFill>
                  <a:srgbClr val="003A63"/>
                </a:solidFill>
                <a:latin typeface="Bahnschrift" panose="020B0502040204020203" pitchFamily="34" charset="0"/>
              </a:rPr>
              <a:t>o tom, které subjekty budou v ČR tyto role plnit.</a:t>
            </a:r>
          </a:p>
        </p:txBody>
      </p:sp>
      <p:sp>
        <p:nvSpPr>
          <p:cNvPr id="13" name="Obdélník: se zakulacenými rohy 12">
            <a:extLst>
              <a:ext uri="{FF2B5EF4-FFF2-40B4-BE49-F238E27FC236}">
                <a16:creationId xmlns:a16="http://schemas.microsoft.com/office/drawing/2014/main" id="{8E78F9EA-8612-FEB7-7173-0B94C768777A}"/>
              </a:ext>
            </a:extLst>
          </p:cNvPr>
          <p:cNvSpPr/>
          <p:nvPr/>
        </p:nvSpPr>
        <p:spPr>
          <a:xfrm>
            <a:off x="604237" y="5562141"/>
            <a:ext cx="11065649" cy="906210"/>
          </a:xfrm>
          <a:prstGeom prst="roundRect">
            <a:avLst>
              <a:gd name="adj" fmla="val 19335"/>
            </a:avLst>
          </a:prstGeom>
          <a:solidFill>
            <a:schemeClr val="bg1">
              <a:lumMod val="95000"/>
            </a:schemeClr>
          </a:solidFill>
        </p:spPr>
        <p:txBody>
          <a:bodyPr vert="horz" lIns="900000" tIns="45720" rIns="91440" bIns="45720" rtlCol="0" anchor="ctr">
            <a:noAutofit/>
          </a:bodyPr>
          <a:lstStyle/>
          <a:p>
            <a:pPr algn="ctr">
              <a:lnSpc>
                <a:spcPct val="90000"/>
              </a:lnSpc>
              <a:spcBef>
                <a:spcPts val="1000"/>
              </a:spcBef>
            </a:pPr>
            <a:r>
              <a:rPr lang="cs-CZ" sz="2000" b="1">
                <a:solidFill>
                  <a:srgbClr val="003A63"/>
                </a:solidFill>
                <a:latin typeface="Bahnschrift" panose="020B0502040204020203" pitchFamily="34" charset="0"/>
                <a:cs typeface="Arial" panose="020B0604020202020204" pitchFamily="34" charset="0"/>
              </a:rPr>
              <a:t>Hlavním cílem týmu je příprava implementace nařízení EHDS do právního rámce ČR.</a:t>
            </a:r>
          </a:p>
        </p:txBody>
      </p:sp>
      <p:sp>
        <p:nvSpPr>
          <p:cNvPr id="18" name="Obdélník: se zakulacenými horními rohy 17">
            <a:extLst>
              <a:ext uri="{FF2B5EF4-FFF2-40B4-BE49-F238E27FC236}">
                <a16:creationId xmlns:a16="http://schemas.microsoft.com/office/drawing/2014/main" id="{9AEC3DFB-AF24-B9E3-7A16-7EF55FEF9918}"/>
              </a:ext>
            </a:extLst>
          </p:cNvPr>
          <p:cNvSpPr/>
          <p:nvPr/>
        </p:nvSpPr>
        <p:spPr>
          <a:xfrm rot="16200000">
            <a:off x="366593" y="5605565"/>
            <a:ext cx="895545" cy="808696"/>
          </a:xfrm>
          <a:prstGeom prst="round2SameRect">
            <a:avLst/>
          </a:prstGeom>
          <a:solidFill>
            <a:srgbClr val="DA212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pic>
        <p:nvPicPr>
          <p:cNvPr id="20" name="Grafický objekt 19" descr="Trefa do černého se souvislou výplní">
            <a:extLst>
              <a:ext uri="{FF2B5EF4-FFF2-40B4-BE49-F238E27FC236}">
                <a16:creationId xmlns:a16="http://schemas.microsoft.com/office/drawing/2014/main" id="{EE274A3E-1A17-92D9-1F3A-6F2E7A080A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0817" y="5697597"/>
            <a:ext cx="624629" cy="624629"/>
          </a:xfrm>
          <a:prstGeom prst="rect">
            <a:avLst/>
          </a:prstGeom>
        </p:spPr>
      </p:pic>
      <p:sp>
        <p:nvSpPr>
          <p:cNvPr id="21" name="Poloviční rámeček 20">
            <a:extLst>
              <a:ext uri="{FF2B5EF4-FFF2-40B4-BE49-F238E27FC236}">
                <a16:creationId xmlns:a16="http://schemas.microsoft.com/office/drawing/2014/main" id="{35E8CA5D-3585-63DB-B063-AA58591223A4}"/>
              </a:ext>
            </a:extLst>
          </p:cNvPr>
          <p:cNvSpPr/>
          <p:nvPr/>
        </p:nvSpPr>
        <p:spPr>
          <a:xfrm rot="13500000">
            <a:off x="5921116" y="5046459"/>
            <a:ext cx="331634" cy="331634"/>
          </a:xfrm>
          <a:prstGeom prst="halfFrame">
            <a:avLst>
              <a:gd name="adj1" fmla="val 13779"/>
              <a:gd name="adj2" fmla="val 14315"/>
            </a:avLst>
          </a:prstGeom>
          <a:solidFill>
            <a:srgbClr val="0C2444"/>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cxnSp>
        <p:nvCxnSpPr>
          <p:cNvPr id="30" name="Přímá spojnice 29">
            <a:extLst>
              <a:ext uri="{FF2B5EF4-FFF2-40B4-BE49-F238E27FC236}">
                <a16:creationId xmlns:a16="http://schemas.microsoft.com/office/drawing/2014/main" id="{5465D699-5899-C2EF-3303-61B74C848824}"/>
              </a:ext>
            </a:extLst>
          </p:cNvPr>
          <p:cNvCxnSpPr>
            <a:cxnSpLocks/>
          </p:cNvCxnSpPr>
          <p:nvPr/>
        </p:nvCxnSpPr>
        <p:spPr>
          <a:xfrm>
            <a:off x="3352800" y="1975781"/>
            <a:ext cx="1695450" cy="0"/>
          </a:xfrm>
          <a:prstGeom prst="line">
            <a:avLst/>
          </a:prstGeom>
          <a:ln w="381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Obdélník: se zakulacenými rohy 32">
            <a:extLst>
              <a:ext uri="{FF2B5EF4-FFF2-40B4-BE49-F238E27FC236}">
                <a16:creationId xmlns:a16="http://schemas.microsoft.com/office/drawing/2014/main" id="{83EA1E75-5779-8BF1-3511-D60EE54018A5}"/>
              </a:ext>
            </a:extLst>
          </p:cNvPr>
          <p:cNvSpPr/>
          <p:nvPr/>
        </p:nvSpPr>
        <p:spPr>
          <a:xfrm>
            <a:off x="5147215" y="907745"/>
            <a:ext cx="6522671" cy="2251418"/>
          </a:xfrm>
          <a:prstGeom prst="roundRect">
            <a:avLst/>
          </a:prstGeom>
          <a:solidFill>
            <a:schemeClr val="bg1">
              <a:lumMod val="95000"/>
            </a:schemeClr>
          </a:solidFill>
        </p:spPr>
        <p:txBody>
          <a:bodyPr vert="horz" lIns="1116000" tIns="108000" rIns="91440" bIns="45720" rtlCol="0" anchor="ctr">
            <a:noAutofit/>
          </a:bodyPr>
          <a:lstStyle/>
          <a:p>
            <a:pPr algn="ctr"/>
            <a:endParaRPr lang="cs-CZ">
              <a:solidFill>
                <a:srgbClr val="003A63"/>
              </a:solidFill>
              <a:latin typeface="Bahnschrift" panose="020B0502040204020203" pitchFamily="34" charset="0"/>
              <a:cs typeface="Arial" panose="020B0604020202020204" pitchFamily="34" charset="0"/>
            </a:endParaRPr>
          </a:p>
          <a:p>
            <a:endParaRPr lang="cs-CZ" sz="1700" b="1">
              <a:solidFill>
                <a:srgbClr val="003A63"/>
              </a:solidFill>
              <a:latin typeface="Bahnschrift" panose="020B0502040204020203" pitchFamily="34" charset="0"/>
              <a:cs typeface="Arial" panose="020B0604020202020204" pitchFamily="34" charset="0"/>
            </a:endParaRPr>
          </a:p>
          <a:p>
            <a:r>
              <a:rPr lang="cs-CZ" sz="1950" b="1">
                <a:solidFill>
                  <a:srgbClr val="003A63"/>
                </a:solidFill>
                <a:latin typeface="Bahnschrift" panose="020B0502040204020203" pitchFamily="34" charset="0"/>
                <a:cs typeface="Arial" panose="020B0604020202020204" pitchFamily="34" charset="0"/>
              </a:rPr>
              <a:t>Gestor legislativy: </a:t>
            </a:r>
          </a:p>
          <a:p>
            <a:r>
              <a:rPr lang="cs-CZ" sz="1950">
                <a:solidFill>
                  <a:srgbClr val="003A63"/>
                </a:solidFill>
                <a:latin typeface="Bahnschrift" panose="020B0502040204020203" pitchFamily="34" charset="0"/>
                <a:cs typeface="Arial" panose="020B0604020202020204" pitchFamily="34" charset="0"/>
              </a:rPr>
              <a:t>JUDr. Radek Policar</a:t>
            </a:r>
            <a:endParaRPr lang="cs-CZ" sz="1950" b="1">
              <a:solidFill>
                <a:srgbClr val="003A63"/>
              </a:solidFill>
              <a:latin typeface="Bahnschrift" panose="020B0502040204020203" pitchFamily="34" charset="0"/>
            </a:endParaRPr>
          </a:p>
          <a:p>
            <a:r>
              <a:rPr lang="cs-CZ" sz="1950" b="1">
                <a:solidFill>
                  <a:srgbClr val="003A63"/>
                </a:solidFill>
                <a:latin typeface="Bahnschrift" panose="020B0502040204020203" pitchFamily="34" charset="0"/>
              </a:rPr>
              <a:t>Legislativní tým: </a:t>
            </a:r>
          </a:p>
          <a:p>
            <a:r>
              <a:rPr lang="cs-CZ" sz="1950">
                <a:solidFill>
                  <a:srgbClr val="003A63"/>
                </a:solidFill>
                <a:latin typeface="Bahnschrift" panose="020B0502040204020203" pitchFamily="34" charset="0"/>
              </a:rPr>
              <a:t>JUDr. Mgr. Vladimíra Těšitelová, LL.M </a:t>
            </a:r>
          </a:p>
          <a:p>
            <a:r>
              <a:rPr lang="cs-CZ" sz="1950">
                <a:solidFill>
                  <a:srgbClr val="003A63"/>
                </a:solidFill>
                <a:latin typeface="Bahnschrift" panose="020B0502040204020203" pitchFamily="34" charset="0"/>
              </a:rPr>
              <a:t>Mgr. Jan </a:t>
            </a:r>
            <a:r>
              <a:rPr lang="cs-CZ" sz="1950" err="1">
                <a:solidFill>
                  <a:srgbClr val="003A63"/>
                </a:solidFill>
                <a:latin typeface="Bahnschrift" panose="020B0502040204020203" pitchFamily="34" charset="0"/>
              </a:rPr>
              <a:t>Knytl</a:t>
            </a:r>
            <a:r>
              <a:rPr lang="cs-CZ" sz="1950">
                <a:solidFill>
                  <a:srgbClr val="003A63"/>
                </a:solidFill>
                <a:latin typeface="Bahnschrift" panose="020B0502040204020203" pitchFamily="34" charset="0"/>
              </a:rPr>
              <a:t> </a:t>
            </a:r>
          </a:p>
          <a:p>
            <a:r>
              <a:rPr lang="cs-CZ" sz="1950">
                <a:solidFill>
                  <a:srgbClr val="003A63"/>
                </a:solidFill>
                <a:latin typeface="Bahnschrift" panose="020B0502040204020203" pitchFamily="34" charset="0"/>
              </a:rPr>
              <a:t>Mgr. Daniel Klimeš</a:t>
            </a:r>
          </a:p>
          <a:p>
            <a:r>
              <a:rPr lang="cs-CZ" sz="1950">
                <a:solidFill>
                  <a:srgbClr val="003A63"/>
                </a:solidFill>
                <a:latin typeface="Bahnschrift" panose="020B0502040204020203" pitchFamily="34" charset="0"/>
              </a:rPr>
              <a:t>Mgr. Marek Matějovský</a:t>
            </a:r>
          </a:p>
          <a:p>
            <a:endParaRPr lang="cs-CZ">
              <a:solidFill>
                <a:srgbClr val="003A63"/>
              </a:solidFill>
              <a:latin typeface="Bahnschrift" panose="020B0502040204020203" pitchFamily="34" charset="0"/>
            </a:endParaRPr>
          </a:p>
          <a:p>
            <a:endParaRPr lang="cs-CZ">
              <a:solidFill>
                <a:srgbClr val="003A63"/>
              </a:solidFill>
              <a:latin typeface="Bahnschrift" panose="020B0502040204020203" pitchFamily="34" charset="0"/>
              <a:cs typeface="Arial" panose="020B0604020202020204" pitchFamily="34" charset="0"/>
            </a:endParaRPr>
          </a:p>
        </p:txBody>
      </p:sp>
      <p:sp>
        <p:nvSpPr>
          <p:cNvPr id="40" name="Obdélník: se zakulacenými rohy 39">
            <a:extLst>
              <a:ext uri="{FF2B5EF4-FFF2-40B4-BE49-F238E27FC236}">
                <a16:creationId xmlns:a16="http://schemas.microsoft.com/office/drawing/2014/main" id="{1286DB62-8918-D6D4-DEBC-6BCB8D7365EE}"/>
              </a:ext>
            </a:extLst>
          </p:cNvPr>
          <p:cNvSpPr/>
          <p:nvPr/>
        </p:nvSpPr>
        <p:spPr>
          <a:xfrm>
            <a:off x="410016" y="907745"/>
            <a:ext cx="2872963" cy="2251411"/>
          </a:xfrm>
          <a:prstGeom prst="roundRect">
            <a:avLst/>
          </a:prstGeom>
          <a:solidFill>
            <a:srgbClr val="3F7AA8"/>
          </a:solidFill>
        </p:spPr>
        <p:txBody>
          <a:bodyPr vert="horz" lIns="91440" tIns="72000" rIns="91440" bIns="45720" rtlCol="0" anchor="ctr">
            <a:noAutofit/>
          </a:bodyPr>
          <a:lstStyle/>
          <a:p>
            <a:pPr algn="ctr">
              <a:lnSpc>
                <a:spcPct val="90000"/>
              </a:lnSpc>
              <a:spcBef>
                <a:spcPts val="1000"/>
              </a:spcBef>
            </a:pPr>
            <a:r>
              <a:rPr lang="cs-CZ" sz="2000" dirty="0">
                <a:solidFill>
                  <a:schemeClr val="bg1">
                    <a:lumMod val="95000"/>
                  </a:schemeClr>
                </a:solidFill>
                <a:latin typeface="Bahnschrift" panose="020B0502040204020203" pitchFamily="34" charset="0"/>
              </a:rPr>
              <a:t>Legislativní tým EHDS byl </a:t>
            </a:r>
            <a:r>
              <a:rPr lang="cs-CZ" sz="2000" b="1" dirty="0">
                <a:solidFill>
                  <a:schemeClr val="bg1">
                    <a:lumMod val="95000"/>
                  </a:schemeClr>
                </a:solidFill>
                <a:latin typeface="Bahnschrift" panose="020B0502040204020203" pitchFamily="34" charset="0"/>
              </a:rPr>
              <a:t>oficiálně ustanoven </a:t>
            </a:r>
            <a:r>
              <a:rPr lang="cs-CZ" sz="2000" dirty="0">
                <a:solidFill>
                  <a:schemeClr val="bg1">
                    <a:lumMod val="95000"/>
                  </a:schemeClr>
                </a:solidFill>
                <a:latin typeface="Bahnschrift" panose="020B0502040204020203" pitchFamily="34" charset="0"/>
              </a:rPr>
              <a:t>na poradě vedení </a:t>
            </a:r>
            <a:r>
              <a:rPr lang="cs-CZ" sz="2000" dirty="0" err="1">
                <a:solidFill>
                  <a:schemeClr val="bg1">
                    <a:lumMod val="95000"/>
                  </a:schemeClr>
                </a:solidFill>
                <a:latin typeface="Bahnschrift" panose="020B0502040204020203" pitchFamily="34" charset="0"/>
              </a:rPr>
              <a:t>MZd</a:t>
            </a:r>
            <a:r>
              <a:rPr lang="cs-CZ" sz="2000" dirty="0">
                <a:solidFill>
                  <a:schemeClr val="bg1">
                    <a:lumMod val="95000"/>
                  </a:schemeClr>
                </a:solidFill>
                <a:latin typeface="Bahnschrift" panose="020B0502040204020203" pitchFamily="34" charset="0"/>
              </a:rPr>
              <a:t> dne 18.11.</a:t>
            </a:r>
          </a:p>
        </p:txBody>
      </p:sp>
      <p:sp>
        <p:nvSpPr>
          <p:cNvPr id="41" name="Obdélník: se zakulacenými horními rohy 40">
            <a:extLst>
              <a:ext uri="{FF2B5EF4-FFF2-40B4-BE49-F238E27FC236}">
                <a16:creationId xmlns:a16="http://schemas.microsoft.com/office/drawing/2014/main" id="{80397FD7-88BF-A2C7-1CB4-D68B82DDD32F}"/>
              </a:ext>
            </a:extLst>
          </p:cNvPr>
          <p:cNvSpPr/>
          <p:nvPr/>
        </p:nvSpPr>
        <p:spPr>
          <a:xfrm rot="16200000">
            <a:off x="4478582" y="1576379"/>
            <a:ext cx="2251417" cy="914150"/>
          </a:xfrm>
          <a:prstGeom prst="round2Same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pic>
        <p:nvPicPr>
          <p:cNvPr id="42" name="Grafický objekt 41" descr="Uživatel se souvislou výplní">
            <a:extLst>
              <a:ext uri="{FF2B5EF4-FFF2-40B4-BE49-F238E27FC236}">
                <a16:creationId xmlns:a16="http://schemas.microsoft.com/office/drawing/2014/main" id="{77506C47-32C9-2DD9-542C-361F2A16F7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8727" y="1610806"/>
            <a:ext cx="711125" cy="812097"/>
          </a:xfrm>
          <a:prstGeom prst="rect">
            <a:avLst/>
          </a:prstGeom>
        </p:spPr>
      </p:pic>
      <p:pic>
        <p:nvPicPr>
          <p:cNvPr id="2" name="Obrázek 1">
            <a:extLst>
              <a:ext uri="{FF2B5EF4-FFF2-40B4-BE49-F238E27FC236}">
                <a16:creationId xmlns:a16="http://schemas.microsoft.com/office/drawing/2014/main" id="{0F356329-F933-25E8-EA52-F48F42879DF5}"/>
              </a:ext>
            </a:extLst>
          </p:cNvPr>
          <p:cNvPicPr>
            <a:picLocks noChangeAspect="1"/>
          </p:cNvPicPr>
          <p:nvPr/>
        </p:nvPicPr>
        <p:blipFill>
          <a:blip r:embed="rId7"/>
          <a:stretch>
            <a:fillRect/>
          </a:stretch>
        </p:blipFill>
        <p:spPr>
          <a:xfrm>
            <a:off x="728124" y="3810410"/>
            <a:ext cx="614944" cy="774908"/>
          </a:xfrm>
          <a:prstGeom prst="rect">
            <a:avLst/>
          </a:prstGeom>
        </p:spPr>
      </p:pic>
      <p:sp>
        <p:nvSpPr>
          <p:cNvPr id="3" name="Obdélník 2">
            <a:extLst>
              <a:ext uri="{FF2B5EF4-FFF2-40B4-BE49-F238E27FC236}">
                <a16:creationId xmlns:a16="http://schemas.microsoft.com/office/drawing/2014/main" id="{185F4F2B-8008-F7A0-7907-3B21A94C72DB}"/>
              </a:ext>
            </a:extLst>
          </p:cNvPr>
          <p:cNvSpPr/>
          <p:nvPr/>
        </p:nvSpPr>
        <p:spPr>
          <a:xfrm>
            <a:off x="410016" y="704530"/>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4" name="Title 1">
            <a:extLst>
              <a:ext uri="{FF2B5EF4-FFF2-40B4-BE49-F238E27FC236}">
                <a16:creationId xmlns:a16="http://schemas.microsoft.com/office/drawing/2014/main" id="{5E8AE819-ED23-BD29-9BF6-D8108A8B5996}"/>
              </a:ext>
            </a:extLst>
          </p:cNvPr>
          <p:cNvSpPr txBox="1">
            <a:spLocks/>
          </p:cNvSpPr>
          <p:nvPr/>
        </p:nvSpPr>
        <p:spPr>
          <a:xfrm>
            <a:off x="300864" y="249927"/>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a:latin typeface="Bahnschrift" panose="020B0502040204020203" pitchFamily="34" charset="0"/>
                <a:cs typeface="Arial" panose="020B0604020202020204" pitchFamily="34" charset="0"/>
              </a:rPr>
              <a:t>Legislativní tým</a:t>
            </a:r>
          </a:p>
        </p:txBody>
      </p:sp>
    </p:spTree>
    <p:extLst>
      <p:ext uri="{BB962C8B-B14F-4D97-AF65-F5344CB8AC3E}">
        <p14:creationId xmlns:p14="http://schemas.microsoft.com/office/powerpoint/2010/main" val="6846256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EDA17-B40C-2498-64B3-1906FF80976D}"/>
            </a:ext>
          </a:extLst>
        </p:cNvPr>
        <p:cNvGrpSpPr/>
        <p:nvPr/>
      </p:nvGrpSpPr>
      <p:grpSpPr>
        <a:xfrm>
          <a:off x="0" y="0"/>
          <a:ext cx="0" cy="0"/>
          <a:chOff x="0" y="0"/>
          <a:chExt cx="0" cy="0"/>
        </a:xfrm>
      </p:grpSpPr>
      <p:sp>
        <p:nvSpPr>
          <p:cNvPr id="2" name="Obdélník: se zakulacenými rohy 1">
            <a:extLst>
              <a:ext uri="{FF2B5EF4-FFF2-40B4-BE49-F238E27FC236}">
                <a16:creationId xmlns:a16="http://schemas.microsoft.com/office/drawing/2014/main" id="{56491ED2-57E3-6375-F140-7A8B6DBCBBE5}"/>
              </a:ext>
            </a:extLst>
          </p:cNvPr>
          <p:cNvSpPr/>
          <p:nvPr/>
        </p:nvSpPr>
        <p:spPr>
          <a:xfrm>
            <a:off x="410016" y="888533"/>
            <a:ext cx="11310276" cy="561561"/>
          </a:xfrm>
          <a:prstGeom prst="roundRect">
            <a:avLst>
              <a:gd name="adj" fmla="val 19335"/>
            </a:avLst>
          </a:prstGeom>
          <a:solidFill>
            <a:schemeClr val="bg1">
              <a:lumMod val="95000"/>
            </a:schemeClr>
          </a:solidFill>
        </p:spPr>
        <p:txBody>
          <a:bodyPr vert="horz" lIns="144000" tIns="45720" rIns="91440" bIns="45720" rtlCol="0" anchor="ctr">
            <a:noAutofit/>
          </a:bodyPr>
          <a:lstStyle/>
          <a:p>
            <a:pPr algn="ctr">
              <a:lnSpc>
                <a:spcPct val="90000"/>
              </a:lnSpc>
              <a:spcBef>
                <a:spcPts val="1000"/>
              </a:spcBef>
            </a:pPr>
            <a:r>
              <a:rPr lang="cs-CZ" sz="1700">
                <a:solidFill>
                  <a:srgbClr val="003A63"/>
                </a:solidFill>
                <a:latin typeface="Bahnschrift" panose="020B0502040204020203" pitchFamily="34" charset="0"/>
                <a:cs typeface="Arial" panose="020B0604020202020204" pitchFamily="34" charset="0"/>
              </a:rPr>
              <a:t>Členské státy do </a:t>
            </a:r>
            <a:r>
              <a:rPr lang="cs-CZ" sz="1700" b="1">
                <a:solidFill>
                  <a:srgbClr val="003A63"/>
                </a:solidFill>
                <a:latin typeface="Bahnschrift" panose="020B0502040204020203" pitchFamily="34" charset="0"/>
                <a:cs typeface="Arial" panose="020B0604020202020204" pitchFamily="34" charset="0"/>
              </a:rPr>
              <a:t>26. března 2027 </a:t>
            </a:r>
            <a:r>
              <a:rPr lang="cs-CZ" sz="1700">
                <a:solidFill>
                  <a:srgbClr val="003A63"/>
                </a:solidFill>
                <a:latin typeface="Bahnschrift" panose="020B0502040204020203" pitchFamily="34" charset="0"/>
                <a:cs typeface="Arial" panose="020B0604020202020204" pitchFamily="34" charset="0"/>
              </a:rPr>
              <a:t>musí</a:t>
            </a:r>
            <a:r>
              <a:rPr lang="cs-CZ" sz="1700" b="1">
                <a:solidFill>
                  <a:srgbClr val="003A63"/>
                </a:solidFill>
                <a:latin typeface="Bahnschrift" panose="020B0502040204020203" pitchFamily="34" charset="0"/>
                <a:cs typeface="Arial" panose="020B0604020202020204" pitchFamily="34" charset="0"/>
              </a:rPr>
              <a:t> </a:t>
            </a:r>
            <a:r>
              <a:rPr lang="cs-CZ" sz="1700">
                <a:solidFill>
                  <a:srgbClr val="003A63"/>
                </a:solidFill>
                <a:latin typeface="Bahnschrift" panose="020B0502040204020203" pitchFamily="34" charset="0"/>
                <a:cs typeface="Arial" panose="020B0604020202020204" pitchFamily="34" charset="0"/>
              </a:rPr>
              <a:t>sdělit Evropské Komisi </a:t>
            </a:r>
            <a:r>
              <a:rPr lang="cs-CZ" sz="1700" b="1">
                <a:solidFill>
                  <a:srgbClr val="003A63"/>
                </a:solidFill>
                <a:latin typeface="Bahnschrift" panose="020B0502040204020203" pitchFamily="34" charset="0"/>
                <a:cs typeface="Arial" panose="020B0604020202020204" pitchFamily="34" charset="0"/>
              </a:rPr>
              <a:t>totožnost správních orgánů EHDS. </a:t>
            </a:r>
          </a:p>
        </p:txBody>
      </p:sp>
      <p:grpSp>
        <p:nvGrpSpPr>
          <p:cNvPr id="50" name="Skupina 49">
            <a:extLst>
              <a:ext uri="{FF2B5EF4-FFF2-40B4-BE49-F238E27FC236}">
                <a16:creationId xmlns:a16="http://schemas.microsoft.com/office/drawing/2014/main" id="{F8CA2323-3FA5-D67F-C8C2-55849B91902A}"/>
              </a:ext>
            </a:extLst>
          </p:cNvPr>
          <p:cNvGrpSpPr/>
          <p:nvPr/>
        </p:nvGrpSpPr>
        <p:grpSpPr>
          <a:xfrm>
            <a:off x="4460888" y="4299878"/>
            <a:ext cx="3240000" cy="3330000"/>
            <a:chOff x="4539735" y="3429000"/>
            <a:chExt cx="3240000" cy="3330000"/>
          </a:xfrm>
        </p:grpSpPr>
        <p:sp>
          <p:nvSpPr>
            <p:cNvPr id="44" name="Google Shape;117;p28">
              <a:extLst>
                <a:ext uri="{FF2B5EF4-FFF2-40B4-BE49-F238E27FC236}">
                  <a16:creationId xmlns:a16="http://schemas.microsoft.com/office/drawing/2014/main" id="{463F862C-1922-3F86-58ED-0C6776D76BA8}"/>
                </a:ext>
              </a:extLst>
            </p:cNvPr>
            <p:cNvSpPr/>
            <p:nvPr/>
          </p:nvSpPr>
          <p:spPr>
            <a:xfrm>
              <a:off x="4539735" y="3519000"/>
              <a:ext cx="3240000" cy="3240000"/>
            </a:xfrm>
            <a:prstGeom prst="blockArc">
              <a:avLst>
                <a:gd name="adj1" fmla="val 10800000"/>
                <a:gd name="adj2" fmla="val 21576841"/>
                <a:gd name="adj3" fmla="val 0"/>
              </a:avLst>
            </a:prstGeom>
            <a:solidFill>
              <a:schemeClr val="accent1"/>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5" name="Google Shape;118;p28">
              <a:extLst>
                <a:ext uri="{FF2B5EF4-FFF2-40B4-BE49-F238E27FC236}">
                  <a16:creationId xmlns:a16="http://schemas.microsoft.com/office/drawing/2014/main" id="{166BD5DD-6193-D6BB-71E0-78D13E83F48D}"/>
                </a:ext>
              </a:extLst>
            </p:cNvPr>
            <p:cNvSpPr/>
            <p:nvPr/>
          </p:nvSpPr>
          <p:spPr>
            <a:xfrm>
              <a:off x="4539735" y="4540432"/>
              <a:ext cx="180000" cy="180000"/>
            </a:xfrm>
            <a:prstGeom prst="ellipse">
              <a:avLst/>
            </a:prstGeom>
            <a:solidFill>
              <a:schemeClr val="bg2">
                <a:lumMod val="50000"/>
              </a:schemeClr>
            </a:solidFill>
            <a:ln>
              <a:solidFill>
                <a:schemeClr val="bg2">
                  <a:lumMod val="50000"/>
                </a:schemeClr>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 name="Google Shape;121;p28">
              <a:extLst>
                <a:ext uri="{FF2B5EF4-FFF2-40B4-BE49-F238E27FC236}">
                  <a16:creationId xmlns:a16="http://schemas.microsoft.com/office/drawing/2014/main" id="{DD254C85-92D6-C6EF-F5C8-A05E099CFC37}"/>
                </a:ext>
              </a:extLst>
            </p:cNvPr>
            <p:cNvSpPr/>
            <p:nvPr/>
          </p:nvSpPr>
          <p:spPr>
            <a:xfrm>
              <a:off x="5106279" y="3755887"/>
              <a:ext cx="180000" cy="180000"/>
            </a:xfrm>
            <a:prstGeom prst="ellipse">
              <a:avLst/>
            </a:prstGeom>
            <a:solidFill>
              <a:srgbClr val="3F7A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 name="Google Shape;120;p28">
              <a:extLst>
                <a:ext uri="{FF2B5EF4-FFF2-40B4-BE49-F238E27FC236}">
                  <a16:creationId xmlns:a16="http://schemas.microsoft.com/office/drawing/2014/main" id="{DF96EDF8-1CA5-68D0-37C9-EE631A466389}"/>
                </a:ext>
              </a:extLst>
            </p:cNvPr>
            <p:cNvSpPr/>
            <p:nvPr/>
          </p:nvSpPr>
          <p:spPr>
            <a:xfrm>
              <a:off x="6069735" y="3429000"/>
              <a:ext cx="180000" cy="180000"/>
            </a:xfrm>
            <a:prstGeom prst="ellipse">
              <a:avLst/>
            </a:prstGeom>
            <a:solidFill>
              <a:srgbClr val="0C2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 name="Google Shape;121;p28">
              <a:extLst>
                <a:ext uri="{FF2B5EF4-FFF2-40B4-BE49-F238E27FC236}">
                  <a16:creationId xmlns:a16="http://schemas.microsoft.com/office/drawing/2014/main" id="{6FCD5F02-AEAF-9F0D-32CD-097A14539DFD}"/>
                </a:ext>
              </a:extLst>
            </p:cNvPr>
            <p:cNvSpPr/>
            <p:nvPr/>
          </p:nvSpPr>
          <p:spPr>
            <a:xfrm>
              <a:off x="7019127" y="3729217"/>
              <a:ext cx="180000" cy="180000"/>
            </a:xfrm>
            <a:prstGeom prst="ellipse">
              <a:avLst/>
            </a:prstGeom>
            <a:solidFill>
              <a:schemeClr val="bg2">
                <a:lumMod val="90000"/>
              </a:schemeClr>
            </a:solidFill>
            <a:ln>
              <a:solidFill>
                <a:schemeClr val="bg2">
                  <a:lumMod val="90000"/>
                </a:schemeClr>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 name="Google Shape;121;p28">
              <a:extLst>
                <a:ext uri="{FF2B5EF4-FFF2-40B4-BE49-F238E27FC236}">
                  <a16:creationId xmlns:a16="http://schemas.microsoft.com/office/drawing/2014/main" id="{3EBACF99-058E-70DC-9429-D7E3F313DBA4}"/>
                </a:ext>
              </a:extLst>
            </p:cNvPr>
            <p:cNvSpPr/>
            <p:nvPr/>
          </p:nvSpPr>
          <p:spPr>
            <a:xfrm>
              <a:off x="7599735" y="4540432"/>
              <a:ext cx="180000" cy="180000"/>
            </a:xfrm>
            <a:prstGeom prst="ellipse">
              <a:avLst/>
            </a:prstGeom>
            <a:solidFill>
              <a:srgbClr val="C00000"/>
            </a:solidFill>
            <a:ln>
              <a:solidFill>
                <a:srgbClr val="C00000"/>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51" name="Ovál 50">
            <a:extLst>
              <a:ext uri="{FF2B5EF4-FFF2-40B4-BE49-F238E27FC236}">
                <a16:creationId xmlns:a16="http://schemas.microsoft.com/office/drawing/2014/main" id="{A9C7996C-4834-E3AF-A44B-50225AEEE5A4}"/>
              </a:ext>
            </a:extLst>
          </p:cNvPr>
          <p:cNvSpPr/>
          <p:nvPr/>
        </p:nvSpPr>
        <p:spPr>
          <a:xfrm>
            <a:off x="3542083" y="5051310"/>
            <a:ext cx="720000" cy="720000"/>
          </a:xfrm>
          <a:prstGeom prst="ellipse">
            <a:avLst/>
          </a:prstGeom>
          <a:solidFill>
            <a:schemeClr val="bg2">
              <a:lumMod val="50000"/>
            </a:schemeClr>
          </a:solidFill>
          <a:ln>
            <a:solidFill>
              <a:schemeClr val="bg2">
                <a:lumMod val="75000"/>
              </a:schemeClr>
            </a:solidFill>
          </a:ln>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52" name="Ovál 51">
            <a:extLst>
              <a:ext uri="{FF2B5EF4-FFF2-40B4-BE49-F238E27FC236}">
                <a16:creationId xmlns:a16="http://schemas.microsoft.com/office/drawing/2014/main" id="{DF92B4B7-7D56-8FEB-7577-745639420C61}"/>
              </a:ext>
            </a:extLst>
          </p:cNvPr>
          <p:cNvSpPr/>
          <p:nvPr/>
        </p:nvSpPr>
        <p:spPr>
          <a:xfrm>
            <a:off x="4280888" y="3758563"/>
            <a:ext cx="720000" cy="720000"/>
          </a:xfrm>
          <a:prstGeom prst="ellipse">
            <a:avLst/>
          </a:prstGeom>
          <a:solidFill>
            <a:srgbClr val="3F7AA8"/>
          </a:solidFill>
          <a:ln>
            <a:solidFill>
              <a:srgbClr val="3F7AA8"/>
            </a:solidFill>
          </a:ln>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53" name="Ovál 52">
            <a:extLst>
              <a:ext uri="{FF2B5EF4-FFF2-40B4-BE49-F238E27FC236}">
                <a16:creationId xmlns:a16="http://schemas.microsoft.com/office/drawing/2014/main" id="{7A134A55-6626-3145-566E-C99497ACCBC7}"/>
              </a:ext>
            </a:extLst>
          </p:cNvPr>
          <p:cNvSpPr/>
          <p:nvPr/>
        </p:nvSpPr>
        <p:spPr>
          <a:xfrm>
            <a:off x="5720888" y="3319160"/>
            <a:ext cx="720000" cy="720000"/>
          </a:xfrm>
          <a:prstGeom prst="ellipse">
            <a:avLst/>
          </a:prstGeom>
          <a:solidFill>
            <a:srgbClr val="093562"/>
          </a:solidFill>
          <a:ln>
            <a:solidFill>
              <a:srgbClr val="093562"/>
            </a:solidFill>
          </a:ln>
        </p:spPr>
        <p:txBody>
          <a:bodyPr vert="horz" lIns="91440" tIns="45720" rIns="91440" bIns="45720" rtlCol="0" anchor="t">
            <a:noAutofit/>
          </a:bodyPr>
          <a:lstStyle/>
          <a:p>
            <a:pPr algn="l">
              <a:lnSpc>
                <a:spcPct val="90000"/>
              </a:lnSpc>
              <a:spcBef>
                <a:spcPts val="1000"/>
              </a:spcBef>
            </a:pPr>
            <a:endParaRPr lang="cs-CZ" sz="1200" dirty="0">
              <a:solidFill>
                <a:schemeClr val="bg1"/>
              </a:solidFill>
              <a:latin typeface="Century Gothic" panose="020B0502020202020204" pitchFamily="34" charset="0"/>
            </a:endParaRPr>
          </a:p>
        </p:txBody>
      </p:sp>
      <p:sp>
        <p:nvSpPr>
          <p:cNvPr id="54" name="Ovál 53">
            <a:extLst>
              <a:ext uri="{FF2B5EF4-FFF2-40B4-BE49-F238E27FC236}">
                <a16:creationId xmlns:a16="http://schemas.microsoft.com/office/drawing/2014/main" id="{612C37EF-F443-032A-E41B-465FDB3E6BDC}"/>
              </a:ext>
            </a:extLst>
          </p:cNvPr>
          <p:cNvSpPr/>
          <p:nvPr/>
        </p:nvSpPr>
        <p:spPr>
          <a:xfrm>
            <a:off x="7336745" y="3758563"/>
            <a:ext cx="720000" cy="720000"/>
          </a:xfrm>
          <a:prstGeom prst="ellipse">
            <a:avLst/>
          </a:prstGeom>
          <a:solidFill>
            <a:schemeClr val="bg2">
              <a:lumMod val="90000"/>
            </a:schemeClr>
          </a:solidFill>
          <a:ln>
            <a:solidFill>
              <a:schemeClr val="bg2">
                <a:lumMod val="90000"/>
              </a:schemeClr>
            </a:solidFill>
          </a:ln>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55" name="Ovál 54">
            <a:extLst>
              <a:ext uri="{FF2B5EF4-FFF2-40B4-BE49-F238E27FC236}">
                <a16:creationId xmlns:a16="http://schemas.microsoft.com/office/drawing/2014/main" id="{144F9A8D-1FEE-3B34-67A2-2228DEAC0DFA}"/>
              </a:ext>
            </a:extLst>
          </p:cNvPr>
          <p:cNvSpPr/>
          <p:nvPr/>
        </p:nvSpPr>
        <p:spPr>
          <a:xfrm>
            <a:off x="7899693" y="5051310"/>
            <a:ext cx="720000" cy="720000"/>
          </a:xfrm>
          <a:prstGeom prst="ellipse">
            <a:avLst/>
          </a:prstGeom>
          <a:solidFill>
            <a:srgbClr val="C00000"/>
          </a:solidFill>
          <a:ln>
            <a:solidFill>
              <a:srgbClr val="C00000"/>
            </a:solidFill>
          </a:ln>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64" name="Obdélník: se zakulacenými rohy 63">
            <a:extLst>
              <a:ext uri="{FF2B5EF4-FFF2-40B4-BE49-F238E27FC236}">
                <a16:creationId xmlns:a16="http://schemas.microsoft.com/office/drawing/2014/main" id="{4FBF0FF5-56B5-FB27-C478-5EE71455AFFB}"/>
              </a:ext>
            </a:extLst>
          </p:cNvPr>
          <p:cNvSpPr/>
          <p:nvPr/>
        </p:nvSpPr>
        <p:spPr>
          <a:xfrm>
            <a:off x="585230" y="4486742"/>
            <a:ext cx="2600996" cy="1604907"/>
          </a:xfrm>
          <a:prstGeom prst="roundRect">
            <a:avLst/>
          </a:prstGeom>
          <a:solidFill>
            <a:schemeClr val="bg1"/>
          </a:solidFill>
          <a:ln w="28575">
            <a:solidFill>
              <a:srgbClr val="3F7AA8"/>
            </a:solidFill>
          </a:ln>
        </p:spPr>
        <p:style>
          <a:lnRef idx="2">
            <a:schemeClr val="accent1">
              <a:shade val="15000"/>
            </a:schemeClr>
          </a:lnRef>
          <a:fillRef idx="1">
            <a:schemeClr val="accent1"/>
          </a:fillRef>
          <a:effectRef idx="0">
            <a:schemeClr val="accent1"/>
          </a:effectRef>
          <a:fontRef idx="minor">
            <a:schemeClr val="lt1"/>
          </a:fontRef>
        </p:style>
        <p:txBody>
          <a:bodyPr tIns="0" bIns="252000" rtlCol="0" anchor="ctr"/>
          <a:lstStyle/>
          <a:p>
            <a:endParaRPr lang="cs-CZ" sz="1600" b="1">
              <a:solidFill>
                <a:srgbClr val="003A63"/>
              </a:solidFill>
              <a:latin typeface="Bahnschrift" panose="020B0502040204020203" pitchFamily="34" charset="0"/>
            </a:endParaRPr>
          </a:p>
          <a:p>
            <a:pPr algn="ctr"/>
            <a:r>
              <a:rPr lang="cs-CZ" sz="1600" b="1">
                <a:solidFill>
                  <a:srgbClr val="003A63"/>
                </a:solidFill>
                <a:latin typeface="Bahnschrift" panose="020B0502040204020203" pitchFamily="34" charset="0"/>
              </a:rPr>
              <a:t>Orgán pro digitální zdravotnictví (DGA)</a:t>
            </a:r>
          </a:p>
          <a:p>
            <a:pPr algn="ctr"/>
            <a:r>
              <a:rPr lang="cs-CZ" sz="1600">
                <a:solidFill>
                  <a:srgbClr val="003A63"/>
                </a:solidFill>
                <a:latin typeface="Bahnschrift" panose="020B0502040204020203" pitchFamily="34" charset="0"/>
              </a:rPr>
              <a:t>Zodpovědný za primární využívání zdrav. údajů</a:t>
            </a:r>
          </a:p>
          <a:p>
            <a:r>
              <a:rPr lang="cs-CZ" sz="1600" b="1">
                <a:solidFill>
                  <a:srgbClr val="003A63"/>
                </a:solidFill>
                <a:latin typeface="Bahnschrift" panose="020B0502040204020203" pitchFamily="34" charset="0"/>
              </a:rPr>
              <a:t>Návrh řešení: </a:t>
            </a:r>
            <a:r>
              <a:rPr lang="cs-CZ" sz="1600" err="1">
                <a:solidFill>
                  <a:srgbClr val="003A63"/>
                </a:solidFill>
                <a:latin typeface="Bahnschrift" panose="020B0502040204020203" pitchFamily="34" charset="0"/>
              </a:rPr>
              <a:t>MZd</a:t>
            </a:r>
            <a:r>
              <a:rPr lang="cs-CZ" sz="1600">
                <a:solidFill>
                  <a:srgbClr val="003A63"/>
                </a:solidFill>
                <a:latin typeface="Bahnschrift" panose="020B0502040204020203" pitchFamily="34" charset="0"/>
              </a:rPr>
              <a:t>, nový orgán</a:t>
            </a:r>
          </a:p>
        </p:txBody>
      </p:sp>
      <p:sp>
        <p:nvSpPr>
          <p:cNvPr id="65" name="Obdélník: se zakulacenými rohy 64">
            <a:extLst>
              <a:ext uri="{FF2B5EF4-FFF2-40B4-BE49-F238E27FC236}">
                <a16:creationId xmlns:a16="http://schemas.microsoft.com/office/drawing/2014/main" id="{22D01EC1-C62F-5E17-261B-FCCB88CE8D94}"/>
              </a:ext>
            </a:extLst>
          </p:cNvPr>
          <p:cNvSpPr/>
          <p:nvPr/>
        </p:nvSpPr>
        <p:spPr>
          <a:xfrm>
            <a:off x="1531594" y="2626546"/>
            <a:ext cx="2600996" cy="1604907"/>
          </a:xfrm>
          <a:prstGeom prst="roundRect">
            <a:avLst/>
          </a:prstGeom>
          <a:solidFill>
            <a:schemeClr val="bg1"/>
          </a:solidFill>
          <a:ln w="28575">
            <a:solidFill>
              <a:srgbClr val="3F7AA8"/>
            </a:solidFill>
          </a:ln>
        </p:spPr>
        <p:style>
          <a:lnRef idx="2">
            <a:schemeClr val="accent1">
              <a:shade val="15000"/>
            </a:schemeClr>
          </a:lnRef>
          <a:fillRef idx="1">
            <a:schemeClr val="accent1"/>
          </a:fillRef>
          <a:effectRef idx="0">
            <a:schemeClr val="accent1"/>
          </a:effectRef>
          <a:fontRef idx="minor">
            <a:schemeClr val="lt1"/>
          </a:fontRef>
        </p:style>
        <p:txBody>
          <a:bodyPr tIns="0" bIns="576000" rtlCol="0" anchor="ctr"/>
          <a:lstStyle/>
          <a:p>
            <a:endParaRPr lang="cs-CZ" sz="1600" b="1">
              <a:solidFill>
                <a:srgbClr val="003A63"/>
              </a:solidFill>
              <a:latin typeface="Bahnschrift" panose="020B0502040204020203" pitchFamily="34" charset="0"/>
            </a:endParaRPr>
          </a:p>
          <a:p>
            <a:endParaRPr lang="cs-CZ" sz="1600" b="1">
              <a:solidFill>
                <a:srgbClr val="003A63"/>
              </a:solidFill>
              <a:latin typeface="Bahnschrift" panose="020B0502040204020203" pitchFamily="34" charset="0"/>
            </a:endParaRPr>
          </a:p>
          <a:p>
            <a:endParaRPr lang="cs-CZ" sz="1600" b="1">
              <a:solidFill>
                <a:srgbClr val="003A63"/>
              </a:solidFill>
              <a:latin typeface="Bahnschrift" panose="020B0502040204020203" pitchFamily="34" charset="0"/>
            </a:endParaRPr>
          </a:p>
          <a:p>
            <a:pPr algn="ctr"/>
            <a:r>
              <a:rPr lang="cs-CZ" sz="1600" b="1">
                <a:solidFill>
                  <a:srgbClr val="003A63"/>
                </a:solidFill>
                <a:latin typeface="Bahnschrift" panose="020B0502040204020203" pitchFamily="34" charset="0"/>
              </a:rPr>
              <a:t>NCPEH1</a:t>
            </a:r>
          </a:p>
          <a:p>
            <a:pPr algn="ctr"/>
            <a:r>
              <a:rPr lang="cs-CZ" sz="1600">
                <a:solidFill>
                  <a:srgbClr val="003A63"/>
                </a:solidFill>
                <a:latin typeface="Bahnschrift" panose="020B0502040204020203" pitchFamily="34" charset="0"/>
              </a:rPr>
              <a:t>Přeshraniční orgán pro primární využívání zdrav. údaje</a:t>
            </a:r>
          </a:p>
          <a:p>
            <a:r>
              <a:rPr lang="cs-CZ" sz="1600" b="1">
                <a:solidFill>
                  <a:srgbClr val="003A63"/>
                </a:solidFill>
                <a:latin typeface="Bahnschrift" panose="020B0502040204020203" pitchFamily="34" charset="0"/>
              </a:rPr>
              <a:t>Návrh řešení: </a:t>
            </a:r>
            <a:r>
              <a:rPr lang="cs-CZ" sz="1600" err="1">
                <a:solidFill>
                  <a:srgbClr val="003A63"/>
                </a:solidFill>
                <a:latin typeface="Bahnschrift" panose="020B0502040204020203" pitchFamily="34" charset="0"/>
              </a:rPr>
              <a:t>MZd</a:t>
            </a:r>
            <a:r>
              <a:rPr lang="cs-CZ" sz="1600">
                <a:solidFill>
                  <a:srgbClr val="003A63"/>
                </a:solidFill>
                <a:latin typeface="Bahnschrift" panose="020B0502040204020203" pitchFamily="34" charset="0"/>
              </a:rPr>
              <a:t> (Kraj Vysočina), nový orgán</a:t>
            </a:r>
          </a:p>
          <a:p>
            <a:endParaRPr lang="cs-CZ" sz="1600" b="1">
              <a:solidFill>
                <a:srgbClr val="003A63"/>
              </a:solidFill>
              <a:latin typeface="Bahnschrift" panose="020B0502040204020203" pitchFamily="34" charset="0"/>
            </a:endParaRPr>
          </a:p>
        </p:txBody>
      </p:sp>
      <p:sp>
        <p:nvSpPr>
          <p:cNvPr id="66" name="Obdélník: se zakulacenými rohy 65">
            <a:extLst>
              <a:ext uri="{FF2B5EF4-FFF2-40B4-BE49-F238E27FC236}">
                <a16:creationId xmlns:a16="http://schemas.microsoft.com/office/drawing/2014/main" id="{08203FE8-2D64-B24F-D320-A7C38A90B2C0}"/>
              </a:ext>
            </a:extLst>
          </p:cNvPr>
          <p:cNvSpPr/>
          <p:nvPr/>
        </p:nvSpPr>
        <p:spPr>
          <a:xfrm>
            <a:off x="4795502" y="1561636"/>
            <a:ext cx="2600996" cy="1604907"/>
          </a:xfrm>
          <a:prstGeom prst="roundRect">
            <a:avLst/>
          </a:prstGeom>
          <a:solidFill>
            <a:schemeClr val="bg1"/>
          </a:solidFill>
          <a:ln w="28575">
            <a:solidFill>
              <a:srgbClr val="3F7AA8"/>
            </a:solidFill>
          </a:ln>
        </p:spPr>
        <p:style>
          <a:lnRef idx="2">
            <a:schemeClr val="accent1">
              <a:shade val="15000"/>
            </a:schemeClr>
          </a:lnRef>
          <a:fillRef idx="1">
            <a:schemeClr val="accent1"/>
          </a:fillRef>
          <a:effectRef idx="0">
            <a:schemeClr val="accent1"/>
          </a:effectRef>
          <a:fontRef idx="minor">
            <a:schemeClr val="lt1"/>
          </a:fontRef>
        </p:style>
        <p:txBody>
          <a:bodyPr tIns="0" bIns="468000" rtlCol="0" anchor="ctr"/>
          <a:lstStyle/>
          <a:p>
            <a:endParaRPr lang="cs-CZ" sz="1600" b="1" dirty="0">
              <a:solidFill>
                <a:srgbClr val="003A63"/>
              </a:solidFill>
              <a:latin typeface="Bahnschrift" panose="020B0502040204020203" pitchFamily="34" charset="0"/>
            </a:endParaRPr>
          </a:p>
          <a:p>
            <a:endParaRPr lang="cs-CZ" sz="1600" b="1" dirty="0">
              <a:solidFill>
                <a:srgbClr val="003A63"/>
              </a:solidFill>
              <a:latin typeface="Bahnschrift" panose="020B0502040204020203" pitchFamily="34" charset="0"/>
            </a:endParaRPr>
          </a:p>
          <a:p>
            <a:endParaRPr lang="cs-CZ" sz="1600" b="1" dirty="0">
              <a:solidFill>
                <a:srgbClr val="003A63"/>
              </a:solidFill>
              <a:latin typeface="Bahnschrift" panose="020B0502040204020203" pitchFamily="34" charset="0"/>
            </a:endParaRPr>
          </a:p>
          <a:p>
            <a:pPr algn="ctr"/>
            <a:r>
              <a:rPr lang="cs-CZ" sz="1600" b="1" dirty="0">
                <a:solidFill>
                  <a:srgbClr val="003A63"/>
                </a:solidFill>
                <a:latin typeface="Bahnschrift" panose="020B0502040204020203" pitchFamily="34" charset="0"/>
              </a:rPr>
              <a:t>Subjekt pro přístup ke zdrav. údajům (HDAB)</a:t>
            </a:r>
          </a:p>
          <a:p>
            <a:pPr algn="ctr"/>
            <a:r>
              <a:rPr lang="cs-CZ" sz="1600" dirty="0">
                <a:solidFill>
                  <a:srgbClr val="003A63"/>
                </a:solidFill>
                <a:latin typeface="Bahnschrift" panose="020B0502040204020203" pitchFamily="34" charset="0"/>
              </a:rPr>
              <a:t>Zodpovědný za sek. využívání zdrav. údajů</a:t>
            </a:r>
          </a:p>
          <a:p>
            <a:r>
              <a:rPr lang="cs-CZ" sz="1600" b="1" dirty="0">
                <a:solidFill>
                  <a:srgbClr val="003A63"/>
                </a:solidFill>
                <a:latin typeface="Bahnschrift" panose="020B0502040204020203" pitchFamily="34" charset="0"/>
              </a:rPr>
              <a:t>Návrh řešení: </a:t>
            </a:r>
            <a:r>
              <a:rPr lang="cs-CZ" sz="1600" dirty="0" err="1">
                <a:solidFill>
                  <a:srgbClr val="003A63"/>
                </a:solidFill>
                <a:latin typeface="Bahnschrift" panose="020B0502040204020203" pitchFamily="34" charset="0"/>
              </a:rPr>
              <a:t>MZd,NCEZ</a:t>
            </a:r>
            <a:r>
              <a:rPr lang="cs-CZ" sz="1600" dirty="0">
                <a:solidFill>
                  <a:srgbClr val="003A63"/>
                </a:solidFill>
                <a:latin typeface="Bahnschrift" panose="020B0502040204020203" pitchFamily="34" charset="0"/>
              </a:rPr>
              <a:t>, ÚZIS,SÚKL, nový orgán</a:t>
            </a:r>
          </a:p>
          <a:p>
            <a:endParaRPr lang="cs-CZ" sz="1600" b="1" dirty="0">
              <a:solidFill>
                <a:srgbClr val="003A63"/>
              </a:solidFill>
              <a:latin typeface="Bahnschrift" panose="020B0502040204020203" pitchFamily="34" charset="0"/>
            </a:endParaRPr>
          </a:p>
        </p:txBody>
      </p:sp>
      <p:sp>
        <p:nvSpPr>
          <p:cNvPr id="67" name="Obdélník: se zakulacenými rohy 66">
            <a:extLst>
              <a:ext uri="{FF2B5EF4-FFF2-40B4-BE49-F238E27FC236}">
                <a16:creationId xmlns:a16="http://schemas.microsoft.com/office/drawing/2014/main" id="{FC22A992-F55F-249E-C6B0-0A3045817158}"/>
              </a:ext>
            </a:extLst>
          </p:cNvPr>
          <p:cNvSpPr/>
          <p:nvPr/>
        </p:nvSpPr>
        <p:spPr>
          <a:xfrm>
            <a:off x="8312057" y="2626546"/>
            <a:ext cx="2600996" cy="1604907"/>
          </a:xfrm>
          <a:prstGeom prst="roundRect">
            <a:avLst/>
          </a:prstGeom>
          <a:solidFill>
            <a:schemeClr val="bg1"/>
          </a:solidFill>
          <a:ln w="28575">
            <a:solidFill>
              <a:srgbClr val="3F7AA8"/>
            </a:solidFill>
          </a:ln>
        </p:spPr>
        <p:style>
          <a:lnRef idx="2">
            <a:schemeClr val="accent1">
              <a:shade val="15000"/>
            </a:schemeClr>
          </a:lnRef>
          <a:fillRef idx="1">
            <a:schemeClr val="accent1"/>
          </a:fillRef>
          <a:effectRef idx="0">
            <a:schemeClr val="accent1"/>
          </a:effectRef>
          <a:fontRef idx="minor">
            <a:schemeClr val="lt1"/>
          </a:fontRef>
        </p:style>
        <p:txBody>
          <a:bodyPr tIns="0" bIns="540000" rtlCol="0" anchor="ctr"/>
          <a:lstStyle/>
          <a:p>
            <a:endParaRPr lang="cs-CZ" sz="1600" b="1" dirty="0">
              <a:solidFill>
                <a:srgbClr val="003A63"/>
              </a:solidFill>
              <a:latin typeface="Bahnschrift" panose="020B0502040204020203" pitchFamily="34" charset="0"/>
            </a:endParaRPr>
          </a:p>
          <a:p>
            <a:endParaRPr lang="cs-CZ" sz="1600" b="1" dirty="0">
              <a:solidFill>
                <a:srgbClr val="003A63"/>
              </a:solidFill>
              <a:latin typeface="Bahnschrift" panose="020B0502040204020203" pitchFamily="34" charset="0"/>
            </a:endParaRPr>
          </a:p>
          <a:p>
            <a:endParaRPr lang="cs-CZ" sz="1600" b="1" dirty="0">
              <a:solidFill>
                <a:srgbClr val="003A63"/>
              </a:solidFill>
              <a:latin typeface="Bahnschrift" panose="020B0502040204020203" pitchFamily="34" charset="0"/>
            </a:endParaRPr>
          </a:p>
          <a:p>
            <a:pPr algn="ctr"/>
            <a:r>
              <a:rPr lang="cs-CZ" sz="1600" b="1" dirty="0">
                <a:solidFill>
                  <a:srgbClr val="003A63"/>
                </a:solidFill>
                <a:latin typeface="Bahnschrift" panose="020B0502040204020203" pitchFamily="34" charset="0"/>
              </a:rPr>
              <a:t>NCPEH2</a:t>
            </a:r>
          </a:p>
          <a:p>
            <a:pPr algn="ctr"/>
            <a:r>
              <a:rPr lang="cs-CZ" sz="1600" dirty="0">
                <a:solidFill>
                  <a:srgbClr val="003A63"/>
                </a:solidFill>
                <a:latin typeface="Bahnschrift" panose="020B0502040204020203" pitchFamily="34" charset="0"/>
              </a:rPr>
              <a:t>Přeshraniční orgán pro sekundární využívání zdrav. údaje</a:t>
            </a:r>
          </a:p>
          <a:p>
            <a:r>
              <a:rPr lang="cs-CZ" sz="1600" b="1" dirty="0">
                <a:solidFill>
                  <a:srgbClr val="003A63"/>
                </a:solidFill>
                <a:latin typeface="Bahnschrift" panose="020B0502040204020203" pitchFamily="34" charset="0"/>
              </a:rPr>
              <a:t>Návrh řešení: </a:t>
            </a:r>
            <a:r>
              <a:rPr lang="cs-CZ" sz="1600" dirty="0" err="1">
                <a:solidFill>
                  <a:srgbClr val="003A63"/>
                </a:solidFill>
                <a:latin typeface="Bahnschrift" panose="020B0502040204020203" pitchFamily="34" charset="0"/>
              </a:rPr>
              <a:t>MZd</a:t>
            </a:r>
            <a:r>
              <a:rPr lang="cs-CZ" sz="1600" dirty="0">
                <a:solidFill>
                  <a:srgbClr val="003A63"/>
                </a:solidFill>
                <a:latin typeface="Bahnschrift" panose="020B0502040204020203" pitchFamily="34" charset="0"/>
              </a:rPr>
              <a:t>, nový orgán</a:t>
            </a:r>
          </a:p>
          <a:p>
            <a:endParaRPr lang="cs-CZ" sz="1600" b="1" dirty="0">
              <a:solidFill>
                <a:srgbClr val="003A63"/>
              </a:solidFill>
              <a:latin typeface="Bahnschrift" panose="020B0502040204020203" pitchFamily="34" charset="0"/>
            </a:endParaRPr>
          </a:p>
        </p:txBody>
      </p:sp>
      <p:sp>
        <p:nvSpPr>
          <p:cNvPr id="68" name="Obdélník: se zakulacenými rohy 67">
            <a:extLst>
              <a:ext uri="{FF2B5EF4-FFF2-40B4-BE49-F238E27FC236}">
                <a16:creationId xmlns:a16="http://schemas.microsoft.com/office/drawing/2014/main" id="{937B59F2-DF7D-C9A1-DCD3-DDA659EC8B6B}"/>
              </a:ext>
            </a:extLst>
          </p:cNvPr>
          <p:cNvSpPr/>
          <p:nvPr/>
        </p:nvSpPr>
        <p:spPr>
          <a:xfrm>
            <a:off x="8975550" y="4519081"/>
            <a:ext cx="2600996" cy="1604907"/>
          </a:xfrm>
          <a:prstGeom prst="roundRect">
            <a:avLst/>
          </a:prstGeom>
          <a:solidFill>
            <a:schemeClr val="bg1"/>
          </a:solidFill>
          <a:ln w="28575">
            <a:solidFill>
              <a:srgbClr val="3F7AA8"/>
            </a:solidFill>
          </a:ln>
        </p:spPr>
        <p:style>
          <a:lnRef idx="2">
            <a:schemeClr val="accent1">
              <a:shade val="15000"/>
            </a:schemeClr>
          </a:lnRef>
          <a:fillRef idx="1">
            <a:schemeClr val="accent1"/>
          </a:fillRef>
          <a:effectRef idx="0">
            <a:schemeClr val="accent1"/>
          </a:effectRef>
          <a:fontRef idx="minor">
            <a:schemeClr val="lt1"/>
          </a:fontRef>
        </p:style>
        <p:txBody>
          <a:bodyPr tIns="0" bIns="468000" rtlCol="0" anchor="ctr"/>
          <a:lstStyle/>
          <a:p>
            <a:endParaRPr lang="cs-CZ" sz="1600" b="1" dirty="0">
              <a:solidFill>
                <a:srgbClr val="003A63"/>
              </a:solidFill>
              <a:latin typeface="Bahnschrift" panose="020B0502040204020203" pitchFamily="34" charset="0"/>
            </a:endParaRPr>
          </a:p>
          <a:p>
            <a:endParaRPr lang="cs-CZ" sz="1600" b="1" dirty="0">
              <a:solidFill>
                <a:srgbClr val="003A63"/>
              </a:solidFill>
              <a:latin typeface="Bahnschrift" panose="020B0502040204020203" pitchFamily="34" charset="0"/>
            </a:endParaRPr>
          </a:p>
          <a:p>
            <a:endParaRPr lang="cs-CZ" sz="1600" b="1" dirty="0">
              <a:solidFill>
                <a:srgbClr val="003A63"/>
              </a:solidFill>
              <a:latin typeface="Bahnschrift" panose="020B0502040204020203" pitchFamily="34" charset="0"/>
            </a:endParaRPr>
          </a:p>
          <a:p>
            <a:pPr algn="ctr"/>
            <a:r>
              <a:rPr lang="cs-CZ" sz="1600" b="1" dirty="0">
                <a:solidFill>
                  <a:srgbClr val="003A63"/>
                </a:solidFill>
                <a:latin typeface="Bahnschrift" panose="020B0502040204020203" pitchFamily="34" charset="0"/>
              </a:rPr>
              <a:t>Orgán pro dozor nad trhem</a:t>
            </a:r>
          </a:p>
          <a:p>
            <a:pPr algn="ctr"/>
            <a:r>
              <a:rPr lang="cs-CZ" sz="1600" dirty="0">
                <a:solidFill>
                  <a:srgbClr val="003A63"/>
                </a:solidFill>
                <a:latin typeface="Bahnschrift" panose="020B0502040204020203" pitchFamily="34" charset="0"/>
              </a:rPr>
              <a:t>Zodpovědný za systémy EHR</a:t>
            </a:r>
          </a:p>
          <a:p>
            <a:r>
              <a:rPr lang="cs-CZ" sz="1600" b="1" dirty="0">
                <a:solidFill>
                  <a:srgbClr val="003A63"/>
                </a:solidFill>
                <a:latin typeface="Bahnschrift" panose="020B0502040204020203" pitchFamily="34" charset="0"/>
              </a:rPr>
              <a:t>Návrh řešení: </a:t>
            </a:r>
            <a:r>
              <a:rPr lang="cs-CZ" sz="1600" dirty="0" err="1">
                <a:solidFill>
                  <a:srgbClr val="003A63"/>
                </a:solidFill>
                <a:latin typeface="Bahnschrift" panose="020B0502040204020203" pitchFamily="34" charset="0"/>
              </a:rPr>
              <a:t>MZd</a:t>
            </a:r>
            <a:r>
              <a:rPr lang="cs-CZ" sz="1600" dirty="0">
                <a:solidFill>
                  <a:srgbClr val="003A63"/>
                </a:solidFill>
                <a:latin typeface="Bahnschrift" panose="020B0502040204020203" pitchFamily="34" charset="0"/>
              </a:rPr>
              <a:t>, nový orgán</a:t>
            </a:r>
          </a:p>
          <a:p>
            <a:endParaRPr lang="cs-CZ" sz="1600" b="1" dirty="0">
              <a:solidFill>
                <a:srgbClr val="003A63"/>
              </a:solidFill>
              <a:latin typeface="Bahnschrift" panose="020B0502040204020203" pitchFamily="34" charset="0"/>
            </a:endParaRPr>
          </a:p>
        </p:txBody>
      </p:sp>
      <p:pic>
        <p:nvPicPr>
          <p:cNvPr id="69" name="Grafický objekt 68" descr="Připojení se souvislou výplní">
            <a:extLst>
              <a:ext uri="{FF2B5EF4-FFF2-40B4-BE49-F238E27FC236}">
                <a16:creationId xmlns:a16="http://schemas.microsoft.com/office/drawing/2014/main" id="{DA27CE2B-0A04-2C6A-4261-051B0FA07AA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380499" y="3857666"/>
            <a:ext cx="532212" cy="532212"/>
          </a:xfrm>
          <a:prstGeom prst="rect">
            <a:avLst/>
          </a:prstGeom>
        </p:spPr>
      </p:pic>
      <p:pic>
        <p:nvPicPr>
          <p:cNvPr id="70" name="Grafický objekt 69" descr="Připojení se souvislou výplní">
            <a:extLst>
              <a:ext uri="{FF2B5EF4-FFF2-40B4-BE49-F238E27FC236}">
                <a16:creationId xmlns:a16="http://schemas.microsoft.com/office/drawing/2014/main" id="{1227C148-7EF7-68AD-7D52-AF0DD636909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30639" y="3857666"/>
            <a:ext cx="532212" cy="532212"/>
          </a:xfrm>
          <a:prstGeom prst="rect">
            <a:avLst/>
          </a:prstGeom>
        </p:spPr>
      </p:pic>
      <p:pic>
        <p:nvPicPr>
          <p:cNvPr id="71" name="Obrázek 70" descr="Obsah obrázku Písmo, Grafika, symbol, černá&#10;&#10;Obsah generovaný pomocí AI může být nesprávný.">
            <a:extLst>
              <a:ext uri="{FF2B5EF4-FFF2-40B4-BE49-F238E27FC236}">
                <a16:creationId xmlns:a16="http://schemas.microsoft.com/office/drawing/2014/main" id="{CD8D8C96-AF83-99F7-B152-2FBE8F631688}"/>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8056745" y="5191940"/>
            <a:ext cx="431930" cy="431930"/>
          </a:xfrm>
          <a:prstGeom prst="rect">
            <a:avLst/>
          </a:prstGeom>
        </p:spPr>
      </p:pic>
      <p:pic>
        <p:nvPicPr>
          <p:cNvPr id="73" name="Obrázek 72">
            <a:extLst>
              <a:ext uri="{FF2B5EF4-FFF2-40B4-BE49-F238E27FC236}">
                <a16:creationId xmlns:a16="http://schemas.microsoft.com/office/drawing/2014/main" id="{69FFE437-6544-F6A8-0B2E-D1EA8519F775}"/>
              </a:ext>
            </a:extLst>
          </p:cNvPr>
          <p:cNvPicPr>
            <a:picLocks noChangeAspect="1"/>
          </p:cNvPicPr>
          <p:nvPr/>
        </p:nvPicPr>
        <p:blipFill>
          <a:blip r:embed="rId6"/>
          <a:stretch>
            <a:fillRect/>
          </a:stretch>
        </p:blipFill>
        <p:spPr>
          <a:xfrm>
            <a:off x="3694488" y="5153208"/>
            <a:ext cx="438102" cy="438102"/>
          </a:xfrm>
          <a:prstGeom prst="rect">
            <a:avLst/>
          </a:prstGeom>
        </p:spPr>
      </p:pic>
      <p:pic>
        <p:nvPicPr>
          <p:cNvPr id="77" name="Obrázek 76">
            <a:extLst>
              <a:ext uri="{FF2B5EF4-FFF2-40B4-BE49-F238E27FC236}">
                <a16:creationId xmlns:a16="http://schemas.microsoft.com/office/drawing/2014/main" id="{09721FA9-5787-69BC-186B-D65475115AA2}"/>
              </a:ext>
            </a:extLst>
          </p:cNvPr>
          <p:cNvPicPr>
            <a:picLocks noChangeAspect="1"/>
          </p:cNvPicPr>
          <p:nvPr/>
        </p:nvPicPr>
        <p:blipFill>
          <a:blip r:embed="rId7"/>
          <a:stretch>
            <a:fillRect/>
          </a:stretch>
        </p:blipFill>
        <p:spPr>
          <a:xfrm>
            <a:off x="5842784" y="3412006"/>
            <a:ext cx="445660" cy="445660"/>
          </a:xfrm>
          <a:prstGeom prst="rect">
            <a:avLst/>
          </a:prstGeom>
        </p:spPr>
      </p:pic>
      <p:sp>
        <p:nvSpPr>
          <p:cNvPr id="3" name="Obdélník 2">
            <a:extLst>
              <a:ext uri="{FF2B5EF4-FFF2-40B4-BE49-F238E27FC236}">
                <a16:creationId xmlns:a16="http://schemas.microsoft.com/office/drawing/2014/main" id="{30C9AC77-6AA4-B29D-BBD0-C35A0DD6D7F0}"/>
              </a:ext>
            </a:extLst>
          </p:cNvPr>
          <p:cNvSpPr/>
          <p:nvPr/>
        </p:nvSpPr>
        <p:spPr>
          <a:xfrm>
            <a:off x="410016" y="704530"/>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4" name="Title 1">
            <a:extLst>
              <a:ext uri="{FF2B5EF4-FFF2-40B4-BE49-F238E27FC236}">
                <a16:creationId xmlns:a16="http://schemas.microsoft.com/office/drawing/2014/main" id="{AC40CE85-C164-D655-D3F1-6E43CC3186ED}"/>
              </a:ext>
            </a:extLst>
          </p:cNvPr>
          <p:cNvSpPr txBox="1">
            <a:spLocks/>
          </p:cNvSpPr>
          <p:nvPr/>
        </p:nvSpPr>
        <p:spPr>
          <a:xfrm>
            <a:off x="300864" y="249927"/>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a:latin typeface="Bahnschrift" panose="020B0502040204020203" pitchFamily="34" charset="0"/>
                <a:cs typeface="Arial" panose="020B0604020202020204" pitchFamily="34" charset="0"/>
              </a:rPr>
              <a:t>Správní orgány EHDS</a:t>
            </a:r>
          </a:p>
        </p:txBody>
      </p:sp>
    </p:spTree>
    <p:extLst>
      <p:ext uri="{BB962C8B-B14F-4D97-AF65-F5344CB8AC3E}">
        <p14:creationId xmlns:p14="http://schemas.microsoft.com/office/powerpoint/2010/main" val="5492571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235E5-C160-7970-2B3D-C5DABD25A23F}"/>
            </a:ext>
          </a:extLst>
        </p:cNvPr>
        <p:cNvGrpSpPr/>
        <p:nvPr/>
      </p:nvGrpSpPr>
      <p:grpSpPr>
        <a:xfrm>
          <a:off x="0" y="0"/>
          <a:ext cx="0" cy="0"/>
          <a:chOff x="0" y="0"/>
          <a:chExt cx="0" cy="0"/>
        </a:xfrm>
      </p:grpSpPr>
      <p:sp>
        <p:nvSpPr>
          <p:cNvPr id="3" name="Obdélník: se zakulacenými rohy 2">
            <a:extLst>
              <a:ext uri="{FF2B5EF4-FFF2-40B4-BE49-F238E27FC236}">
                <a16:creationId xmlns:a16="http://schemas.microsoft.com/office/drawing/2014/main" id="{259DF0BC-8055-9D71-4A4C-402658696137}"/>
              </a:ext>
            </a:extLst>
          </p:cNvPr>
          <p:cNvSpPr/>
          <p:nvPr/>
        </p:nvSpPr>
        <p:spPr>
          <a:xfrm>
            <a:off x="410016" y="922346"/>
            <a:ext cx="11518641" cy="1126592"/>
          </a:xfrm>
          <a:prstGeom prst="roundRect">
            <a:avLst/>
          </a:prstGeom>
          <a:solidFill>
            <a:srgbClr val="D2DAE7"/>
          </a:solidFill>
        </p:spPr>
        <p:txBody>
          <a:bodyPr vert="horz" lIns="1044000" tIns="720000" rIns="91440" bIns="720000" rtlCol="0" anchor="ctr">
            <a:noAutofit/>
          </a:bodyPr>
          <a:lstStyle/>
          <a:p>
            <a:pPr>
              <a:spcBef>
                <a:spcPts val="1000"/>
              </a:spcBef>
              <a:spcAft>
                <a:spcPts val="600"/>
              </a:spcAft>
            </a:pPr>
            <a:r>
              <a:rPr lang="cs-CZ" sz="1600">
                <a:solidFill>
                  <a:srgbClr val="15375C"/>
                </a:solidFill>
                <a:latin typeface="Bahnschrift" panose="020B0502040204020203" pitchFamily="34" charset="0"/>
                <a:cs typeface="Arial" panose="020B0604020202020204" pitchFamily="34" charset="0"/>
              </a:rPr>
              <a:t>Podmínky a nové služby týkající se primárního využití dat jsou v současné době řešeny </a:t>
            </a:r>
            <a:r>
              <a:rPr lang="cs-CZ" sz="1600" b="1">
                <a:solidFill>
                  <a:srgbClr val="15375C"/>
                </a:solidFill>
                <a:latin typeface="Bahnschrift" panose="020B0502040204020203" pitchFamily="34" charset="0"/>
                <a:cs typeface="Arial" panose="020B0604020202020204" pitchFamily="34" charset="0"/>
              </a:rPr>
              <a:t>částečně, a to prostřednictvím probíhajícím Programem EZ. </a:t>
            </a:r>
            <a:r>
              <a:rPr lang="cs-CZ" sz="1600">
                <a:solidFill>
                  <a:srgbClr val="15375C"/>
                </a:solidFill>
                <a:latin typeface="Bahnschrift" panose="020B0502040204020203" pitchFamily="34" charset="0"/>
                <a:cs typeface="Arial" panose="020B0604020202020204" pitchFamily="34" charset="0"/>
              </a:rPr>
              <a:t>Zároveň</a:t>
            </a:r>
            <a:r>
              <a:rPr lang="cs-CZ" sz="1600" b="1">
                <a:solidFill>
                  <a:srgbClr val="15375C"/>
                </a:solidFill>
                <a:latin typeface="Bahnschrift" panose="020B0502040204020203" pitchFamily="34" charset="0"/>
                <a:cs typeface="Arial" panose="020B0604020202020204" pitchFamily="34" charset="0"/>
              </a:rPr>
              <a:t> probíhá GAP analýza, jejímž cílem je zjistit, které služby jsou již zavedené a které dosud chybí pro splnění nařízení EHDS.</a:t>
            </a:r>
          </a:p>
        </p:txBody>
      </p:sp>
      <p:pic>
        <p:nvPicPr>
          <p:cNvPr id="4" name="Obrázek 3">
            <a:extLst>
              <a:ext uri="{FF2B5EF4-FFF2-40B4-BE49-F238E27FC236}">
                <a16:creationId xmlns:a16="http://schemas.microsoft.com/office/drawing/2014/main" id="{8A254D2F-AE5D-64DC-4BCC-1C5D43BB629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783998" y="1291979"/>
            <a:ext cx="387326" cy="387326"/>
          </a:xfrm>
          <a:prstGeom prst="rect">
            <a:avLst/>
          </a:prstGeom>
        </p:spPr>
      </p:pic>
      <p:sp>
        <p:nvSpPr>
          <p:cNvPr id="2" name="Obdélník 1">
            <a:extLst>
              <a:ext uri="{FF2B5EF4-FFF2-40B4-BE49-F238E27FC236}">
                <a16:creationId xmlns:a16="http://schemas.microsoft.com/office/drawing/2014/main" id="{041EDEC1-3270-5B1D-B3B1-06578C4F833A}"/>
              </a:ext>
            </a:extLst>
          </p:cNvPr>
          <p:cNvSpPr/>
          <p:nvPr/>
        </p:nvSpPr>
        <p:spPr>
          <a:xfrm>
            <a:off x="410016" y="704530"/>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15" name="Title 1">
            <a:extLst>
              <a:ext uri="{FF2B5EF4-FFF2-40B4-BE49-F238E27FC236}">
                <a16:creationId xmlns:a16="http://schemas.microsoft.com/office/drawing/2014/main" id="{6AEDDCA5-77D7-0AF5-90DB-112788FCB154}"/>
              </a:ext>
            </a:extLst>
          </p:cNvPr>
          <p:cNvSpPr txBox="1">
            <a:spLocks/>
          </p:cNvSpPr>
          <p:nvPr/>
        </p:nvSpPr>
        <p:spPr>
          <a:xfrm>
            <a:off x="300864" y="249927"/>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a:latin typeface="Bahnschrift" panose="020B0502040204020203" pitchFamily="34" charset="0"/>
                <a:cs typeface="Arial" panose="020B0604020202020204" pitchFamily="34" charset="0"/>
              </a:rPr>
              <a:t>Primární využití dat</a:t>
            </a:r>
          </a:p>
        </p:txBody>
      </p:sp>
      <p:sp>
        <p:nvSpPr>
          <p:cNvPr id="6" name="Obdélník: se zakulacenými rohy 5">
            <a:extLst>
              <a:ext uri="{FF2B5EF4-FFF2-40B4-BE49-F238E27FC236}">
                <a16:creationId xmlns:a16="http://schemas.microsoft.com/office/drawing/2014/main" id="{7B8DEEAD-D41D-649A-91E5-ED11EFB6EB38}"/>
              </a:ext>
            </a:extLst>
          </p:cNvPr>
          <p:cNvSpPr/>
          <p:nvPr/>
        </p:nvSpPr>
        <p:spPr>
          <a:xfrm>
            <a:off x="438015" y="3213457"/>
            <a:ext cx="2667032" cy="908677"/>
          </a:xfrm>
          <a:prstGeom prst="roundRect">
            <a:avLst>
              <a:gd name="adj" fmla="val 26923"/>
            </a:avLst>
          </a:prstGeom>
          <a:solidFill>
            <a:schemeClr val="bg1">
              <a:lumMod val="95000"/>
            </a:schemeClr>
          </a:solidFill>
        </p:spPr>
        <p:txBody>
          <a:bodyPr vert="horz" lIns="828000" tIns="36000" rIns="36000" bIns="45720" rtlCol="0" anchor="ctr">
            <a:noAutofit/>
          </a:bodyPr>
          <a:lstStyle/>
          <a:p>
            <a:pPr algn="ctr">
              <a:lnSpc>
                <a:spcPct val="90000"/>
              </a:lnSpc>
              <a:spcBef>
                <a:spcPts val="1000"/>
              </a:spcBef>
            </a:pPr>
            <a:r>
              <a:rPr lang="cs-CZ" sz="1600" b="1">
                <a:solidFill>
                  <a:srgbClr val="003A63"/>
                </a:solidFill>
                <a:latin typeface="Bahnschrift" panose="020B0502040204020203" pitchFamily="34" charset="0"/>
                <a:cs typeface="Arial" panose="020B0604020202020204" pitchFamily="34" charset="0"/>
              </a:rPr>
              <a:t>Pacientské souhrny</a:t>
            </a:r>
          </a:p>
        </p:txBody>
      </p:sp>
      <p:sp>
        <p:nvSpPr>
          <p:cNvPr id="25" name="Obdélník: se zakulacenými horními rohy 24">
            <a:extLst>
              <a:ext uri="{FF2B5EF4-FFF2-40B4-BE49-F238E27FC236}">
                <a16:creationId xmlns:a16="http://schemas.microsoft.com/office/drawing/2014/main" id="{C36D45ED-E2AE-F0BE-1839-C23357EA58D5}"/>
              </a:ext>
            </a:extLst>
          </p:cNvPr>
          <p:cNvSpPr/>
          <p:nvPr/>
        </p:nvSpPr>
        <p:spPr>
          <a:xfrm rot="16200000">
            <a:off x="388310" y="3268877"/>
            <a:ext cx="901839" cy="802425"/>
          </a:xfrm>
          <a:prstGeom prst="round2SameRect">
            <a:avLst>
              <a:gd name="adj1" fmla="val 28537"/>
              <a:gd name="adj2" fmla="val 0"/>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26" name="Obdélník: se zakulacenými rohy 25">
            <a:extLst>
              <a:ext uri="{FF2B5EF4-FFF2-40B4-BE49-F238E27FC236}">
                <a16:creationId xmlns:a16="http://schemas.microsoft.com/office/drawing/2014/main" id="{23B1A2B9-4A83-E640-E81F-CE43838EE2D6}"/>
              </a:ext>
            </a:extLst>
          </p:cNvPr>
          <p:cNvSpPr/>
          <p:nvPr/>
        </p:nvSpPr>
        <p:spPr>
          <a:xfrm>
            <a:off x="3492029" y="3213457"/>
            <a:ext cx="2586556" cy="908677"/>
          </a:xfrm>
          <a:prstGeom prst="roundRect">
            <a:avLst>
              <a:gd name="adj" fmla="val 26923"/>
            </a:avLst>
          </a:prstGeom>
          <a:solidFill>
            <a:schemeClr val="bg1">
              <a:lumMod val="95000"/>
            </a:schemeClr>
          </a:solidFill>
        </p:spPr>
        <p:txBody>
          <a:bodyPr vert="horz" lIns="828000" tIns="36000" rIns="36000" bIns="45720" rtlCol="0" anchor="ctr">
            <a:noAutofit/>
          </a:bodyPr>
          <a:lstStyle/>
          <a:p>
            <a:pPr algn="ctr">
              <a:lnSpc>
                <a:spcPct val="90000"/>
              </a:lnSpc>
              <a:spcBef>
                <a:spcPts val="1000"/>
              </a:spcBef>
            </a:pPr>
            <a:r>
              <a:rPr lang="cs-CZ" sz="1600" b="1">
                <a:solidFill>
                  <a:srgbClr val="003A63"/>
                </a:solidFill>
                <a:latin typeface="Bahnschrift" panose="020B0502040204020203" pitchFamily="34" charset="0"/>
                <a:cs typeface="Arial" panose="020B0604020202020204" pitchFamily="34" charset="0"/>
              </a:rPr>
              <a:t>Lékařské snímky a doprovodné zprávy</a:t>
            </a:r>
          </a:p>
        </p:txBody>
      </p:sp>
      <p:sp>
        <p:nvSpPr>
          <p:cNvPr id="28" name="Obdélník: se zakulacenými horními rohy 27">
            <a:extLst>
              <a:ext uri="{FF2B5EF4-FFF2-40B4-BE49-F238E27FC236}">
                <a16:creationId xmlns:a16="http://schemas.microsoft.com/office/drawing/2014/main" id="{03134783-5095-94FA-CA1B-EF82DBEA2DB5}"/>
              </a:ext>
            </a:extLst>
          </p:cNvPr>
          <p:cNvSpPr/>
          <p:nvPr/>
        </p:nvSpPr>
        <p:spPr>
          <a:xfrm rot="16200000">
            <a:off x="3442324" y="3261803"/>
            <a:ext cx="901839" cy="802425"/>
          </a:xfrm>
          <a:prstGeom prst="round2SameRect">
            <a:avLst>
              <a:gd name="adj1" fmla="val 28537"/>
              <a:gd name="adj2" fmla="val 0"/>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29" name="Obdélník: se zakulacenými rohy 28">
            <a:extLst>
              <a:ext uri="{FF2B5EF4-FFF2-40B4-BE49-F238E27FC236}">
                <a16:creationId xmlns:a16="http://schemas.microsoft.com/office/drawing/2014/main" id="{B44C6FC5-8C6C-7A43-FAEC-D1DB7542DB12}"/>
              </a:ext>
            </a:extLst>
          </p:cNvPr>
          <p:cNvSpPr/>
          <p:nvPr/>
        </p:nvSpPr>
        <p:spPr>
          <a:xfrm>
            <a:off x="438015" y="4264255"/>
            <a:ext cx="2667032" cy="908677"/>
          </a:xfrm>
          <a:prstGeom prst="roundRect">
            <a:avLst>
              <a:gd name="adj" fmla="val 26923"/>
            </a:avLst>
          </a:prstGeom>
          <a:solidFill>
            <a:schemeClr val="bg1">
              <a:lumMod val="95000"/>
            </a:schemeClr>
          </a:solidFill>
        </p:spPr>
        <p:txBody>
          <a:bodyPr vert="horz" lIns="828000" tIns="36000" rIns="36000" bIns="45720" rtlCol="0" anchor="ctr">
            <a:noAutofit/>
          </a:bodyPr>
          <a:lstStyle/>
          <a:p>
            <a:pPr algn="ctr">
              <a:lnSpc>
                <a:spcPct val="90000"/>
              </a:lnSpc>
              <a:spcBef>
                <a:spcPts val="1000"/>
              </a:spcBef>
            </a:pPr>
            <a:r>
              <a:rPr lang="cs-CZ" sz="1600" b="1">
                <a:solidFill>
                  <a:srgbClr val="003A63"/>
                </a:solidFill>
                <a:latin typeface="Bahnschrift" panose="020B0502040204020203" pitchFamily="34" charset="0"/>
                <a:cs typeface="Arial" panose="020B0604020202020204" pitchFamily="34" charset="0"/>
              </a:rPr>
              <a:t>Elektronické lékařské předpisy</a:t>
            </a:r>
          </a:p>
        </p:txBody>
      </p:sp>
      <p:sp>
        <p:nvSpPr>
          <p:cNvPr id="43" name="Obdélník: se zakulacenými horními rohy 42">
            <a:extLst>
              <a:ext uri="{FF2B5EF4-FFF2-40B4-BE49-F238E27FC236}">
                <a16:creationId xmlns:a16="http://schemas.microsoft.com/office/drawing/2014/main" id="{6968C48E-F492-9703-271E-BD12C0D246EE}"/>
              </a:ext>
            </a:extLst>
          </p:cNvPr>
          <p:cNvSpPr/>
          <p:nvPr/>
        </p:nvSpPr>
        <p:spPr>
          <a:xfrm rot="16200000">
            <a:off x="388311" y="4334662"/>
            <a:ext cx="901837" cy="802425"/>
          </a:xfrm>
          <a:prstGeom prst="round2SameRect">
            <a:avLst>
              <a:gd name="adj1" fmla="val 28537"/>
              <a:gd name="adj2" fmla="val 0"/>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49" name="Obdélník: se zakulacenými rohy 48">
            <a:extLst>
              <a:ext uri="{FF2B5EF4-FFF2-40B4-BE49-F238E27FC236}">
                <a16:creationId xmlns:a16="http://schemas.microsoft.com/office/drawing/2014/main" id="{14DE513C-D1BF-04E8-D817-5B91F58E5283}"/>
              </a:ext>
            </a:extLst>
          </p:cNvPr>
          <p:cNvSpPr/>
          <p:nvPr/>
        </p:nvSpPr>
        <p:spPr>
          <a:xfrm>
            <a:off x="3548658" y="4264255"/>
            <a:ext cx="2602409" cy="908677"/>
          </a:xfrm>
          <a:prstGeom prst="roundRect">
            <a:avLst>
              <a:gd name="adj" fmla="val 26923"/>
            </a:avLst>
          </a:prstGeom>
          <a:solidFill>
            <a:schemeClr val="bg1">
              <a:lumMod val="95000"/>
            </a:schemeClr>
          </a:solidFill>
        </p:spPr>
        <p:txBody>
          <a:bodyPr vert="horz" lIns="828000" tIns="36000" rIns="36000" bIns="45720" rtlCol="0" anchor="ctr">
            <a:noAutofit/>
          </a:bodyPr>
          <a:lstStyle/>
          <a:p>
            <a:pPr algn="ctr">
              <a:lnSpc>
                <a:spcPct val="90000"/>
              </a:lnSpc>
              <a:spcBef>
                <a:spcPts val="1000"/>
              </a:spcBef>
            </a:pPr>
            <a:r>
              <a:rPr lang="cs-CZ" sz="1600" b="1">
                <a:solidFill>
                  <a:srgbClr val="003A63"/>
                </a:solidFill>
                <a:latin typeface="Bahnschrift" panose="020B0502040204020203" pitchFamily="34" charset="0"/>
                <a:cs typeface="Arial" panose="020B0604020202020204" pitchFamily="34" charset="0"/>
              </a:rPr>
              <a:t>Výsledky lékařských testů</a:t>
            </a:r>
          </a:p>
        </p:txBody>
      </p:sp>
      <p:sp>
        <p:nvSpPr>
          <p:cNvPr id="52" name="Obdélník: se zakulacenými horními rohy 51">
            <a:extLst>
              <a:ext uri="{FF2B5EF4-FFF2-40B4-BE49-F238E27FC236}">
                <a16:creationId xmlns:a16="http://schemas.microsoft.com/office/drawing/2014/main" id="{EC25073F-E2DC-900D-9BB5-A2AF5FF01132}"/>
              </a:ext>
            </a:extLst>
          </p:cNvPr>
          <p:cNvSpPr/>
          <p:nvPr/>
        </p:nvSpPr>
        <p:spPr>
          <a:xfrm rot="16200000">
            <a:off x="3425979" y="4327588"/>
            <a:ext cx="901837" cy="802425"/>
          </a:xfrm>
          <a:prstGeom prst="round2SameRect">
            <a:avLst>
              <a:gd name="adj1" fmla="val 28537"/>
              <a:gd name="adj2" fmla="val 0"/>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53" name="Obdélník: se zakulacenými rohy 52">
            <a:extLst>
              <a:ext uri="{FF2B5EF4-FFF2-40B4-BE49-F238E27FC236}">
                <a16:creationId xmlns:a16="http://schemas.microsoft.com/office/drawing/2014/main" id="{B6FD3127-C4B6-6405-747F-7DB1D93BC2FD}"/>
              </a:ext>
            </a:extLst>
          </p:cNvPr>
          <p:cNvSpPr/>
          <p:nvPr/>
        </p:nvSpPr>
        <p:spPr>
          <a:xfrm>
            <a:off x="438015" y="5345029"/>
            <a:ext cx="2667032" cy="908677"/>
          </a:xfrm>
          <a:prstGeom prst="roundRect">
            <a:avLst>
              <a:gd name="adj" fmla="val 26923"/>
            </a:avLst>
          </a:prstGeom>
          <a:solidFill>
            <a:schemeClr val="bg1">
              <a:lumMod val="95000"/>
            </a:schemeClr>
          </a:solidFill>
        </p:spPr>
        <p:txBody>
          <a:bodyPr vert="horz" lIns="828000" tIns="36000" rIns="36000" bIns="45720" rtlCol="0" anchor="ctr">
            <a:noAutofit/>
          </a:bodyPr>
          <a:lstStyle/>
          <a:p>
            <a:pPr algn="ctr">
              <a:lnSpc>
                <a:spcPct val="90000"/>
              </a:lnSpc>
              <a:spcBef>
                <a:spcPts val="1000"/>
              </a:spcBef>
            </a:pPr>
            <a:r>
              <a:rPr lang="cs-CZ" sz="1600" b="1">
                <a:solidFill>
                  <a:srgbClr val="003A63"/>
                </a:solidFill>
                <a:latin typeface="Bahnschrift" panose="020B0502040204020203" pitchFamily="34" charset="0"/>
                <a:cs typeface="Arial" panose="020B0604020202020204" pitchFamily="34" charset="0"/>
              </a:rPr>
              <a:t>Elektronická potvrzení o výdeji léčiv. přípravků</a:t>
            </a:r>
          </a:p>
        </p:txBody>
      </p:sp>
      <p:sp>
        <p:nvSpPr>
          <p:cNvPr id="54" name="Obdélník: se zakulacenými horními rohy 53">
            <a:extLst>
              <a:ext uri="{FF2B5EF4-FFF2-40B4-BE49-F238E27FC236}">
                <a16:creationId xmlns:a16="http://schemas.microsoft.com/office/drawing/2014/main" id="{F7FDCD62-5B00-A8B5-3A5F-6B1480DC7D53}"/>
              </a:ext>
            </a:extLst>
          </p:cNvPr>
          <p:cNvSpPr/>
          <p:nvPr/>
        </p:nvSpPr>
        <p:spPr>
          <a:xfrm rot="16200000">
            <a:off x="388311" y="5400448"/>
            <a:ext cx="901837" cy="802425"/>
          </a:xfrm>
          <a:prstGeom prst="round2SameRect">
            <a:avLst>
              <a:gd name="adj1" fmla="val 28537"/>
              <a:gd name="adj2" fmla="val 0"/>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56" name="Obdélník: se zakulacenými rohy 55">
            <a:extLst>
              <a:ext uri="{FF2B5EF4-FFF2-40B4-BE49-F238E27FC236}">
                <a16:creationId xmlns:a16="http://schemas.microsoft.com/office/drawing/2014/main" id="{63D4AB13-B175-4CE4-3FB3-2D4DF62D8D88}"/>
              </a:ext>
            </a:extLst>
          </p:cNvPr>
          <p:cNvSpPr/>
          <p:nvPr/>
        </p:nvSpPr>
        <p:spPr>
          <a:xfrm>
            <a:off x="3493591" y="5345029"/>
            <a:ext cx="2602409" cy="908677"/>
          </a:xfrm>
          <a:prstGeom prst="roundRect">
            <a:avLst>
              <a:gd name="adj" fmla="val 26923"/>
            </a:avLst>
          </a:prstGeom>
          <a:solidFill>
            <a:schemeClr val="bg1">
              <a:lumMod val="95000"/>
            </a:schemeClr>
          </a:solidFill>
        </p:spPr>
        <p:txBody>
          <a:bodyPr vert="horz" lIns="828000" tIns="36000" rIns="36000" bIns="45720" rtlCol="0" anchor="ctr">
            <a:noAutofit/>
          </a:bodyPr>
          <a:lstStyle/>
          <a:p>
            <a:pPr algn="ctr">
              <a:lnSpc>
                <a:spcPct val="90000"/>
              </a:lnSpc>
              <a:spcBef>
                <a:spcPts val="1000"/>
              </a:spcBef>
            </a:pPr>
            <a:r>
              <a:rPr lang="cs-CZ" sz="1600" b="1">
                <a:solidFill>
                  <a:srgbClr val="003A63"/>
                </a:solidFill>
                <a:latin typeface="Bahnschrift" panose="020B0502040204020203" pitchFamily="34" charset="0"/>
                <a:cs typeface="Arial" panose="020B0604020202020204" pitchFamily="34" charset="0"/>
              </a:rPr>
              <a:t>Propouštěcí zprávy </a:t>
            </a:r>
          </a:p>
        </p:txBody>
      </p:sp>
      <p:sp>
        <p:nvSpPr>
          <p:cNvPr id="58" name="Obdélník: se zakulacenými horními rohy 57">
            <a:extLst>
              <a:ext uri="{FF2B5EF4-FFF2-40B4-BE49-F238E27FC236}">
                <a16:creationId xmlns:a16="http://schemas.microsoft.com/office/drawing/2014/main" id="{C48A348C-70DD-6739-BE7B-23408050D566}"/>
              </a:ext>
            </a:extLst>
          </p:cNvPr>
          <p:cNvSpPr/>
          <p:nvPr/>
        </p:nvSpPr>
        <p:spPr>
          <a:xfrm rot="16200000">
            <a:off x="3425979" y="5393374"/>
            <a:ext cx="901837" cy="802425"/>
          </a:xfrm>
          <a:prstGeom prst="round2SameRect">
            <a:avLst>
              <a:gd name="adj1" fmla="val 28537"/>
              <a:gd name="adj2" fmla="val 0"/>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pic>
        <p:nvPicPr>
          <p:cNvPr id="59" name="Obrázek 58" descr="Obsah obrázku logo, symbol, Grafika, Písmo&#10;&#10;Obsah vygenerovaný umělou inteligencí může být nesprávný.">
            <a:extLst>
              <a:ext uri="{FF2B5EF4-FFF2-40B4-BE49-F238E27FC236}">
                <a16:creationId xmlns:a16="http://schemas.microsoft.com/office/drawing/2014/main" id="{3866A878-4723-4F12-2CC1-3ADCB44C51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811" y="4444878"/>
            <a:ext cx="604295" cy="604295"/>
          </a:xfrm>
          <a:prstGeom prst="rect">
            <a:avLst/>
          </a:prstGeom>
        </p:spPr>
      </p:pic>
      <p:pic>
        <p:nvPicPr>
          <p:cNvPr id="60" name="Grafický objekt 59" descr="Seznam se souvislou výplní">
            <a:extLst>
              <a:ext uri="{FF2B5EF4-FFF2-40B4-BE49-F238E27FC236}">
                <a16:creationId xmlns:a16="http://schemas.microsoft.com/office/drawing/2014/main" id="{97C91B49-C486-DF2F-25D0-793AF65DD0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0837" y="5526245"/>
            <a:ext cx="546241" cy="546241"/>
          </a:xfrm>
          <a:prstGeom prst="rect">
            <a:avLst/>
          </a:prstGeom>
        </p:spPr>
      </p:pic>
      <p:pic>
        <p:nvPicPr>
          <p:cNvPr id="61" name="Grafický objekt 60" descr="Lupa se souvislou výplní">
            <a:extLst>
              <a:ext uri="{FF2B5EF4-FFF2-40B4-BE49-F238E27FC236}">
                <a16:creationId xmlns:a16="http://schemas.microsoft.com/office/drawing/2014/main" id="{8B52127D-0A97-9826-578D-A4426BC3D5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19471" y="4461554"/>
            <a:ext cx="514851" cy="514851"/>
          </a:xfrm>
          <a:prstGeom prst="rect">
            <a:avLst/>
          </a:prstGeom>
        </p:spPr>
      </p:pic>
      <p:sp>
        <p:nvSpPr>
          <p:cNvPr id="62" name="TextovéPole 61">
            <a:extLst>
              <a:ext uri="{FF2B5EF4-FFF2-40B4-BE49-F238E27FC236}">
                <a16:creationId xmlns:a16="http://schemas.microsoft.com/office/drawing/2014/main" id="{0B27C2E0-DEAE-DF5A-F663-1F245EC73081}"/>
              </a:ext>
            </a:extLst>
          </p:cNvPr>
          <p:cNvSpPr txBox="1"/>
          <p:nvPr/>
        </p:nvSpPr>
        <p:spPr>
          <a:xfrm>
            <a:off x="410016" y="2201722"/>
            <a:ext cx="5942652" cy="338554"/>
          </a:xfrm>
          <a:prstGeom prst="rect">
            <a:avLst/>
          </a:prstGeom>
          <a:noFill/>
        </p:spPr>
        <p:txBody>
          <a:bodyPr wrap="none" lIns="0" rtlCol="0">
            <a:spAutoFit/>
          </a:bodyPr>
          <a:lstStyle/>
          <a:p>
            <a:r>
              <a:rPr lang="cs-CZ" sz="1600" b="1">
                <a:solidFill>
                  <a:srgbClr val="003A63"/>
                </a:solidFill>
                <a:latin typeface="Bahnschrift" panose="020B0502040204020203" pitchFamily="34" charset="0"/>
                <a:cs typeface="Arial" panose="020B0604020202020204" pitchFamily="34" charset="0"/>
              </a:rPr>
              <a:t>Prioritní kategorie elektronických zdravotních údajů dle EHDS:</a:t>
            </a:r>
          </a:p>
        </p:txBody>
      </p:sp>
      <p:sp>
        <p:nvSpPr>
          <p:cNvPr id="63" name="Obdélník: se zakulacenými rohy 62">
            <a:extLst>
              <a:ext uri="{FF2B5EF4-FFF2-40B4-BE49-F238E27FC236}">
                <a16:creationId xmlns:a16="http://schemas.microsoft.com/office/drawing/2014/main" id="{A3B3828A-C5EE-4759-92F6-7F1ED46358A7}"/>
              </a:ext>
            </a:extLst>
          </p:cNvPr>
          <p:cNvSpPr/>
          <p:nvPr/>
        </p:nvSpPr>
        <p:spPr>
          <a:xfrm>
            <a:off x="438015" y="2618923"/>
            <a:ext cx="2599333" cy="467246"/>
          </a:xfrm>
          <a:prstGeom prst="roundRect">
            <a:avLst/>
          </a:prstGeom>
          <a:solidFill>
            <a:srgbClr val="34648E"/>
          </a:solidFill>
        </p:spPr>
        <p:txBody>
          <a:bodyPr vert="horz" lIns="91440" tIns="108000" rIns="91440" bIns="45720" rtlCol="0" anchor="t">
            <a:noAutofit/>
          </a:bodyPr>
          <a:lstStyle/>
          <a:p>
            <a:pPr algn="ctr">
              <a:lnSpc>
                <a:spcPct val="90000"/>
              </a:lnSpc>
              <a:spcBef>
                <a:spcPts val="1000"/>
              </a:spcBef>
            </a:pPr>
            <a:r>
              <a:rPr lang="cs-CZ" sz="1600" b="1">
                <a:solidFill>
                  <a:schemeClr val="bg1"/>
                </a:solidFill>
                <a:latin typeface="Bahnschrift" panose="020B0502040204020203" pitchFamily="34" charset="0"/>
              </a:rPr>
              <a:t>Termín plnění: 3/2029</a:t>
            </a:r>
          </a:p>
        </p:txBody>
      </p:sp>
      <p:sp>
        <p:nvSpPr>
          <p:cNvPr id="64" name="Obdélník: se zakulacenými rohy 63">
            <a:extLst>
              <a:ext uri="{FF2B5EF4-FFF2-40B4-BE49-F238E27FC236}">
                <a16:creationId xmlns:a16="http://schemas.microsoft.com/office/drawing/2014/main" id="{E4878812-90BB-7A1B-7429-581650A6AE5E}"/>
              </a:ext>
            </a:extLst>
          </p:cNvPr>
          <p:cNvSpPr/>
          <p:nvPr/>
        </p:nvSpPr>
        <p:spPr>
          <a:xfrm>
            <a:off x="3475191" y="2618923"/>
            <a:ext cx="2620809" cy="467246"/>
          </a:xfrm>
          <a:prstGeom prst="roundRect">
            <a:avLst/>
          </a:prstGeom>
          <a:solidFill>
            <a:srgbClr val="34648E"/>
          </a:solidFill>
        </p:spPr>
        <p:txBody>
          <a:bodyPr vert="horz" lIns="91440" tIns="108000" rIns="91440" bIns="45720" rtlCol="0" anchor="t">
            <a:noAutofit/>
          </a:bodyPr>
          <a:lstStyle/>
          <a:p>
            <a:pPr algn="ctr">
              <a:lnSpc>
                <a:spcPct val="90000"/>
              </a:lnSpc>
              <a:spcBef>
                <a:spcPts val="1000"/>
              </a:spcBef>
            </a:pPr>
            <a:r>
              <a:rPr lang="cs-CZ" sz="1600" b="1">
                <a:solidFill>
                  <a:schemeClr val="bg1"/>
                </a:solidFill>
                <a:latin typeface="Bahnschrift" panose="020B0502040204020203" pitchFamily="34" charset="0"/>
              </a:rPr>
              <a:t>Termín plnění: 3/2031</a:t>
            </a:r>
          </a:p>
        </p:txBody>
      </p:sp>
      <p:pic>
        <p:nvPicPr>
          <p:cNvPr id="65" name="Obrázek 64">
            <a:extLst>
              <a:ext uri="{FF2B5EF4-FFF2-40B4-BE49-F238E27FC236}">
                <a16:creationId xmlns:a16="http://schemas.microsoft.com/office/drawing/2014/main" id="{A245AAE3-61CD-C02B-22A5-9ECA850A6F97}"/>
              </a:ext>
            </a:extLst>
          </p:cNvPr>
          <p:cNvPicPr>
            <a:picLocks noChangeAspect="1"/>
          </p:cNvPicPr>
          <p:nvPr/>
        </p:nvPicPr>
        <p:blipFill>
          <a:blip r:embed="rId10">
            <a:biLevel thresh="25000"/>
            <a:extLst>
              <a:ext uri="{28A0092B-C50C-407E-A947-70E740481C1C}">
                <a14:useLocalDpi xmlns:a14="http://schemas.microsoft.com/office/drawing/2010/main" val="0"/>
              </a:ext>
            </a:extLst>
          </a:blip>
          <a:stretch>
            <a:fillRect/>
          </a:stretch>
        </p:blipFill>
        <p:spPr>
          <a:xfrm>
            <a:off x="3662547" y="3424833"/>
            <a:ext cx="471775" cy="471775"/>
          </a:xfrm>
          <a:prstGeom prst="rect">
            <a:avLst/>
          </a:prstGeom>
        </p:spPr>
      </p:pic>
      <p:pic>
        <p:nvPicPr>
          <p:cNvPr id="66" name="Obrázek 65" descr="Obsah obrázku snímek obrazovky, symbol, design&#10;&#10;Obsah generovaný pomocí AI může být nesprávný.">
            <a:extLst>
              <a:ext uri="{FF2B5EF4-FFF2-40B4-BE49-F238E27FC236}">
                <a16:creationId xmlns:a16="http://schemas.microsoft.com/office/drawing/2014/main" id="{30C49C75-DB62-9E66-082D-5324F00F77EE}"/>
              </a:ext>
            </a:extLst>
          </p:cNvPr>
          <p:cNvPicPr>
            <a:picLocks noChangeAspect="1"/>
          </p:cNvPicPr>
          <p:nvPr/>
        </p:nvPicPr>
        <p:blipFill>
          <a:blip r:embed="rId11">
            <a:biLevel thresh="25000"/>
            <a:extLst>
              <a:ext uri="{28A0092B-C50C-407E-A947-70E740481C1C}">
                <a14:useLocalDpi xmlns:a14="http://schemas.microsoft.com/office/drawing/2010/main" val="0"/>
              </a:ext>
            </a:extLst>
          </a:blip>
          <a:stretch>
            <a:fillRect/>
          </a:stretch>
        </p:blipFill>
        <p:spPr>
          <a:xfrm>
            <a:off x="3662595" y="5593685"/>
            <a:ext cx="471727" cy="471727"/>
          </a:xfrm>
          <a:prstGeom prst="rect">
            <a:avLst/>
          </a:prstGeom>
        </p:spPr>
      </p:pic>
      <p:grpSp>
        <p:nvGrpSpPr>
          <p:cNvPr id="67" name="Skupina 66">
            <a:extLst>
              <a:ext uri="{FF2B5EF4-FFF2-40B4-BE49-F238E27FC236}">
                <a16:creationId xmlns:a16="http://schemas.microsoft.com/office/drawing/2014/main" id="{DF86642B-6223-90C9-502E-913F71B270AA}"/>
              </a:ext>
            </a:extLst>
          </p:cNvPr>
          <p:cNvGrpSpPr/>
          <p:nvPr/>
        </p:nvGrpSpPr>
        <p:grpSpPr>
          <a:xfrm>
            <a:off x="590837" y="3417680"/>
            <a:ext cx="563548" cy="501650"/>
            <a:chOff x="-1245655" y="2479024"/>
            <a:chExt cx="726599" cy="646792"/>
          </a:xfrm>
        </p:grpSpPr>
        <p:pic>
          <p:nvPicPr>
            <p:cNvPr id="68" name="Grafický objekt 67" descr="Zdravotní se souvislou výplní">
              <a:extLst>
                <a:ext uri="{FF2B5EF4-FFF2-40B4-BE49-F238E27FC236}">
                  <a16:creationId xmlns:a16="http://schemas.microsoft.com/office/drawing/2014/main" id="{21498B5D-783D-1153-1F5E-2EEF1A7084D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1647" y="2649549"/>
              <a:ext cx="295812" cy="295812"/>
            </a:xfrm>
            <a:prstGeom prst="rect">
              <a:avLst/>
            </a:prstGeom>
          </p:spPr>
        </p:pic>
        <p:pic>
          <p:nvPicPr>
            <p:cNvPr id="69" name="Grafický objekt 68" descr="Chytrý telefon se souvislou výplní">
              <a:extLst>
                <a:ext uri="{FF2B5EF4-FFF2-40B4-BE49-F238E27FC236}">
                  <a16:creationId xmlns:a16="http://schemas.microsoft.com/office/drawing/2014/main" id="{4221A361-7D20-549E-DEDA-D35E50FC8DA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45655" y="2479024"/>
              <a:ext cx="726599" cy="646792"/>
            </a:xfrm>
            <a:prstGeom prst="rect">
              <a:avLst/>
            </a:prstGeom>
          </p:spPr>
        </p:pic>
      </p:grpSp>
      <p:sp>
        <p:nvSpPr>
          <p:cNvPr id="70" name="TextovéPole 69">
            <a:extLst>
              <a:ext uri="{FF2B5EF4-FFF2-40B4-BE49-F238E27FC236}">
                <a16:creationId xmlns:a16="http://schemas.microsoft.com/office/drawing/2014/main" id="{C09B2BBD-4C17-0A0E-044E-9BF2DBD1EF41}"/>
              </a:ext>
            </a:extLst>
          </p:cNvPr>
          <p:cNvSpPr txBox="1"/>
          <p:nvPr/>
        </p:nvSpPr>
        <p:spPr>
          <a:xfrm>
            <a:off x="6418607" y="2201722"/>
            <a:ext cx="5510050" cy="338554"/>
          </a:xfrm>
          <a:prstGeom prst="rect">
            <a:avLst/>
          </a:prstGeom>
          <a:noFill/>
        </p:spPr>
        <p:txBody>
          <a:bodyPr wrap="square" rtlCol="0">
            <a:spAutoFit/>
          </a:bodyPr>
          <a:lstStyle/>
          <a:p>
            <a:r>
              <a:rPr lang="cs-CZ" sz="1600" b="1">
                <a:solidFill>
                  <a:srgbClr val="003A63"/>
                </a:solidFill>
                <a:latin typeface="Bahnschrift" panose="020B0502040204020203" pitchFamily="34" charset="0"/>
                <a:cs typeface="Arial" panose="020B0604020202020204" pitchFamily="34" charset="0"/>
              </a:rPr>
              <a:t>Další oblasti vyplývající z primárního využití dle EHDS:</a:t>
            </a:r>
            <a:endParaRPr lang="cs-CZ" sz="1600">
              <a:solidFill>
                <a:srgbClr val="003A63"/>
              </a:solidFill>
              <a:latin typeface="Bahnschrift" panose="020B0502040204020203" pitchFamily="34" charset="0"/>
              <a:cs typeface="Arial" panose="020B0604020202020204" pitchFamily="34" charset="0"/>
            </a:endParaRPr>
          </a:p>
        </p:txBody>
      </p:sp>
      <p:grpSp>
        <p:nvGrpSpPr>
          <p:cNvPr id="71" name="Skupina 70">
            <a:extLst>
              <a:ext uri="{FF2B5EF4-FFF2-40B4-BE49-F238E27FC236}">
                <a16:creationId xmlns:a16="http://schemas.microsoft.com/office/drawing/2014/main" id="{9ACAF6F8-F439-1A6B-961A-DC00185B3727}"/>
              </a:ext>
            </a:extLst>
          </p:cNvPr>
          <p:cNvGrpSpPr/>
          <p:nvPr/>
        </p:nvGrpSpPr>
        <p:grpSpPr>
          <a:xfrm>
            <a:off x="6513353" y="2618018"/>
            <a:ext cx="2586556" cy="730800"/>
            <a:chOff x="8262402" y="3070921"/>
            <a:chExt cx="2586556" cy="908677"/>
          </a:xfrm>
        </p:grpSpPr>
        <p:sp>
          <p:nvSpPr>
            <p:cNvPr id="72" name="Obdélník: se zakulacenými rohy 71">
              <a:extLst>
                <a:ext uri="{FF2B5EF4-FFF2-40B4-BE49-F238E27FC236}">
                  <a16:creationId xmlns:a16="http://schemas.microsoft.com/office/drawing/2014/main" id="{608B4ECE-7EC1-F1F2-BD98-FB6A303D0C45}"/>
                </a:ext>
              </a:extLst>
            </p:cNvPr>
            <p:cNvSpPr/>
            <p:nvPr/>
          </p:nvSpPr>
          <p:spPr>
            <a:xfrm>
              <a:off x="8262402" y="3070921"/>
              <a:ext cx="2586556" cy="908677"/>
            </a:xfrm>
            <a:prstGeom prst="roundRect">
              <a:avLst>
                <a:gd name="adj" fmla="val 26923"/>
              </a:avLst>
            </a:prstGeom>
            <a:solidFill>
              <a:schemeClr val="bg1">
                <a:lumMod val="95000"/>
              </a:schemeClr>
            </a:solidFill>
          </p:spPr>
          <p:txBody>
            <a:bodyPr vert="horz" lIns="828000" tIns="36000" rIns="36000" bIns="45720" rtlCol="0" anchor="ctr">
              <a:noAutofit/>
            </a:bodyPr>
            <a:lstStyle/>
            <a:p>
              <a:pPr algn="ctr">
                <a:lnSpc>
                  <a:spcPct val="90000"/>
                </a:lnSpc>
                <a:spcBef>
                  <a:spcPts val="1000"/>
                </a:spcBef>
              </a:pPr>
              <a:r>
                <a:rPr lang="cs-CZ" sz="1600" b="1">
                  <a:solidFill>
                    <a:srgbClr val="003A63"/>
                  </a:solidFill>
                  <a:latin typeface="Bahnschrift" panose="020B0502040204020203" pitchFamily="34" charset="0"/>
                  <a:cs typeface="Arial" panose="020B0604020202020204" pitchFamily="34" charset="0"/>
                </a:rPr>
                <a:t>Práva pacienta </a:t>
              </a:r>
            </a:p>
          </p:txBody>
        </p:sp>
        <p:sp>
          <p:nvSpPr>
            <p:cNvPr id="73" name="Obdélník: se zakulacenými horními rohy 72">
              <a:extLst>
                <a:ext uri="{FF2B5EF4-FFF2-40B4-BE49-F238E27FC236}">
                  <a16:creationId xmlns:a16="http://schemas.microsoft.com/office/drawing/2014/main" id="{AB5F53AC-ED5B-CE1B-780C-81DEFD917BE2}"/>
                </a:ext>
              </a:extLst>
            </p:cNvPr>
            <p:cNvSpPr/>
            <p:nvPr/>
          </p:nvSpPr>
          <p:spPr>
            <a:xfrm rot="16200000">
              <a:off x="8212697" y="3126339"/>
              <a:ext cx="901840" cy="802425"/>
            </a:xfrm>
            <a:prstGeom prst="round2SameRect">
              <a:avLst>
                <a:gd name="adj1" fmla="val 28537"/>
                <a:gd name="adj2" fmla="val 0"/>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grpSp>
      <p:grpSp>
        <p:nvGrpSpPr>
          <p:cNvPr id="74" name="Skupina 73">
            <a:extLst>
              <a:ext uri="{FF2B5EF4-FFF2-40B4-BE49-F238E27FC236}">
                <a16:creationId xmlns:a16="http://schemas.microsoft.com/office/drawing/2014/main" id="{7857E9B4-1253-ACF5-E9B2-2FF6BC111EC5}"/>
              </a:ext>
            </a:extLst>
          </p:cNvPr>
          <p:cNvGrpSpPr/>
          <p:nvPr/>
        </p:nvGrpSpPr>
        <p:grpSpPr>
          <a:xfrm>
            <a:off x="6513353" y="4532707"/>
            <a:ext cx="2586556" cy="730800"/>
            <a:chOff x="8262402" y="4692757"/>
            <a:chExt cx="2586556" cy="908677"/>
          </a:xfrm>
        </p:grpSpPr>
        <p:sp>
          <p:nvSpPr>
            <p:cNvPr id="75" name="Obdélník: se zakulacenými rohy 74">
              <a:extLst>
                <a:ext uri="{FF2B5EF4-FFF2-40B4-BE49-F238E27FC236}">
                  <a16:creationId xmlns:a16="http://schemas.microsoft.com/office/drawing/2014/main" id="{56091D10-83C0-F338-8383-4BB4DBF21956}"/>
                </a:ext>
              </a:extLst>
            </p:cNvPr>
            <p:cNvSpPr/>
            <p:nvPr/>
          </p:nvSpPr>
          <p:spPr>
            <a:xfrm>
              <a:off x="8262402" y="4692757"/>
              <a:ext cx="2586556" cy="908677"/>
            </a:xfrm>
            <a:prstGeom prst="roundRect">
              <a:avLst>
                <a:gd name="adj" fmla="val 26923"/>
              </a:avLst>
            </a:prstGeom>
            <a:solidFill>
              <a:schemeClr val="bg1">
                <a:lumMod val="95000"/>
              </a:schemeClr>
            </a:solidFill>
          </p:spPr>
          <p:txBody>
            <a:bodyPr vert="horz" lIns="828000" tIns="36000" rIns="36000" bIns="45720" rtlCol="0" anchor="ctr">
              <a:noAutofit/>
            </a:bodyPr>
            <a:lstStyle/>
            <a:p>
              <a:pPr algn="ctr">
                <a:lnSpc>
                  <a:spcPct val="90000"/>
                </a:lnSpc>
                <a:spcBef>
                  <a:spcPts val="1000"/>
                </a:spcBef>
              </a:pPr>
              <a:r>
                <a:rPr lang="cs-CZ" sz="1600" b="1">
                  <a:solidFill>
                    <a:srgbClr val="003A63"/>
                  </a:solidFill>
                  <a:latin typeface="Bahnschrift" panose="020B0502040204020203" pitchFamily="34" charset="0"/>
                  <a:cs typeface="Arial" panose="020B0604020202020204" pitchFamily="34" charset="0"/>
                </a:rPr>
                <a:t>Interoperabilita a výměna dat</a:t>
              </a:r>
            </a:p>
          </p:txBody>
        </p:sp>
        <p:sp>
          <p:nvSpPr>
            <p:cNvPr id="76" name="Obdélník: se zakulacenými horními rohy 75">
              <a:extLst>
                <a:ext uri="{FF2B5EF4-FFF2-40B4-BE49-F238E27FC236}">
                  <a16:creationId xmlns:a16="http://schemas.microsoft.com/office/drawing/2014/main" id="{0BC4A308-AFC3-F461-4DF6-DFDF3595FAD2}"/>
                </a:ext>
              </a:extLst>
            </p:cNvPr>
            <p:cNvSpPr/>
            <p:nvPr/>
          </p:nvSpPr>
          <p:spPr>
            <a:xfrm rot="16200000">
              <a:off x="8212697" y="4748177"/>
              <a:ext cx="901839" cy="802425"/>
            </a:xfrm>
            <a:prstGeom prst="round2SameRect">
              <a:avLst>
                <a:gd name="adj1" fmla="val 28537"/>
                <a:gd name="adj2" fmla="val 0"/>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grpSp>
      <p:pic>
        <p:nvPicPr>
          <p:cNvPr id="80" name="Obrázek 79">
            <a:extLst>
              <a:ext uri="{FF2B5EF4-FFF2-40B4-BE49-F238E27FC236}">
                <a16:creationId xmlns:a16="http://schemas.microsoft.com/office/drawing/2014/main" id="{9A29F09B-6842-A401-96D7-6C84DFF184DC}"/>
              </a:ext>
            </a:extLst>
          </p:cNvPr>
          <p:cNvPicPr>
            <a:picLocks noChangeAspect="1"/>
          </p:cNvPicPr>
          <p:nvPr/>
        </p:nvPicPr>
        <p:blipFill>
          <a:blip r:embed="rId16"/>
          <a:stretch>
            <a:fillRect/>
          </a:stretch>
        </p:blipFill>
        <p:spPr>
          <a:xfrm>
            <a:off x="6732081" y="2801307"/>
            <a:ext cx="405912" cy="405912"/>
          </a:xfrm>
          <a:prstGeom prst="rect">
            <a:avLst/>
          </a:prstGeom>
        </p:spPr>
      </p:pic>
      <p:pic>
        <p:nvPicPr>
          <p:cNvPr id="82" name="Obrázek 81">
            <a:extLst>
              <a:ext uri="{FF2B5EF4-FFF2-40B4-BE49-F238E27FC236}">
                <a16:creationId xmlns:a16="http://schemas.microsoft.com/office/drawing/2014/main" id="{7EAB8864-6937-C8BF-07AE-8740C3615F72}"/>
              </a:ext>
            </a:extLst>
          </p:cNvPr>
          <p:cNvPicPr>
            <a:picLocks noChangeAspect="1"/>
          </p:cNvPicPr>
          <p:nvPr/>
        </p:nvPicPr>
        <p:blipFill>
          <a:blip r:embed="rId17"/>
          <a:stretch>
            <a:fillRect/>
          </a:stretch>
        </p:blipFill>
        <p:spPr>
          <a:xfrm>
            <a:off x="6731038" y="4699702"/>
            <a:ext cx="367057" cy="367057"/>
          </a:xfrm>
          <a:prstGeom prst="rect">
            <a:avLst/>
          </a:prstGeom>
        </p:spPr>
      </p:pic>
      <p:grpSp>
        <p:nvGrpSpPr>
          <p:cNvPr id="83" name="Skupina 82">
            <a:extLst>
              <a:ext uri="{FF2B5EF4-FFF2-40B4-BE49-F238E27FC236}">
                <a16:creationId xmlns:a16="http://schemas.microsoft.com/office/drawing/2014/main" id="{56E560CF-FE38-2BFB-CDD3-F68A2F3B58EC}"/>
              </a:ext>
            </a:extLst>
          </p:cNvPr>
          <p:cNvGrpSpPr/>
          <p:nvPr/>
        </p:nvGrpSpPr>
        <p:grpSpPr>
          <a:xfrm>
            <a:off x="9234089" y="2618018"/>
            <a:ext cx="2670059" cy="730800"/>
            <a:chOff x="8262402" y="3070921"/>
            <a:chExt cx="2586556" cy="908677"/>
          </a:xfrm>
        </p:grpSpPr>
        <p:sp>
          <p:nvSpPr>
            <p:cNvPr id="84" name="Obdélník: se zakulacenými rohy 83">
              <a:extLst>
                <a:ext uri="{FF2B5EF4-FFF2-40B4-BE49-F238E27FC236}">
                  <a16:creationId xmlns:a16="http://schemas.microsoft.com/office/drawing/2014/main" id="{40898C18-64F8-6DDC-B99C-9F6C38A1CEAF}"/>
                </a:ext>
              </a:extLst>
            </p:cNvPr>
            <p:cNvSpPr/>
            <p:nvPr/>
          </p:nvSpPr>
          <p:spPr>
            <a:xfrm>
              <a:off x="8262402" y="3070921"/>
              <a:ext cx="2586556" cy="908677"/>
            </a:xfrm>
            <a:prstGeom prst="roundRect">
              <a:avLst>
                <a:gd name="adj" fmla="val 26923"/>
              </a:avLst>
            </a:prstGeom>
            <a:solidFill>
              <a:schemeClr val="bg1">
                <a:lumMod val="95000"/>
              </a:schemeClr>
            </a:solidFill>
          </p:spPr>
          <p:txBody>
            <a:bodyPr vert="horz" lIns="828000" tIns="36000" rIns="36000" bIns="45720" rtlCol="0" anchor="ctr">
              <a:noAutofit/>
            </a:bodyPr>
            <a:lstStyle/>
            <a:p>
              <a:pPr algn="ctr">
                <a:lnSpc>
                  <a:spcPct val="90000"/>
                </a:lnSpc>
                <a:spcBef>
                  <a:spcPts val="1000"/>
                </a:spcBef>
              </a:pPr>
              <a:r>
                <a:rPr lang="cs-CZ" sz="1600" b="1">
                  <a:solidFill>
                    <a:srgbClr val="003A63"/>
                  </a:solidFill>
                  <a:latin typeface="Bahnschrift" panose="020B0502040204020203" pitchFamily="34" charset="0"/>
                  <a:cs typeface="Arial" panose="020B0604020202020204" pitchFamily="34" charset="0"/>
                </a:rPr>
                <a:t>Zaznamenávání</a:t>
              </a:r>
              <a:br>
                <a:rPr lang="cs-CZ" sz="1600" b="1">
                  <a:solidFill>
                    <a:srgbClr val="003A63"/>
                  </a:solidFill>
                  <a:latin typeface="Bahnschrift" panose="020B0502040204020203" pitchFamily="34" charset="0"/>
                  <a:cs typeface="Arial" panose="020B0604020202020204" pitchFamily="34" charset="0"/>
                </a:rPr>
              </a:br>
              <a:r>
                <a:rPr lang="cs-CZ" sz="1600" b="1">
                  <a:solidFill>
                    <a:srgbClr val="003A63"/>
                  </a:solidFill>
                  <a:latin typeface="Bahnschrift" panose="020B0502040204020203" pitchFamily="34" charset="0"/>
                  <a:cs typeface="Arial" panose="020B0604020202020204" pitchFamily="34" charset="0"/>
                </a:rPr>
                <a:t>a aktualizace dat</a:t>
              </a:r>
            </a:p>
          </p:txBody>
        </p:sp>
        <p:sp>
          <p:nvSpPr>
            <p:cNvPr id="85" name="Obdélník: se zakulacenými horními rohy 84">
              <a:extLst>
                <a:ext uri="{FF2B5EF4-FFF2-40B4-BE49-F238E27FC236}">
                  <a16:creationId xmlns:a16="http://schemas.microsoft.com/office/drawing/2014/main" id="{1209BC30-E710-518D-FAD0-847616BC20F9}"/>
                </a:ext>
              </a:extLst>
            </p:cNvPr>
            <p:cNvSpPr/>
            <p:nvPr/>
          </p:nvSpPr>
          <p:spPr>
            <a:xfrm rot="16200000">
              <a:off x="8212697" y="3126339"/>
              <a:ext cx="901840" cy="802425"/>
            </a:xfrm>
            <a:prstGeom prst="round2SameRect">
              <a:avLst>
                <a:gd name="adj1" fmla="val 28537"/>
                <a:gd name="adj2" fmla="val 0"/>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grpSp>
      <p:grpSp>
        <p:nvGrpSpPr>
          <p:cNvPr id="86" name="Skupina 85">
            <a:extLst>
              <a:ext uri="{FF2B5EF4-FFF2-40B4-BE49-F238E27FC236}">
                <a16:creationId xmlns:a16="http://schemas.microsoft.com/office/drawing/2014/main" id="{B3DBA56C-B7A6-8FA2-016F-FBCBE8B84262}"/>
              </a:ext>
            </a:extLst>
          </p:cNvPr>
          <p:cNvGrpSpPr/>
          <p:nvPr/>
        </p:nvGrpSpPr>
        <p:grpSpPr>
          <a:xfrm>
            <a:off x="9234089" y="4531802"/>
            <a:ext cx="2670059" cy="730800"/>
            <a:chOff x="8262402" y="4692757"/>
            <a:chExt cx="2586556" cy="908677"/>
          </a:xfrm>
        </p:grpSpPr>
        <p:sp>
          <p:nvSpPr>
            <p:cNvPr id="87" name="Obdélník: se zakulacenými rohy 86">
              <a:extLst>
                <a:ext uri="{FF2B5EF4-FFF2-40B4-BE49-F238E27FC236}">
                  <a16:creationId xmlns:a16="http://schemas.microsoft.com/office/drawing/2014/main" id="{5846931D-8DA1-93E0-4737-060BC9210509}"/>
                </a:ext>
              </a:extLst>
            </p:cNvPr>
            <p:cNvSpPr/>
            <p:nvPr/>
          </p:nvSpPr>
          <p:spPr>
            <a:xfrm>
              <a:off x="8262402" y="4692757"/>
              <a:ext cx="2586556" cy="908677"/>
            </a:xfrm>
            <a:prstGeom prst="roundRect">
              <a:avLst>
                <a:gd name="adj" fmla="val 26923"/>
              </a:avLst>
            </a:prstGeom>
            <a:solidFill>
              <a:schemeClr val="bg1">
                <a:lumMod val="95000"/>
              </a:schemeClr>
            </a:solidFill>
          </p:spPr>
          <p:txBody>
            <a:bodyPr vert="horz" lIns="828000" tIns="36000" rIns="36000" bIns="45720" rtlCol="0" anchor="ctr">
              <a:noAutofit/>
            </a:bodyPr>
            <a:lstStyle/>
            <a:p>
              <a:pPr algn="ctr">
                <a:lnSpc>
                  <a:spcPct val="90000"/>
                </a:lnSpc>
                <a:spcBef>
                  <a:spcPts val="1000"/>
                </a:spcBef>
              </a:pPr>
              <a:r>
                <a:rPr lang="cs-CZ" sz="1600" b="1">
                  <a:solidFill>
                    <a:srgbClr val="003A63"/>
                  </a:solidFill>
                  <a:latin typeface="Bahnschrift" panose="020B0502040204020203" pitchFamily="34" charset="0"/>
                  <a:cs typeface="Arial" panose="020B0604020202020204" pitchFamily="34" charset="0"/>
                </a:rPr>
                <a:t>Povinné připojení poskytovatelů</a:t>
              </a:r>
            </a:p>
          </p:txBody>
        </p:sp>
        <p:sp>
          <p:nvSpPr>
            <p:cNvPr id="88" name="Obdélník: se zakulacenými horními rohy 87">
              <a:extLst>
                <a:ext uri="{FF2B5EF4-FFF2-40B4-BE49-F238E27FC236}">
                  <a16:creationId xmlns:a16="http://schemas.microsoft.com/office/drawing/2014/main" id="{6DD48363-FD54-5125-E7FD-CBFF2FDD610D}"/>
                </a:ext>
              </a:extLst>
            </p:cNvPr>
            <p:cNvSpPr/>
            <p:nvPr/>
          </p:nvSpPr>
          <p:spPr>
            <a:xfrm rot="16200000">
              <a:off x="8212697" y="4748177"/>
              <a:ext cx="901839" cy="802425"/>
            </a:xfrm>
            <a:prstGeom prst="round2SameRect">
              <a:avLst>
                <a:gd name="adj1" fmla="val 28537"/>
                <a:gd name="adj2" fmla="val 0"/>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grpSp>
      <p:grpSp>
        <p:nvGrpSpPr>
          <p:cNvPr id="89" name="Skupina 88">
            <a:extLst>
              <a:ext uri="{FF2B5EF4-FFF2-40B4-BE49-F238E27FC236}">
                <a16:creationId xmlns:a16="http://schemas.microsoft.com/office/drawing/2014/main" id="{9135A2AD-8D94-95FD-D6DF-671D24F5408C}"/>
              </a:ext>
            </a:extLst>
          </p:cNvPr>
          <p:cNvGrpSpPr/>
          <p:nvPr/>
        </p:nvGrpSpPr>
        <p:grpSpPr>
          <a:xfrm>
            <a:off x="9234089" y="3575815"/>
            <a:ext cx="2670059" cy="730800"/>
            <a:chOff x="8278748" y="3874783"/>
            <a:chExt cx="2586556" cy="908677"/>
          </a:xfrm>
        </p:grpSpPr>
        <p:sp>
          <p:nvSpPr>
            <p:cNvPr id="90" name="Obdélník: se zakulacenými rohy 89">
              <a:extLst>
                <a:ext uri="{FF2B5EF4-FFF2-40B4-BE49-F238E27FC236}">
                  <a16:creationId xmlns:a16="http://schemas.microsoft.com/office/drawing/2014/main" id="{AB624EF8-61DB-002A-07B6-3DD1590AF301}"/>
                </a:ext>
              </a:extLst>
            </p:cNvPr>
            <p:cNvSpPr/>
            <p:nvPr/>
          </p:nvSpPr>
          <p:spPr>
            <a:xfrm>
              <a:off x="8278748" y="3874783"/>
              <a:ext cx="2586556" cy="908677"/>
            </a:xfrm>
            <a:prstGeom prst="roundRect">
              <a:avLst>
                <a:gd name="adj" fmla="val 26923"/>
              </a:avLst>
            </a:prstGeom>
            <a:solidFill>
              <a:schemeClr val="bg1">
                <a:lumMod val="95000"/>
              </a:schemeClr>
            </a:solidFill>
          </p:spPr>
          <p:txBody>
            <a:bodyPr vert="horz" lIns="828000" tIns="36000" rIns="36000" bIns="45720" rtlCol="0" anchor="ctr">
              <a:noAutofit/>
            </a:bodyPr>
            <a:lstStyle/>
            <a:p>
              <a:pPr algn="ctr">
                <a:lnSpc>
                  <a:spcPct val="90000"/>
                </a:lnSpc>
                <a:spcBef>
                  <a:spcPts val="1000"/>
                </a:spcBef>
              </a:pPr>
              <a:r>
                <a:rPr lang="cs-CZ" sz="1600" b="1">
                  <a:solidFill>
                    <a:srgbClr val="003A63"/>
                  </a:solidFill>
                  <a:latin typeface="Bahnschrift" panose="020B0502040204020203" pitchFamily="34" charset="0"/>
                  <a:cs typeface="Arial" panose="020B0604020202020204" pitchFamily="34" charset="0"/>
                </a:rPr>
                <a:t>Zřízení orgánů</a:t>
              </a:r>
            </a:p>
          </p:txBody>
        </p:sp>
        <p:sp>
          <p:nvSpPr>
            <p:cNvPr id="91" name="Obdélník: se zakulacenými horními rohy 90">
              <a:extLst>
                <a:ext uri="{FF2B5EF4-FFF2-40B4-BE49-F238E27FC236}">
                  <a16:creationId xmlns:a16="http://schemas.microsoft.com/office/drawing/2014/main" id="{E0D40AEA-6860-4090-5313-D80FE4C689F9}"/>
                </a:ext>
              </a:extLst>
            </p:cNvPr>
            <p:cNvSpPr/>
            <p:nvPr/>
          </p:nvSpPr>
          <p:spPr>
            <a:xfrm rot="16200000">
              <a:off x="8229043" y="3930203"/>
              <a:ext cx="901839" cy="802425"/>
            </a:xfrm>
            <a:prstGeom prst="round2SameRect">
              <a:avLst>
                <a:gd name="adj1" fmla="val 28537"/>
                <a:gd name="adj2" fmla="val 0"/>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grpSp>
      <p:grpSp>
        <p:nvGrpSpPr>
          <p:cNvPr id="95" name="Skupina 94">
            <a:extLst>
              <a:ext uri="{FF2B5EF4-FFF2-40B4-BE49-F238E27FC236}">
                <a16:creationId xmlns:a16="http://schemas.microsoft.com/office/drawing/2014/main" id="{33C11C85-10F4-B088-9A77-D6DF02105AA6}"/>
              </a:ext>
            </a:extLst>
          </p:cNvPr>
          <p:cNvGrpSpPr/>
          <p:nvPr/>
        </p:nvGrpSpPr>
        <p:grpSpPr>
          <a:xfrm>
            <a:off x="6513353" y="3574910"/>
            <a:ext cx="2617017" cy="730800"/>
            <a:chOff x="8278748" y="3874783"/>
            <a:chExt cx="2586556" cy="908677"/>
          </a:xfrm>
        </p:grpSpPr>
        <p:sp>
          <p:nvSpPr>
            <p:cNvPr id="96" name="Obdélník: se zakulacenými rohy 95">
              <a:extLst>
                <a:ext uri="{FF2B5EF4-FFF2-40B4-BE49-F238E27FC236}">
                  <a16:creationId xmlns:a16="http://schemas.microsoft.com/office/drawing/2014/main" id="{2257DC3B-0536-35E2-52B6-4CB25F6AB108}"/>
                </a:ext>
              </a:extLst>
            </p:cNvPr>
            <p:cNvSpPr/>
            <p:nvPr/>
          </p:nvSpPr>
          <p:spPr>
            <a:xfrm>
              <a:off x="8278748" y="3874783"/>
              <a:ext cx="2586556" cy="908677"/>
            </a:xfrm>
            <a:prstGeom prst="roundRect">
              <a:avLst>
                <a:gd name="adj" fmla="val 26923"/>
              </a:avLst>
            </a:prstGeom>
            <a:solidFill>
              <a:schemeClr val="bg1">
                <a:lumMod val="95000"/>
              </a:schemeClr>
            </a:solidFill>
          </p:spPr>
          <p:txBody>
            <a:bodyPr vert="horz" lIns="828000" tIns="36000" rIns="36000" bIns="45720" rtlCol="0" anchor="ctr">
              <a:noAutofit/>
            </a:bodyPr>
            <a:lstStyle/>
            <a:p>
              <a:pPr algn="ctr">
                <a:lnSpc>
                  <a:spcPct val="90000"/>
                </a:lnSpc>
                <a:spcBef>
                  <a:spcPts val="1000"/>
                </a:spcBef>
              </a:pPr>
              <a:r>
                <a:rPr lang="cs-CZ" sz="1600" b="1">
                  <a:solidFill>
                    <a:srgbClr val="003A63"/>
                  </a:solidFill>
                  <a:latin typeface="Bahnschrift" panose="020B0502040204020203" pitchFamily="34" charset="0"/>
                  <a:cs typeface="Arial" panose="020B0604020202020204" pitchFamily="34" charset="0"/>
                </a:rPr>
                <a:t>Evidence přístupů</a:t>
              </a:r>
            </a:p>
          </p:txBody>
        </p:sp>
        <p:sp>
          <p:nvSpPr>
            <p:cNvPr id="97" name="Obdélník: se zakulacenými horními rohy 96">
              <a:extLst>
                <a:ext uri="{FF2B5EF4-FFF2-40B4-BE49-F238E27FC236}">
                  <a16:creationId xmlns:a16="http://schemas.microsoft.com/office/drawing/2014/main" id="{8F35E7AA-88DD-A37A-830E-C90533C1168A}"/>
                </a:ext>
              </a:extLst>
            </p:cNvPr>
            <p:cNvSpPr/>
            <p:nvPr/>
          </p:nvSpPr>
          <p:spPr>
            <a:xfrm rot="16200000">
              <a:off x="8229043" y="3930203"/>
              <a:ext cx="901839" cy="802425"/>
            </a:xfrm>
            <a:prstGeom prst="round2SameRect">
              <a:avLst>
                <a:gd name="adj1" fmla="val 28537"/>
                <a:gd name="adj2" fmla="val 0"/>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grpSp>
      <p:grpSp>
        <p:nvGrpSpPr>
          <p:cNvPr id="98" name="Skupina 97">
            <a:extLst>
              <a:ext uri="{FF2B5EF4-FFF2-40B4-BE49-F238E27FC236}">
                <a16:creationId xmlns:a16="http://schemas.microsoft.com/office/drawing/2014/main" id="{B78D3473-2B6F-6B23-6793-2DD39516E08F}"/>
              </a:ext>
            </a:extLst>
          </p:cNvPr>
          <p:cNvGrpSpPr/>
          <p:nvPr/>
        </p:nvGrpSpPr>
        <p:grpSpPr>
          <a:xfrm>
            <a:off x="6513353" y="5514705"/>
            <a:ext cx="2586556" cy="730800"/>
            <a:chOff x="8262402" y="4692757"/>
            <a:chExt cx="2586556" cy="908677"/>
          </a:xfrm>
        </p:grpSpPr>
        <p:sp>
          <p:nvSpPr>
            <p:cNvPr id="99" name="Obdélník: se zakulacenými rohy 98">
              <a:extLst>
                <a:ext uri="{FF2B5EF4-FFF2-40B4-BE49-F238E27FC236}">
                  <a16:creationId xmlns:a16="http://schemas.microsoft.com/office/drawing/2014/main" id="{5B152430-9FA4-D67D-CD79-27D057C7F5FD}"/>
                </a:ext>
              </a:extLst>
            </p:cNvPr>
            <p:cNvSpPr/>
            <p:nvPr/>
          </p:nvSpPr>
          <p:spPr>
            <a:xfrm>
              <a:off x="8262402" y="4692757"/>
              <a:ext cx="2586556" cy="908677"/>
            </a:xfrm>
            <a:prstGeom prst="roundRect">
              <a:avLst>
                <a:gd name="adj" fmla="val 26923"/>
              </a:avLst>
            </a:prstGeom>
            <a:solidFill>
              <a:schemeClr val="bg1">
                <a:lumMod val="95000"/>
              </a:schemeClr>
            </a:solidFill>
          </p:spPr>
          <p:txBody>
            <a:bodyPr vert="horz" lIns="828000" tIns="36000" rIns="36000" bIns="45720" rtlCol="0" anchor="ctr">
              <a:noAutofit/>
            </a:bodyPr>
            <a:lstStyle/>
            <a:p>
              <a:pPr algn="ctr">
                <a:lnSpc>
                  <a:spcPct val="90000"/>
                </a:lnSpc>
                <a:spcBef>
                  <a:spcPts val="1000"/>
                </a:spcBef>
              </a:pPr>
              <a:r>
                <a:rPr lang="cs-CZ" sz="1600" b="1">
                  <a:solidFill>
                    <a:srgbClr val="003A63"/>
                  </a:solidFill>
                  <a:latin typeface="Bahnschrift" panose="020B0502040204020203" pitchFamily="34" charset="0"/>
                  <a:cs typeface="Arial" panose="020B0604020202020204" pitchFamily="34" charset="0"/>
                </a:rPr>
                <a:t>Harmonizované komponenty</a:t>
              </a:r>
            </a:p>
          </p:txBody>
        </p:sp>
        <p:sp>
          <p:nvSpPr>
            <p:cNvPr id="100" name="Obdélník: se zakulacenými horními rohy 99">
              <a:extLst>
                <a:ext uri="{FF2B5EF4-FFF2-40B4-BE49-F238E27FC236}">
                  <a16:creationId xmlns:a16="http://schemas.microsoft.com/office/drawing/2014/main" id="{EFAED86F-0BE4-9D92-9B80-08CFF9A8AD09}"/>
                </a:ext>
              </a:extLst>
            </p:cNvPr>
            <p:cNvSpPr/>
            <p:nvPr/>
          </p:nvSpPr>
          <p:spPr>
            <a:xfrm rot="16200000">
              <a:off x="8212697" y="4748177"/>
              <a:ext cx="901839" cy="802425"/>
            </a:xfrm>
            <a:prstGeom prst="round2SameRect">
              <a:avLst>
                <a:gd name="adj1" fmla="val 28537"/>
                <a:gd name="adj2" fmla="val 0"/>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grpSp>
      <p:grpSp>
        <p:nvGrpSpPr>
          <p:cNvPr id="102" name="Skupina 101">
            <a:extLst>
              <a:ext uri="{FF2B5EF4-FFF2-40B4-BE49-F238E27FC236}">
                <a16:creationId xmlns:a16="http://schemas.microsoft.com/office/drawing/2014/main" id="{315BC5C9-0CE2-2DB0-DE8F-AA3B219C92B4}"/>
              </a:ext>
            </a:extLst>
          </p:cNvPr>
          <p:cNvGrpSpPr/>
          <p:nvPr/>
        </p:nvGrpSpPr>
        <p:grpSpPr>
          <a:xfrm>
            <a:off x="9234089" y="5513800"/>
            <a:ext cx="2670059" cy="730800"/>
            <a:chOff x="8262402" y="4692757"/>
            <a:chExt cx="2586556" cy="908677"/>
          </a:xfrm>
        </p:grpSpPr>
        <p:sp>
          <p:nvSpPr>
            <p:cNvPr id="103" name="Obdélník: se zakulacenými rohy 102">
              <a:extLst>
                <a:ext uri="{FF2B5EF4-FFF2-40B4-BE49-F238E27FC236}">
                  <a16:creationId xmlns:a16="http://schemas.microsoft.com/office/drawing/2014/main" id="{F3B9367F-2C8F-7AEE-241A-758657F08026}"/>
                </a:ext>
              </a:extLst>
            </p:cNvPr>
            <p:cNvSpPr/>
            <p:nvPr/>
          </p:nvSpPr>
          <p:spPr>
            <a:xfrm>
              <a:off x="8262402" y="4692757"/>
              <a:ext cx="2586556" cy="908677"/>
            </a:xfrm>
            <a:prstGeom prst="roundRect">
              <a:avLst>
                <a:gd name="adj" fmla="val 26923"/>
              </a:avLst>
            </a:prstGeom>
            <a:solidFill>
              <a:schemeClr val="bg1">
                <a:lumMod val="95000"/>
              </a:schemeClr>
            </a:solidFill>
          </p:spPr>
          <p:txBody>
            <a:bodyPr vert="horz" lIns="828000" tIns="36000" rIns="36000" bIns="45720" rtlCol="0" anchor="ctr">
              <a:noAutofit/>
            </a:bodyPr>
            <a:lstStyle/>
            <a:p>
              <a:pPr algn="ctr">
                <a:lnSpc>
                  <a:spcPct val="90000"/>
                </a:lnSpc>
                <a:spcBef>
                  <a:spcPts val="1000"/>
                </a:spcBef>
              </a:pPr>
              <a:r>
                <a:rPr lang="cs-CZ" sz="1600" b="1">
                  <a:solidFill>
                    <a:srgbClr val="003A63"/>
                  </a:solidFill>
                  <a:latin typeface="Bahnschrift" panose="020B0502040204020203" pitchFamily="34" charset="0"/>
                  <a:cs typeface="Arial" panose="020B0604020202020204" pitchFamily="34" charset="0"/>
                </a:rPr>
                <a:t>Digitální testovací prostředí</a:t>
              </a:r>
            </a:p>
          </p:txBody>
        </p:sp>
        <p:sp>
          <p:nvSpPr>
            <p:cNvPr id="104" name="Obdélník: se zakulacenými horními rohy 103">
              <a:extLst>
                <a:ext uri="{FF2B5EF4-FFF2-40B4-BE49-F238E27FC236}">
                  <a16:creationId xmlns:a16="http://schemas.microsoft.com/office/drawing/2014/main" id="{6D5ADCF8-803A-EBC3-A3F7-AD618D95C1F6}"/>
                </a:ext>
              </a:extLst>
            </p:cNvPr>
            <p:cNvSpPr/>
            <p:nvPr/>
          </p:nvSpPr>
          <p:spPr>
            <a:xfrm rot="16200000">
              <a:off x="8212697" y="4748177"/>
              <a:ext cx="901839" cy="802425"/>
            </a:xfrm>
            <a:prstGeom prst="round2SameRect">
              <a:avLst>
                <a:gd name="adj1" fmla="val 28537"/>
                <a:gd name="adj2" fmla="val 0"/>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grpSp>
      <p:pic>
        <p:nvPicPr>
          <p:cNvPr id="106" name="Grafický objekt 105" descr="Server se souvislou výplní">
            <a:extLst>
              <a:ext uri="{FF2B5EF4-FFF2-40B4-BE49-F238E27FC236}">
                <a16:creationId xmlns:a16="http://schemas.microsoft.com/office/drawing/2014/main" id="{804C9C48-5516-5BA6-716F-83C03FF2976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379112" y="2714274"/>
            <a:ext cx="538287" cy="538287"/>
          </a:xfrm>
          <a:prstGeom prst="rect">
            <a:avLst/>
          </a:prstGeom>
        </p:spPr>
      </p:pic>
      <p:pic>
        <p:nvPicPr>
          <p:cNvPr id="108" name="Grafický objekt 107" descr="Odemknout se souvislou výplní">
            <a:extLst>
              <a:ext uri="{FF2B5EF4-FFF2-40B4-BE49-F238E27FC236}">
                <a16:creationId xmlns:a16="http://schemas.microsoft.com/office/drawing/2014/main" id="{5411FC3A-8864-96D7-6B15-59EA2B059B9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663285" y="3660720"/>
            <a:ext cx="543504" cy="543504"/>
          </a:xfrm>
          <a:prstGeom prst="rect">
            <a:avLst/>
          </a:prstGeom>
        </p:spPr>
      </p:pic>
      <p:pic>
        <p:nvPicPr>
          <p:cNvPr id="110" name="Grafický objekt 109" descr="Budova se souvislou výplní">
            <a:extLst>
              <a:ext uri="{FF2B5EF4-FFF2-40B4-BE49-F238E27FC236}">
                <a16:creationId xmlns:a16="http://schemas.microsoft.com/office/drawing/2014/main" id="{37DE4A6B-0840-1755-6767-854F94E1BE3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407233" y="3691957"/>
            <a:ext cx="512267" cy="512267"/>
          </a:xfrm>
          <a:prstGeom prst="rect">
            <a:avLst/>
          </a:prstGeom>
        </p:spPr>
      </p:pic>
      <p:pic>
        <p:nvPicPr>
          <p:cNvPr id="112" name="Grafický objekt 111" descr="Webový design se souvislou výplní">
            <a:extLst>
              <a:ext uri="{FF2B5EF4-FFF2-40B4-BE49-F238E27FC236}">
                <a16:creationId xmlns:a16="http://schemas.microsoft.com/office/drawing/2014/main" id="{3089D0A5-A563-5C37-6FCF-F0313EE35C0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391614" y="5607448"/>
            <a:ext cx="543504" cy="543504"/>
          </a:xfrm>
          <a:prstGeom prst="rect">
            <a:avLst/>
          </a:prstGeom>
        </p:spPr>
      </p:pic>
      <p:pic>
        <p:nvPicPr>
          <p:cNvPr id="114" name="Grafický objekt 113" descr="Připojení se souvislou výplní">
            <a:extLst>
              <a:ext uri="{FF2B5EF4-FFF2-40B4-BE49-F238E27FC236}">
                <a16:creationId xmlns:a16="http://schemas.microsoft.com/office/drawing/2014/main" id="{EB031083-EDC0-E88D-FBD9-6AE3806A406F}"/>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373895" y="4611478"/>
            <a:ext cx="543504" cy="543504"/>
          </a:xfrm>
          <a:prstGeom prst="rect">
            <a:avLst/>
          </a:prstGeom>
        </p:spPr>
      </p:pic>
      <p:pic>
        <p:nvPicPr>
          <p:cNvPr id="116" name="Grafický objekt 115" descr="Zaškrtnutí v odznáčku 1 se souvislou výplní">
            <a:extLst>
              <a:ext uri="{FF2B5EF4-FFF2-40B4-BE49-F238E27FC236}">
                <a16:creationId xmlns:a16="http://schemas.microsoft.com/office/drawing/2014/main" id="{2B7EE7F6-DED3-26C0-D7C7-555018C16EB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658432" y="5623066"/>
            <a:ext cx="512267" cy="512267"/>
          </a:xfrm>
          <a:prstGeom prst="rect">
            <a:avLst/>
          </a:prstGeom>
        </p:spPr>
      </p:pic>
    </p:spTree>
    <p:extLst>
      <p:ext uri="{BB962C8B-B14F-4D97-AF65-F5344CB8AC3E}">
        <p14:creationId xmlns:p14="http://schemas.microsoft.com/office/powerpoint/2010/main" val="3873829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7C974-E55A-2440-753E-91EA7910F27B}"/>
              </a:ext>
            </a:extLst>
          </p:cNvPr>
          <p:cNvSpPr>
            <a:spLocks noGrp="1"/>
          </p:cNvSpPr>
          <p:nvPr>
            <p:ph type="title"/>
          </p:nvPr>
        </p:nvSpPr>
        <p:spPr>
          <a:xfrm>
            <a:off x="540000" y="365126"/>
            <a:ext cx="11088000" cy="547510"/>
          </a:xfrm>
        </p:spPr>
        <p:txBody>
          <a:bodyPr>
            <a:normAutofit/>
          </a:bodyPr>
          <a:lstStyle/>
          <a:p>
            <a:r>
              <a:rPr lang="cs-CZ" sz="2000"/>
              <a:t>Agenda</a:t>
            </a:r>
          </a:p>
        </p:txBody>
      </p:sp>
      <p:sp>
        <p:nvSpPr>
          <p:cNvPr id="4" name="Slide Number Placeholder 3">
            <a:extLst>
              <a:ext uri="{FF2B5EF4-FFF2-40B4-BE49-F238E27FC236}">
                <a16:creationId xmlns:a16="http://schemas.microsoft.com/office/drawing/2014/main" id="{0DAFC11C-8218-1C3E-B72E-80177E41EA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grpSp>
        <p:nvGrpSpPr>
          <p:cNvPr id="5" name="Group 4">
            <a:extLst>
              <a:ext uri="{FF2B5EF4-FFF2-40B4-BE49-F238E27FC236}">
                <a16:creationId xmlns:a16="http://schemas.microsoft.com/office/drawing/2014/main" id="{C0B6E357-BCC8-A143-29DD-4F6BFA64F422}"/>
              </a:ext>
            </a:extLst>
          </p:cNvPr>
          <p:cNvGrpSpPr/>
          <p:nvPr/>
        </p:nvGrpSpPr>
        <p:grpSpPr>
          <a:xfrm>
            <a:off x="4966535" y="61472"/>
            <a:ext cx="6581595" cy="747741"/>
            <a:chOff x="0" y="0"/>
            <a:chExt cx="7627892" cy="866611"/>
          </a:xfrm>
        </p:grpSpPr>
        <p:pic>
          <p:nvPicPr>
            <p:cNvPr id="6" name="Picture 5" descr="A logo with blue and red arrows&#10;&#10;Description automatically generated">
              <a:extLst>
                <a:ext uri="{FF2B5EF4-FFF2-40B4-BE49-F238E27FC236}">
                  <a16:creationId xmlns:a16="http://schemas.microsoft.com/office/drawing/2014/main" id="{307B1187-3EBD-5C89-E738-487B644F823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1045" y1="49576" x2="35795" y2="49212"/>
                          <a14:foregroundMark x1="45614" y1="45253" x2="57977" y2="44485"/>
                          <a14:foregroundMark x1="57977" y1="44485" x2="45136" y2="60970"/>
                          <a14:foregroundMark x1="45136" y1="60970" x2="75364" y2="59879"/>
                          <a14:foregroundMark x1="77795" y1="54990" x2="43273" y2="56081"/>
                          <a14:foregroundMark x1="43273" y1="56081" x2="52864" y2="42747"/>
                          <a14:foregroundMark x1="52864" y1="42747" x2="69568" y2="40566"/>
                          <a14:foregroundMark x1="84750" y1="58182" x2="61273" y2="41697"/>
                          <a14:foregroundMark x1="61273" y1="41697" x2="44545" y2="42545"/>
                          <a14:foregroundMark x1="44545" y1="42545" x2="44977" y2="61010"/>
                          <a14:foregroundMark x1="37909" y1="63838" x2="37909" y2="39232"/>
                          <a14:foregroundMark x1="37909" y1="39232" x2="50045" y2="29697"/>
                          <a14:foregroundMark x1="50045" y1="29697" x2="77568" y2="31071"/>
                          <a14:foregroundMark x1="77568" y1="31071" x2="86500" y2="75394"/>
                          <a14:foregroundMark x1="86500" y1="75394" x2="33273" y2="67030"/>
                          <a14:foregroundMark x1="52364" y1="52000" x2="69568" y2="53495"/>
                          <a14:foregroundMark x1="40227" y1="45616" x2="25864" y2="27354"/>
                          <a14:foregroundMark x1="25864" y1="27354" x2="14955" y2="34424"/>
                          <a14:foregroundMark x1="14955" y1="34424" x2="15000" y2="59677"/>
                          <a14:foregroundMark x1="15000" y1="59677" x2="40750" y2="66263"/>
                          <a14:foregroundMark x1="30955" y1="55960" x2="32114" y2="44889"/>
                          <a14:foregroundMark x1="32114" y1="44889" x2="35068" y2="50303"/>
                          <a14:foregroundMark x1="35068" y1="50303" x2="35273" y2="49737"/>
                          <a14:foregroundMark x1="28091" y1="51838" x2="24091" y2="49010"/>
                          <a14:foregroundMark x1="24091" y1="49010" x2="19136" y2="46949"/>
                          <a14:foregroundMark x1="25250" y1="42626" x2="25455" y2="56323"/>
                          <a14:foregroundMark x1="31795" y1="65495" x2="15341" y2="61778"/>
                          <a14:foregroundMark x1="15341" y1="61778" x2="30636" y2="66061"/>
                          <a14:foregroundMark x1="30636" y1="66061" x2="30636" y2="66061"/>
                          <a14:foregroundMark x1="30636" y1="66061" x2="19023" y2="64929"/>
                          <a14:foregroundMark x1="19023" y1="64929" x2="19023" y2="64929"/>
                          <a14:foregroundMark x1="81591" y1="60242" x2="81795" y2="48444"/>
                          <a14:foregroundMark x1="81795" y1="48444" x2="83795" y2="56323"/>
                        </a14:backgroundRemoval>
                      </a14:imgEffect>
                    </a14:imgLayer>
                  </a14:imgProps>
                </a:ext>
                <a:ext uri="{28A0092B-C50C-407E-A947-70E740481C1C}">
                  <a14:useLocalDpi xmlns:a14="http://schemas.microsoft.com/office/drawing/2010/main" val="0"/>
                </a:ext>
              </a:extLst>
            </a:blip>
            <a:srcRect l="8027" t="17725" r="14444" b="17995"/>
            <a:stretch/>
          </p:blipFill>
          <p:spPr>
            <a:xfrm>
              <a:off x="0" y="0"/>
              <a:ext cx="1858190" cy="866611"/>
            </a:xfrm>
            <a:prstGeom prst="rect">
              <a:avLst/>
            </a:prstGeom>
          </p:spPr>
        </p:pic>
        <p:pic>
          <p:nvPicPr>
            <p:cNvPr id="7" name="Grafický objekt 6">
              <a:extLst>
                <a:ext uri="{FF2B5EF4-FFF2-40B4-BE49-F238E27FC236}">
                  <a16:creationId xmlns:a16="http://schemas.microsoft.com/office/drawing/2014/main" id="{8F743746-316A-ABAD-E4F8-2743222DEA3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89755" y="146131"/>
              <a:ext cx="1722999" cy="574348"/>
            </a:xfrm>
            <a:prstGeom prst="rect">
              <a:avLst/>
            </a:prstGeom>
          </p:spPr>
        </p:pic>
        <p:pic>
          <p:nvPicPr>
            <p:cNvPr id="8" name="Obrázek 15">
              <a:extLst>
                <a:ext uri="{FF2B5EF4-FFF2-40B4-BE49-F238E27FC236}">
                  <a16:creationId xmlns:a16="http://schemas.microsoft.com/office/drawing/2014/main" id="{A1855F27-E9A7-46A5-45EA-4F33BA046C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8179" y="116031"/>
              <a:ext cx="2360785" cy="634549"/>
            </a:xfrm>
            <a:prstGeom prst="rect">
              <a:avLst/>
            </a:prstGeom>
          </p:spPr>
        </p:pic>
        <p:pic>
          <p:nvPicPr>
            <p:cNvPr id="9" name="Obrázek 47" descr="Obsah obrázku logo&#10;&#10;Popis byl vytvořen automaticky">
              <a:extLst>
                <a:ext uri="{FF2B5EF4-FFF2-40B4-BE49-F238E27FC236}">
                  <a16:creationId xmlns:a16="http://schemas.microsoft.com/office/drawing/2014/main" id="{2FE09293-B99F-2FE4-E805-AF0166BF67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558" t="10656" r="12683" b="14821"/>
            <a:stretch/>
          </p:blipFill>
          <p:spPr>
            <a:xfrm>
              <a:off x="6223544" y="21351"/>
              <a:ext cx="1404348" cy="823909"/>
            </a:xfrm>
            <a:prstGeom prst="rect">
              <a:avLst/>
            </a:prstGeom>
          </p:spPr>
        </p:pic>
      </p:grpSp>
      <p:grpSp>
        <p:nvGrpSpPr>
          <p:cNvPr id="11" name="Skupina 10">
            <a:extLst>
              <a:ext uri="{FF2B5EF4-FFF2-40B4-BE49-F238E27FC236}">
                <a16:creationId xmlns:a16="http://schemas.microsoft.com/office/drawing/2014/main" id="{53B649BE-0E3B-3D93-09A7-570CAC8F0B36}"/>
              </a:ext>
            </a:extLst>
          </p:cNvPr>
          <p:cNvGrpSpPr/>
          <p:nvPr/>
        </p:nvGrpSpPr>
        <p:grpSpPr>
          <a:xfrm>
            <a:off x="612099" y="838867"/>
            <a:ext cx="10898001" cy="45719"/>
            <a:chOff x="0" y="0"/>
            <a:chExt cx="5716278" cy="72000"/>
          </a:xfrm>
        </p:grpSpPr>
        <p:sp>
          <p:nvSpPr>
            <p:cNvPr id="12" name="Obdélník 11">
              <a:extLst>
                <a:ext uri="{FF2B5EF4-FFF2-40B4-BE49-F238E27FC236}">
                  <a16:creationId xmlns:a16="http://schemas.microsoft.com/office/drawing/2014/main" id="{686B5CD2-BB60-706D-CACC-CB481F9E108F}"/>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Obdélník 12">
              <a:extLst>
                <a:ext uri="{FF2B5EF4-FFF2-40B4-BE49-F238E27FC236}">
                  <a16:creationId xmlns:a16="http://schemas.microsoft.com/office/drawing/2014/main" id="{EBB88D41-2BCB-27A8-27AC-96B164B819ED}"/>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Obdélník 13">
              <a:extLst>
                <a:ext uri="{FF2B5EF4-FFF2-40B4-BE49-F238E27FC236}">
                  <a16:creationId xmlns:a16="http://schemas.microsoft.com/office/drawing/2014/main" id="{5E7A725E-7C41-6BE7-A7B8-B1F62DE11649}"/>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Obdélník 14">
              <a:extLst>
                <a:ext uri="{FF2B5EF4-FFF2-40B4-BE49-F238E27FC236}">
                  <a16:creationId xmlns:a16="http://schemas.microsoft.com/office/drawing/2014/main" id="{2709C27B-3763-2F0D-6356-C436FC6A2011}"/>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aphicFrame>
        <p:nvGraphicFramePr>
          <p:cNvPr id="23" name="Tabulka 22">
            <a:extLst>
              <a:ext uri="{FF2B5EF4-FFF2-40B4-BE49-F238E27FC236}">
                <a16:creationId xmlns:a16="http://schemas.microsoft.com/office/drawing/2014/main" id="{B31DA9E4-E5BA-0B5A-3877-4ED792710A85}"/>
              </a:ext>
            </a:extLst>
          </p:cNvPr>
          <p:cNvGraphicFramePr>
            <a:graphicFrameLocks noGrp="1"/>
          </p:cNvGraphicFramePr>
          <p:nvPr/>
        </p:nvGraphicFramePr>
        <p:xfrm>
          <a:off x="901491" y="1531598"/>
          <a:ext cx="10608609" cy="2005269"/>
        </p:xfrm>
        <a:graphic>
          <a:graphicData uri="http://schemas.openxmlformats.org/drawingml/2006/table">
            <a:tbl>
              <a:tblPr firstRow="1" firstCol="1" bandRow="1">
                <a:tableStyleId>{5C22544A-7EE6-4342-B048-85BDC9FD1C3A}</a:tableStyleId>
              </a:tblPr>
              <a:tblGrid>
                <a:gridCol w="7250495">
                  <a:extLst>
                    <a:ext uri="{9D8B030D-6E8A-4147-A177-3AD203B41FA5}">
                      <a16:colId xmlns:a16="http://schemas.microsoft.com/office/drawing/2014/main" val="3065713217"/>
                    </a:ext>
                  </a:extLst>
                </a:gridCol>
                <a:gridCol w="3358114">
                  <a:extLst>
                    <a:ext uri="{9D8B030D-6E8A-4147-A177-3AD203B41FA5}">
                      <a16:colId xmlns:a16="http://schemas.microsoft.com/office/drawing/2014/main" val="2048066320"/>
                    </a:ext>
                  </a:extLst>
                </a:gridCol>
              </a:tblGrid>
              <a:tr h="222011">
                <a:tc>
                  <a:txBody>
                    <a:bodyPr/>
                    <a:lstStyle/>
                    <a:p>
                      <a:pPr>
                        <a:lnSpc>
                          <a:spcPct val="107000"/>
                        </a:lnSpc>
                        <a:spcAft>
                          <a:spcPts val="800"/>
                        </a:spcAft>
                        <a:buNone/>
                      </a:pPr>
                      <a:r>
                        <a:rPr lang="cs-CZ" sz="1100">
                          <a:effectLst/>
                        </a:rPr>
                        <a:t>Název projektu</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cs-CZ" sz="1100">
                          <a:effectLst/>
                        </a:rPr>
                        <a:t>Stav žádosti</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43552419"/>
                  </a:ext>
                </a:extLst>
              </a:tr>
              <a:tr h="222094">
                <a:tc>
                  <a:txBody>
                    <a:bodyPr/>
                    <a:lstStyle/>
                    <a:p>
                      <a:pPr>
                        <a:lnSpc>
                          <a:spcPct val="107000"/>
                        </a:lnSpc>
                        <a:spcAft>
                          <a:spcPts val="800"/>
                        </a:spcAft>
                        <a:buNone/>
                      </a:pPr>
                      <a:r>
                        <a:rPr lang="cs-CZ" sz="1100">
                          <a:effectLst/>
                        </a:rPr>
                        <a:t>Národní centrum elektronického zdravotnictví </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buNone/>
                      </a:pPr>
                      <a:r>
                        <a:rPr lang="cs-CZ" sz="1100">
                          <a:effectLst/>
                        </a:rPr>
                        <a:t>Schválena / 31.05.2022</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99979031"/>
                  </a:ext>
                </a:extLst>
              </a:tr>
              <a:tr h="228600">
                <a:tc>
                  <a:txBody>
                    <a:bodyPr/>
                    <a:lstStyle/>
                    <a:p>
                      <a:pPr>
                        <a:lnSpc>
                          <a:spcPct val="107000"/>
                        </a:lnSpc>
                        <a:spcAft>
                          <a:spcPts val="800"/>
                        </a:spcAft>
                        <a:buNone/>
                      </a:pPr>
                      <a:r>
                        <a:rPr lang="cs-CZ" sz="1100">
                          <a:effectLst/>
                        </a:rPr>
                        <a:t>Podpora rozvoje </a:t>
                      </a:r>
                      <a:r>
                        <a:rPr lang="cs-CZ" sz="1100" err="1">
                          <a:effectLst/>
                        </a:rPr>
                        <a:t>dig</a:t>
                      </a:r>
                      <a:r>
                        <a:rPr lang="cs-CZ" sz="1100">
                          <a:effectLst/>
                        </a:rPr>
                        <a:t>. transformace ve zdravotnictví – interoperabilita I.</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buNone/>
                      </a:pPr>
                      <a:r>
                        <a:rPr lang="cs-CZ" sz="1100">
                          <a:effectLst/>
                        </a:rPr>
                        <a:t>Schválena / 22.12.2022</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80325866"/>
                  </a:ext>
                </a:extLst>
              </a:tr>
              <a:tr h="222094">
                <a:tc>
                  <a:txBody>
                    <a:bodyPr/>
                    <a:lstStyle/>
                    <a:p>
                      <a:pPr>
                        <a:lnSpc>
                          <a:spcPct val="107000"/>
                        </a:lnSpc>
                        <a:spcAft>
                          <a:spcPts val="800"/>
                        </a:spcAft>
                        <a:buNone/>
                      </a:pPr>
                      <a:r>
                        <a:rPr lang="cs-CZ" sz="1100">
                          <a:effectLst/>
                        </a:rPr>
                        <a:t>Portálové řešení elektronického zdravotnictví</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buNone/>
                      </a:pPr>
                      <a:r>
                        <a:rPr lang="cs-CZ" sz="1100">
                          <a:effectLst/>
                        </a:rPr>
                        <a:t>Schválena / 25.07.2023</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83026980"/>
                  </a:ext>
                </a:extLst>
              </a:tr>
              <a:tr h="222094">
                <a:tc>
                  <a:txBody>
                    <a:bodyPr/>
                    <a:lstStyle/>
                    <a:p>
                      <a:pPr>
                        <a:lnSpc>
                          <a:spcPct val="107000"/>
                        </a:lnSpc>
                        <a:spcAft>
                          <a:spcPts val="800"/>
                        </a:spcAft>
                        <a:buNone/>
                      </a:pPr>
                      <a:r>
                        <a:rPr lang="cs-CZ" sz="1100">
                          <a:effectLst/>
                        </a:rPr>
                        <a:t>Podpora digitálních služeb ve zdravotnictví a katalog služeb</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buNone/>
                      </a:pPr>
                      <a:r>
                        <a:rPr lang="cs-CZ" sz="1100">
                          <a:effectLst/>
                        </a:rPr>
                        <a:t>Schválena / 26.07.2023</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9337327"/>
                  </a:ext>
                </a:extLst>
              </a:tr>
              <a:tr h="222094">
                <a:tc>
                  <a:txBody>
                    <a:bodyPr/>
                    <a:lstStyle/>
                    <a:p>
                      <a:pPr>
                        <a:lnSpc>
                          <a:spcPct val="107000"/>
                        </a:lnSpc>
                        <a:spcAft>
                          <a:spcPts val="800"/>
                        </a:spcAft>
                        <a:buNone/>
                      </a:pPr>
                      <a:r>
                        <a:rPr lang="cs-CZ" sz="1100">
                          <a:effectLst/>
                        </a:rPr>
                        <a:t>Sekundární využití zdravotních dat</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buNone/>
                      </a:pPr>
                      <a:r>
                        <a:rPr lang="cs-CZ" sz="1100">
                          <a:effectLst/>
                        </a:rPr>
                        <a:t>Schválena / 27.07.2023</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83354267"/>
                  </a:ext>
                </a:extLst>
              </a:tr>
              <a:tr h="222094">
                <a:tc>
                  <a:txBody>
                    <a:bodyPr/>
                    <a:lstStyle/>
                    <a:p>
                      <a:pPr>
                        <a:lnSpc>
                          <a:spcPct val="107000"/>
                        </a:lnSpc>
                        <a:spcAft>
                          <a:spcPts val="800"/>
                        </a:spcAft>
                        <a:buNone/>
                      </a:pPr>
                      <a:r>
                        <a:rPr lang="cs-CZ" sz="1100">
                          <a:effectLst/>
                        </a:rPr>
                        <a:t>Posílení kybernetické bezpečnosti resortní infrastruktury</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buNone/>
                      </a:pPr>
                      <a:r>
                        <a:rPr lang="cs-CZ" sz="1100">
                          <a:effectLst/>
                        </a:rPr>
                        <a:t>Schválena / 31.07.2023</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56525970"/>
                  </a:ext>
                </a:extLst>
              </a:tr>
              <a:tr h="222094">
                <a:tc>
                  <a:txBody>
                    <a:bodyPr/>
                    <a:lstStyle/>
                    <a:p>
                      <a:pPr>
                        <a:lnSpc>
                          <a:spcPct val="107000"/>
                        </a:lnSpc>
                        <a:spcAft>
                          <a:spcPts val="800"/>
                        </a:spcAft>
                        <a:buNone/>
                      </a:pPr>
                      <a:r>
                        <a:rPr lang="cs-CZ" sz="1100">
                          <a:effectLst/>
                        </a:rPr>
                        <a:t>Resortní informační systém KHS MZČR</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buNone/>
                      </a:pPr>
                      <a:r>
                        <a:rPr lang="cs-CZ" sz="1100">
                          <a:effectLst/>
                        </a:rPr>
                        <a:t>Schválena / 08.08.2023</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7626943"/>
                  </a:ext>
                </a:extLst>
              </a:tr>
              <a:tr h="222094">
                <a:tc>
                  <a:txBody>
                    <a:bodyPr/>
                    <a:lstStyle/>
                    <a:p>
                      <a:pPr>
                        <a:lnSpc>
                          <a:spcPct val="107000"/>
                        </a:lnSpc>
                        <a:spcAft>
                          <a:spcPts val="800"/>
                        </a:spcAft>
                        <a:buNone/>
                      </a:pPr>
                      <a:r>
                        <a:rPr lang="cs-CZ" sz="1100">
                          <a:effectLst/>
                        </a:rPr>
                        <a:t>Chytrá karanténa 2.0</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buNone/>
                      </a:pPr>
                      <a:r>
                        <a:rPr lang="cs-CZ" sz="1100">
                          <a:effectLst/>
                        </a:rPr>
                        <a:t>Schválena / 15.09.2023</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73174"/>
                  </a:ext>
                </a:extLst>
              </a:tr>
            </a:tbl>
          </a:graphicData>
        </a:graphic>
      </p:graphicFrame>
      <p:graphicFrame>
        <p:nvGraphicFramePr>
          <p:cNvPr id="24" name="Tabulka 23">
            <a:extLst>
              <a:ext uri="{FF2B5EF4-FFF2-40B4-BE49-F238E27FC236}">
                <a16:creationId xmlns:a16="http://schemas.microsoft.com/office/drawing/2014/main" id="{A6F60F9A-3E75-49F5-476A-9B4925A72F60}"/>
              </a:ext>
            </a:extLst>
          </p:cNvPr>
          <p:cNvGraphicFramePr>
            <a:graphicFrameLocks noGrp="1"/>
          </p:cNvGraphicFramePr>
          <p:nvPr/>
        </p:nvGraphicFramePr>
        <p:xfrm>
          <a:off x="901490" y="4053135"/>
          <a:ext cx="10608609" cy="1965996"/>
        </p:xfrm>
        <a:graphic>
          <a:graphicData uri="http://schemas.openxmlformats.org/drawingml/2006/table">
            <a:tbl>
              <a:tblPr firstRow="1" firstCol="1" bandRow="1">
                <a:tableStyleId>{5C22544A-7EE6-4342-B048-85BDC9FD1C3A}</a:tableStyleId>
              </a:tblPr>
              <a:tblGrid>
                <a:gridCol w="953162">
                  <a:extLst>
                    <a:ext uri="{9D8B030D-6E8A-4147-A177-3AD203B41FA5}">
                      <a16:colId xmlns:a16="http://schemas.microsoft.com/office/drawing/2014/main" val="682088715"/>
                    </a:ext>
                  </a:extLst>
                </a:gridCol>
                <a:gridCol w="3679225">
                  <a:extLst>
                    <a:ext uri="{9D8B030D-6E8A-4147-A177-3AD203B41FA5}">
                      <a16:colId xmlns:a16="http://schemas.microsoft.com/office/drawing/2014/main" val="163846900"/>
                    </a:ext>
                  </a:extLst>
                </a:gridCol>
                <a:gridCol w="3260717">
                  <a:extLst>
                    <a:ext uri="{9D8B030D-6E8A-4147-A177-3AD203B41FA5}">
                      <a16:colId xmlns:a16="http://schemas.microsoft.com/office/drawing/2014/main" val="1343241194"/>
                    </a:ext>
                  </a:extLst>
                </a:gridCol>
                <a:gridCol w="2715505">
                  <a:extLst>
                    <a:ext uri="{9D8B030D-6E8A-4147-A177-3AD203B41FA5}">
                      <a16:colId xmlns:a16="http://schemas.microsoft.com/office/drawing/2014/main" val="1648973321"/>
                    </a:ext>
                  </a:extLst>
                </a:gridCol>
              </a:tblGrid>
              <a:tr h="190310">
                <a:tc>
                  <a:txBody>
                    <a:bodyPr/>
                    <a:lstStyle/>
                    <a:p>
                      <a:pPr>
                        <a:lnSpc>
                          <a:spcPct val="107000"/>
                        </a:lnSpc>
                        <a:spcAft>
                          <a:spcPts val="800"/>
                        </a:spcAft>
                        <a:buNone/>
                      </a:pPr>
                      <a:r>
                        <a:rPr lang="cs-CZ" sz="1100">
                          <a:effectLst/>
                        </a:rPr>
                        <a:t> </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cs-CZ" sz="1100">
                          <a:effectLst/>
                        </a:rPr>
                        <a:t> </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cs-CZ" sz="1100">
                          <a:effectLst/>
                        </a:rPr>
                        <a:t>Stav</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spcAft>
                          <a:spcPts val="800"/>
                        </a:spcAft>
                        <a:buNone/>
                      </a:pPr>
                      <a:r>
                        <a:rPr lang="cs-CZ" sz="1100">
                          <a:effectLst/>
                        </a:rPr>
                        <a:t>Termín</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06201809"/>
                  </a:ext>
                </a:extLst>
              </a:tr>
              <a:tr h="391138">
                <a:tc>
                  <a:txBody>
                    <a:bodyPr/>
                    <a:lstStyle/>
                    <a:p>
                      <a:pPr>
                        <a:lnSpc>
                          <a:spcPct val="107000"/>
                        </a:lnSpc>
                        <a:spcAft>
                          <a:spcPts val="800"/>
                        </a:spcAft>
                        <a:buNone/>
                      </a:pPr>
                      <a:r>
                        <a:rPr lang="cs-CZ" sz="1100">
                          <a:effectLst/>
                        </a:rPr>
                        <a:t> </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cs-CZ" sz="1100">
                          <a:effectLst/>
                        </a:rPr>
                        <a:t>PROJEKTOVÉ ŽÁDOSTI – podáno na MV (SIT i HH)</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buNone/>
                      </a:pPr>
                      <a:r>
                        <a:rPr lang="cs-CZ" sz="1100">
                          <a:effectLst/>
                        </a:rPr>
                        <a:t> </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buNone/>
                      </a:pPr>
                      <a:r>
                        <a:rPr lang="cs-CZ" sz="1100">
                          <a:effectLst/>
                        </a:rPr>
                        <a:t> </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75835352"/>
                  </a:ext>
                </a:extLst>
              </a:tr>
              <a:tr h="391138">
                <a:tc>
                  <a:txBody>
                    <a:bodyPr/>
                    <a:lstStyle/>
                    <a:p>
                      <a:pPr>
                        <a:lnSpc>
                          <a:spcPct val="107000"/>
                        </a:lnSpc>
                        <a:spcAft>
                          <a:spcPts val="800"/>
                        </a:spcAft>
                        <a:buNone/>
                      </a:pPr>
                      <a:r>
                        <a:rPr lang="cs-CZ" sz="1100">
                          <a:effectLst/>
                        </a:rPr>
                        <a:t>1</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cs-CZ" sz="1100">
                          <a:effectLst/>
                        </a:rPr>
                        <a:t>Žádosti interně schváleny (EFI, PV atd.) a zaslány na MV</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buNone/>
                      </a:pPr>
                      <a:r>
                        <a:rPr lang="cs-CZ" sz="1100">
                          <a:effectLst/>
                        </a:rPr>
                        <a:t>Schváleno</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buNone/>
                      </a:pPr>
                      <a:r>
                        <a:rPr lang="cs-CZ" sz="1100">
                          <a:effectLst/>
                        </a:rPr>
                        <a:t>30.04.2023</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93427843"/>
                  </a:ext>
                </a:extLst>
              </a:tr>
              <a:tr h="993410">
                <a:tc>
                  <a:txBody>
                    <a:bodyPr/>
                    <a:lstStyle/>
                    <a:p>
                      <a:pPr>
                        <a:lnSpc>
                          <a:spcPct val="107000"/>
                        </a:lnSpc>
                        <a:spcAft>
                          <a:spcPts val="800"/>
                        </a:spcAft>
                        <a:buNone/>
                      </a:pPr>
                      <a:r>
                        <a:rPr lang="cs-CZ" sz="1100">
                          <a:effectLst/>
                        </a:rPr>
                        <a:t>2</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cs-CZ" sz="1100">
                          <a:effectLst/>
                        </a:rPr>
                        <a:t>Všechny žádosti na MV schváleny včetně stanovení podmínek řešení ze strany OHA</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buNone/>
                      </a:pPr>
                      <a:r>
                        <a:rPr lang="cs-CZ" sz="1100">
                          <a:effectLst/>
                        </a:rPr>
                        <a:t>Většina žádostí byla schválena v červenci/srpnu 2023. Poslední Chytrá karanténa 2.0. dne 15.09.2023</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07000"/>
                        </a:lnSpc>
                        <a:spcAft>
                          <a:spcPts val="800"/>
                        </a:spcAft>
                        <a:buNone/>
                      </a:pPr>
                      <a:r>
                        <a:rPr lang="cs-CZ" sz="1100">
                          <a:effectLst/>
                        </a:rPr>
                        <a:t>15.09.2023</a:t>
                      </a:r>
                      <a:endParaRPr lang="cs-CZ"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98299603"/>
                  </a:ext>
                </a:extLst>
              </a:tr>
            </a:tbl>
          </a:graphicData>
        </a:graphic>
      </p:graphicFrame>
    </p:spTree>
    <p:extLst>
      <p:ext uri="{BB962C8B-B14F-4D97-AF65-F5344CB8AC3E}">
        <p14:creationId xmlns:p14="http://schemas.microsoft.com/office/powerpoint/2010/main" val="11910907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2AAEE-2A1C-9AB3-9D2B-737306B7E17B}"/>
            </a:ext>
          </a:extLst>
        </p:cNvPr>
        <p:cNvGrpSpPr/>
        <p:nvPr/>
      </p:nvGrpSpPr>
      <p:grpSpPr>
        <a:xfrm>
          <a:off x="0" y="0"/>
          <a:ext cx="0" cy="0"/>
          <a:chOff x="0" y="0"/>
          <a:chExt cx="0" cy="0"/>
        </a:xfrm>
      </p:grpSpPr>
      <p:sp>
        <p:nvSpPr>
          <p:cNvPr id="2" name="Obdélník: se zakulacenými rohy 1">
            <a:extLst>
              <a:ext uri="{FF2B5EF4-FFF2-40B4-BE49-F238E27FC236}">
                <a16:creationId xmlns:a16="http://schemas.microsoft.com/office/drawing/2014/main" id="{B662D45C-AE1F-0A48-C7D3-C74037FA215E}"/>
              </a:ext>
            </a:extLst>
          </p:cNvPr>
          <p:cNvSpPr/>
          <p:nvPr/>
        </p:nvSpPr>
        <p:spPr>
          <a:xfrm>
            <a:off x="410016" y="1805143"/>
            <a:ext cx="5292563" cy="4582957"/>
          </a:xfrm>
          <a:prstGeom prst="roundRect">
            <a:avLst>
              <a:gd name="adj" fmla="val 4899"/>
            </a:avLst>
          </a:prstGeom>
          <a:solidFill>
            <a:schemeClr val="bg1">
              <a:lumMod val="95000"/>
            </a:schemeClr>
          </a:solidFill>
        </p:spPr>
        <p:txBody>
          <a:bodyPr vert="horz" lIns="91440" tIns="45720" rIns="91440" bIns="45720" rtlCol="0" anchor="t">
            <a:noAutofit/>
          </a:bodyPr>
          <a:lstStyle/>
          <a:p>
            <a:pPr algn="ctr">
              <a:lnSpc>
                <a:spcPct val="90000"/>
              </a:lnSpc>
              <a:spcBef>
                <a:spcPts val="1000"/>
              </a:spcBef>
            </a:pPr>
            <a:br>
              <a:rPr lang="cs-CZ" sz="700" b="1">
                <a:solidFill>
                  <a:srgbClr val="15375C"/>
                </a:solidFill>
                <a:latin typeface="Bahnschrift" panose="020B0502040204020203" pitchFamily="34" charset="0"/>
                <a:cs typeface="Arial" panose="020B0604020202020204" pitchFamily="34" charset="0"/>
              </a:rPr>
            </a:br>
            <a:r>
              <a:rPr lang="cs-CZ" b="1" dirty="0">
                <a:solidFill>
                  <a:srgbClr val="15375C"/>
                </a:solidFill>
                <a:latin typeface="Bahnschrift" panose="020B0502040204020203" pitchFamily="34" charset="0"/>
                <a:cs typeface="Arial" panose="020B0604020202020204" pitchFamily="34" charset="0"/>
              </a:rPr>
              <a:t>Příprava pro vybudování prostředí pro sekundární využití zdravotních dat </a:t>
            </a:r>
          </a:p>
          <a:p>
            <a:pPr algn="l">
              <a:lnSpc>
                <a:spcPct val="90000"/>
              </a:lnSpc>
              <a:spcBef>
                <a:spcPts val="1000"/>
              </a:spcBef>
            </a:pPr>
            <a:endParaRPr lang="cs-CZ" sz="1200" dirty="0">
              <a:solidFill>
                <a:srgbClr val="15375C"/>
              </a:solidFill>
              <a:latin typeface="Bahnschrift" panose="020B0502040204020203" pitchFamily="34" charset="0"/>
            </a:endParaRPr>
          </a:p>
        </p:txBody>
      </p:sp>
      <p:sp>
        <p:nvSpPr>
          <p:cNvPr id="9" name="TextovéPole 8">
            <a:extLst>
              <a:ext uri="{FF2B5EF4-FFF2-40B4-BE49-F238E27FC236}">
                <a16:creationId xmlns:a16="http://schemas.microsoft.com/office/drawing/2014/main" id="{8E80CC37-0346-CFF4-FEC4-7C05E3A2A566}"/>
              </a:ext>
            </a:extLst>
          </p:cNvPr>
          <p:cNvSpPr txBox="1"/>
          <p:nvPr/>
        </p:nvSpPr>
        <p:spPr>
          <a:xfrm>
            <a:off x="1614036" y="2918071"/>
            <a:ext cx="3579870"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l">
              <a:buNone/>
            </a:pPr>
            <a:r>
              <a:rPr lang="cs-CZ" sz="1600" b="1" dirty="0">
                <a:solidFill>
                  <a:srgbClr val="15375C"/>
                </a:solidFill>
                <a:latin typeface="Bahnschrift" panose="020B0502040204020203" pitchFamily="34" charset="0"/>
                <a:cs typeface="Arial" panose="020B0604020202020204" pitchFamily="34" charset="0"/>
              </a:rPr>
              <a:t>Uzavřená smlouva na dodávku služeb </a:t>
            </a:r>
            <a:r>
              <a:rPr lang="cs-CZ" sz="1600" b="1" dirty="0">
                <a:solidFill>
                  <a:srgbClr val="C0CD22"/>
                </a:solidFill>
                <a:latin typeface="Bahnschrift" panose="020B0502040204020203" pitchFamily="34" charset="0"/>
                <a:cs typeface="Arial" panose="020B0604020202020204" pitchFamily="34" charset="0"/>
              </a:rPr>
              <a:t>– Splněno </a:t>
            </a:r>
          </a:p>
        </p:txBody>
      </p:sp>
      <p:sp>
        <p:nvSpPr>
          <p:cNvPr id="10" name="TextovéPole 9">
            <a:extLst>
              <a:ext uri="{FF2B5EF4-FFF2-40B4-BE49-F238E27FC236}">
                <a16:creationId xmlns:a16="http://schemas.microsoft.com/office/drawing/2014/main" id="{6D5300CA-B16D-8F37-48C0-24B2AD9FED0E}"/>
              </a:ext>
            </a:extLst>
          </p:cNvPr>
          <p:cNvSpPr txBox="1"/>
          <p:nvPr/>
        </p:nvSpPr>
        <p:spPr>
          <a:xfrm>
            <a:off x="1599770" y="4114042"/>
            <a:ext cx="4004887"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sz="1600" b="1" dirty="0">
                <a:solidFill>
                  <a:srgbClr val="15375C"/>
                </a:solidFill>
                <a:latin typeface="Bahnschrift" panose="020B0502040204020203" pitchFamily="34" charset="0"/>
                <a:cs typeface="Arial" panose="020B0604020202020204" pitchFamily="34" charset="0"/>
              </a:rPr>
              <a:t>Národní katalog datových souborů</a:t>
            </a:r>
            <a:r>
              <a:rPr lang="cs-CZ" sz="1600" dirty="0">
                <a:solidFill>
                  <a:srgbClr val="15375C"/>
                </a:solidFill>
                <a:latin typeface="Bahnschrift" panose="020B0502040204020203" pitchFamily="34" charset="0"/>
                <a:cs typeface="Arial" panose="020B0604020202020204" pitchFamily="34" charset="0"/>
              </a:rPr>
              <a:t> </a:t>
            </a:r>
            <a:r>
              <a:rPr lang="cs-CZ" sz="1600" b="1" dirty="0">
                <a:solidFill>
                  <a:srgbClr val="15375C"/>
                </a:solidFill>
                <a:latin typeface="Bahnschrift" panose="020B0502040204020203" pitchFamily="34" charset="0"/>
                <a:cs typeface="Arial" panose="020B0604020202020204" pitchFamily="34" charset="0"/>
              </a:rPr>
              <a:t>pro sekundární využití dat </a:t>
            </a:r>
            <a:r>
              <a:rPr lang="cs-CZ" sz="1600" b="1">
                <a:solidFill>
                  <a:srgbClr val="FFC000"/>
                </a:solidFill>
                <a:latin typeface="Bahnschrift" panose="020B0502040204020203" pitchFamily="34" charset="0"/>
                <a:cs typeface="Arial" panose="020B0604020202020204" pitchFamily="34" charset="0"/>
              </a:rPr>
              <a:t>– Probíhá</a:t>
            </a:r>
          </a:p>
        </p:txBody>
      </p:sp>
      <p:sp>
        <p:nvSpPr>
          <p:cNvPr id="11" name="TextovéPole 10">
            <a:extLst>
              <a:ext uri="{FF2B5EF4-FFF2-40B4-BE49-F238E27FC236}">
                <a16:creationId xmlns:a16="http://schemas.microsoft.com/office/drawing/2014/main" id="{D2CAEE83-C10B-32B6-FD6B-6A8A90AA42CB}"/>
              </a:ext>
            </a:extLst>
          </p:cNvPr>
          <p:cNvSpPr txBox="1"/>
          <p:nvPr/>
        </p:nvSpPr>
        <p:spPr>
          <a:xfrm>
            <a:off x="1614036" y="5226264"/>
            <a:ext cx="4088543" cy="80791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sz="1550" b="1" dirty="0">
                <a:solidFill>
                  <a:srgbClr val="003A63"/>
                </a:solidFill>
                <a:latin typeface="Bahnschrift" panose="020B0502040204020203" pitchFamily="34" charset="0"/>
                <a:cs typeface="Arial" panose="020B0604020202020204" pitchFamily="34" charset="0"/>
              </a:rPr>
              <a:t>Příprava podmínek pro implementaci nařízení EHDS v oblasti sekundárního využití zdravotních dat </a:t>
            </a:r>
            <a:r>
              <a:rPr lang="cs-CZ" sz="1550" b="1">
                <a:solidFill>
                  <a:srgbClr val="FFC000"/>
                </a:solidFill>
                <a:latin typeface="Bahnschrift" panose="020B0502040204020203" pitchFamily="34" charset="0"/>
                <a:cs typeface="Arial" panose="020B0604020202020204" pitchFamily="34" charset="0"/>
              </a:rPr>
              <a:t>- Probíhá</a:t>
            </a:r>
          </a:p>
        </p:txBody>
      </p:sp>
      <p:grpSp>
        <p:nvGrpSpPr>
          <p:cNvPr id="17" name="Skupina 16">
            <a:extLst>
              <a:ext uri="{FF2B5EF4-FFF2-40B4-BE49-F238E27FC236}">
                <a16:creationId xmlns:a16="http://schemas.microsoft.com/office/drawing/2014/main" id="{10FA8456-3F3C-016F-503B-738672367A58}"/>
              </a:ext>
            </a:extLst>
          </p:cNvPr>
          <p:cNvGrpSpPr/>
          <p:nvPr/>
        </p:nvGrpSpPr>
        <p:grpSpPr>
          <a:xfrm>
            <a:off x="786036" y="2781838"/>
            <a:ext cx="828000" cy="828000"/>
            <a:chOff x="810380" y="2760079"/>
            <a:chExt cx="926106" cy="926106"/>
          </a:xfrm>
        </p:grpSpPr>
        <p:sp>
          <p:nvSpPr>
            <p:cNvPr id="3" name="Vývojový diagram: spojnice 2">
              <a:extLst>
                <a:ext uri="{FF2B5EF4-FFF2-40B4-BE49-F238E27FC236}">
                  <a16:creationId xmlns:a16="http://schemas.microsoft.com/office/drawing/2014/main" id="{67F31ABE-B360-9BE7-105A-DB7A0827E41F}"/>
                </a:ext>
              </a:extLst>
            </p:cNvPr>
            <p:cNvSpPr/>
            <p:nvPr/>
          </p:nvSpPr>
          <p:spPr>
            <a:xfrm>
              <a:off x="810380" y="2760079"/>
              <a:ext cx="926106" cy="926106"/>
            </a:xfrm>
            <a:prstGeom prst="flowChartConnector">
              <a:avLst/>
            </a:prstGeom>
            <a:solidFill>
              <a:schemeClr val="bg1"/>
            </a:solidFill>
          </p:spPr>
          <p:txBody>
            <a:bodyPr vert="horz" lIns="91440" tIns="45720" rIns="91440" bIns="45720" rtlCol="0" anchor="t">
              <a:noAutofit/>
            </a:bodyPr>
            <a:lstStyle/>
            <a:p>
              <a:pPr algn="l">
                <a:lnSpc>
                  <a:spcPct val="90000"/>
                </a:lnSpc>
                <a:spcBef>
                  <a:spcPts val="1000"/>
                </a:spcBef>
              </a:pPr>
              <a:endParaRPr lang="cs-CZ" sz="1200">
                <a:solidFill>
                  <a:srgbClr val="15375C"/>
                </a:solidFill>
                <a:latin typeface="Bahnschrift" panose="020B0502040204020203" pitchFamily="34" charset="0"/>
              </a:endParaRPr>
            </a:p>
          </p:txBody>
        </p:sp>
        <p:pic>
          <p:nvPicPr>
            <p:cNvPr id="31" name="Obrázek 30">
              <a:extLst>
                <a:ext uri="{FF2B5EF4-FFF2-40B4-BE49-F238E27FC236}">
                  <a16:creationId xmlns:a16="http://schemas.microsoft.com/office/drawing/2014/main" id="{E4A41CA8-7A88-E8E9-516D-F95E0ACE913B}"/>
                </a:ext>
              </a:extLst>
            </p:cNvPr>
            <p:cNvPicPr>
              <a:picLocks noChangeAspect="1"/>
            </p:cNvPicPr>
            <p:nvPr/>
          </p:nvPicPr>
          <p:blipFill>
            <a:blip r:embed="rId3"/>
            <a:stretch>
              <a:fillRect/>
            </a:stretch>
          </p:blipFill>
          <p:spPr>
            <a:xfrm>
              <a:off x="1086431" y="3020858"/>
              <a:ext cx="437254" cy="437254"/>
            </a:xfrm>
            <a:prstGeom prst="rect">
              <a:avLst/>
            </a:prstGeom>
          </p:spPr>
        </p:pic>
      </p:grpSp>
      <p:grpSp>
        <p:nvGrpSpPr>
          <p:cNvPr id="16" name="Skupina 15">
            <a:extLst>
              <a:ext uri="{FF2B5EF4-FFF2-40B4-BE49-F238E27FC236}">
                <a16:creationId xmlns:a16="http://schemas.microsoft.com/office/drawing/2014/main" id="{5E329C41-88C7-F5A3-F34D-3418D588B324}"/>
              </a:ext>
            </a:extLst>
          </p:cNvPr>
          <p:cNvGrpSpPr/>
          <p:nvPr/>
        </p:nvGrpSpPr>
        <p:grpSpPr>
          <a:xfrm>
            <a:off x="758600" y="3997077"/>
            <a:ext cx="828000" cy="828000"/>
            <a:chOff x="810380" y="3741408"/>
            <a:chExt cx="926106" cy="926106"/>
          </a:xfrm>
        </p:grpSpPr>
        <p:sp>
          <p:nvSpPr>
            <p:cNvPr id="4" name="Vývojový diagram: spojnice 3">
              <a:extLst>
                <a:ext uri="{FF2B5EF4-FFF2-40B4-BE49-F238E27FC236}">
                  <a16:creationId xmlns:a16="http://schemas.microsoft.com/office/drawing/2014/main" id="{1564C9DB-410F-F42E-20AE-3CDA3489EB8F}"/>
                </a:ext>
              </a:extLst>
            </p:cNvPr>
            <p:cNvSpPr/>
            <p:nvPr/>
          </p:nvSpPr>
          <p:spPr>
            <a:xfrm>
              <a:off x="810380" y="3741408"/>
              <a:ext cx="926106" cy="926106"/>
            </a:xfrm>
            <a:prstGeom prst="flowChartConnector">
              <a:avLst/>
            </a:prstGeom>
            <a:solidFill>
              <a:schemeClr val="bg1"/>
            </a:solidFill>
          </p:spPr>
          <p:txBody>
            <a:bodyPr vert="horz" lIns="91440" tIns="45720" rIns="91440" bIns="45720" rtlCol="0" anchor="t">
              <a:noAutofit/>
            </a:bodyPr>
            <a:lstStyle/>
            <a:p>
              <a:pPr algn="l">
                <a:lnSpc>
                  <a:spcPct val="90000"/>
                </a:lnSpc>
                <a:spcBef>
                  <a:spcPts val="1000"/>
                </a:spcBef>
              </a:pPr>
              <a:endParaRPr lang="cs-CZ" sz="1200">
                <a:solidFill>
                  <a:srgbClr val="15375C"/>
                </a:solidFill>
                <a:latin typeface="Bahnschrift" panose="020B0502040204020203" pitchFamily="34" charset="0"/>
              </a:endParaRPr>
            </a:p>
          </p:txBody>
        </p:sp>
        <p:pic>
          <p:nvPicPr>
            <p:cNvPr id="33" name="Obrázek 32">
              <a:extLst>
                <a:ext uri="{FF2B5EF4-FFF2-40B4-BE49-F238E27FC236}">
                  <a16:creationId xmlns:a16="http://schemas.microsoft.com/office/drawing/2014/main" id="{831C70C9-F22C-D593-E409-755968BA3D71}"/>
                </a:ext>
              </a:extLst>
            </p:cNvPr>
            <p:cNvPicPr>
              <a:picLocks noChangeAspect="1"/>
            </p:cNvPicPr>
            <p:nvPr/>
          </p:nvPicPr>
          <p:blipFill>
            <a:blip r:embed="rId4"/>
            <a:stretch>
              <a:fillRect/>
            </a:stretch>
          </p:blipFill>
          <p:spPr>
            <a:xfrm>
              <a:off x="1023180" y="3954208"/>
              <a:ext cx="500505" cy="500505"/>
            </a:xfrm>
            <a:prstGeom prst="rect">
              <a:avLst/>
            </a:prstGeom>
          </p:spPr>
        </p:pic>
      </p:grpSp>
      <p:grpSp>
        <p:nvGrpSpPr>
          <p:cNvPr id="15" name="Skupina 14">
            <a:extLst>
              <a:ext uri="{FF2B5EF4-FFF2-40B4-BE49-F238E27FC236}">
                <a16:creationId xmlns:a16="http://schemas.microsoft.com/office/drawing/2014/main" id="{624FF6D6-8987-C4C9-73D6-1CC0B5614664}"/>
              </a:ext>
            </a:extLst>
          </p:cNvPr>
          <p:cNvGrpSpPr/>
          <p:nvPr/>
        </p:nvGrpSpPr>
        <p:grpSpPr>
          <a:xfrm>
            <a:off x="745431" y="5206177"/>
            <a:ext cx="828000" cy="828000"/>
            <a:chOff x="810380" y="4742130"/>
            <a:chExt cx="926106" cy="926106"/>
          </a:xfrm>
        </p:grpSpPr>
        <p:sp>
          <p:nvSpPr>
            <p:cNvPr id="8" name="Vývojový diagram: spojnice 7">
              <a:extLst>
                <a:ext uri="{FF2B5EF4-FFF2-40B4-BE49-F238E27FC236}">
                  <a16:creationId xmlns:a16="http://schemas.microsoft.com/office/drawing/2014/main" id="{A977B7B3-A54C-0EC6-13CD-744927395E43}"/>
                </a:ext>
              </a:extLst>
            </p:cNvPr>
            <p:cNvSpPr/>
            <p:nvPr/>
          </p:nvSpPr>
          <p:spPr>
            <a:xfrm>
              <a:off x="810380" y="4742130"/>
              <a:ext cx="926106" cy="926106"/>
            </a:xfrm>
            <a:prstGeom prst="flowChartConnector">
              <a:avLst/>
            </a:prstGeom>
            <a:solidFill>
              <a:schemeClr val="bg1"/>
            </a:solidFill>
          </p:spPr>
          <p:txBody>
            <a:bodyPr vert="horz" lIns="91440" tIns="45720" rIns="91440" bIns="45720" rtlCol="0" anchor="t">
              <a:noAutofit/>
            </a:bodyPr>
            <a:lstStyle/>
            <a:p>
              <a:pPr algn="l">
                <a:lnSpc>
                  <a:spcPct val="90000"/>
                </a:lnSpc>
                <a:spcBef>
                  <a:spcPts val="1000"/>
                </a:spcBef>
              </a:pPr>
              <a:endParaRPr lang="cs-CZ" sz="1200">
                <a:solidFill>
                  <a:srgbClr val="15375C"/>
                </a:solidFill>
                <a:latin typeface="Bahnschrift" panose="020B0502040204020203" pitchFamily="34" charset="0"/>
              </a:endParaRPr>
            </a:p>
          </p:txBody>
        </p:sp>
        <p:pic>
          <p:nvPicPr>
            <p:cNvPr id="35" name="Obrázek 34">
              <a:extLst>
                <a:ext uri="{FF2B5EF4-FFF2-40B4-BE49-F238E27FC236}">
                  <a16:creationId xmlns:a16="http://schemas.microsoft.com/office/drawing/2014/main" id="{34A6C709-3000-0044-8367-37CE499EAC12}"/>
                </a:ext>
              </a:extLst>
            </p:cNvPr>
            <p:cNvPicPr>
              <a:picLocks noChangeAspect="1"/>
            </p:cNvPicPr>
            <p:nvPr/>
          </p:nvPicPr>
          <p:blipFill>
            <a:blip r:embed="rId5"/>
            <a:stretch>
              <a:fillRect/>
            </a:stretch>
          </p:blipFill>
          <p:spPr>
            <a:xfrm>
              <a:off x="981172" y="4893084"/>
              <a:ext cx="613983" cy="613983"/>
            </a:xfrm>
            <a:prstGeom prst="rect">
              <a:avLst/>
            </a:prstGeom>
          </p:spPr>
        </p:pic>
      </p:grpSp>
      <p:sp>
        <p:nvSpPr>
          <p:cNvPr id="7" name="Obdélník: se zakulacenými rohy 6">
            <a:extLst>
              <a:ext uri="{FF2B5EF4-FFF2-40B4-BE49-F238E27FC236}">
                <a16:creationId xmlns:a16="http://schemas.microsoft.com/office/drawing/2014/main" id="{E9F79708-BF36-469D-E46E-5343D536ED2D}"/>
              </a:ext>
            </a:extLst>
          </p:cNvPr>
          <p:cNvSpPr/>
          <p:nvPr/>
        </p:nvSpPr>
        <p:spPr>
          <a:xfrm>
            <a:off x="410016" y="861478"/>
            <a:ext cx="11089751" cy="832435"/>
          </a:xfrm>
          <a:prstGeom prst="roundRect">
            <a:avLst/>
          </a:prstGeom>
          <a:solidFill>
            <a:srgbClr val="D2DAE7"/>
          </a:solidFill>
        </p:spPr>
        <p:txBody>
          <a:bodyPr vert="horz" lIns="1152000" tIns="720000" rIns="91440" bIns="720000" rtlCol="0" anchor="ctr">
            <a:noAutofit/>
          </a:bodyPr>
          <a:lstStyle/>
          <a:p>
            <a:pPr>
              <a:spcBef>
                <a:spcPts val="1000"/>
              </a:spcBef>
              <a:spcAft>
                <a:spcPts val="600"/>
              </a:spcAft>
            </a:pPr>
            <a:r>
              <a:rPr lang="cs-CZ" dirty="0">
                <a:solidFill>
                  <a:srgbClr val="15375C"/>
                </a:solidFill>
                <a:latin typeface="Bahnschrift" panose="020B0502040204020203" pitchFamily="34" charset="0"/>
                <a:cs typeface="Arial" panose="020B0604020202020204" pitchFamily="34" charset="0"/>
              </a:rPr>
              <a:t>Podmínky a nové služby týkající se sekundárního využití dat jsou v současné době řešeny </a:t>
            </a:r>
            <a:r>
              <a:rPr lang="cs-CZ" b="1" dirty="0">
                <a:solidFill>
                  <a:srgbClr val="15375C"/>
                </a:solidFill>
                <a:latin typeface="Bahnschrift" panose="020B0502040204020203" pitchFamily="34" charset="0"/>
                <a:cs typeface="Arial" panose="020B0604020202020204" pitchFamily="34" charset="0"/>
              </a:rPr>
              <a:t>částečně, a to prostřednictvím probíhající veřejné zakázky financované z NPO.</a:t>
            </a:r>
          </a:p>
        </p:txBody>
      </p:sp>
      <p:pic>
        <p:nvPicPr>
          <p:cNvPr id="14" name="Obrázek 13">
            <a:extLst>
              <a:ext uri="{FF2B5EF4-FFF2-40B4-BE49-F238E27FC236}">
                <a16:creationId xmlns:a16="http://schemas.microsoft.com/office/drawing/2014/main" id="{DA6F858E-C45A-1AF0-1788-F86AE4BD6453}"/>
              </a:ext>
            </a:extLst>
          </p:cNvPr>
          <p:cNvPicPr>
            <a:picLocks noChangeAspect="1"/>
          </p:cNvPicPr>
          <p:nvPr/>
        </p:nvPicPr>
        <p:blipFill>
          <a:blip r:embed="rId6"/>
          <a:stretch>
            <a:fillRect/>
          </a:stretch>
        </p:blipFill>
        <p:spPr>
          <a:xfrm>
            <a:off x="715795" y="955303"/>
            <a:ext cx="634097" cy="634097"/>
          </a:xfrm>
          <a:prstGeom prst="rect">
            <a:avLst/>
          </a:prstGeom>
        </p:spPr>
      </p:pic>
      <p:sp>
        <p:nvSpPr>
          <p:cNvPr id="18" name="Obdélník: se zakulacenými rohy 17">
            <a:extLst>
              <a:ext uri="{FF2B5EF4-FFF2-40B4-BE49-F238E27FC236}">
                <a16:creationId xmlns:a16="http://schemas.microsoft.com/office/drawing/2014/main" id="{51404963-16BA-39BC-0FAF-2F7B0C2543A3}"/>
              </a:ext>
            </a:extLst>
          </p:cNvPr>
          <p:cNvSpPr/>
          <p:nvPr/>
        </p:nvSpPr>
        <p:spPr>
          <a:xfrm>
            <a:off x="6228029" y="1805143"/>
            <a:ext cx="5271738" cy="4582957"/>
          </a:xfrm>
          <a:prstGeom prst="roundRect">
            <a:avLst>
              <a:gd name="adj" fmla="val 4899"/>
            </a:avLst>
          </a:prstGeom>
          <a:solidFill>
            <a:schemeClr val="bg1">
              <a:lumMod val="95000"/>
            </a:schemeClr>
          </a:solidFill>
        </p:spPr>
        <p:txBody>
          <a:bodyPr vert="horz" lIns="91440" tIns="45720" rIns="91440" bIns="45720" rtlCol="0" anchor="t">
            <a:noAutofit/>
          </a:bodyPr>
          <a:lstStyle/>
          <a:p>
            <a:pPr algn="ctr">
              <a:lnSpc>
                <a:spcPct val="90000"/>
              </a:lnSpc>
              <a:spcBef>
                <a:spcPts val="1000"/>
              </a:spcBef>
            </a:pPr>
            <a:br>
              <a:rPr lang="cs-CZ" sz="700" b="1">
                <a:solidFill>
                  <a:srgbClr val="15375C"/>
                </a:solidFill>
                <a:latin typeface="Bahnschrift" panose="020B0502040204020203" pitchFamily="34" charset="0"/>
                <a:cs typeface="Arial" panose="020B0604020202020204" pitchFamily="34" charset="0"/>
              </a:rPr>
            </a:br>
            <a:r>
              <a:rPr lang="cs-CZ" b="1" dirty="0">
                <a:solidFill>
                  <a:srgbClr val="15375C"/>
                </a:solidFill>
                <a:latin typeface="Bahnschrift" panose="020B0502040204020203" pitchFamily="34" charset="0"/>
                <a:cs typeface="Arial" panose="020B0604020202020204" pitchFamily="34" charset="0"/>
              </a:rPr>
              <a:t>Metodický rámec pro sekundární využití zdravotních dat</a:t>
            </a:r>
          </a:p>
          <a:p>
            <a:pPr algn="l">
              <a:lnSpc>
                <a:spcPct val="90000"/>
              </a:lnSpc>
              <a:spcBef>
                <a:spcPts val="1000"/>
              </a:spcBef>
            </a:pPr>
            <a:endParaRPr lang="cs-CZ" sz="1200" dirty="0">
              <a:solidFill>
                <a:srgbClr val="15375C"/>
              </a:solidFill>
              <a:latin typeface="Bahnschrift" panose="020B0502040204020203" pitchFamily="34" charset="0"/>
            </a:endParaRPr>
          </a:p>
        </p:txBody>
      </p:sp>
      <p:sp>
        <p:nvSpPr>
          <p:cNvPr id="19" name="TextovéPole 18">
            <a:extLst>
              <a:ext uri="{FF2B5EF4-FFF2-40B4-BE49-F238E27FC236}">
                <a16:creationId xmlns:a16="http://schemas.microsoft.com/office/drawing/2014/main" id="{3D24FCA2-1379-06B0-E4C7-2D6C9E2BC59C}"/>
              </a:ext>
            </a:extLst>
          </p:cNvPr>
          <p:cNvSpPr txBox="1"/>
          <p:nvPr/>
        </p:nvSpPr>
        <p:spPr>
          <a:xfrm>
            <a:off x="7387381" y="2727112"/>
            <a:ext cx="3923145" cy="132343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sz="1600" b="1" dirty="0">
                <a:solidFill>
                  <a:srgbClr val="003A63"/>
                </a:solidFill>
                <a:latin typeface="Bahnschrift" panose="020B0502040204020203" pitchFamily="34" charset="0"/>
                <a:cs typeface="Arial" panose="020B0604020202020204" pitchFamily="34" charset="0"/>
              </a:rPr>
              <a:t>Mapování datových souborů, metodika řízení kvality dat v rámci národního katalogu datových souborů pro sekundární využití zdrav. dat (fáze I. + II.) </a:t>
            </a:r>
          </a:p>
          <a:p>
            <a:r>
              <a:rPr lang="cs-CZ" sz="1600" b="1">
                <a:solidFill>
                  <a:srgbClr val="FFC000"/>
                </a:solidFill>
                <a:latin typeface="Bahnschrift" panose="020B0502040204020203" pitchFamily="34" charset="0"/>
                <a:cs typeface="Arial" panose="020B0604020202020204" pitchFamily="34" charset="0"/>
              </a:rPr>
              <a:t>- Probíhá</a:t>
            </a:r>
          </a:p>
        </p:txBody>
      </p:sp>
      <p:sp>
        <p:nvSpPr>
          <p:cNvPr id="30" name="Vývojový diagram: spojnice 29">
            <a:extLst>
              <a:ext uri="{FF2B5EF4-FFF2-40B4-BE49-F238E27FC236}">
                <a16:creationId xmlns:a16="http://schemas.microsoft.com/office/drawing/2014/main" id="{FAD9A5D6-FFA7-94C3-7225-05180DB4C864}"/>
              </a:ext>
            </a:extLst>
          </p:cNvPr>
          <p:cNvSpPr/>
          <p:nvPr/>
        </p:nvSpPr>
        <p:spPr>
          <a:xfrm>
            <a:off x="6393705" y="2781838"/>
            <a:ext cx="828000" cy="828000"/>
          </a:xfrm>
          <a:prstGeom prst="flowChartConnector">
            <a:avLst/>
          </a:prstGeom>
          <a:solidFill>
            <a:schemeClr val="bg1"/>
          </a:solidFill>
        </p:spPr>
        <p:txBody>
          <a:bodyPr vert="horz" lIns="91440" tIns="45720" rIns="91440" bIns="45720" rtlCol="0" anchor="t">
            <a:noAutofit/>
          </a:bodyPr>
          <a:lstStyle/>
          <a:p>
            <a:pPr algn="l">
              <a:lnSpc>
                <a:spcPct val="90000"/>
              </a:lnSpc>
              <a:spcBef>
                <a:spcPts val="1000"/>
              </a:spcBef>
            </a:pPr>
            <a:endParaRPr lang="cs-CZ" sz="1200">
              <a:solidFill>
                <a:srgbClr val="15375C"/>
              </a:solidFill>
              <a:latin typeface="Bahnschrift" panose="020B0502040204020203" pitchFamily="34" charset="0"/>
            </a:endParaRPr>
          </a:p>
        </p:txBody>
      </p:sp>
      <p:sp>
        <p:nvSpPr>
          <p:cNvPr id="39" name="Vývojový diagram: spojnice 38">
            <a:extLst>
              <a:ext uri="{FF2B5EF4-FFF2-40B4-BE49-F238E27FC236}">
                <a16:creationId xmlns:a16="http://schemas.microsoft.com/office/drawing/2014/main" id="{616971DD-4DE7-0446-B1FF-52878246291A}"/>
              </a:ext>
            </a:extLst>
          </p:cNvPr>
          <p:cNvSpPr/>
          <p:nvPr/>
        </p:nvSpPr>
        <p:spPr>
          <a:xfrm>
            <a:off x="6406802" y="4371568"/>
            <a:ext cx="828000" cy="828000"/>
          </a:xfrm>
          <a:prstGeom prst="flowChartConnector">
            <a:avLst/>
          </a:prstGeom>
          <a:solidFill>
            <a:schemeClr val="bg1"/>
          </a:solidFill>
        </p:spPr>
        <p:txBody>
          <a:bodyPr vert="horz" lIns="91440" tIns="45720" rIns="91440" bIns="45720" rtlCol="0" anchor="t">
            <a:noAutofit/>
          </a:bodyPr>
          <a:lstStyle/>
          <a:p>
            <a:pPr algn="l">
              <a:lnSpc>
                <a:spcPct val="90000"/>
              </a:lnSpc>
              <a:spcBef>
                <a:spcPts val="1000"/>
              </a:spcBef>
            </a:pPr>
            <a:endParaRPr lang="cs-CZ" sz="1200">
              <a:solidFill>
                <a:srgbClr val="15375C"/>
              </a:solidFill>
              <a:latin typeface="Bahnschrift" panose="020B0502040204020203" pitchFamily="34" charset="0"/>
            </a:endParaRPr>
          </a:p>
        </p:txBody>
      </p:sp>
      <p:sp>
        <p:nvSpPr>
          <p:cNvPr id="41" name="TextovéPole 40">
            <a:extLst>
              <a:ext uri="{FF2B5EF4-FFF2-40B4-BE49-F238E27FC236}">
                <a16:creationId xmlns:a16="http://schemas.microsoft.com/office/drawing/2014/main" id="{AD02177D-3D91-7474-9299-1A573A158749}"/>
              </a:ext>
            </a:extLst>
          </p:cNvPr>
          <p:cNvSpPr txBox="1"/>
          <p:nvPr/>
        </p:nvSpPr>
        <p:spPr>
          <a:xfrm>
            <a:off x="7321210" y="4426645"/>
            <a:ext cx="3923145"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sz="1600" b="1" dirty="0">
                <a:solidFill>
                  <a:srgbClr val="003A63"/>
                </a:solidFill>
                <a:latin typeface="Bahnschrift" panose="020B0502040204020203" pitchFamily="34" charset="0"/>
                <a:cs typeface="Arial" panose="020B0604020202020204" pitchFamily="34" charset="0"/>
              </a:rPr>
              <a:t>Vzdělávací a osvětové aktivity v oblasti sekundární využití zdravotních dat</a:t>
            </a:r>
          </a:p>
          <a:p>
            <a:r>
              <a:rPr lang="cs-CZ" sz="1600" b="1">
                <a:solidFill>
                  <a:srgbClr val="FFC000"/>
                </a:solidFill>
                <a:latin typeface="Bahnschrift" panose="020B0502040204020203" pitchFamily="34" charset="0"/>
                <a:cs typeface="Arial" panose="020B0604020202020204" pitchFamily="34" charset="0"/>
              </a:rPr>
              <a:t>- Probíhá</a:t>
            </a:r>
          </a:p>
        </p:txBody>
      </p:sp>
      <p:pic>
        <p:nvPicPr>
          <p:cNvPr id="43" name="Obrázek 42">
            <a:extLst>
              <a:ext uri="{FF2B5EF4-FFF2-40B4-BE49-F238E27FC236}">
                <a16:creationId xmlns:a16="http://schemas.microsoft.com/office/drawing/2014/main" id="{55338B30-DC24-7AA7-9016-334903A1F07D}"/>
              </a:ext>
            </a:extLst>
          </p:cNvPr>
          <p:cNvPicPr>
            <a:picLocks noChangeAspect="1"/>
          </p:cNvPicPr>
          <p:nvPr/>
        </p:nvPicPr>
        <p:blipFill>
          <a:blip r:embed="rId7"/>
          <a:stretch>
            <a:fillRect/>
          </a:stretch>
        </p:blipFill>
        <p:spPr>
          <a:xfrm>
            <a:off x="6635243" y="3027135"/>
            <a:ext cx="387326" cy="387326"/>
          </a:xfrm>
          <a:prstGeom prst="rect">
            <a:avLst/>
          </a:prstGeom>
        </p:spPr>
      </p:pic>
      <p:pic>
        <p:nvPicPr>
          <p:cNvPr id="48" name="Obrázek 47">
            <a:extLst>
              <a:ext uri="{FF2B5EF4-FFF2-40B4-BE49-F238E27FC236}">
                <a16:creationId xmlns:a16="http://schemas.microsoft.com/office/drawing/2014/main" id="{EC8224F6-B682-8988-899A-5153ADF2F779}"/>
              </a:ext>
            </a:extLst>
          </p:cNvPr>
          <p:cNvPicPr>
            <a:picLocks noChangeAspect="1"/>
          </p:cNvPicPr>
          <p:nvPr/>
        </p:nvPicPr>
        <p:blipFill>
          <a:blip r:embed="rId8"/>
          <a:stretch>
            <a:fillRect/>
          </a:stretch>
        </p:blipFill>
        <p:spPr>
          <a:xfrm>
            <a:off x="6563627" y="4584969"/>
            <a:ext cx="514350" cy="514350"/>
          </a:xfrm>
          <a:prstGeom prst="rect">
            <a:avLst/>
          </a:prstGeom>
        </p:spPr>
      </p:pic>
      <p:sp>
        <p:nvSpPr>
          <p:cNvPr id="12" name="Obdélník 11">
            <a:extLst>
              <a:ext uri="{FF2B5EF4-FFF2-40B4-BE49-F238E27FC236}">
                <a16:creationId xmlns:a16="http://schemas.microsoft.com/office/drawing/2014/main" id="{CF9DDA01-4337-A2F7-1B75-2E0CD3745FD8}"/>
              </a:ext>
            </a:extLst>
          </p:cNvPr>
          <p:cNvSpPr/>
          <p:nvPr/>
        </p:nvSpPr>
        <p:spPr>
          <a:xfrm>
            <a:off x="410016" y="704530"/>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13" name="Title 1">
            <a:extLst>
              <a:ext uri="{FF2B5EF4-FFF2-40B4-BE49-F238E27FC236}">
                <a16:creationId xmlns:a16="http://schemas.microsoft.com/office/drawing/2014/main" id="{604AD55A-0511-1E02-9BE5-A98533338763}"/>
              </a:ext>
            </a:extLst>
          </p:cNvPr>
          <p:cNvSpPr txBox="1">
            <a:spLocks/>
          </p:cNvSpPr>
          <p:nvPr/>
        </p:nvSpPr>
        <p:spPr>
          <a:xfrm>
            <a:off x="300864" y="249927"/>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a:latin typeface="Bahnschrift" panose="020B0502040204020203" pitchFamily="34" charset="0"/>
                <a:cs typeface="Arial" panose="020B0604020202020204" pitchFamily="34" charset="0"/>
              </a:rPr>
              <a:t>Sekundární využití dat</a:t>
            </a:r>
          </a:p>
        </p:txBody>
      </p:sp>
    </p:spTree>
    <p:extLst>
      <p:ext uri="{BB962C8B-B14F-4D97-AF65-F5344CB8AC3E}">
        <p14:creationId xmlns:p14="http://schemas.microsoft.com/office/powerpoint/2010/main" val="24671839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F0B39-6E35-B604-44FA-59418F45E1A0}"/>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endParaRPr lang="cs-CZ" sz="2400">
              <a:latin typeface="Bahnschrift" panose="020B0502040204020203" pitchFamily="34" charset="0"/>
              <a:cs typeface="Arial" panose="020B0604020202020204" pitchFamily="34" charset="0"/>
            </a:endParaRPr>
          </a:p>
        </p:txBody>
      </p:sp>
      <p:sp>
        <p:nvSpPr>
          <p:cNvPr id="9" name="Obdélník 8">
            <a:extLst>
              <a:ext uri="{FF2B5EF4-FFF2-40B4-BE49-F238E27FC236}">
                <a16:creationId xmlns:a16="http://schemas.microsoft.com/office/drawing/2014/main" id="{FBABB2AF-E22B-870D-E056-870F1F2FCEC4}"/>
              </a:ext>
            </a:extLst>
          </p:cNvPr>
          <p:cNvSpPr/>
          <p:nvPr/>
        </p:nvSpPr>
        <p:spPr>
          <a:xfrm>
            <a:off x="410016" y="5340744"/>
            <a:ext cx="10987200" cy="36000"/>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10" name="Vývojový diagram: spojnice mezi stránkami 9">
            <a:extLst>
              <a:ext uri="{FF2B5EF4-FFF2-40B4-BE49-F238E27FC236}">
                <a16:creationId xmlns:a16="http://schemas.microsoft.com/office/drawing/2014/main" id="{7CD7411B-22A5-A479-D23B-C18B4EA96234}"/>
              </a:ext>
            </a:extLst>
          </p:cNvPr>
          <p:cNvSpPr/>
          <p:nvPr/>
        </p:nvSpPr>
        <p:spPr>
          <a:xfrm>
            <a:off x="1339241" y="5250744"/>
            <a:ext cx="108000" cy="216000"/>
          </a:xfrm>
          <a:prstGeom prst="flowChartOffpageConnector">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Vývojový diagram: spojnice mezi stránkami 10">
            <a:extLst>
              <a:ext uri="{FF2B5EF4-FFF2-40B4-BE49-F238E27FC236}">
                <a16:creationId xmlns:a16="http://schemas.microsoft.com/office/drawing/2014/main" id="{B40FFB6A-DEFA-4F66-D358-82B79D023078}"/>
              </a:ext>
            </a:extLst>
          </p:cNvPr>
          <p:cNvSpPr/>
          <p:nvPr/>
        </p:nvSpPr>
        <p:spPr>
          <a:xfrm>
            <a:off x="3074474" y="5250744"/>
            <a:ext cx="108000" cy="216000"/>
          </a:xfrm>
          <a:prstGeom prst="flowChartOffpageConnector">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Vývojový diagram: spojnice mezi stránkami 13">
            <a:extLst>
              <a:ext uri="{FF2B5EF4-FFF2-40B4-BE49-F238E27FC236}">
                <a16:creationId xmlns:a16="http://schemas.microsoft.com/office/drawing/2014/main" id="{67B5EF79-CA92-7825-ECB4-0508A31E24AD}"/>
              </a:ext>
            </a:extLst>
          </p:cNvPr>
          <p:cNvSpPr/>
          <p:nvPr/>
        </p:nvSpPr>
        <p:spPr>
          <a:xfrm>
            <a:off x="5812256" y="5250744"/>
            <a:ext cx="108000" cy="216000"/>
          </a:xfrm>
          <a:prstGeom prst="flowChartOffpageConnector">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Vývojový diagram: spojnice mezi stránkami 15">
            <a:extLst>
              <a:ext uri="{FF2B5EF4-FFF2-40B4-BE49-F238E27FC236}">
                <a16:creationId xmlns:a16="http://schemas.microsoft.com/office/drawing/2014/main" id="{99E5DDE9-85C5-0B6C-6F28-446EC4E079D7}"/>
              </a:ext>
            </a:extLst>
          </p:cNvPr>
          <p:cNvSpPr/>
          <p:nvPr/>
        </p:nvSpPr>
        <p:spPr>
          <a:xfrm>
            <a:off x="7516576" y="5250744"/>
            <a:ext cx="108000" cy="216000"/>
          </a:xfrm>
          <a:prstGeom prst="flowChartOffpageConnector">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Vývojový diagram: spojnice mezi stránkami 16">
            <a:extLst>
              <a:ext uri="{FF2B5EF4-FFF2-40B4-BE49-F238E27FC236}">
                <a16:creationId xmlns:a16="http://schemas.microsoft.com/office/drawing/2014/main" id="{D0E65F12-3373-54B2-A327-6C5724A0B7FC}"/>
              </a:ext>
            </a:extLst>
          </p:cNvPr>
          <p:cNvSpPr/>
          <p:nvPr/>
        </p:nvSpPr>
        <p:spPr>
          <a:xfrm>
            <a:off x="10070520" y="5250744"/>
            <a:ext cx="108000" cy="216000"/>
          </a:xfrm>
          <a:prstGeom prst="flowChartOffpageConnector">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Rovnoramenný trojúhelník 17">
            <a:extLst>
              <a:ext uri="{FF2B5EF4-FFF2-40B4-BE49-F238E27FC236}">
                <a16:creationId xmlns:a16="http://schemas.microsoft.com/office/drawing/2014/main" id="{CAA0BFFA-75CC-9579-E204-5EE4C8960D36}"/>
              </a:ext>
            </a:extLst>
          </p:cNvPr>
          <p:cNvSpPr/>
          <p:nvPr/>
        </p:nvSpPr>
        <p:spPr>
          <a:xfrm rot="5400000">
            <a:off x="11214495" y="5238428"/>
            <a:ext cx="215999" cy="240631"/>
          </a:xfrm>
          <a:prstGeom prst="triangle">
            <a:avLst/>
          </a:prstGeom>
          <a:solidFill>
            <a:srgbClr val="3F7A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TextovéPole 19">
            <a:extLst>
              <a:ext uri="{FF2B5EF4-FFF2-40B4-BE49-F238E27FC236}">
                <a16:creationId xmlns:a16="http://schemas.microsoft.com/office/drawing/2014/main" id="{39806E91-AA23-8D9E-F670-F7A1933F2CC4}"/>
              </a:ext>
            </a:extLst>
          </p:cNvPr>
          <p:cNvSpPr txBox="1"/>
          <p:nvPr/>
        </p:nvSpPr>
        <p:spPr>
          <a:xfrm>
            <a:off x="767909" y="4831838"/>
            <a:ext cx="1250663" cy="369332"/>
          </a:xfrm>
          <a:prstGeom prst="rect">
            <a:avLst/>
          </a:prstGeom>
          <a:noFill/>
        </p:spPr>
        <p:txBody>
          <a:bodyPr wrap="none" rtlCol="0">
            <a:spAutoFit/>
          </a:bodyPr>
          <a:lstStyle/>
          <a:p>
            <a:r>
              <a:rPr lang="cs-CZ">
                <a:solidFill>
                  <a:srgbClr val="0C446B"/>
                </a:solidFill>
                <a:latin typeface="Bahnschrift" panose="020B0502040204020203" pitchFamily="34" charset="0"/>
              </a:rPr>
              <a:t>26.03.2025</a:t>
            </a:r>
          </a:p>
        </p:txBody>
      </p:sp>
      <p:sp>
        <p:nvSpPr>
          <p:cNvPr id="21" name="TextovéPole 20">
            <a:extLst>
              <a:ext uri="{FF2B5EF4-FFF2-40B4-BE49-F238E27FC236}">
                <a16:creationId xmlns:a16="http://schemas.microsoft.com/office/drawing/2014/main" id="{D9665C16-526F-412D-897F-5706C6B1640C}"/>
              </a:ext>
            </a:extLst>
          </p:cNvPr>
          <p:cNvSpPr txBox="1"/>
          <p:nvPr/>
        </p:nvSpPr>
        <p:spPr>
          <a:xfrm>
            <a:off x="2791683" y="4831838"/>
            <a:ext cx="673582" cy="369332"/>
          </a:xfrm>
          <a:prstGeom prst="rect">
            <a:avLst/>
          </a:prstGeom>
          <a:noFill/>
        </p:spPr>
        <p:txBody>
          <a:bodyPr wrap="none" rtlCol="0">
            <a:spAutoFit/>
          </a:bodyPr>
          <a:lstStyle/>
          <a:p>
            <a:r>
              <a:rPr lang="cs-CZ">
                <a:solidFill>
                  <a:srgbClr val="0C446B"/>
                </a:solidFill>
                <a:latin typeface="Bahnschrift" panose="020B0502040204020203" pitchFamily="34" charset="0"/>
              </a:rPr>
              <a:t>2025</a:t>
            </a:r>
          </a:p>
        </p:txBody>
      </p:sp>
      <p:sp>
        <p:nvSpPr>
          <p:cNvPr id="22" name="TextovéPole 21">
            <a:extLst>
              <a:ext uri="{FF2B5EF4-FFF2-40B4-BE49-F238E27FC236}">
                <a16:creationId xmlns:a16="http://schemas.microsoft.com/office/drawing/2014/main" id="{D2AEA2DB-505A-A48F-0E8B-310C1B869573}"/>
              </a:ext>
            </a:extLst>
          </p:cNvPr>
          <p:cNvSpPr txBox="1"/>
          <p:nvPr/>
        </p:nvSpPr>
        <p:spPr>
          <a:xfrm>
            <a:off x="5529464" y="4831838"/>
            <a:ext cx="663964" cy="369332"/>
          </a:xfrm>
          <a:prstGeom prst="rect">
            <a:avLst/>
          </a:prstGeom>
          <a:noFill/>
        </p:spPr>
        <p:txBody>
          <a:bodyPr wrap="none" rtlCol="0">
            <a:spAutoFit/>
          </a:bodyPr>
          <a:lstStyle/>
          <a:p>
            <a:r>
              <a:rPr lang="cs-CZ">
                <a:solidFill>
                  <a:srgbClr val="0C446B"/>
                </a:solidFill>
                <a:latin typeface="Bahnschrift" panose="020B0502040204020203" pitchFamily="34" charset="0"/>
              </a:rPr>
              <a:t>2027</a:t>
            </a:r>
          </a:p>
        </p:txBody>
      </p:sp>
      <p:sp>
        <p:nvSpPr>
          <p:cNvPr id="23" name="TextovéPole 22">
            <a:extLst>
              <a:ext uri="{FF2B5EF4-FFF2-40B4-BE49-F238E27FC236}">
                <a16:creationId xmlns:a16="http://schemas.microsoft.com/office/drawing/2014/main" id="{0B0D49DA-4CB8-FDCC-710F-BA33DBADD91C}"/>
              </a:ext>
            </a:extLst>
          </p:cNvPr>
          <p:cNvSpPr txBox="1"/>
          <p:nvPr/>
        </p:nvSpPr>
        <p:spPr>
          <a:xfrm>
            <a:off x="4326903" y="4725713"/>
            <a:ext cx="356188" cy="523220"/>
          </a:xfrm>
          <a:prstGeom prst="rect">
            <a:avLst/>
          </a:prstGeom>
          <a:noFill/>
        </p:spPr>
        <p:txBody>
          <a:bodyPr wrap="none" rtlCol="0">
            <a:spAutoFit/>
          </a:bodyPr>
          <a:lstStyle/>
          <a:p>
            <a:pPr algn="ctr"/>
            <a:r>
              <a:rPr lang="cs-CZ" sz="2800">
                <a:solidFill>
                  <a:srgbClr val="0C446B"/>
                </a:solidFill>
                <a:latin typeface="Bahnschrift" panose="020B0502040204020203" pitchFamily="34" charset="0"/>
              </a:rPr>
              <a:t>-</a:t>
            </a:r>
          </a:p>
        </p:txBody>
      </p:sp>
      <p:sp>
        <p:nvSpPr>
          <p:cNvPr id="24" name="TextovéPole 23">
            <a:extLst>
              <a:ext uri="{FF2B5EF4-FFF2-40B4-BE49-F238E27FC236}">
                <a16:creationId xmlns:a16="http://schemas.microsoft.com/office/drawing/2014/main" id="{93A80725-D29C-818A-D32B-0A8E20F722D3}"/>
              </a:ext>
            </a:extLst>
          </p:cNvPr>
          <p:cNvSpPr txBox="1"/>
          <p:nvPr/>
        </p:nvSpPr>
        <p:spPr>
          <a:xfrm>
            <a:off x="7236991" y="4831838"/>
            <a:ext cx="667170" cy="369332"/>
          </a:xfrm>
          <a:prstGeom prst="rect">
            <a:avLst/>
          </a:prstGeom>
          <a:noFill/>
        </p:spPr>
        <p:txBody>
          <a:bodyPr wrap="none" rtlCol="0">
            <a:spAutoFit/>
          </a:bodyPr>
          <a:lstStyle/>
          <a:p>
            <a:r>
              <a:rPr lang="cs-CZ">
                <a:solidFill>
                  <a:srgbClr val="0C446B"/>
                </a:solidFill>
                <a:latin typeface="Bahnschrift" panose="020B0502040204020203" pitchFamily="34" charset="0"/>
              </a:rPr>
              <a:t>2029</a:t>
            </a:r>
          </a:p>
        </p:txBody>
      </p:sp>
      <p:sp>
        <p:nvSpPr>
          <p:cNvPr id="25" name="TextovéPole 24">
            <a:extLst>
              <a:ext uri="{FF2B5EF4-FFF2-40B4-BE49-F238E27FC236}">
                <a16:creationId xmlns:a16="http://schemas.microsoft.com/office/drawing/2014/main" id="{A6C5F4DB-CE18-5F00-82BD-C360B9AFF34A}"/>
              </a:ext>
            </a:extLst>
          </p:cNvPr>
          <p:cNvSpPr txBox="1"/>
          <p:nvPr/>
        </p:nvSpPr>
        <p:spPr>
          <a:xfrm>
            <a:off x="9797347" y="4831838"/>
            <a:ext cx="628698" cy="369332"/>
          </a:xfrm>
          <a:prstGeom prst="rect">
            <a:avLst/>
          </a:prstGeom>
          <a:noFill/>
        </p:spPr>
        <p:txBody>
          <a:bodyPr wrap="none" rtlCol="0">
            <a:spAutoFit/>
          </a:bodyPr>
          <a:lstStyle/>
          <a:p>
            <a:r>
              <a:rPr lang="cs-CZ">
                <a:solidFill>
                  <a:srgbClr val="0C446B"/>
                </a:solidFill>
                <a:latin typeface="Bahnschrift" panose="020B0502040204020203" pitchFamily="34" charset="0"/>
              </a:rPr>
              <a:t>2031</a:t>
            </a:r>
          </a:p>
        </p:txBody>
      </p:sp>
      <p:sp>
        <p:nvSpPr>
          <p:cNvPr id="26" name="Obdélník: se zakulacenými rohy 25">
            <a:extLst>
              <a:ext uri="{FF2B5EF4-FFF2-40B4-BE49-F238E27FC236}">
                <a16:creationId xmlns:a16="http://schemas.microsoft.com/office/drawing/2014/main" id="{9F3938AA-507A-2D4B-12A9-E891E85D2CAB}"/>
              </a:ext>
            </a:extLst>
          </p:cNvPr>
          <p:cNvSpPr/>
          <p:nvPr/>
        </p:nvSpPr>
        <p:spPr>
          <a:xfrm>
            <a:off x="410016" y="5574430"/>
            <a:ext cx="2046215" cy="6117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600">
                <a:solidFill>
                  <a:srgbClr val="0C446B"/>
                </a:solidFill>
                <a:latin typeface="Bahnschrift" panose="020B0502040204020203" pitchFamily="34" charset="0"/>
              </a:rPr>
              <a:t>Nařízení o EHDS</a:t>
            </a:r>
            <a:br>
              <a:rPr lang="cs-CZ" sz="1600">
                <a:solidFill>
                  <a:srgbClr val="0C446B"/>
                </a:solidFill>
                <a:latin typeface="Bahnschrift" panose="020B0502040204020203" pitchFamily="34" charset="0"/>
              </a:rPr>
            </a:br>
            <a:r>
              <a:rPr lang="cs-CZ" sz="1600">
                <a:solidFill>
                  <a:srgbClr val="0C446B"/>
                </a:solidFill>
                <a:latin typeface="Bahnschrift" panose="020B0502040204020203" pitchFamily="34" charset="0"/>
              </a:rPr>
              <a:t>vstupuje v platnost</a:t>
            </a:r>
          </a:p>
        </p:txBody>
      </p:sp>
      <p:sp>
        <p:nvSpPr>
          <p:cNvPr id="27" name="Obdélník: se zakulacenými rohy 26">
            <a:extLst>
              <a:ext uri="{FF2B5EF4-FFF2-40B4-BE49-F238E27FC236}">
                <a16:creationId xmlns:a16="http://schemas.microsoft.com/office/drawing/2014/main" id="{3FBBEEBF-D5E2-77D3-12CD-9EC07CC62075}"/>
              </a:ext>
            </a:extLst>
          </p:cNvPr>
          <p:cNvSpPr/>
          <p:nvPr/>
        </p:nvSpPr>
        <p:spPr>
          <a:xfrm>
            <a:off x="3130200" y="5574430"/>
            <a:ext cx="2736056" cy="6117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600">
                <a:solidFill>
                  <a:srgbClr val="0C446B"/>
                </a:solidFill>
                <a:latin typeface="Bahnschrift" panose="020B0502040204020203" pitchFamily="34" charset="0"/>
              </a:rPr>
              <a:t>Publikování implementačních aktů</a:t>
            </a:r>
          </a:p>
        </p:txBody>
      </p:sp>
      <p:sp>
        <p:nvSpPr>
          <p:cNvPr id="28" name="Obdélník: se zakulacenými rohy 27">
            <a:extLst>
              <a:ext uri="{FF2B5EF4-FFF2-40B4-BE49-F238E27FC236}">
                <a16:creationId xmlns:a16="http://schemas.microsoft.com/office/drawing/2014/main" id="{3148A9E5-5754-1365-5AB3-F8BCB716167F}"/>
              </a:ext>
            </a:extLst>
          </p:cNvPr>
          <p:cNvSpPr/>
          <p:nvPr/>
        </p:nvSpPr>
        <p:spPr>
          <a:xfrm>
            <a:off x="6547468" y="5574430"/>
            <a:ext cx="2046215" cy="6117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600">
                <a:solidFill>
                  <a:srgbClr val="0C446B"/>
                </a:solidFill>
                <a:latin typeface="Bahnschrift" panose="020B0502040204020203" pitchFamily="34" charset="0"/>
              </a:rPr>
              <a:t>Povinná výměna prioritních kategorií</a:t>
            </a:r>
          </a:p>
        </p:txBody>
      </p:sp>
      <p:sp>
        <p:nvSpPr>
          <p:cNvPr id="29" name="Obdélník: se zakulacenými rohy 28">
            <a:extLst>
              <a:ext uri="{FF2B5EF4-FFF2-40B4-BE49-F238E27FC236}">
                <a16:creationId xmlns:a16="http://schemas.microsoft.com/office/drawing/2014/main" id="{501E1464-FA63-BA61-E75B-D470DF3E3271}"/>
              </a:ext>
            </a:extLst>
          </p:cNvPr>
          <p:cNvSpPr/>
          <p:nvPr/>
        </p:nvSpPr>
        <p:spPr>
          <a:xfrm>
            <a:off x="9088589" y="5574430"/>
            <a:ext cx="2046215" cy="6117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600">
                <a:solidFill>
                  <a:srgbClr val="0C446B"/>
                </a:solidFill>
                <a:latin typeface="Bahnschrift" panose="020B0502040204020203" pitchFamily="34" charset="0"/>
              </a:rPr>
              <a:t>Zbylé datové kategorie</a:t>
            </a:r>
          </a:p>
        </p:txBody>
      </p:sp>
      <p:sp>
        <p:nvSpPr>
          <p:cNvPr id="30" name="Obdélník: se zakulacenými rohy 29">
            <a:extLst>
              <a:ext uri="{FF2B5EF4-FFF2-40B4-BE49-F238E27FC236}">
                <a16:creationId xmlns:a16="http://schemas.microsoft.com/office/drawing/2014/main" id="{98AE104C-8B6F-BD4B-0357-5EE5C3F678E0}"/>
              </a:ext>
            </a:extLst>
          </p:cNvPr>
          <p:cNvSpPr/>
          <p:nvPr/>
        </p:nvSpPr>
        <p:spPr>
          <a:xfrm>
            <a:off x="410016" y="4183286"/>
            <a:ext cx="11032794" cy="434741"/>
          </a:xfrm>
          <a:prstGeom prst="roundRect">
            <a:avLst/>
          </a:prstGeom>
          <a:solidFill>
            <a:srgbClr val="3F7AA8"/>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tlCol="0" anchor="ctr"/>
          <a:lstStyle/>
          <a:p>
            <a:r>
              <a:rPr lang="cs-CZ" sz="1600">
                <a:latin typeface="Bahnschrift" panose="020B0502040204020203" pitchFamily="34" charset="0"/>
              </a:rPr>
              <a:t>K 1.12.2025 nejsou implementační akty publikovány, </a:t>
            </a:r>
            <a:r>
              <a:rPr lang="cs-CZ" sz="1600" b="1">
                <a:latin typeface="Bahnschrift" panose="020B0502040204020203" pitchFamily="34" charset="0"/>
              </a:rPr>
              <a:t>nelze tedy definovat finální podobu certifikačního procesu.</a:t>
            </a:r>
          </a:p>
        </p:txBody>
      </p:sp>
      <p:pic>
        <p:nvPicPr>
          <p:cNvPr id="33" name="Grafický objekt 32" descr="Vykřičník se souvislou výplní">
            <a:extLst>
              <a:ext uri="{FF2B5EF4-FFF2-40B4-BE49-F238E27FC236}">
                <a16:creationId xmlns:a16="http://schemas.microsoft.com/office/drawing/2014/main" id="{DE90C425-2EA5-0491-A0A9-518421B021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0847" y="4231935"/>
            <a:ext cx="369332" cy="369332"/>
          </a:xfrm>
          <a:prstGeom prst="rect">
            <a:avLst/>
          </a:prstGeom>
        </p:spPr>
      </p:pic>
      <p:sp>
        <p:nvSpPr>
          <p:cNvPr id="34" name="Obdélník: se zakulacenými rohy 33">
            <a:extLst>
              <a:ext uri="{FF2B5EF4-FFF2-40B4-BE49-F238E27FC236}">
                <a16:creationId xmlns:a16="http://schemas.microsoft.com/office/drawing/2014/main" id="{8F15B911-5F7F-74EB-656D-196F6A2815F7}"/>
              </a:ext>
            </a:extLst>
          </p:cNvPr>
          <p:cNvSpPr/>
          <p:nvPr/>
        </p:nvSpPr>
        <p:spPr>
          <a:xfrm>
            <a:off x="427354" y="1074565"/>
            <a:ext cx="5264589" cy="2885094"/>
          </a:xfrm>
          <a:prstGeom prst="roundRect">
            <a:avLst>
              <a:gd name="adj" fmla="val 790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rtlCol="0" anchor="t"/>
          <a:lstStyle/>
          <a:p>
            <a:pPr algn="just"/>
            <a:r>
              <a:rPr lang="cs-CZ" sz="1600">
                <a:solidFill>
                  <a:srgbClr val="0C446B"/>
                </a:solidFill>
                <a:latin typeface="Bahnschrift" panose="020B0502040204020203" pitchFamily="34" charset="0"/>
              </a:rPr>
              <a:t>Do roku 2027 má Evropská komise připravit </a:t>
            </a:r>
            <a:r>
              <a:rPr lang="cs-CZ" sz="1600" b="1">
                <a:solidFill>
                  <a:srgbClr val="0C446B"/>
                </a:solidFill>
                <a:latin typeface="Bahnschrift" panose="020B0502040204020203" pitchFamily="34" charset="0"/>
              </a:rPr>
              <a:t>společnou technickou specifikaci pro systémy elektronických zdravotních záznamů (EHR)</a:t>
            </a:r>
            <a:r>
              <a:rPr lang="cs-CZ" sz="1600">
                <a:solidFill>
                  <a:srgbClr val="0C446B"/>
                </a:solidFill>
                <a:latin typeface="Bahnschrift" panose="020B0502040204020203" pitchFamily="34" charset="0"/>
              </a:rPr>
              <a:t>. </a:t>
            </a:r>
          </a:p>
          <a:p>
            <a:pPr algn="just"/>
            <a:endParaRPr lang="cs-CZ" sz="1050">
              <a:solidFill>
                <a:srgbClr val="0C446B"/>
              </a:solidFill>
              <a:latin typeface="Bahnschrift" panose="020B0502040204020203" pitchFamily="34" charset="0"/>
            </a:endParaRPr>
          </a:p>
          <a:p>
            <a:pPr algn="just"/>
            <a:r>
              <a:rPr lang="cs-CZ" sz="1600">
                <a:solidFill>
                  <a:srgbClr val="0C446B"/>
                </a:solidFill>
                <a:latin typeface="Bahnschrift" panose="020B0502040204020203" pitchFamily="34" charset="0"/>
              </a:rPr>
              <a:t>Současně vznikne </a:t>
            </a:r>
            <a:r>
              <a:rPr lang="cs-CZ" sz="1600" b="1">
                <a:solidFill>
                  <a:srgbClr val="0C446B"/>
                </a:solidFill>
                <a:latin typeface="Bahnschrift" panose="020B0502040204020203" pitchFamily="34" charset="0"/>
              </a:rPr>
              <a:t>Evropské digitální testovací prostředí</a:t>
            </a:r>
            <a:r>
              <a:rPr lang="cs-CZ" sz="1600">
                <a:solidFill>
                  <a:srgbClr val="0C446B"/>
                </a:solidFill>
                <a:latin typeface="Bahnschrift" panose="020B0502040204020203" pitchFamily="34" charset="0"/>
              </a:rPr>
              <a:t>, ve kterém si výrobci budou moci nechat své systémy otestovat. V tomto prostředí se posoudí jejich shoda s požadovanými standardy a míra harmonizace napříč Evropskou unií.</a:t>
            </a:r>
          </a:p>
        </p:txBody>
      </p:sp>
      <p:sp>
        <p:nvSpPr>
          <p:cNvPr id="35" name="Obdélník: se zakulacenými rohy 34">
            <a:extLst>
              <a:ext uri="{FF2B5EF4-FFF2-40B4-BE49-F238E27FC236}">
                <a16:creationId xmlns:a16="http://schemas.microsoft.com/office/drawing/2014/main" id="{B2009228-1EA1-86DA-D5E2-E93654AF6E0D}"/>
              </a:ext>
            </a:extLst>
          </p:cNvPr>
          <p:cNvSpPr/>
          <p:nvPr/>
        </p:nvSpPr>
        <p:spPr>
          <a:xfrm>
            <a:off x="6178220" y="1073223"/>
            <a:ext cx="5264590" cy="2886436"/>
          </a:xfrm>
          <a:prstGeom prst="roundRect">
            <a:avLst>
              <a:gd name="adj" fmla="val 790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rtlCol="0" anchor="t"/>
          <a:lstStyle/>
          <a:p>
            <a:pPr algn="just"/>
            <a:r>
              <a:rPr lang="cs-CZ" sz="1600" b="1">
                <a:solidFill>
                  <a:srgbClr val="0C446B"/>
                </a:solidFill>
                <a:latin typeface="Bahnschrift" panose="020B0502040204020203" pitchFamily="34" charset="0"/>
              </a:rPr>
              <a:t>Systémy EHR musí získat certifikaci CE</a:t>
            </a:r>
            <a:r>
              <a:rPr lang="cs-CZ" sz="1600">
                <a:solidFill>
                  <a:srgbClr val="0C446B"/>
                </a:solidFill>
                <a:latin typeface="Bahnschrift" panose="020B0502040204020203" pitchFamily="34" charset="0"/>
              </a:rPr>
              <a:t>. Základní technické požadavky a požadavky na harmonizaci jsou stanoveny </a:t>
            </a:r>
            <a:r>
              <a:rPr lang="cs-CZ" sz="1600" b="1">
                <a:solidFill>
                  <a:srgbClr val="0C446B"/>
                </a:solidFill>
                <a:latin typeface="Bahnschrift" panose="020B0502040204020203" pitchFamily="34" charset="0"/>
              </a:rPr>
              <a:t>v přílohách II, III a IV</a:t>
            </a:r>
            <a:r>
              <a:rPr lang="cs-CZ" sz="1600">
                <a:solidFill>
                  <a:srgbClr val="0C446B"/>
                </a:solidFill>
                <a:latin typeface="Bahnschrift" panose="020B0502040204020203" pitchFamily="34" charset="0"/>
              </a:rPr>
              <a:t> nařízení o EHDS. </a:t>
            </a:r>
          </a:p>
          <a:p>
            <a:pPr algn="just"/>
            <a:endParaRPr lang="cs-CZ" sz="1050">
              <a:solidFill>
                <a:srgbClr val="0C446B"/>
              </a:solidFill>
              <a:latin typeface="Bahnschrift" panose="020B0502040204020203" pitchFamily="34" charset="0"/>
            </a:endParaRPr>
          </a:p>
          <a:p>
            <a:pPr algn="just"/>
            <a:r>
              <a:rPr lang="cs-CZ" sz="1600">
                <a:solidFill>
                  <a:srgbClr val="0C446B"/>
                </a:solidFill>
                <a:latin typeface="Bahnschrift" panose="020B0502040204020203" pitchFamily="34" charset="0"/>
              </a:rPr>
              <a:t>Před uvedením na trh bude muset být každý EHR systém:</a:t>
            </a:r>
          </a:p>
          <a:p>
            <a:pPr marL="742950" lvl="1" indent="-285750" algn="just">
              <a:buFont typeface="Arial" panose="020B0604020202020204" pitchFamily="34" charset="0"/>
              <a:buChar char="•"/>
            </a:pPr>
            <a:r>
              <a:rPr lang="cs-CZ" sz="1600" b="1">
                <a:solidFill>
                  <a:srgbClr val="0C446B"/>
                </a:solidFill>
                <a:latin typeface="Bahnschrift" panose="020B0502040204020203" pitchFamily="34" charset="0"/>
              </a:rPr>
              <a:t>Certifikovaný</a:t>
            </a:r>
          </a:p>
          <a:p>
            <a:pPr marL="742950" lvl="1" indent="-285750" algn="just">
              <a:buFont typeface="Arial" panose="020B0604020202020204" pitchFamily="34" charset="0"/>
              <a:buChar char="•"/>
            </a:pPr>
            <a:r>
              <a:rPr lang="cs-CZ" sz="1600" b="1">
                <a:solidFill>
                  <a:srgbClr val="0C446B"/>
                </a:solidFill>
                <a:latin typeface="Bahnschrift" panose="020B0502040204020203" pitchFamily="34" charset="0"/>
              </a:rPr>
              <a:t>Zaregistrovaný v evropské databázi</a:t>
            </a:r>
          </a:p>
          <a:p>
            <a:pPr marL="742950" lvl="1" indent="-285750" algn="just">
              <a:buFont typeface="Arial" panose="020B0604020202020204" pitchFamily="34" charset="0"/>
              <a:buChar char="•"/>
            </a:pPr>
            <a:endParaRPr lang="cs-CZ" sz="1050" b="1">
              <a:solidFill>
                <a:srgbClr val="0C446B"/>
              </a:solidFill>
              <a:latin typeface="Bahnschrift" panose="020B0502040204020203" pitchFamily="34" charset="0"/>
            </a:endParaRPr>
          </a:p>
          <a:p>
            <a:pPr algn="just"/>
            <a:r>
              <a:rPr lang="cs-CZ" sz="1600">
                <a:solidFill>
                  <a:srgbClr val="0C446B"/>
                </a:solidFill>
                <a:latin typeface="Bahnschrift" panose="020B0502040204020203" pitchFamily="34" charset="0"/>
              </a:rPr>
              <a:t>Poskytovatelé zdravotní péče budou moci používat jen certifikované systémy.</a:t>
            </a:r>
          </a:p>
        </p:txBody>
      </p:sp>
      <p:sp>
        <p:nvSpPr>
          <p:cNvPr id="36" name="Tvar L 35">
            <a:extLst>
              <a:ext uri="{FF2B5EF4-FFF2-40B4-BE49-F238E27FC236}">
                <a16:creationId xmlns:a16="http://schemas.microsoft.com/office/drawing/2014/main" id="{9A08B42D-D330-C858-6A75-3AA7A0391F60}"/>
              </a:ext>
            </a:extLst>
          </p:cNvPr>
          <p:cNvSpPr/>
          <p:nvPr/>
        </p:nvSpPr>
        <p:spPr>
          <a:xfrm rot="13500000">
            <a:off x="5790571" y="2417650"/>
            <a:ext cx="197583" cy="197583"/>
          </a:xfrm>
          <a:prstGeom prst="corner">
            <a:avLst>
              <a:gd name="adj1" fmla="val 29266"/>
              <a:gd name="adj2" fmla="val 28323"/>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a:extLst>
              <a:ext uri="{FF2B5EF4-FFF2-40B4-BE49-F238E27FC236}">
                <a16:creationId xmlns:a16="http://schemas.microsoft.com/office/drawing/2014/main" id="{13CC854A-D9AF-0C0E-9D07-57F3027797F3}"/>
              </a:ext>
            </a:extLst>
          </p:cNvPr>
          <p:cNvSpPr/>
          <p:nvPr/>
        </p:nvSpPr>
        <p:spPr>
          <a:xfrm>
            <a:off x="410016" y="704530"/>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7" name="Title 1">
            <a:extLst>
              <a:ext uri="{FF2B5EF4-FFF2-40B4-BE49-F238E27FC236}">
                <a16:creationId xmlns:a16="http://schemas.microsoft.com/office/drawing/2014/main" id="{BAE6A8AC-4344-9B55-D143-B2DC731B4F18}"/>
              </a:ext>
            </a:extLst>
          </p:cNvPr>
          <p:cNvSpPr txBox="1">
            <a:spLocks/>
          </p:cNvSpPr>
          <p:nvPr/>
        </p:nvSpPr>
        <p:spPr>
          <a:xfrm>
            <a:off x="300864" y="249927"/>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a:latin typeface="Bahnschrift" panose="020B0502040204020203" pitchFamily="34" charset="0"/>
                <a:cs typeface="Arial" panose="020B0604020202020204" pitchFamily="34" charset="0"/>
              </a:rPr>
              <a:t>Systémy EHR – Orgán dozoru nad trhem</a:t>
            </a:r>
          </a:p>
        </p:txBody>
      </p:sp>
    </p:spTree>
    <p:extLst>
      <p:ext uri="{BB962C8B-B14F-4D97-AF65-F5344CB8AC3E}">
        <p14:creationId xmlns:p14="http://schemas.microsoft.com/office/powerpoint/2010/main" val="1369191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73159-866E-34E4-503F-FF8F938644E9}"/>
            </a:ext>
          </a:extLst>
        </p:cNvPr>
        <p:cNvGrpSpPr/>
        <p:nvPr/>
      </p:nvGrpSpPr>
      <p:grpSpPr>
        <a:xfrm>
          <a:off x="0" y="0"/>
          <a:ext cx="0" cy="0"/>
          <a:chOff x="0" y="0"/>
          <a:chExt cx="0" cy="0"/>
        </a:xfrm>
      </p:grpSpPr>
      <p:sp>
        <p:nvSpPr>
          <p:cNvPr id="2" name="Obdélník: se zakulacenými rohy 1">
            <a:extLst>
              <a:ext uri="{FF2B5EF4-FFF2-40B4-BE49-F238E27FC236}">
                <a16:creationId xmlns:a16="http://schemas.microsoft.com/office/drawing/2014/main" id="{406E0A8F-E621-7DA5-7627-1716B4247B5D}"/>
              </a:ext>
            </a:extLst>
          </p:cNvPr>
          <p:cNvSpPr/>
          <p:nvPr/>
        </p:nvSpPr>
        <p:spPr>
          <a:xfrm>
            <a:off x="424737" y="2235208"/>
            <a:ext cx="11342297" cy="1122794"/>
          </a:xfrm>
          <a:prstGeom prst="roundRect">
            <a:avLst>
              <a:gd name="adj" fmla="val 19335"/>
            </a:avLst>
          </a:prstGeom>
          <a:solidFill>
            <a:schemeClr val="bg1">
              <a:lumMod val="95000"/>
            </a:schemeClr>
          </a:solidFill>
        </p:spPr>
        <p:txBody>
          <a:bodyPr vert="horz" lIns="1116000" tIns="45720" rIns="91440" bIns="45720" rtlCol="0" anchor="ctr">
            <a:noAutofit/>
          </a:bodyPr>
          <a:lstStyle/>
          <a:p>
            <a:pPr algn="just">
              <a:lnSpc>
                <a:spcPct val="90000"/>
              </a:lnSpc>
              <a:spcBef>
                <a:spcPts val="1000"/>
              </a:spcBef>
            </a:pPr>
            <a:r>
              <a:rPr lang="cs-CZ" dirty="0">
                <a:solidFill>
                  <a:srgbClr val="0C446B"/>
                </a:solidFill>
                <a:latin typeface="Bahnschrift" panose="020B0502040204020203" pitchFamily="34" charset="0"/>
              </a:rPr>
              <a:t>Zároveň musí členské státy </a:t>
            </a:r>
            <a:r>
              <a:rPr lang="cs-CZ" b="1" dirty="0">
                <a:solidFill>
                  <a:srgbClr val="0C446B"/>
                </a:solidFill>
                <a:latin typeface="Bahnschrift" panose="020B0502040204020203" pitchFamily="34" charset="0"/>
              </a:rPr>
              <a:t>vypracovat vzdělávací programy pro zdravotní pracovníky</a:t>
            </a:r>
            <a:r>
              <a:rPr lang="cs-CZ" dirty="0">
                <a:solidFill>
                  <a:srgbClr val="0C446B"/>
                </a:solidFill>
                <a:latin typeface="Bahnschrift" panose="020B0502040204020203" pitchFamily="34" charset="0"/>
              </a:rPr>
              <a:t>, které jim umožní pochopit a účinně plnit jejich úlohu při primárním využití elektronických zdravotních údajů a přístupu k nim (čl. 83). Osnovy vzdělávacích kurzů vznikají ve spolupráci s </a:t>
            </a:r>
            <a:r>
              <a:rPr lang="cs-CZ" b="1" dirty="0">
                <a:solidFill>
                  <a:srgbClr val="0C446B"/>
                </a:solidFill>
                <a:latin typeface="Bahnschrift" panose="020B0502040204020203" pitchFamily="34" charset="0"/>
              </a:rPr>
              <a:t>MUDr. Milanem </a:t>
            </a:r>
            <a:r>
              <a:rPr lang="cs-CZ" b="1" dirty="0" err="1">
                <a:solidFill>
                  <a:srgbClr val="0C446B"/>
                </a:solidFill>
                <a:latin typeface="Bahnschrift" panose="020B0502040204020203" pitchFamily="34" charset="0"/>
              </a:rPr>
              <a:t>Cabrnochem</a:t>
            </a:r>
            <a:r>
              <a:rPr lang="cs-CZ" b="1" dirty="0">
                <a:solidFill>
                  <a:srgbClr val="0C446B"/>
                </a:solidFill>
                <a:latin typeface="Bahnschrift" panose="020B0502040204020203" pitchFamily="34" charset="0"/>
              </a:rPr>
              <a:t>. </a:t>
            </a:r>
            <a:r>
              <a:rPr lang="cs-CZ" b="1" dirty="0">
                <a:solidFill>
                  <a:srgbClr val="C00000"/>
                </a:solidFill>
                <a:latin typeface="Bahnschrift" panose="020B0502040204020203" pitchFamily="34" charset="0"/>
              </a:rPr>
              <a:t>Termín: Q1-Q3 2026</a:t>
            </a:r>
          </a:p>
        </p:txBody>
      </p:sp>
      <p:sp>
        <p:nvSpPr>
          <p:cNvPr id="4" name="Obdélník: se zakulacenými horními rohy 3">
            <a:extLst>
              <a:ext uri="{FF2B5EF4-FFF2-40B4-BE49-F238E27FC236}">
                <a16:creationId xmlns:a16="http://schemas.microsoft.com/office/drawing/2014/main" id="{7BB44ABC-4B31-BC6C-72F8-B73FAFE4C7EC}"/>
              </a:ext>
            </a:extLst>
          </p:cNvPr>
          <p:cNvSpPr/>
          <p:nvPr/>
        </p:nvSpPr>
        <p:spPr>
          <a:xfrm rot="16200000">
            <a:off x="387981" y="2272856"/>
            <a:ext cx="1122130" cy="1048161"/>
          </a:xfrm>
          <a:prstGeom prst="round2Same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8" name="Obdélník: se zakulacenými rohy 7">
            <a:extLst>
              <a:ext uri="{FF2B5EF4-FFF2-40B4-BE49-F238E27FC236}">
                <a16:creationId xmlns:a16="http://schemas.microsoft.com/office/drawing/2014/main" id="{40ADCEA5-7ACF-0A9D-6BDD-B863036632F8}"/>
              </a:ext>
            </a:extLst>
          </p:cNvPr>
          <p:cNvSpPr/>
          <p:nvPr/>
        </p:nvSpPr>
        <p:spPr>
          <a:xfrm>
            <a:off x="8428027" y="4138366"/>
            <a:ext cx="3353729" cy="2490142"/>
          </a:xfrm>
          <a:prstGeom prst="roundRect">
            <a:avLst>
              <a:gd name="adj" fmla="val 8336"/>
            </a:avLst>
          </a:prstGeom>
          <a:solidFill>
            <a:schemeClr val="bg1">
              <a:lumMod val="95000"/>
            </a:schemeClr>
          </a:solidFill>
        </p:spPr>
        <p:txBody>
          <a:bodyPr vert="horz" lIns="91440" tIns="180000" rIns="91440" bIns="45720" rtlCol="0" anchor="t">
            <a:noAutofit/>
          </a:bodyPr>
          <a:lstStyle/>
          <a:p>
            <a:pPr algn="ctr">
              <a:lnSpc>
                <a:spcPct val="90000"/>
              </a:lnSpc>
              <a:spcBef>
                <a:spcPts val="1000"/>
              </a:spcBef>
            </a:pPr>
            <a:br>
              <a:rPr lang="cs-CZ" b="1" dirty="0">
                <a:solidFill>
                  <a:srgbClr val="003A63"/>
                </a:solidFill>
                <a:latin typeface="Arial" panose="020B0604020202020204" pitchFamily="34" charset="0"/>
                <a:cs typeface="Arial" panose="020B0604020202020204" pitchFamily="34" charset="0"/>
              </a:rPr>
            </a:br>
            <a:br>
              <a:rPr lang="cs-CZ" b="1" dirty="0">
                <a:solidFill>
                  <a:srgbClr val="003A63"/>
                </a:solidFill>
                <a:latin typeface="Arial" panose="020B0604020202020204" pitchFamily="34" charset="0"/>
                <a:cs typeface="Arial" panose="020B0604020202020204" pitchFamily="34" charset="0"/>
              </a:rPr>
            </a:br>
            <a:br>
              <a:rPr lang="cs-CZ" b="1" dirty="0">
                <a:solidFill>
                  <a:srgbClr val="003A63"/>
                </a:solidFill>
                <a:latin typeface="Arial" panose="020B0604020202020204" pitchFamily="34" charset="0"/>
                <a:cs typeface="Arial" panose="020B0604020202020204" pitchFamily="34" charset="0"/>
              </a:rPr>
            </a:br>
            <a:br>
              <a:rPr lang="cs-CZ" b="1" dirty="0">
                <a:solidFill>
                  <a:srgbClr val="003A63"/>
                </a:solidFill>
                <a:latin typeface="Arial" panose="020B0604020202020204" pitchFamily="34" charset="0"/>
                <a:cs typeface="Arial" panose="020B0604020202020204" pitchFamily="34" charset="0"/>
              </a:rPr>
            </a:br>
            <a:br>
              <a:rPr lang="cs-CZ" b="1" dirty="0">
                <a:solidFill>
                  <a:srgbClr val="003A63"/>
                </a:solidFill>
                <a:latin typeface="Arial" panose="020B0604020202020204" pitchFamily="34" charset="0"/>
                <a:cs typeface="Arial" panose="020B0604020202020204" pitchFamily="34" charset="0"/>
              </a:rPr>
            </a:br>
            <a:br>
              <a:rPr lang="cs-CZ" b="1" dirty="0">
                <a:solidFill>
                  <a:srgbClr val="003A63"/>
                </a:solidFill>
                <a:latin typeface="Arial" panose="020B0604020202020204" pitchFamily="34" charset="0"/>
                <a:cs typeface="Arial" panose="020B0604020202020204" pitchFamily="34" charset="0"/>
              </a:rPr>
            </a:br>
            <a:r>
              <a:rPr lang="cs-CZ" b="1" dirty="0">
                <a:solidFill>
                  <a:srgbClr val="003A63"/>
                </a:solidFill>
                <a:latin typeface="Bahnschrift" panose="020B0502040204020203" pitchFamily="34" charset="0"/>
                <a:cs typeface="Arial" panose="020B0604020202020204" pitchFamily="34" charset="0"/>
              </a:rPr>
              <a:t>Kurz IT v kontextu EHDS</a:t>
            </a:r>
          </a:p>
          <a:p>
            <a:pPr algn="ctr">
              <a:lnSpc>
                <a:spcPct val="90000"/>
              </a:lnSpc>
              <a:spcBef>
                <a:spcPts val="1000"/>
              </a:spcBef>
            </a:pPr>
            <a:r>
              <a:rPr lang="cs-CZ" b="1">
                <a:solidFill>
                  <a:srgbClr val="003A63"/>
                </a:solidFill>
                <a:latin typeface="Bahnschrift" panose="020B0502040204020203" pitchFamily="34" charset="0"/>
                <a:cs typeface="Arial" panose="020B0604020202020204" pitchFamily="34" charset="0"/>
              </a:rPr>
              <a:t>Termín: </a:t>
            </a:r>
            <a:r>
              <a:rPr lang="cs-CZ">
                <a:solidFill>
                  <a:srgbClr val="003A63"/>
                </a:solidFill>
                <a:latin typeface="Bahnschrift" panose="020B0502040204020203" pitchFamily="34" charset="0"/>
                <a:cs typeface="Arial" panose="020B0604020202020204" pitchFamily="34" charset="0"/>
              </a:rPr>
              <a:t>Q2–Q3 2026</a:t>
            </a:r>
          </a:p>
        </p:txBody>
      </p:sp>
      <p:sp>
        <p:nvSpPr>
          <p:cNvPr id="9" name="Obdélník: se zakulacenými rohy 8">
            <a:extLst>
              <a:ext uri="{FF2B5EF4-FFF2-40B4-BE49-F238E27FC236}">
                <a16:creationId xmlns:a16="http://schemas.microsoft.com/office/drawing/2014/main" id="{3DAD6DB9-B874-1A91-2751-3626A03B7783}"/>
              </a:ext>
            </a:extLst>
          </p:cNvPr>
          <p:cNvSpPr/>
          <p:nvPr/>
        </p:nvSpPr>
        <p:spPr>
          <a:xfrm>
            <a:off x="4445582" y="4138366"/>
            <a:ext cx="3353729" cy="2490142"/>
          </a:xfrm>
          <a:prstGeom prst="roundRect">
            <a:avLst>
              <a:gd name="adj" fmla="val 8336"/>
            </a:avLst>
          </a:prstGeom>
          <a:solidFill>
            <a:schemeClr val="bg1">
              <a:lumMod val="95000"/>
            </a:schemeClr>
          </a:solidFill>
        </p:spPr>
        <p:txBody>
          <a:bodyPr vert="horz" lIns="91440" tIns="180000" rIns="91440" bIns="45720" rtlCol="0" anchor="t">
            <a:noAutofit/>
          </a:bodyPr>
          <a:lstStyle/>
          <a:p>
            <a:pPr algn="ctr">
              <a:lnSpc>
                <a:spcPct val="90000"/>
              </a:lnSpc>
              <a:spcBef>
                <a:spcPts val="1000"/>
              </a:spcBef>
            </a:pPr>
            <a:br>
              <a:rPr lang="cs-CZ" b="1" dirty="0">
                <a:solidFill>
                  <a:srgbClr val="003A63"/>
                </a:solidFill>
                <a:latin typeface="Arial" panose="020B0604020202020204" pitchFamily="34" charset="0"/>
                <a:cs typeface="Arial" panose="020B0604020202020204" pitchFamily="34" charset="0"/>
              </a:rPr>
            </a:br>
            <a:br>
              <a:rPr lang="cs-CZ" b="1" dirty="0">
                <a:solidFill>
                  <a:srgbClr val="003A63"/>
                </a:solidFill>
                <a:latin typeface="Arial" panose="020B0604020202020204" pitchFamily="34" charset="0"/>
                <a:cs typeface="Arial" panose="020B0604020202020204" pitchFamily="34" charset="0"/>
              </a:rPr>
            </a:br>
            <a:br>
              <a:rPr lang="cs-CZ" b="1" dirty="0">
                <a:solidFill>
                  <a:srgbClr val="003A63"/>
                </a:solidFill>
                <a:latin typeface="Arial" panose="020B0604020202020204" pitchFamily="34" charset="0"/>
                <a:cs typeface="Arial" panose="020B0604020202020204" pitchFamily="34" charset="0"/>
              </a:rPr>
            </a:br>
            <a:br>
              <a:rPr lang="cs-CZ" b="1" dirty="0">
                <a:solidFill>
                  <a:srgbClr val="003A63"/>
                </a:solidFill>
                <a:latin typeface="Arial" panose="020B0604020202020204" pitchFamily="34" charset="0"/>
                <a:cs typeface="Arial" panose="020B0604020202020204" pitchFamily="34" charset="0"/>
              </a:rPr>
            </a:br>
            <a:br>
              <a:rPr lang="cs-CZ" b="1" dirty="0">
                <a:solidFill>
                  <a:srgbClr val="003A63"/>
                </a:solidFill>
                <a:latin typeface="Arial" panose="020B0604020202020204" pitchFamily="34" charset="0"/>
                <a:cs typeface="Arial" panose="020B0604020202020204" pitchFamily="34" charset="0"/>
              </a:rPr>
            </a:br>
            <a:br>
              <a:rPr lang="cs-CZ" b="1" dirty="0">
                <a:solidFill>
                  <a:srgbClr val="003A63"/>
                </a:solidFill>
                <a:latin typeface="Arial" panose="020B0604020202020204" pitchFamily="34" charset="0"/>
                <a:cs typeface="Arial" panose="020B0604020202020204" pitchFamily="34" charset="0"/>
              </a:rPr>
            </a:br>
            <a:r>
              <a:rPr lang="cs-CZ" b="1" dirty="0">
                <a:solidFill>
                  <a:srgbClr val="003A63"/>
                </a:solidFill>
                <a:latin typeface="Bahnschrift" panose="020B0502040204020203" pitchFamily="34" charset="0"/>
                <a:cs typeface="Arial" panose="020B0604020202020204" pitchFamily="34" charset="0"/>
              </a:rPr>
              <a:t>Kurz Právo EHDS</a:t>
            </a:r>
          </a:p>
          <a:p>
            <a:pPr algn="ctr">
              <a:lnSpc>
                <a:spcPct val="90000"/>
              </a:lnSpc>
              <a:spcBef>
                <a:spcPts val="1000"/>
              </a:spcBef>
            </a:pPr>
            <a:r>
              <a:rPr lang="cs-CZ" b="1">
                <a:solidFill>
                  <a:srgbClr val="003A63"/>
                </a:solidFill>
                <a:latin typeface="Bahnschrift" panose="020B0502040204020203" pitchFamily="34" charset="0"/>
                <a:cs typeface="Arial" panose="020B0604020202020204" pitchFamily="34" charset="0"/>
              </a:rPr>
              <a:t>Termín: </a:t>
            </a:r>
            <a:r>
              <a:rPr lang="cs-CZ">
                <a:solidFill>
                  <a:srgbClr val="003A63"/>
                </a:solidFill>
                <a:latin typeface="Bahnschrift" panose="020B0502040204020203" pitchFamily="34" charset="0"/>
                <a:cs typeface="Arial" panose="020B0604020202020204" pitchFamily="34" charset="0"/>
              </a:rPr>
              <a:t>Q2-Q3 2026</a:t>
            </a:r>
          </a:p>
        </p:txBody>
      </p:sp>
      <p:sp>
        <p:nvSpPr>
          <p:cNvPr id="10" name="Obdélník: se zakulacenými rohy 9">
            <a:extLst>
              <a:ext uri="{FF2B5EF4-FFF2-40B4-BE49-F238E27FC236}">
                <a16:creationId xmlns:a16="http://schemas.microsoft.com/office/drawing/2014/main" id="{5BBBEC56-6A9F-92EA-FFBC-3A401DBE8B4A}"/>
              </a:ext>
            </a:extLst>
          </p:cNvPr>
          <p:cNvSpPr/>
          <p:nvPr/>
        </p:nvSpPr>
        <p:spPr>
          <a:xfrm>
            <a:off x="463137" y="4138366"/>
            <a:ext cx="3353729" cy="2490141"/>
          </a:xfrm>
          <a:prstGeom prst="roundRect">
            <a:avLst>
              <a:gd name="adj" fmla="val 8336"/>
            </a:avLst>
          </a:prstGeom>
          <a:solidFill>
            <a:schemeClr val="bg1">
              <a:lumMod val="95000"/>
            </a:schemeClr>
          </a:solidFill>
        </p:spPr>
        <p:txBody>
          <a:bodyPr vert="horz" lIns="91440" tIns="180000" rIns="91440" bIns="45720" rtlCol="0" anchor="t">
            <a:noAutofit/>
          </a:bodyPr>
          <a:lstStyle/>
          <a:p>
            <a:pPr algn="ctr">
              <a:lnSpc>
                <a:spcPct val="90000"/>
              </a:lnSpc>
              <a:spcBef>
                <a:spcPts val="1000"/>
              </a:spcBef>
            </a:pPr>
            <a:br>
              <a:rPr lang="cs-CZ" b="1" dirty="0">
                <a:solidFill>
                  <a:srgbClr val="003A63"/>
                </a:solidFill>
                <a:latin typeface="Arial" panose="020B0604020202020204" pitchFamily="34" charset="0"/>
                <a:cs typeface="Arial" panose="020B0604020202020204" pitchFamily="34" charset="0"/>
              </a:rPr>
            </a:br>
            <a:br>
              <a:rPr lang="cs-CZ" b="1" dirty="0">
                <a:solidFill>
                  <a:srgbClr val="003A63"/>
                </a:solidFill>
                <a:latin typeface="Arial" panose="020B0604020202020204" pitchFamily="34" charset="0"/>
                <a:cs typeface="Arial" panose="020B0604020202020204" pitchFamily="34" charset="0"/>
              </a:rPr>
            </a:br>
            <a:br>
              <a:rPr lang="cs-CZ" b="1" dirty="0">
                <a:solidFill>
                  <a:srgbClr val="003A63"/>
                </a:solidFill>
                <a:latin typeface="Arial" panose="020B0604020202020204" pitchFamily="34" charset="0"/>
                <a:cs typeface="Arial" panose="020B0604020202020204" pitchFamily="34" charset="0"/>
              </a:rPr>
            </a:br>
            <a:br>
              <a:rPr lang="cs-CZ" b="1" dirty="0">
                <a:solidFill>
                  <a:srgbClr val="003A63"/>
                </a:solidFill>
                <a:latin typeface="Arial" panose="020B0604020202020204" pitchFamily="34" charset="0"/>
                <a:cs typeface="Arial" panose="020B0604020202020204" pitchFamily="34" charset="0"/>
              </a:rPr>
            </a:br>
            <a:br>
              <a:rPr lang="cs-CZ" b="1" dirty="0">
                <a:solidFill>
                  <a:srgbClr val="003A63"/>
                </a:solidFill>
                <a:latin typeface="Arial" panose="020B0604020202020204" pitchFamily="34" charset="0"/>
                <a:cs typeface="Arial" panose="020B0604020202020204" pitchFamily="34" charset="0"/>
              </a:rPr>
            </a:br>
            <a:br>
              <a:rPr lang="cs-CZ" b="1" dirty="0">
                <a:solidFill>
                  <a:srgbClr val="003A63"/>
                </a:solidFill>
                <a:latin typeface="Arial" panose="020B0604020202020204" pitchFamily="34" charset="0"/>
                <a:cs typeface="Arial" panose="020B0604020202020204" pitchFamily="34" charset="0"/>
              </a:rPr>
            </a:br>
            <a:r>
              <a:rPr lang="cs-CZ" b="1" dirty="0">
                <a:solidFill>
                  <a:srgbClr val="003A63"/>
                </a:solidFill>
                <a:latin typeface="Bahnschrift" panose="020B0502040204020203" pitchFamily="34" charset="0"/>
                <a:cs typeface="Arial" panose="020B0604020202020204" pitchFamily="34" charset="0"/>
              </a:rPr>
              <a:t>Kurz Úvod a Praxe EHDS</a:t>
            </a:r>
          </a:p>
          <a:p>
            <a:pPr algn="ctr">
              <a:lnSpc>
                <a:spcPct val="90000"/>
              </a:lnSpc>
              <a:spcBef>
                <a:spcPts val="1000"/>
              </a:spcBef>
            </a:pPr>
            <a:r>
              <a:rPr lang="cs-CZ" b="1">
                <a:solidFill>
                  <a:srgbClr val="003A63"/>
                </a:solidFill>
                <a:latin typeface="Bahnschrift" panose="020B0502040204020203" pitchFamily="34" charset="0"/>
                <a:cs typeface="Arial" panose="020B0604020202020204" pitchFamily="34" charset="0"/>
              </a:rPr>
              <a:t>Termín: </a:t>
            </a:r>
            <a:r>
              <a:rPr lang="cs-CZ">
                <a:solidFill>
                  <a:srgbClr val="003A63"/>
                </a:solidFill>
                <a:latin typeface="Bahnschrift" panose="020B0502040204020203" pitchFamily="34" charset="0"/>
                <a:cs typeface="Arial" panose="020B0604020202020204" pitchFamily="34" charset="0"/>
              </a:rPr>
              <a:t>Q1 2026</a:t>
            </a:r>
          </a:p>
        </p:txBody>
      </p:sp>
      <p:sp>
        <p:nvSpPr>
          <p:cNvPr id="11" name="Vývojový diagram: spojnice 10">
            <a:extLst>
              <a:ext uri="{FF2B5EF4-FFF2-40B4-BE49-F238E27FC236}">
                <a16:creationId xmlns:a16="http://schemas.microsoft.com/office/drawing/2014/main" id="{343548E3-C642-7951-DB8F-86E37D8AD8B3}"/>
              </a:ext>
            </a:extLst>
          </p:cNvPr>
          <p:cNvSpPr/>
          <p:nvPr/>
        </p:nvSpPr>
        <p:spPr>
          <a:xfrm>
            <a:off x="9374091" y="4259275"/>
            <a:ext cx="1461600" cy="1461600"/>
          </a:xfrm>
          <a:prstGeom prst="flowChartConnector">
            <a:avLst/>
          </a:prstGeom>
          <a:solidFill>
            <a:schemeClr val="bg1"/>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12" name="Vývojový diagram: spojnice 11">
            <a:extLst>
              <a:ext uri="{FF2B5EF4-FFF2-40B4-BE49-F238E27FC236}">
                <a16:creationId xmlns:a16="http://schemas.microsoft.com/office/drawing/2014/main" id="{1B0A651F-E0E4-A1DD-E6D0-BDCB719F6A60}"/>
              </a:ext>
            </a:extLst>
          </p:cNvPr>
          <p:cNvSpPr/>
          <p:nvPr/>
        </p:nvSpPr>
        <p:spPr>
          <a:xfrm>
            <a:off x="5391583" y="4210946"/>
            <a:ext cx="1461726" cy="1461726"/>
          </a:xfrm>
          <a:prstGeom prst="flowChartConnector">
            <a:avLst/>
          </a:prstGeom>
          <a:solidFill>
            <a:schemeClr val="bg1"/>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13" name="Vývojový diagram: spojnice 12">
            <a:extLst>
              <a:ext uri="{FF2B5EF4-FFF2-40B4-BE49-F238E27FC236}">
                <a16:creationId xmlns:a16="http://schemas.microsoft.com/office/drawing/2014/main" id="{4E3FDDAF-9918-AA25-9A50-B29B07DA580F}"/>
              </a:ext>
            </a:extLst>
          </p:cNvPr>
          <p:cNvSpPr/>
          <p:nvPr/>
        </p:nvSpPr>
        <p:spPr>
          <a:xfrm>
            <a:off x="1360872" y="4210946"/>
            <a:ext cx="1558258" cy="1558258"/>
          </a:xfrm>
          <a:prstGeom prst="flowChartConnector">
            <a:avLst/>
          </a:prstGeom>
          <a:solidFill>
            <a:schemeClr val="bg1"/>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pic>
        <p:nvPicPr>
          <p:cNvPr id="21" name="Obrázek 20">
            <a:extLst>
              <a:ext uri="{FF2B5EF4-FFF2-40B4-BE49-F238E27FC236}">
                <a16:creationId xmlns:a16="http://schemas.microsoft.com/office/drawing/2014/main" id="{D2CCF010-06C0-596A-462B-ACE5A70E955B}"/>
              </a:ext>
            </a:extLst>
          </p:cNvPr>
          <p:cNvPicPr>
            <a:picLocks noChangeAspect="1"/>
          </p:cNvPicPr>
          <p:nvPr/>
        </p:nvPicPr>
        <p:blipFill>
          <a:blip r:embed="rId3"/>
          <a:stretch>
            <a:fillRect/>
          </a:stretch>
        </p:blipFill>
        <p:spPr>
          <a:xfrm>
            <a:off x="472796" y="2320355"/>
            <a:ext cx="952500" cy="952500"/>
          </a:xfrm>
          <a:prstGeom prst="rect">
            <a:avLst/>
          </a:prstGeom>
        </p:spPr>
      </p:pic>
      <p:sp>
        <p:nvSpPr>
          <p:cNvPr id="22" name="Obdélník: se zakulacenými rohy 21">
            <a:extLst>
              <a:ext uri="{FF2B5EF4-FFF2-40B4-BE49-F238E27FC236}">
                <a16:creationId xmlns:a16="http://schemas.microsoft.com/office/drawing/2014/main" id="{FE82AF16-A94F-697A-B324-A78A79658635}"/>
              </a:ext>
            </a:extLst>
          </p:cNvPr>
          <p:cNvSpPr/>
          <p:nvPr/>
        </p:nvSpPr>
        <p:spPr>
          <a:xfrm>
            <a:off x="410016" y="908472"/>
            <a:ext cx="11371740" cy="1122794"/>
          </a:xfrm>
          <a:prstGeom prst="roundRect">
            <a:avLst>
              <a:gd name="adj" fmla="val 19335"/>
            </a:avLst>
          </a:prstGeom>
          <a:solidFill>
            <a:schemeClr val="bg1">
              <a:lumMod val="95000"/>
            </a:schemeClr>
          </a:solidFill>
        </p:spPr>
        <p:txBody>
          <a:bodyPr vert="horz" lIns="1116000" tIns="45720" rIns="91440" bIns="45720" rtlCol="0" anchor="ctr">
            <a:noAutofit/>
          </a:bodyPr>
          <a:lstStyle/>
          <a:p>
            <a:pPr algn="just">
              <a:lnSpc>
                <a:spcPct val="90000"/>
              </a:lnSpc>
              <a:spcBef>
                <a:spcPts val="1000"/>
              </a:spcBef>
            </a:pPr>
            <a:r>
              <a:rPr lang="cs-CZ" dirty="0">
                <a:solidFill>
                  <a:srgbClr val="0C446B"/>
                </a:solidFill>
                <a:latin typeface="Bahnschrift" panose="020B0502040204020203" pitchFamily="34" charset="0"/>
                <a:cs typeface="Arial" panose="020B0604020202020204" pitchFamily="34" charset="0"/>
              </a:rPr>
              <a:t>Podle EHDS členské státy musí zajistit </a:t>
            </a:r>
            <a:r>
              <a:rPr lang="cs-CZ" b="1" dirty="0">
                <a:solidFill>
                  <a:srgbClr val="0C446B"/>
                </a:solidFill>
                <a:latin typeface="Bahnschrift" panose="020B0502040204020203" pitchFamily="34" charset="0"/>
                <a:cs typeface="Arial" panose="020B0604020202020204" pitchFamily="34" charset="0"/>
              </a:rPr>
              <a:t>osvětové a vzdělávací kampaně pro pacienty a </a:t>
            </a:r>
            <a:r>
              <a:rPr lang="cs-CZ" b="1" dirty="0">
                <a:solidFill>
                  <a:srgbClr val="0C446B"/>
                </a:solidFill>
                <a:latin typeface="Bahnschrift" panose="020B0502040204020203" pitchFamily="34" charset="0"/>
              </a:rPr>
              <a:t>širokou veřejnost </a:t>
            </a:r>
            <a:r>
              <a:rPr lang="cs-CZ" dirty="0">
                <a:solidFill>
                  <a:srgbClr val="0C446B"/>
                </a:solidFill>
                <a:latin typeface="Bahnschrift" panose="020B0502040204020203" pitchFamily="34" charset="0"/>
              </a:rPr>
              <a:t>o primárním využití a sekundárním využití v rámci EHDS (čl. 84). Zahájí těchto kampaní se plánuje na Q1 a Q2 2026.</a:t>
            </a:r>
            <a:r>
              <a:rPr lang="cs-CZ">
                <a:solidFill>
                  <a:srgbClr val="0C446B"/>
                </a:solidFill>
                <a:latin typeface="Bahnschrift" panose="020B0502040204020203" pitchFamily="34" charset="0"/>
              </a:rPr>
              <a:t> </a:t>
            </a:r>
            <a:r>
              <a:rPr lang="cs-CZ" b="1">
                <a:solidFill>
                  <a:srgbClr val="C00000"/>
                </a:solidFill>
                <a:latin typeface="Bahnschrift" panose="020B0502040204020203" pitchFamily="34" charset="0"/>
              </a:rPr>
              <a:t>Termín: Q1 2026</a:t>
            </a:r>
            <a:endParaRPr lang="cs-CZ" b="1">
              <a:solidFill>
                <a:srgbClr val="C00000"/>
              </a:solidFill>
              <a:latin typeface="Bahnschrift" panose="020B0502040204020203" pitchFamily="34" charset="0"/>
              <a:cs typeface="Arial" panose="020B0604020202020204" pitchFamily="34" charset="0"/>
            </a:endParaRPr>
          </a:p>
        </p:txBody>
      </p:sp>
      <p:sp>
        <p:nvSpPr>
          <p:cNvPr id="23" name="Obdélník: se zakulacenými horními rohy 22">
            <a:extLst>
              <a:ext uri="{FF2B5EF4-FFF2-40B4-BE49-F238E27FC236}">
                <a16:creationId xmlns:a16="http://schemas.microsoft.com/office/drawing/2014/main" id="{280B4D27-39E1-7254-A463-A7F31137A4F5}"/>
              </a:ext>
            </a:extLst>
          </p:cNvPr>
          <p:cNvSpPr/>
          <p:nvPr/>
        </p:nvSpPr>
        <p:spPr>
          <a:xfrm rot="16200000">
            <a:off x="373260" y="946120"/>
            <a:ext cx="1122130" cy="1048161"/>
          </a:xfrm>
          <a:prstGeom prst="round2SameRect">
            <a:avLst/>
          </a:prstGeom>
          <a:solidFill>
            <a:srgbClr val="0C2444"/>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pic>
        <p:nvPicPr>
          <p:cNvPr id="26" name="Obrázek 25">
            <a:extLst>
              <a:ext uri="{FF2B5EF4-FFF2-40B4-BE49-F238E27FC236}">
                <a16:creationId xmlns:a16="http://schemas.microsoft.com/office/drawing/2014/main" id="{632B0028-24F2-8B11-EDE0-98BB49986EC5}"/>
              </a:ext>
            </a:extLst>
          </p:cNvPr>
          <p:cNvPicPr>
            <a:picLocks noChangeAspect="1"/>
          </p:cNvPicPr>
          <p:nvPr/>
        </p:nvPicPr>
        <p:blipFill>
          <a:blip r:embed="rId4"/>
          <a:stretch>
            <a:fillRect/>
          </a:stretch>
        </p:blipFill>
        <p:spPr>
          <a:xfrm>
            <a:off x="560629" y="1086276"/>
            <a:ext cx="778200" cy="778200"/>
          </a:xfrm>
          <a:prstGeom prst="rect">
            <a:avLst/>
          </a:prstGeom>
        </p:spPr>
      </p:pic>
      <p:sp>
        <p:nvSpPr>
          <p:cNvPr id="27" name="Obdélník: se zakulacenými rohy 26">
            <a:extLst>
              <a:ext uri="{FF2B5EF4-FFF2-40B4-BE49-F238E27FC236}">
                <a16:creationId xmlns:a16="http://schemas.microsoft.com/office/drawing/2014/main" id="{2CD74B5B-4F5D-38D2-DAF4-B9BBD7BF4F55}"/>
              </a:ext>
            </a:extLst>
          </p:cNvPr>
          <p:cNvSpPr/>
          <p:nvPr/>
        </p:nvSpPr>
        <p:spPr>
          <a:xfrm>
            <a:off x="472796" y="3564018"/>
            <a:ext cx="5309290" cy="392315"/>
          </a:xfrm>
          <a:prstGeom prst="roundRect">
            <a:avLst/>
          </a:prstGeom>
          <a:solidFill>
            <a:srgbClr val="34648E"/>
          </a:solidFill>
        </p:spPr>
        <p:txBody>
          <a:bodyPr vert="horz" lIns="180000" tIns="72000" rIns="91440" bIns="45720" rtlCol="0" anchor="t">
            <a:noAutofit/>
          </a:bodyPr>
          <a:lstStyle/>
          <a:p>
            <a:pPr>
              <a:lnSpc>
                <a:spcPct val="90000"/>
              </a:lnSpc>
              <a:spcBef>
                <a:spcPts val="1000"/>
              </a:spcBef>
            </a:pPr>
            <a:r>
              <a:rPr lang="cs-CZ" b="1" dirty="0">
                <a:solidFill>
                  <a:schemeClr val="bg1"/>
                </a:solidFill>
                <a:latin typeface="Bahnschrift" panose="020B0502040204020203" pitchFamily="34" charset="0"/>
              </a:rPr>
              <a:t>Možné kurzy pro zdrav. pracovníky</a:t>
            </a:r>
          </a:p>
        </p:txBody>
      </p:sp>
      <p:pic>
        <p:nvPicPr>
          <p:cNvPr id="31" name="Obrázek 30">
            <a:extLst>
              <a:ext uri="{FF2B5EF4-FFF2-40B4-BE49-F238E27FC236}">
                <a16:creationId xmlns:a16="http://schemas.microsoft.com/office/drawing/2014/main" id="{382508DA-4651-1C82-692C-E17769FDFD3E}"/>
              </a:ext>
            </a:extLst>
          </p:cNvPr>
          <p:cNvPicPr>
            <a:picLocks noChangeAspect="1"/>
          </p:cNvPicPr>
          <p:nvPr/>
        </p:nvPicPr>
        <p:blipFill>
          <a:blip r:embed="rId5"/>
          <a:stretch>
            <a:fillRect/>
          </a:stretch>
        </p:blipFill>
        <p:spPr>
          <a:xfrm>
            <a:off x="1663751" y="4513825"/>
            <a:ext cx="952500" cy="952500"/>
          </a:xfrm>
          <a:prstGeom prst="rect">
            <a:avLst/>
          </a:prstGeom>
        </p:spPr>
      </p:pic>
      <p:pic>
        <p:nvPicPr>
          <p:cNvPr id="33" name="Obrázek 32">
            <a:extLst>
              <a:ext uri="{FF2B5EF4-FFF2-40B4-BE49-F238E27FC236}">
                <a16:creationId xmlns:a16="http://schemas.microsoft.com/office/drawing/2014/main" id="{61B96DB9-062C-A9C6-F3F0-280FD290D491}"/>
              </a:ext>
            </a:extLst>
          </p:cNvPr>
          <p:cNvPicPr>
            <a:picLocks noChangeAspect="1"/>
          </p:cNvPicPr>
          <p:nvPr/>
        </p:nvPicPr>
        <p:blipFill>
          <a:blip r:embed="rId6"/>
          <a:stretch>
            <a:fillRect/>
          </a:stretch>
        </p:blipFill>
        <p:spPr>
          <a:xfrm>
            <a:off x="5590694" y="4465559"/>
            <a:ext cx="952500" cy="952500"/>
          </a:xfrm>
          <a:prstGeom prst="rect">
            <a:avLst/>
          </a:prstGeom>
        </p:spPr>
      </p:pic>
      <p:pic>
        <p:nvPicPr>
          <p:cNvPr id="35" name="Obrázek 34">
            <a:extLst>
              <a:ext uri="{FF2B5EF4-FFF2-40B4-BE49-F238E27FC236}">
                <a16:creationId xmlns:a16="http://schemas.microsoft.com/office/drawing/2014/main" id="{84AE3CC2-5790-C5E3-1531-C9FFFA2F73A3}"/>
              </a:ext>
            </a:extLst>
          </p:cNvPr>
          <p:cNvPicPr>
            <a:picLocks noChangeAspect="1"/>
          </p:cNvPicPr>
          <p:nvPr/>
        </p:nvPicPr>
        <p:blipFill>
          <a:blip r:embed="rId7"/>
          <a:stretch>
            <a:fillRect/>
          </a:stretch>
        </p:blipFill>
        <p:spPr>
          <a:xfrm>
            <a:off x="9628641" y="4513825"/>
            <a:ext cx="952500" cy="952500"/>
          </a:xfrm>
          <a:prstGeom prst="rect">
            <a:avLst/>
          </a:prstGeom>
        </p:spPr>
      </p:pic>
      <p:sp>
        <p:nvSpPr>
          <p:cNvPr id="3" name="Obdélník 2">
            <a:extLst>
              <a:ext uri="{FF2B5EF4-FFF2-40B4-BE49-F238E27FC236}">
                <a16:creationId xmlns:a16="http://schemas.microsoft.com/office/drawing/2014/main" id="{ED041148-B317-B0B2-5BB5-3D1ADF48551C}"/>
              </a:ext>
            </a:extLst>
          </p:cNvPr>
          <p:cNvSpPr/>
          <p:nvPr/>
        </p:nvSpPr>
        <p:spPr>
          <a:xfrm>
            <a:off x="410016" y="704530"/>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7" name="Title 1">
            <a:extLst>
              <a:ext uri="{FF2B5EF4-FFF2-40B4-BE49-F238E27FC236}">
                <a16:creationId xmlns:a16="http://schemas.microsoft.com/office/drawing/2014/main" id="{93B61446-F599-6628-D939-F6BAD5F4619E}"/>
              </a:ext>
            </a:extLst>
          </p:cNvPr>
          <p:cNvSpPr txBox="1">
            <a:spLocks/>
          </p:cNvSpPr>
          <p:nvPr/>
        </p:nvSpPr>
        <p:spPr>
          <a:xfrm>
            <a:off x="300864" y="249927"/>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a:latin typeface="Bahnschrift" panose="020B0502040204020203" pitchFamily="34" charset="0"/>
                <a:cs typeface="Arial" panose="020B0604020202020204" pitchFamily="34" charset="0"/>
              </a:rPr>
              <a:t>Komunikační kampaně a vzdělávání </a:t>
            </a:r>
          </a:p>
        </p:txBody>
      </p:sp>
    </p:spTree>
    <p:extLst>
      <p:ext uri="{BB962C8B-B14F-4D97-AF65-F5344CB8AC3E}">
        <p14:creationId xmlns:p14="http://schemas.microsoft.com/office/powerpoint/2010/main" val="27512337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C6088-AE33-DB57-018E-F15954494F50}"/>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3946E998-AE60-4BB0-1E66-EAE17B206123}"/>
              </a:ext>
            </a:extLst>
          </p:cNvPr>
          <p:cNvSpPr txBox="1">
            <a:spLocks/>
          </p:cNvSpPr>
          <p:nvPr/>
        </p:nvSpPr>
        <p:spPr>
          <a:xfrm>
            <a:off x="540000" y="365125"/>
            <a:ext cx="11088000" cy="4774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600" b="1" kern="1200">
                <a:solidFill>
                  <a:schemeClr val="tx2"/>
                </a:solidFill>
                <a:latin typeface="Century Gothic" panose="020B0502020202020204" pitchFamily="34" charset="0"/>
                <a:ea typeface="+mj-ea"/>
                <a:cs typeface="+mj-cs"/>
              </a:defRPr>
            </a:lvl1pPr>
          </a:lstStyle>
          <a:p>
            <a:r>
              <a:rPr lang="cs-CZ" sz="2400" dirty="0">
                <a:latin typeface="Bahnschrift" panose="020B0502040204020203" pitchFamily="34" charset="0"/>
                <a:cs typeface="Arial" panose="020B0604020202020204" pitchFamily="34" charset="0"/>
              </a:rPr>
              <a:t>Implementace nařízení EHDS</a:t>
            </a:r>
          </a:p>
        </p:txBody>
      </p:sp>
      <p:sp>
        <p:nvSpPr>
          <p:cNvPr id="19" name="Obdélník 18">
            <a:extLst>
              <a:ext uri="{FF2B5EF4-FFF2-40B4-BE49-F238E27FC236}">
                <a16:creationId xmlns:a16="http://schemas.microsoft.com/office/drawing/2014/main" id="{2ECAD74B-1959-72B7-B87D-69389E83484B}"/>
              </a:ext>
            </a:extLst>
          </p:cNvPr>
          <p:cNvSpPr/>
          <p:nvPr/>
        </p:nvSpPr>
        <p:spPr>
          <a:xfrm>
            <a:off x="639760" y="803877"/>
            <a:ext cx="670830" cy="45719"/>
          </a:xfrm>
          <a:prstGeom prst="rect">
            <a:avLst/>
          </a:prstGeom>
          <a:solidFill>
            <a:srgbClr val="3F7AA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26" name="Zástupný symbol pro číslo snímku 3">
            <a:extLst>
              <a:ext uri="{FF2B5EF4-FFF2-40B4-BE49-F238E27FC236}">
                <a16:creationId xmlns:a16="http://schemas.microsoft.com/office/drawing/2014/main" id="{7E2BD28D-0FF8-BA43-9E8D-65629EF662A2}"/>
              </a:ext>
            </a:extLst>
          </p:cNvPr>
          <p:cNvSpPr>
            <a:spLocks noGrp="1"/>
          </p:cNvSpPr>
          <p:nvPr>
            <p:ph type="sldNum" sz="quarter" idx="12"/>
          </p:nvPr>
        </p:nvSpPr>
        <p:spPr>
          <a:xfrm>
            <a:off x="9374900" y="6127750"/>
            <a:ext cx="2253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Bahnschrift" panose="020B0502040204020203"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cs-CZ" sz="1200" b="0" i="0" u="none" strike="noStrike" kern="1200" cap="none" spc="0" normalizeH="0" baseline="0" noProof="0">
              <a:ln>
                <a:noFill/>
              </a:ln>
              <a:solidFill>
                <a:srgbClr val="003A63"/>
              </a:solidFill>
              <a:effectLst/>
              <a:uLnTx/>
              <a:uFillTx/>
              <a:latin typeface="Bahnschrift" panose="020B0502040204020203" pitchFamily="34" charset="0"/>
              <a:cs typeface="Arial" panose="020B0604020202020204" pitchFamily="34" charset="0"/>
            </a:endParaRPr>
          </a:p>
        </p:txBody>
      </p:sp>
      <p:sp>
        <p:nvSpPr>
          <p:cNvPr id="2" name="TextovéPole 1">
            <a:extLst>
              <a:ext uri="{FF2B5EF4-FFF2-40B4-BE49-F238E27FC236}">
                <a16:creationId xmlns:a16="http://schemas.microsoft.com/office/drawing/2014/main" id="{2B521C76-1B18-88CD-ED53-1D30A797ABCF}"/>
              </a:ext>
            </a:extLst>
          </p:cNvPr>
          <p:cNvSpPr txBox="1"/>
          <p:nvPr/>
        </p:nvSpPr>
        <p:spPr>
          <a:xfrm>
            <a:off x="989704" y="2157793"/>
            <a:ext cx="10188592" cy="2800767"/>
          </a:xfrm>
          <a:prstGeom prst="rect">
            <a:avLst/>
          </a:prstGeom>
          <a:noFill/>
        </p:spPr>
        <p:txBody>
          <a:bodyPr wrap="square" rtlCol="0">
            <a:spAutoFit/>
          </a:bodyPr>
          <a:lstStyle/>
          <a:p>
            <a:r>
              <a:rPr lang="cs-CZ" sz="2800" b="1" dirty="0">
                <a:solidFill>
                  <a:srgbClr val="3F7AA8"/>
                </a:solidFill>
                <a:latin typeface="Bahnschrift" panose="020B0502040204020203" pitchFamily="34" charset="0"/>
                <a:cs typeface="Arial" panose="020B0604020202020204" pitchFamily="34" charset="0"/>
              </a:rPr>
              <a:t>Návrh usnesení:</a:t>
            </a:r>
          </a:p>
          <a:p>
            <a:endParaRPr lang="cs-CZ" sz="2800" dirty="0">
              <a:solidFill>
                <a:srgbClr val="C2CD23"/>
              </a:solidFill>
              <a:latin typeface="Bahnschrift" panose="020B0502040204020203" pitchFamily="34" charset="0"/>
              <a:cs typeface="Arial" panose="020B0604020202020204" pitchFamily="34" charset="0"/>
            </a:endParaRPr>
          </a:p>
          <a:p>
            <a:pPr algn="ctr">
              <a:buClr>
                <a:srgbClr val="C2CD23"/>
              </a:buClr>
            </a:pPr>
            <a:r>
              <a:rPr lang="cs-CZ" sz="3600" i="1" dirty="0">
                <a:solidFill>
                  <a:srgbClr val="44546A"/>
                </a:solidFill>
                <a:latin typeface="Bahnschrift" panose="020B0502040204020203" pitchFamily="34" charset="0"/>
                <a:cs typeface="Arial" panose="020B0604020202020204" pitchFamily="34" charset="0"/>
              </a:rPr>
              <a:t>„Národní rada bere informace o aktuálním procesu adopce nařízení EHDS na vědomí"</a:t>
            </a:r>
          </a:p>
          <a:p>
            <a:pPr marL="342900" indent="-342900">
              <a:buClr>
                <a:srgbClr val="C2CD23"/>
              </a:buClr>
              <a:buFont typeface="Arial" panose="020B0604020202020204" pitchFamily="34" charset="0"/>
              <a:buChar char="•"/>
            </a:pPr>
            <a:endParaRPr lang="cs-CZ" sz="2000" dirty="0">
              <a:solidFill>
                <a:srgbClr val="44546A"/>
              </a:solidFill>
              <a:latin typeface="Bahnschrift" panose="020B0502040204020203" pitchFamily="34" charset="0"/>
              <a:cs typeface="Arial" panose="020B0604020202020204" pitchFamily="34" charset="0"/>
            </a:endParaRPr>
          </a:p>
          <a:p>
            <a:pPr marL="457200" indent="-457200">
              <a:buFont typeface="Arial" panose="020B0604020202020204" pitchFamily="34" charset="0"/>
              <a:buChar char="•"/>
            </a:pPr>
            <a:endParaRPr lang="cs-CZ" sz="2800" dirty="0">
              <a:solidFill>
                <a:srgbClr val="C2CD23"/>
              </a:solidFill>
              <a:latin typeface="Bahnschrift" panose="020B0502040204020203" pitchFamily="34" charset="0"/>
              <a:cs typeface="Arial" panose="020B0604020202020204" pitchFamily="34" charset="0"/>
            </a:endParaRPr>
          </a:p>
        </p:txBody>
      </p:sp>
      <p:pic>
        <p:nvPicPr>
          <p:cNvPr id="5" name="Obrázek 4">
            <a:extLst>
              <a:ext uri="{FF2B5EF4-FFF2-40B4-BE49-F238E27FC236}">
                <a16:creationId xmlns:a16="http://schemas.microsoft.com/office/drawing/2014/main" id="{D4557B26-9DDB-E8EA-1CA6-6336DB38E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6859" y="455191"/>
            <a:ext cx="1441141" cy="226061"/>
          </a:xfrm>
          <a:prstGeom prst="rect">
            <a:avLst/>
          </a:prstGeom>
        </p:spPr>
      </p:pic>
    </p:spTree>
    <p:extLst>
      <p:ext uri="{BB962C8B-B14F-4D97-AF65-F5344CB8AC3E}">
        <p14:creationId xmlns:p14="http://schemas.microsoft.com/office/powerpoint/2010/main" val="34748568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8D7C815F-EFDB-A13A-5B31-5AFA365E7BF5}"/>
            </a:ext>
          </a:extLst>
        </p:cNvPr>
        <p:cNvGrpSpPr/>
        <p:nvPr/>
      </p:nvGrpSpPr>
      <p:grpSpPr>
        <a:xfrm>
          <a:off x="0" y="0"/>
          <a:ext cx="0" cy="0"/>
          <a:chOff x="0" y="0"/>
          <a:chExt cx="0" cy="0"/>
        </a:xfrm>
      </p:grpSpPr>
      <p:grpSp>
        <p:nvGrpSpPr>
          <p:cNvPr id="10" name="Skupina 9">
            <a:extLst>
              <a:ext uri="{FF2B5EF4-FFF2-40B4-BE49-F238E27FC236}">
                <a16:creationId xmlns:a16="http://schemas.microsoft.com/office/drawing/2014/main" id="{FFC6EBB3-00F9-3A06-27BB-C8C36356668E}"/>
              </a:ext>
            </a:extLst>
          </p:cNvPr>
          <p:cNvGrpSpPr/>
          <p:nvPr/>
        </p:nvGrpSpPr>
        <p:grpSpPr>
          <a:xfrm>
            <a:off x="2868100" y="2440168"/>
            <a:ext cx="7469718" cy="2150088"/>
            <a:chOff x="2464533" y="2580068"/>
            <a:chExt cx="7469718" cy="2150088"/>
          </a:xfrm>
        </p:grpSpPr>
        <p:sp>
          <p:nvSpPr>
            <p:cNvPr id="2" name="Nadpis 1">
              <a:extLst>
                <a:ext uri="{FF2B5EF4-FFF2-40B4-BE49-F238E27FC236}">
                  <a16:creationId xmlns:a16="http://schemas.microsoft.com/office/drawing/2014/main" id="{F28EB972-CD91-EDFF-5E52-CEC802FCDBE0}"/>
                </a:ext>
              </a:extLst>
            </p:cNvPr>
            <p:cNvSpPr txBox="1">
              <a:spLocks/>
            </p:cNvSpPr>
            <p:nvPr/>
          </p:nvSpPr>
          <p:spPr>
            <a:xfrm>
              <a:off x="3746500" y="2866724"/>
              <a:ext cx="5796281" cy="18634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000">
                  <a:solidFill>
                    <a:schemeClr val="bg1"/>
                  </a:solidFill>
                  <a:latin typeface="Bahnschrift" panose="020B0502040204020203" pitchFamily="34" charset="0"/>
                  <a:cs typeface="Arial" panose="020B0604020202020204" pitchFamily="34" charset="0"/>
                </a:rPr>
                <a:t>ÚKOLY A STANOVENÍ DALŠÍHO POSTUPU</a:t>
              </a:r>
            </a:p>
          </p:txBody>
        </p:sp>
        <p:sp>
          <p:nvSpPr>
            <p:cNvPr id="3" name="Podnadpis 2">
              <a:extLst>
                <a:ext uri="{FF2B5EF4-FFF2-40B4-BE49-F238E27FC236}">
                  <a16:creationId xmlns:a16="http://schemas.microsoft.com/office/drawing/2014/main" id="{153553C5-298D-49D5-9866-0D7A5438CEF5}"/>
                </a:ext>
              </a:extLst>
            </p:cNvPr>
            <p:cNvSpPr txBox="1">
              <a:spLocks/>
            </p:cNvSpPr>
            <p:nvPr/>
          </p:nvSpPr>
          <p:spPr>
            <a:xfrm>
              <a:off x="3527231" y="3074394"/>
              <a:ext cx="640702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a:p>
          </p:txBody>
        </p:sp>
        <p:sp>
          <p:nvSpPr>
            <p:cNvPr id="11" name="TextovéPole 10">
              <a:extLst>
                <a:ext uri="{FF2B5EF4-FFF2-40B4-BE49-F238E27FC236}">
                  <a16:creationId xmlns:a16="http://schemas.microsoft.com/office/drawing/2014/main" id="{880AA82F-482F-1DF1-A710-761C0C78259D}"/>
                </a:ext>
              </a:extLst>
            </p:cNvPr>
            <p:cNvSpPr txBox="1"/>
            <p:nvPr/>
          </p:nvSpPr>
          <p:spPr>
            <a:xfrm>
              <a:off x="2464533" y="2580068"/>
              <a:ext cx="2107406" cy="1661993"/>
            </a:xfrm>
            <a:prstGeom prst="rect">
              <a:avLst/>
            </a:prstGeom>
            <a:noFill/>
          </p:spPr>
          <p:txBody>
            <a:bodyPr wrap="square" rtlCol="0">
              <a:spAutoFit/>
            </a:bodyPr>
            <a:lstStyle/>
            <a:p>
              <a:r>
                <a:rPr lang="cs-CZ" sz="10100">
                  <a:solidFill>
                    <a:schemeClr val="bg1"/>
                  </a:solidFill>
                  <a:latin typeface="Bahnschrift" panose="020B0502040204020203" pitchFamily="34" charset="0"/>
                  <a:cs typeface="Arial" panose="020B0604020202020204" pitchFamily="34" charset="0"/>
                </a:rPr>
                <a:t>5</a:t>
              </a:r>
            </a:p>
          </p:txBody>
        </p:sp>
        <p:sp>
          <p:nvSpPr>
            <p:cNvPr id="6" name="Obdélník 5">
              <a:extLst>
                <a:ext uri="{FF2B5EF4-FFF2-40B4-BE49-F238E27FC236}">
                  <a16:creationId xmlns:a16="http://schemas.microsoft.com/office/drawing/2014/main" id="{D09CDD1E-0817-9F13-124D-EE8B086BB476}"/>
                </a:ext>
              </a:extLst>
            </p:cNvPr>
            <p:cNvSpPr/>
            <p:nvPr/>
          </p:nvSpPr>
          <p:spPr>
            <a:xfrm>
              <a:off x="3509240" y="2659054"/>
              <a:ext cx="64800" cy="1583007"/>
            </a:xfrm>
            <a:prstGeom prst="rect">
              <a:avLst/>
            </a:prstGeom>
            <a:solidFill>
              <a:srgbClr val="DA2128"/>
            </a:solidFill>
          </p:spPr>
          <p:txBody>
            <a:bodyPr vert="horz" lIns="91440" tIns="45720" rIns="91440" bIns="45720" rtlCol="0" anchor="t">
              <a:noAutofit/>
            </a:bodyPr>
            <a:lstStyle/>
            <a:p>
              <a:pPr algn="l">
                <a:lnSpc>
                  <a:spcPct val="90000"/>
                </a:lnSpc>
                <a:spcBef>
                  <a:spcPts val="1000"/>
                </a:spcBef>
              </a:pPr>
              <a:endParaRPr lang="cs-CZ" sz="1200">
                <a:solidFill>
                  <a:srgbClr val="3F7AA8"/>
                </a:solidFill>
                <a:latin typeface="Century Gothic" panose="020B0502020202020204" pitchFamily="34" charset="0"/>
              </a:endParaRPr>
            </a:p>
          </p:txBody>
        </p:sp>
      </p:grpSp>
      <p:pic>
        <p:nvPicPr>
          <p:cNvPr id="7" name="Obrázek 6">
            <a:extLst>
              <a:ext uri="{FF2B5EF4-FFF2-40B4-BE49-F238E27FC236}">
                <a16:creationId xmlns:a16="http://schemas.microsoft.com/office/drawing/2014/main" id="{9DAAA611-B8D1-75DF-BB05-3D8CDE09F7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742950"/>
            <a:ext cx="1650760" cy="721524"/>
          </a:xfrm>
          <a:prstGeom prst="rect">
            <a:avLst/>
          </a:prstGeom>
        </p:spPr>
      </p:pic>
      <p:pic>
        <p:nvPicPr>
          <p:cNvPr id="9" name="Obrázek 8">
            <a:extLst>
              <a:ext uri="{FF2B5EF4-FFF2-40B4-BE49-F238E27FC236}">
                <a16:creationId xmlns:a16="http://schemas.microsoft.com/office/drawing/2014/main" id="{6CFB0839-B871-EF67-846F-52A4316A0D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1800" y="742950"/>
            <a:ext cx="2032000" cy="652662"/>
          </a:xfrm>
          <a:prstGeom prst="rect">
            <a:avLst/>
          </a:prstGeom>
        </p:spPr>
      </p:pic>
    </p:spTree>
    <p:extLst>
      <p:ext uri="{BB962C8B-B14F-4D97-AF65-F5344CB8AC3E}">
        <p14:creationId xmlns:p14="http://schemas.microsoft.com/office/powerpoint/2010/main" val="20709426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E11990AF-17D7-E56D-0906-CC64A313C690}"/>
            </a:ext>
          </a:extLst>
        </p:cNvPr>
        <p:cNvGrpSpPr/>
        <p:nvPr/>
      </p:nvGrpSpPr>
      <p:grpSpPr>
        <a:xfrm>
          <a:off x="0" y="0"/>
          <a:ext cx="0" cy="0"/>
          <a:chOff x="0" y="0"/>
          <a:chExt cx="0" cy="0"/>
        </a:xfrm>
      </p:grpSpPr>
      <p:grpSp>
        <p:nvGrpSpPr>
          <p:cNvPr id="10" name="Skupina 9">
            <a:extLst>
              <a:ext uri="{FF2B5EF4-FFF2-40B4-BE49-F238E27FC236}">
                <a16:creationId xmlns:a16="http://schemas.microsoft.com/office/drawing/2014/main" id="{142BD6A3-A81F-2B85-420E-60668C0B689E}"/>
              </a:ext>
            </a:extLst>
          </p:cNvPr>
          <p:cNvGrpSpPr/>
          <p:nvPr/>
        </p:nvGrpSpPr>
        <p:grpSpPr>
          <a:xfrm>
            <a:off x="4298967" y="2440168"/>
            <a:ext cx="7469718" cy="2150088"/>
            <a:chOff x="2464533" y="2580068"/>
            <a:chExt cx="7469718" cy="2150088"/>
          </a:xfrm>
        </p:grpSpPr>
        <p:sp>
          <p:nvSpPr>
            <p:cNvPr id="2" name="Nadpis 1">
              <a:extLst>
                <a:ext uri="{FF2B5EF4-FFF2-40B4-BE49-F238E27FC236}">
                  <a16:creationId xmlns:a16="http://schemas.microsoft.com/office/drawing/2014/main" id="{BD7B4BF9-38C8-B2F6-D58B-C3C2D6632DEA}"/>
                </a:ext>
              </a:extLst>
            </p:cNvPr>
            <p:cNvSpPr txBox="1">
              <a:spLocks/>
            </p:cNvSpPr>
            <p:nvPr/>
          </p:nvSpPr>
          <p:spPr>
            <a:xfrm>
              <a:off x="3746500" y="2866724"/>
              <a:ext cx="5796281" cy="18634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000">
                  <a:solidFill>
                    <a:schemeClr val="bg1"/>
                  </a:solidFill>
                  <a:latin typeface="Bahnschrift" panose="020B0502040204020203" pitchFamily="34" charset="0"/>
                  <a:cs typeface="Arial" panose="020B0604020202020204" pitchFamily="34" charset="0"/>
                </a:rPr>
                <a:t>DISKUZE </a:t>
              </a:r>
              <a:br>
                <a:rPr lang="cs-CZ" sz="4000">
                  <a:solidFill>
                    <a:schemeClr val="bg1"/>
                  </a:solidFill>
                  <a:latin typeface="Bahnschrift" panose="020B0502040204020203" pitchFamily="34" charset="0"/>
                  <a:cs typeface="Arial" panose="020B0604020202020204" pitchFamily="34" charset="0"/>
                </a:rPr>
              </a:br>
              <a:r>
                <a:rPr lang="it-IT" sz="4000">
                  <a:solidFill>
                    <a:schemeClr val="bg1"/>
                  </a:solidFill>
                  <a:latin typeface="Bahnschrift" panose="020B0502040204020203" pitchFamily="34" charset="0"/>
                  <a:cs typeface="Arial" panose="020B0604020202020204" pitchFamily="34" charset="0"/>
                </a:rPr>
                <a:t>A RŮZNÉ</a:t>
              </a:r>
            </a:p>
          </p:txBody>
        </p:sp>
        <p:sp>
          <p:nvSpPr>
            <p:cNvPr id="3" name="Podnadpis 2">
              <a:extLst>
                <a:ext uri="{FF2B5EF4-FFF2-40B4-BE49-F238E27FC236}">
                  <a16:creationId xmlns:a16="http://schemas.microsoft.com/office/drawing/2014/main" id="{B7CD62D5-75BC-5B15-1B0D-A158C7512EAA}"/>
                </a:ext>
              </a:extLst>
            </p:cNvPr>
            <p:cNvSpPr txBox="1">
              <a:spLocks/>
            </p:cNvSpPr>
            <p:nvPr/>
          </p:nvSpPr>
          <p:spPr>
            <a:xfrm>
              <a:off x="3527231" y="3074394"/>
              <a:ext cx="640702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a:p>
          </p:txBody>
        </p:sp>
        <p:sp>
          <p:nvSpPr>
            <p:cNvPr id="11" name="TextovéPole 10">
              <a:extLst>
                <a:ext uri="{FF2B5EF4-FFF2-40B4-BE49-F238E27FC236}">
                  <a16:creationId xmlns:a16="http://schemas.microsoft.com/office/drawing/2014/main" id="{01F3315B-01FA-D463-8E59-B61F3809786B}"/>
                </a:ext>
              </a:extLst>
            </p:cNvPr>
            <p:cNvSpPr txBox="1"/>
            <p:nvPr/>
          </p:nvSpPr>
          <p:spPr>
            <a:xfrm>
              <a:off x="2464533" y="2580068"/>
              <a:ext cx="2107406" cy="1661993"/>
            </a:xfrm>
            <a:prstGeom prst="rect">
              <a:avLst/>
            </a:prstGeom>
            <a:noFill/>
          </p:spPr>
          <p:txBody>
            <a:bodyPr wrap="square" rtlCol="0">
              <a:spAutoFit/>
            </a:bodyPr>
            <a:lstStyle/>
            <a:p>
              <a:r>
                <a:rPr lang="cs-CZ" sz="10100">
                  <a:solidFill>
                    <a:schemeClr val="bg1"/>
                  </a:solidFill>
                  <a:latin typeface="Bahnschrift" panose="020B0502040204020203" pitchFamily="34" charset="0"/>
                  <a:cs typeface="Arial" panose="020B0604020202020204" pitchFamily="34" charset="0"/>
                </a:rPr>
                <a:t>6</a:t>
              </a:r>
            </a:p>
          </p:txBody>
        </p:sp>
        <p:sp>
          <p:nvSpPr>
            <p:cNvPr id="6" name="Obdélník 5">
              <a:extLst>
                <a:ext uri="{FF2B5EF4-FFF2-40B4-BE49-F238E27FC236}">
                  <a16:creationId xmlns:a16="http://schemas.microsoft.com/office/drawing/2014/main" id="{E6C0DF87-AB16-668B-5463-C0823D680585}"/>
                </a:ext>
              </a:extLst>
            </p:cNvPr>
            <p:cNvSpPr/>
            <p:nvPr/>
          </p:nvSpPr>
          <p:spPr>
            <a:xfrm>
              <a:off x="3509240" y="2659054"/>
              <a:ext cx="64800" cy="1583007"/>
            </a:xfrm>
            <a:prstGeom prst="rect">
              <a:avLst/>
            </a:prstGeom>
            <a:solidFill>
              <a:srgbClr val="DA2128"/>
            </a:solidFill>
          </p:spPr>
          <p:txBody>
            <a:bodyPr vert="horz" lIns="91440" tIns="45720" rIns="91440" bIns="45720" rtlCol="0" anchor="t">
              <a:noAutofit/>
            </a:bodyPr>
            <a:lstStyle/>
            <a:p>
              <a:pPr algn="l">
                <a:lnSpc>
                  <a:spcPct val="90000"/>
                </a:lnSpc>
                <a:spcBef>
                  <a:spcPts val="1000"/>
                </a:spcBef>
              </a:pPr>
              <a:endParaRPr lang="cs-CZ" sz="1200">
                <a:solidFill>
                  <a:srgbClr val="3F7AA8"/>
                </a:solidFill>
                <a:latin typeface="Century Gothic" panose="020B0502020202020204" pitchFamily="34" charset="0"/>
              </a:endParaRPr>
            </a:p>
          </p:txBody>
        </p:sp>
      </p:grpSp>
      <p:pic>
        <p:nvPicPr>
          <p:cNvPr id="7" name="Obrázek 6">
            <a:extLst>
              <a:ext uri="{FF2B5EF4-FFF2-40B4-BE49-F238E27FC236}">
                <a16:creationId xmlns:a16="http://schemas.microsoft.com/office/drawing/2014/main" id="{3D36C705-7E6F-A2B4-2A96-214890B0D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742950"/>
            <a:ext cx="1650760" cy="721524"/>
          </a:xfrm>
          <a:prstGeom prst="rect">
            <a:avLst/>
          </a:prstGeom>
        </p:spPr>
      </p:pic>
      <p:pic>
        <p:nvPicPr>
          <p:cNvPr id="9" name="Obrázek 8">
            <a:extLst>
              <a:ext uri="{FF2B5EF4-FFF2-40B4-BE49-F238E27FC236}">
                <a16:creationId xmlns:a16="http://schemas.microsoft.com/office/drawing/2014/main" id="{F7952E32-D5DF-A3CC-DE07-AAFB75282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800" y="742950"/>
            <a:ext cx="2032000" cy="652662"/>
          </a:xfrm>
          <a:prstGeom prst="rect">
            <a:avLst/>
          </a:prstGeom>
        </p:spPr>
      </p:pic>
    </p:spTree>
    <p:extLst>
      <p:ext uri="{BB962C8B-B14F-4D97-AF65-F5344CB8AC3E}">
        <p14:creationId xmlns:p14="http://schemas.microsoft.com/office/powerpoint/2010/main" val="36265458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t="-10000" r="-1000" b="-10000"/>
          </a:stretch>
        </a:blipFill>
        <a:effectLst/>
      </p:bgPr>
    </p:bg>
    <p:spTree>
      <p:nvGrpSpPr>
        <p:cNvPr id="1" name="">
          <a:extLst>
            <a:ext uri="{FF2B5EF4-FFF2-40B4-BE49-F238E27FC236}">
              <a16:creationId xmlns:a16="http://schemas.microsoft.com/office/drawing/2014/main" id="{A6EC4F77-2276-B14A-44D7-08EA03A9C35E}"/>
            </a:ext>
          </a:extLst>
        </p:cNvPr>
        <p:cNvGrpSpPr/>
        <p:nvPr/>
      </p:nvGrpSpPr>
      <p:grpSpPr>
        <a:xfrm>
          <a:off x="0" y="0"/>
          <a:ext cx="0" cy="0"/>
          <a:chOff x="0" y="0"/>
          <a:chExt cx="0" cy="0"/>
        </a:xfrm>
      </p:grpSpPr>
      <p:pic>
        <p:nvPicPr>
          <p:cNvPr id="16" name="Obrázek 15">
            <a:extLst>
              <a:ext uri="{FF2B5EF4-FFF2-40B4-BE49-F238E27FC236}">
                <a16:creationId xmlns:a16="http://schemas.microsoft.com/office/drawing/2014/main" id="{44102C0C-0C04-16C0-B95F-C3EC8A93A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742950"/>
            <a:ext cx="1650760" cy="721524"/>
          </a:xfrm>
          <a:prstGeom prst="rect">
            <a:avLst/>
          </a:prstGeom>
        </p:spPr>
      </p:pic>
      <p:pic>
        <p:nvPicPr>
          <p:cNvPr id="18" name="Obrázek 17">
            <a:extLst>
              <a:ext uri="{FF2B5EF4-FFF2-40B4-BE49-F238E27FC236}">
                <a16:creationId xmlns:a16="http://schemas.microsoft.com/office/drawing/2014/main" id="{63FF5032-3D8C-6797-ECCD-38401C2039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1800" y="742950"/>
            <a:ext cx="2032000" cy="652662"/>
          </a:xfrm>
          <a:prstGeom prst="rect">
            <a:avLst/>
          </a:prstGeom>
        </p:spPr>
      </p:pic>
      <p:sp>
        <p:nvSpPr>
          <p:cNvPr id="6" name="Obdélník 5">
            <a:extLst>
              <a:ext uri="{FF2B5EF4-FFF2-40B4-BE49-F238E27FC236}">
                <a16:creationId xmlns:a16="http://schemas.microsoft.com/office/drawing/2014/main" id="{0CCFC1D3-A274-B43D-310E-A9E09DBE2405}"/>
              </a:ext>
            </a:extLst>
          </p:cNvPr>
          <p:cNvSpPr/>
          <p:nvPr/>
        </p:nvSpPr>
        <p:spPr>
          <a:xfrm rot="16200000">
            <a:off x="4243276" y="2973273"/>
            <a:ext cx="58903" cy="1623020"/>
          </a:xfrm>
          <a:prstGeom prst="rect">
            <a:avLst/>
          </a:prstGeom>
          <a:solidFill>
            <a:srgbClr val="DA2128"/>
          </a:solidFill>
        </p:spPr>
        <p:txBody>
          <a:bodyPr vert="horz" lIns="91440" tIns="45720" rIns="91440" bIns="45720" rtlCol="0" anchor="t">
            <a:noAutofit/>
          </a:bodyPr>
          <a:lstStyle/>
          <a:p>
            <a:pPr algn="l">
              <a:lnSpc>
                <a:spcPct val="90000"/>
              </a:lnSpc>
              <a:spcBef>
                <a:spcPts val="1000"/>
              </a:spcBef>
            </a:pPr>
            <a:endParaRPr lang="cs-CZ" sz="1200">
              <a:solidFill>
                <a:schemeClr val="bg1"/>
              </a:solidFill>
              <a:latin typeface="Century Gothic" panose="020B0502020202020204" pitchFamily="34" charset="0"/>
            </a:endParaRPr>
          </a:p>
        </p:txBody>
      </p:sp>
      <p:sp>
        <p:nvSpPr>
          <p:cNvPr id="7" name="Nadpis 1">
            <a:extLst>
              <a:ext uri="{FF2B5EF4-FFF2-40B4-BE49-F238E27FC236}">
                <a16:creationId xmlns:a16="http://schemas.microsoft.com/office/drawing/2014/main" id="{6E56CC1E-747D-3871-49BB-E535753023F7}"/>
              </a:ext>
            </a:extLst>
          </p:cNvPr>
          <p:cNvSpPr>
            <a:spLocks noGrp="1"/>
          </p:cNvSpPr>
          <p:nvPr>
            <p:ph type="ctrTitle"/>
          </p:nvPr>
        </p:nvSpPr>
        <p:spPr>
          <a:xfrm>
            <a:off x="947737" y="3102669"/>
            <a:ext cx="10296525" cy="652662"/>
          </a:xfrm>
        </p:spPr>
        <p:txBody>
          <a:bodyPr>
            <a:normAutofit/>
          </a:bodyPr>
          <a:lstStyle/>
          <a:p>
            <a:pPr>
              <a:spcBef>
                <a:spcPts val="600"/>
              </a:spcBef>
            </a:pPr>
            <a:r>
              <a:rPr lang="cs-CZ" sz="4000">
                <a:solidFill>
                  <a:schemeClr val="bg1"/>
                </a:solidFill>
                <a:latin typeface="Bahnschrift" panose="020B0502040204020203" pitchFamily="34" charset="0"/>
                <a:cs typeface="Arial" panose="020B0604020202020204" pitchFamily="34" charset="0"/>
              </a:rPr>
              <a:t>DĚKUJI ZA POZORNOST</a:t>
            </a:r>
          </a:p>
        </p:txBody>
      </p:sp>
    </p:spTree>
    <p:extLst>
      <p:ext uri="{BB962C8B-B14F-4D97-AF65-F5344CB8AC3E}">
        <p14:creationId xmlns:p14="http://schemas.microsoft.com/office/powerpoint/2010/main" val="3626614696"/>
      </p:ext>
    </p:extLst>
  </p:cSld>
  <p:clrMapOvr>
    <a:masterClrMapping/>
  </p:clrMapOvr>
  <mc:AlternateContent xmlns:mc="http://schemas.openxmlformats.org/markup-compatibility/2006" xmlns:p14="http://schemas.microsoft.com/office/powerpoint/2010/main">
    <mc:Choice Requires="p14">
      <p:transition spd="slow" p14:dur="2000" advTm="8109"/>
    </mc:Choice>
    <mc:Fallback xmlns="">
      <p:transition spd="slow" advTm="810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BC21B-6927-6DED-E683-B15AE31A5D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C9EBEF-E9C0-C575-437C-CD29888F4C88}"/>
              </a:ext>
            </a:extLst>
          </p:cNvPr>
          <p:cNvSpPr>
            <a:spLocks noGrp="1"/>
          </p:cNvSpPr>
          <p:nvPr>
            <p:ph type="title"/>
          </p:nvPr>
        </p:nvSpPr>
        <p:spPr>
          <a:xfrm>
            <a:off x="540000" y="374413"/>
            <a:ext cx="11088000" cy="747741"/>
          </a:xfrm>
        </p:spPr>
        <p:txBody>
          <a:bodyPr>
            <a:normAutofit/>
          </a:bodyPr>
          <a:lstStyle/>
          <a:p>
            <a:r>
              <a:rPr lang="cs-CZ" sz="2000">
                <a:latin typeface="Century Gothic"/>
              </a:rPr>
              <a:t>Stav Programu EZ</a:t>
            </a:r>
            <a:endParaRPr lang="cs-CZ" sz="2000">
              <a:solidFill>
                <a:srgbClr val="FF0000"/>
              </a:solidFill>
            </a:endParaRPr>
          </a:p>
        </p:txBody>
      </p:sp>
      <p:sp>
        <p:nvSpPr>
          <p:cNvPr id="3" name="Content Placeholder 2">
            <a:extLst>
              <a:ext uri="{FF2B5EF4-FFF2-40B4-BE49-F238E27FC236}">
                <a16:creationId xmlns:a16="http://schemas.microsoft.com/office/drawing/2014/main" id="{783E145B-E0B2-2E2C-A722-C11984F9E7DD}"/>
              </a:ext>
            </a:extLst>
          </p:cNvPr>
          <p:cNvSpPr>
            <a:spLocks noGrp="1"/>
          </p:cNvSpPr>
          <p:nvPr>
            <p:ph idx="1"/>
          </p:nvPr>
        </p:nvSpPr>
        <p:spPr>
          <a:xfrm>
            <a:off x="564000" y="1003616"/>
            <a:ext cx="10237967" cy="5705202"/>
          </a:xfrm>
        </p:spPr>
        <p:txBody>
          <a:bodyPr vert="horz" lIns="91440" tIns="45720" rIns="91440" bIns="45720" rtlCol="0" anchor="t">
            <a:noAutofit/>
          </a:bodyPr>
          <a:lstStyle/>
          <a:p>
            <a:pPr>
              <a:buNone/>
            </a:pPr>
            <a:r>
              <a:rPr lang="cs-CZ" sz="1600" b="0" dirty="0">
                <a:solidFill>
                  <a:srgbClr val="000000"/>
                </a:solidFill>
                <a:latin typeface="Times New Roman"/>
                <a:cs typeface="Times New Roman"/>
              </a:rPr>
              <a:t>•    </a:t>
            </a:r>
            <a:r>
              <a:rPr lang="cs-CZ" sz="1600" b="0" i="0" u="none" strike="noStrike" dirty="0">
                <a:solidFill>
                  <a:srgbClr val="000000"/>
                </a:solidFill>
                <a:effectLst/>
                <a:latin typeface="Times New Roman"/>
                <a:cs typeface="Times New Roman"/>
              </a:rPr>
              <a:t>Program EZ</a:t>
            </a:r>
            <a:r>
              <a:rPr lang="cs-CZ" sz="1600" b="0" dirty="0">
                <a:solidFill>
                  <a:srgbClr val="000000"/>
                </a:solidFill>
                <a:latin typeface="Times New Roman"/>
                <a:cs typeface="Times New Roman"/>
              </a:rPr>
              <a:t> se nachází ve velmi pokročilé realizační fázi (situace k 30.9.2025)</a:t>
            </a:r>
            <a:endParaRPr lang="cs-CZ" sz="1600" dirty="0">
              <a:latin typeface="Times New Roman"/>
              <a:cs typeface="Times New Roman"/>
            </a:endParaRPr>
          </a:p>
          <a:p>
            <a:pPr>
              <a:buNone/>
            </a:pPr>
            <a:r>
              <a:rPr lang="cs-CZ" sz="1600" b="0" dirty="0">
                <a:solidFill>
                  <a:srgbClr val="000000"/>
                </a:solidFill>
                <a:latin typeface="Times New Roman"/>
                <a:cs typeface="Times New Roman"/>
              </a:rPr>
              <a:t>•    V srpnu byl vydán právní akt na prodloužení projektu Národní centrum elektronického zdravotnictví do 31. 12. 2026, momentálně je v řešení s Odborem PER prodloužení pracovních smluv pro zaměstnance</a:t>
            </a:r>
            <a:endParaRPr lang="cs-CZ" sz="1600" dirty="0">
              <a:solidFill>
                <a:srgbClr val="000000"/>
              </a:solidFill>
              <a:latin typeface="Times New Roman"/>
              <a:cs typeface="Times New Roman"/>
            </a:endParaRPr>
          </a:p>
          <a:p>
            <a:r>
              <a:rPr lang="cs-CZ" sz="1600" b="0" dirty="0">
                <a:solidFill>
                  <a:srgbClr val="000000"/>
                </a:solidFill>
                <a:latin typeface="Times New Roman"/>
                <a:cs typeface="Times New Roman"/>
              </a:rPr>
              <a:t>V září byl vydán právní akt na prodloužení projektu Resortní informační systém KHS MZČR do 31. 3. 2026</a:t>
            </a:r>
          </a:p>
          <a:p>
            <a:r>
              <a:rPr lang="cs-CZ" sz="1600" b="0" dirty="0">
                <a:solidFill>
                  <a:srgbClr val="000000"/>
                </a:solidFill>
                <a:latin typeface="Times New Roman"/>
                <a:cs typeface="Times New Roman"/>
              </a:rPr>
              <a:t>V září byly vydány právní akty na prodloužení projektů Podpora digitálních služeb ve zdravotnictví a katalog služeb a Sekundární využití zdravotních dat do 31. 5. 2026</a:t>
            </a:r>
          </a:p>
          <a:p>
            <a:pPr>
              <a:buNone/>
            </a:pPr>
            <a:r>
              <a:rPr lang="cs-CZ" sz="1600" b="0" dirty="0">
                <a:solidFill>
                  <a:srgbClr val="000000"/>
                </a:solidFill>
                <a:latin typeface="Times New Roman"/>
                <a:cs typeface="Times New Roman"/>
              </a:rPr>
              <a:t>•    </a:t>
            </a:r>
            <a:r>
              <a:rPr lang="cs-CZ" sz="1600" b="0" i="0" u="none" strike="noStrike" dirty="0">
                <a:solidFill>
                  <a:srgbClr val="000000"/>
                </a:solidFill>
                <a:effectLst/>
                <a:latin typeface="Times New Roman"/>
                <a:cs typeface="Times New Roman"/>
              </a:rPr>
              <a:t>Struktura Programu, </a:t>
            </a:r>
            <a:r>
              <a:rPr lang="cs-CZ" sz="1600" b="0" dirty="0">
                <a:solidFill>
                  <a:srgbClr val="000000"/>
                </a:solidFill>
                <a:latin typeface="Times New Roman"/>
                <a:cs typeface="Times New Roman"/>
              </a:rPr>
              <a:t>stejně jako jeho </a:t>
            </a:r>
            <a:r>
              <a:rPr lang="cs-CZ" sz="1600" b="0" i="0" u="none" strike="noStrike" dirty="0">
                <a:solidFill>
                  <a:srgbClr val="000000"/>
                </a:solidFill>
                <a:effectLst/>
                <a:latin typeface="Times New Roman"/>
                <a:cs typeface="Times New Roman"/>
              </a:rPr>
              <a:t>personální </a:t>
            </a:r>
            <a:r>
              <a:rPr lang="cs-CZ" sz="1600" b="0" dirty="0">
                <a:solidFill>
                  <a:srgbClr val="000000"/>
                </a:solidFill>
                <a:latin typeface="Times New Roman"/>
                <a:cs typeface="Times New Roman"/>
              </a:rPr>
              <a:t>a </a:t>
            </a:r>
            <a:r>
              <a:rPr lang="cs-CZ" sz="1600" b="0" i="0" u="none" strike="noStrike" dirty="0">
                <a:solidFill>
                  <a:srgbClr val="000000"/>
                </a:solidFill>
                <a:effectLst/>
                <a:latin typeface="Times New Roman"/>
                <a:cs typeface="Times New Roman"/>
              </a:rPr>
              <a:t>finanční zajištění, jsou nastaveny pro </a:t>
            </a:r>
            <a:r>
              <a:rPr lang="cs-CZ" sz="1600" b="0" dirty="0">
                <a:solidFill>
                  <a:srgbClr val="000000"/>
                </a:solidFill>
                <a:latin typeface="Times New Roman"/>
                <a:cs typeface="Times New Roman"/>
              </a:rPr>
              <a:t>dosažení stanovených </a:t>
            </a:r>
            <a:r>
              <a:rPr lang="cs-CZ" sz="1600" b="0" i="0" u="none" strike="noStrike" dirty="0">
                <a:solidFill>
                  <a:srgbClr val="000000"/>
                </a:solidFill>
                <a:effectLst/>
                <a:latin typeface="Times New Roman"/>
                <a:cs typeface="Times New Roman"/>
              </a:rPr>
              <a:t>cílů.</a:t>
            </a:r>
            <a:r>
              <a:rPr lang="cs-CZ" sz="1600" b="0" dirty="0">
                <a:solidFill>
                  <a:srgbClr val="000000"/>
                </a:solidFill>
                <a:latin typeface="Times New Roman"/>
                <a:cs typeface="Times New Roman"/>
              </a:rPr>
              <a:t> </a:t>
            </a:r>
            <a:r>
              <a:rPr lang="cs-CZ" sz="1600" dirty="0">
                <a:solidFill>
                  <a:srgbClr val="000000"/>
                </a:solidFill>
                <a:latin typeface="Times New Roman"/>
                <a:cs typeface="Times New Roman"/>
              </a:rPr>
              <a:t>Pro oblast zajištění udržitelnosti výstupů Programu EZ a další rozvoj digitalizace zdravotnictví však aktuálně není alokována odpovídající personální ani finanční kapacita</a:t>
            </a:r>
            <a:endParaRPr lang="cs-CZ" sz="1400" dirty="0">
              <a:latin typeface="Times New Roman"/>
              <a:cs typeface="Times New Roman"/>
            </a:endParaRPr>
          </a:p>
          <a:p>
            <a:pPr>
              <a:buNone/>
            </a:pPr>
            <a:r>
              <a:rPr lang="cs-CZ" sz="1600" b="0" dirty="0">
                <a:solidFill>
                  <a:srgbClr val="000000"/>
                </a:solidFill>
                <a:latin typeface="Times New Roman"/>
                <a:cs typeface="Times New Roman"/>
              </a:rPr>
              <a:t>•    </a:t>
            </a:r>
            <a:r>
              <a:rPr lang="cs-CZ" sz="1600" b="0" i="0" u="none" strike="noStrike" dirty="0">
                <a:solidFill>
                  <a:srgbClr val="000000"/>
                </a:solidFill>
                <a:effectLst/>
                <a:latin typeface="Times New Roman"/>
                <a:cs typeface="Times New Roman"/>
              </a:rPr>
              <a:t>Realizační veřejné zakázky</a:t>
            </a:r>
            <a:r>
              <a:rPr lang="cs-CZ" sz="1600" b="0" dirty="0">
                <a:solidFill>
                  <a:srgbClr val="000000"/>
                </a:solidFill>
                <a:latin typeface="Times New Roman"/>
                <a:cs typeface="Times New Roman"/>
              </a:rPr>
              <a:t> </a:t>
            </a:r>
            <a:r>
              <a:rPr lang="cs-CZ" sz="1600" b="0" i="0" u="none" strike="noStrike" dirty="0">
                <a:solidFill>
                  <a:srgbClr val="000000"/>
                </a:solidFill>
                <a:effectLst/>
                <a:latin typeface="Times New Roman"/>
                <a:cs typeface="Times New Roman"/>
              </a:rPr>
              <a:t>byly </a:t>
            </a:r>
            <a:r>
              <a:rPr lang="cs-CZ" sz="1600" b="0" dirty="0">
                <a:solidFill>
                  <a:srgbClr val="000000"/>
                </a:solidFill>
                <a:latin typeface="Times New Roman"/>
                <a:cs typeface="Times New Roman"/>
              </a:rPr>
              <a:t>uděleny. </a:t>
            </a:r>
            <a:r>
              <a:rPr lang="cs-CZ" sz="1600" dirty="0">
                <a:solidFill>
                  <a:srgbClr val="000000"/>
                </a:solidFill>
                <a:latin typeface="Times New Roman"/>
                <a:cs typeface="Times New Roman"/>
              </a:rPr>
              <a:t>V souvislosti s přechodem do roku 2026 bude rovněž nutné realizovat další </a:t>
            </a:r>
            <a:r>
              <a:rPr lang="cs-CZ" sz="1600" dirty="0" err="1">
                <a:solidFill>
                  <a:srgbClr val="000000"/>
                </a:solidFill>
                <a:latin typeface="Times New Roman"/>
                <a:cs typeface="Times New Roman"/>
              </a:rPr>
              <a:t>minitendry</a:t>
            </a:r>
            <a:r>
              <a:rPr lang="cs-CZ" sz="1600" dirty="0">
                <a:solidFill>
                  <a:srgbClr val="000000"/>
                </a:solidFill>
                <a:latin typeface="Times New Roman"/>
                <a:cs typeface="Times New Roman"/>
              </a:rPr>
              <a:t> u objednávek, které měly původně termín ukončení v prosinci 2025</a:t>
            </a:r>
            <a:endParaRPr lang="cs-CZ" sz="1400" dirty="0">
              <a:latin typeface="Times New Roman"/>
              <a:cs typeface="Times New Roman"/>
            </a:endParaRPr>
          </a:p>
          <a:p>
            <a:pPr>
              <a:buNone/>
            </a:pPr>
            <a:r>
              <a:rPr lang="cs-CZ" sz="1600" b="0" dirty="0">
                <a:solidFill>
                  <a:srgbClr val="000000"/>
                </a:solidFill>
                <a:latin typeface="Times New Roman"/>
                <a:cs typeface="Times New Roman"/>
              </a:rPr>
              <a:t>•    Jsou odsouhlaseny harmonogramy realizačních projektů a sledován stav jejich dodržování. </a:t>
            </a:r>
            <a:r>
              <a:rPr lang="cs-CZ" sz="1600" dirty="0">
                <a:solidFill>
                  <a:srgbClr val="000000"/>
                </a:solidFill>
                <a:latin typeface="Times New Roman"/>
                <a:cs typeface="Times New Roman"/>
              </a:rPr>
              <a:t>K zákonnému termínu </a:t>
            </a:r>
            <a:br>
              <a:rPr lang="cs-CZ" sz="1600" dirty="0">
                <a:solidFill>
                  <a:srgbClr val="000000"/>
                </a:solidFill>
                <a:latin typeface="Times New Roman"/>
                <a:cs typeface="Times New Roman"/>
              </a:rPr>
            </a:br>
            <a:r>
              <a:rPr lang="cs-CZ" sz="1600" dirty="0">
                <a:solidFill>
                  <a:srgbClr val="000000"/>
                </a:solidFill>
                <a:latin typeface="Times New Roman"/>
                <a:cs typeface="Times New Roman"/>
              </a:rPr>
              <a:t>1. 1. 2026 je plánováno uvedení klíčových komponent elektronického zdravotnictví do ostrého provozu – </a:t>
            </a:r>
            <a:r>
              <a:rPr lang="cs-CZ" sz="1600" dirty="0" err="1">
                <a:solidFill>
                  <a:srgbClr val="000000"/>
                </a:solidFill>
                <a:latin typeface="Times New Roman"/>
                <a:cs typeface="Times New Roman"/>
              </a:rPr>
              <a:t>eŽádanek</a:t>
            </a:r>
            <a:r>
              <a:rPr lang="cs-CZ" sz="1600" dirty="0">
                <a:solidFill>
                  <a:srgbClr val="000000"/>
                </a:solidFill>
                <a:latin typeface="Times New Roman"/>
                <a:cs typeface="Times New Roman"/>
              </a:rPr>
              <a:t>, Sdíleného zdravotního záznamu, kmenových registrů a služeb vytvářejících důvěru</a:t>
            </a:r>
            <a:endParaRPr lang="cs-CZ" sz="1400" dirty="0">
              <a:latin typeface="Times New Roman"/>
              <a:cs typeface="Times New Roman"/>
            </a:endParaRPr>
          </a:p>
          <a:p>
            <a:pPr>
              <a:buNone/>
            </a:pPr>
            <a:r>
              <a:rPr lang="cs-CZ" sz="1600" b="0" dirty="0">
                <a:solidFill>
                  <a:srgbClr val="000000"/>
                </a:solidFill>
                <a:latin typeface="Times New Roman"/>
                <a:cs typeface="Times New Roman"/>
              </a:rPr>
              <a:t>•    V části projektů již proběhlo formální změnové řízení, jehož výsledkem byl posun dílčích milníků, úprava rozsahu nebo čerpání rozpočtových rezerv. U některých dalších projektů je již nyní avizováno riziko zpoždění u nadcházejících termínů, zejména v souvislosti s pozdější dostupností infrastruktury, než by bylo pro Program EZ potřebné, a rovněž kvůli omezené dostupnosti odborných kapacit pro připomínkování a finální akceptaci projektových výstupů.</a:t>
            </a:r>
            <a:endParaRPr lang="cs-CZ" sz="1400" dirty="0">
              <a:latin typeface="Times New Roman"/>
              <a:cs typeface="Times New Roman"/>
            </a:endParaRPr>
          </a:p>
          <a:p>
            <a:pPr>
              <a:buNone/>
            </a:pPr>
            <a:r>
              <a:rPr lang="cs-CZ" sz="1600" b="0" dirty="0">
                <a:solidFill>
                  <a:srgbClr val="000000"/>
                </a:solidFill>
                <a:latin typeface="Times New Roman"/>
                <a:cs typeface="Times New Roman"/>
              </a:rPr>
              <a:t>•    </a:t>
            </a:r>
            <a:r>
              <a:rPr lang="cs-CZ" sz="1600" b="0" i="0" u="none" strike="noStrike" dirty="0">
                <a:solidFill>
                  <a:srgbClr val="000000"/>
                </a:solidFill>
                <a:effectLst/>
                <a:latin typeface="Times New Roman"/>
                <a:cs typeface="Times New Roman"/>
              </a:rPr>
              <a:t>Čerpání podpory</a:t>
            </a:r>
            <a:r>
              <a:rPr lang="cs-CZ" sz="1600" b="0" dirty="0">
                <a:solidFill>
                  <a:srgbClr val="000000"/>
                </a:solidFill>
                <a:latin typeface="Times New Roman"/>
                <a:cs typeface="Times New Roman"/>
              </a:rPr>
              <a:t> </a:t>
            </a:r>
            <a:r>
              <a:rPr lang="cs-CZ" sz="1600" b="0" i="0" u="none" strike="noStrike" dirty="0">
                <a:solidFill>
                  <a:srgbClr val="000000"/>
                </a:solidFill>
                <a:effectLst/>
                <a:latin typeface="Times New Roman"/>
                <a:cs typeface="Times New Roman"/>
              </a:rPr>
              <a:t>z Národního plánu obnovy (NPO) je zajištěno a monitorováno</a:t>
            </a:r>
            <a:endParaRPr lang="cs-CZ" sz="1600" dirty="0">
              <a:latin typeface="Times New Roman"/>
              <a:cs typeface="Times New Roman"/>
            </a:endParaRPr>
          </a:p>
          <a:p>
            <a:pPr>
              <a:buNone/>
            </a:pPr>
            <a:r>
              <a:rPr lang="cs-CZ" sz="1600" b="0" dirty="0">
                <a:solidFill>
                  <a:schemeClr val="tx1"/>
                </a:solidFill>
                <a:latin typeface="Times New Roman"/>
                <a:cs typeface="Times New Roman"/>
              </a:rPr>
              <a:t>•    </a:t>
            </a:r>
            <a:r>
              <a:rPr lang="cs-CZ" sz="1600" b="0" dirty="0">
                <a:solidFill>
                  <a:srgbClr val="000000"/>
                </a:solidFill>
                <a:latin typeface="Times New Roman"/>
                <a:cs typeface="Times New Roman"/>
              </a:rPr>
              <a:t>Čerpání celkového rozpočtu ve výši 648,7 mil. CZK (bez DPH) je zajištěno </a:t>
            </a:r>
            <a:r>
              <a:rPr lang="cs-CZ" sz="1600" b="0" dirty="0">
                <a:solidFill>
                  <a:schemeClr val="tx1"/>
                </a:solidFill>
                <a:latin typeface="Times New Roman"/>
                <a:cs typeface="Times New Roman"/>
              </a:rPr>
              <a:t>jednotlivými </a:t>
            </a:r>
            <a:r>
              <a:rPr lang="cs-CZ" sz="1600" b="0" dirty="0">
                <a:solidFill>
                  <a:srgbClr val="000000"/>
                </a:solidFill>
                <a:latin typeface="Times New Roman"/>
                <a:cs typeface="Times New Roman"/>
              </a:rPr>
              <a:t>realizačními projekty</a:t>
            </a:r>
            <a:endParaRPr lang="cs-CZ" sz="1600" dirty="0">
              <a:latin typeface="Times New Roman"/>
              <a:cs typeface="Times New Roman"/>
            </a:endParaRPr>
          </a:p>
        </p:txBody>
      </p:sp>
      <p:sp>
        <p:nvSpPr>
          <p:cNvPr id="4" name="Slide Number Placeholder 3">
            <a:extLst>
              <a:ext uri="{FF2B5EF4-FFF2-40B4-BE49-F238E27FC236}">
                <a16:creationId xmlns:a16="http://schemas.microsoft.com/office/drawing/2014/main" id="{E353CBF5-04BA-E1A5-59EC-92144CE4DC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grpSp>
        <p:nvGrpSpPr>
          <p:cNvPr id="10" name="Group 4">
            <a:extLst>
              <a:ext uri="{FF2B5EF4-FFF2-40B4-BE49-F238E27FC236}">
                <a16:creationId xmlns:a16="http://schemas.microsoft.com/office/drawing/2014/main" id="{7437C0C9-D936-E636-0DF1-34AA48CE09F8}"/>
              </a:ext>
            </a:extLst>
          </p:cNvPr>
          <p:cNvGrpSpPr/>
          <p:nvPr/>
        </p:nvGrpSpPr>
        <p:grpSpPr>
          <a:xfrm>
            <a:off x="4966535" y="61472"/>
            <a:ext cx="6581595" cy="747741"/>
            <a:chOff x="0" y="0"/>
            <a:chExt cx="7627892" cy="866611"/>
          </a:xfrm>
        </p:grpSpPr>
        <p:pic>
          <p:nvPicPr>
            <p:cNvPr id="11" name="Picture 5" descr="A logo with blue and red arrows&#10;&#10;Description automatically generated">
              <a:extLst>
                <a:ext uri="{FF2B5EF4-FFF2-40B4-BE49-F238E27FC236}">
                  <a16:creationId xmlns:a16="http://schemas.microsoft.com/office/drawing/2014/main" id="{18E7FA9A-F697-396C-CBC2-354C6FF16C2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1045" y1="49576" x2="35795" y2="49212"/>
                          <a14:foregroundMark x1="45614" y1="45253" x2="57977" y2="44485"/>
                          <a14:foregroundMark x1="57977" y1="44485" x2="45136" y2="60970"/>
                          <a14:foregroundMark x1="45136" y1="60970" x2="75364" y2="59879"/>
                          <a14:foregroundMark x1="77795" y1="54990" x2="43273" y2="56081"/>
                          <a14:foregroundMark x1="43273" y1="56081" x2="52864" y2="42747"/>
                          <a14:foregroundMark x1="52864" y1="42747" x2="69568" y2="40566"/>
                          <a14:foregroundMark x1="84750" y1="58182" x2="61273" y2="41697"/>
                          <a14:foregroundMark x1="61273" y1="41697" x2="44545" y2="42545"/>
                          <a14:foregroundMark x1="44545" y1="42545" x2="44977" y2="61010"/>
                          <a14:foregroundMark x1="37909" y1="63838" x2="37909" y2="39232"/>
                          <a14:foregroundMark x1="37909" y1="39232" x2="50045" y2="29697"/>
                          <a14:foregroundMark x1="50045" y1="29697" x2="77568" y2="31071"/>
                          <a14:foregroundMark x1="77568" y1="31071" x2="86500" y2="75394"/>
                          <a14:foregroundMark x1="86500" y1="75394" x2="33273" y2="67030"/>
                          <a14:foregroundMark x1="52364" y1="52000" x2="69568" y2="53495"/>
                          <a14:foregroundMark x1="40227" y1="45616" x2="25864" y2="27354"/>
                          <a14:foregroundMark x1="25864" y1="27354" x2="14955" y2="34424"/>
                          <a14:foregroundMark x1="14955" y1="34424" x2="15000" y2="59677"/>
                          <a14:foregroundMark x1="15000" y1="59677" x2="40750" y2="66263"/>
                          <a14:foregroundMark x1="30955" y1="55960" x2="32114" y2="44889"/>
                          <a14:foregroundMark x1="32114" y1="44889" x2="35068" y2="50303"/>
                          <a14:foregroundMark x1="35068" y1="50303" x2="35273" y2="49737"/>
                          <a14:foregroundMark x1="28091" y1="51838" x2="24091" y2="49010"/>
                          <a14:foregroundMark x1="24091" y1="49010" x2="19136" y2="46949"/>
                          <a14:foregroundMark x1="25250" y1="42626" x2="25455" y2="56323"/>
                          <a14:foregroundMark x1="31795" y1="65495" x2="15341" y2="61778"/>
                          <a14:foregroundMark x1="15341" y1="61778" x2="30636" y2="66061"/>
                          <a14:foregroundMark x1="30636" y1="66061" x2="30636" y2="66061"/>
                          <a14:foregroundMark x1="30636" y1="66061" x2="19023" y2="64929"/>
                          <a14:foregroundMark x1="19023" y1="64929" x2="19023" y2="64929"/>
                          <a14:foregroundMark x1="81591" y1="60242" x2="81795" y2="48444"/>
                          <a14:foregroundMark x1="81795" y1="48444" x2="83795" y2="56323"/>
                        </a14:backgroundRemoval>
                      </a14:imgEffect>
                    </a14:imgLayer>
                  </a14:imgProps>
                </a:ext>
                <a:ext uri="{28A0092B-C50C-407E-A947-70E740481C1C}">
                  <a14:useLocalDpi xmlns:a14="http://schemas.microsoft.com/office/drawing/2010/main" val="0"/>
                </a:ext>
              </a:extLst>
            </a:blip>
            <a:srcRect l="8027" t="17725" r="14444" b="17995"/>
            <a:stretch/>
          </p:blipFill>
          <p:spPr>
            <a:xfrm>
              <a:off x="0" y="0"/>
              <a:ext cx="1858190" cy="866611"/>
            </a:xfrm>
            <a:prstGeom prst="rect">
              <a:avLst/>
            </a:prstGeom>
          </p:spPr>
        </p:pic>
        <p:pic>
          <p:nvPicPr>
            <p:cNvPr id="12" name="Grafický objekt 11">
              <a:extLst>
                <a:ext uri="{FF2B5EF4-FFF2-40B4-BE49-F238E27FC236}">
                  <a16:creationId xmlns:a16="http://schemas.microsoft.com/office/drawing/2014/main" id="{B8675434-C9FC-6528-302A-DBEFBBE851F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89755" y="146131"/>
              <a:ext cx="1722999" cy="574348"/>
            </a:xfrm>
            <a:prstGeom prst="rect">
              <a:avLst/>
            </a:prstGeom>
          </p:spPr>
        </p:pic>
        <p:pic>
          <p:nvPicPr>
            <p:cNvPr id="13" name="Obrázek 15">
              <a:extLst>
                <a:ext uri="{FF2B5EF4-FFF2-40B4-BE49-F238E27FC236}">
                  <a16:creationId xmlns:a16="http://schemas.microsoft.com/office/drawing/2014/main" id="{64C465AD-8980-68A6-08FF-49699175E1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8179" y="116031"/>
              <a:ext cx="2360785" cy="634549"/>
            </a:xfrm>
            <a:prstGeom prst="rect">
              <a:avLst/>
            </a:prstGeom>
          </p:spPr>
        </p:pic>
        <p:pic>
          <p:nvPicPr>
            <p:cNvPr id="14" name="Obrázek 47" descr="Obsah obrázku logo&#10;&#10;Popis byl vytvořen automaticky">
              <a:extLst>
                <a:ext uri="{FF2B5EF4-FFF2-40B4-BE49-F238E27FC236}">
                  <a16:creationId xmlns:a16="http://schemas.microsoft.com/office/drawing/2014/main" id="{E744672E-DB47-726F-6A00-E11820D319B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558" t="10656" r="12683" b="14821"/>
            <a:stretch/>
          </p:blipFill>
          <p:spPr>
            <a:xfrm>
              <a:off x="6223544" y="21351"/>
              <a:ext cx="1404348" cy="823909"/>
            </a:xfrm>
            <a:prstGeom prst="rect">
              <a:avLst/>
            </a:prstGeom>
          </p:spPr>
        </p:pic>
      </p:grpSp>
      <p:grpSp>
        <p:nvGrpSpPr>
          <p:cNvPr id="15" name="Skupina 14">
            <a:extLst>
              <a:ext uri="{FF2B5EF4-FFF2-40B4-BE49-F238E27FC236}">
                <a16:creationId xmlns:a16="http://schemas.microsoft.com/office/drawing/2014/main" id="{20A54892-17CB-1E43-3FFC-970962DBD614}"/>
              </a:ext>
            </a:extLst>
          </p:cNvPr>
          <p:cNvGrpSpPr/>
          <p:nvPr/>
        </p:nvGrpSpPr>
        <p:grpSpPr>
          <a:xfrm>
            <a:off x="612099" y="838867"/>
            <a:ext cx="10898001" cy="45719"/>
            <a:chOff x="0" y="0"/>
            <a:chExt cx="5716278" cy="72000"/>
          </a:xfrm>
        </p:grpSpPr>
        <p:sp>
          <p:nvSpPr>
            <p:cNvPr id="16" name="Obdélník 15">
              <a:extLst>
                <a:ext uri="{FF2B5EF4-FFF2-40B4-BE49-F238E27FC236}">
                  <a16:creationId xmlns:a16="http://schemas.microsoft.com/office/drawing/2014/main" id="{2C1204EC-65AD-6E1E-C664-C5DB412239A6}"/>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Obdélník 16">
              <a:extLst>
                <a:ext uri="{FF2B5EF4-FFF2-40B4-BE49-F238E27FC236}">
                  <a16:creationId xmlns:a16="http://schemas.microsoft.com/office/drawing/2014/main" id="{197B0E93-051A-8A66-4EB6-03FEBAF32073}"/>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Obdélník 17">
              <a:extLst>
                <a:ext uri="{FF2B5EF4-FFF2-40B4-BE49-F238E27FC236}">
                  <a16:creationId xmlns:a16="http://schemas.microsoft.com/office/drawing/2014/main" id="{747D1C1C-0060-F154-1A42-536BFBD9E77E}"/>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Obdélník 18">
              <a:extLst>
                <a:ext uri="{FF2B5EF4-FFF2-40B4-BE49-F238E27FC236}">
                  <a16:creationId xmlns:a16="http://schemas.microsoft.com/office/drawing/2014/main" id="{50482D2D-885B-D377-407F-8A18CBF4DFF8}"/>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810613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A549F-6063-7ECA-8C78-DBC35777A9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8EAC93-E43C-589B-7641-9741B0B71A56}"/>
              </a:ext>
            </a:extLst>
          </p:cNvPr>
          <p:cNvSpPr>
            <a:spLocks noGrp="1"/>
          </p:cNvSpPr>
          <p:nvPr>
            <p:ph type="title"/>
          </p:nvPr>
        </p:nvSpPr>
        <p:spPr>
          <a:xfrm>
            <a:off x="540000" y="374413"/>
            <a:ext cx="11088000" cy="747741"/>
          </a:xfrm>
        </p:spPr>
        <p:txBody>
          <a:bodyPr>
            <a:normAutofit/>
          </a:bodyPr>
          <a:lstStyle/>
          <a:p>
            <a:r>
              <a:rPr lang="cs-CZ" sz="2000"/>
              <a:t>2. Cíle a priority Programu EZ</a:t>
            </a:r>
            <a:endParaRPr lang="cs-CZ" sz="2000">
              <a:solidFill>
                <a:srgbClr val="FF0000"/>
              </a:solidFill>
            </a:endParaRPr>
          </a:p>
        </p:txBody>
      </p:sp>
      <p:sp>
        <p:nvSpPr>
          <p:cNvPr id="3" name="Content Placeholder 2">
            <a:extLst>
              <a:ext uri="{FF2B5EF4-FFF2-40B4-BE49-F238E27FC236}">
                <a16:creationId xmlns:a16="http://schemas.microsoft.com/office/drawing/2014/main" id="{05D5D211-7543-0EA6-BFA4-ED928232765C}"/>
              </a:ext>
            </a:extLst>
          </p:cNvPr>
          <p:cNvSpPr>
            <a:spLocks noGrp="1"/>
          </p:cNvSpPr>
          <p:nvPr>
            <p:ph idx="1"/>
          </p:nvPr>
        </p:nvSpPr>
        <p:spPr>
          <a:xfrm>
            <a:off x="612098" y="1220956"/>
            <a:ext cx="10633833" cy="4989840"/>
          </a:xfrm>
        </p:spPr>
        <p:txBody>
          <a:bodyPr vert="horz" lIns="91440" tIns="45720" rIns="91440" bIns="45720" rtlCol="0" anchor="t">
            <a:noAutofit/>
          </a:bodyPr>
          <a:lstStyle/>
          <a:p>
            <a:pPr>
              <a:lnSpc>
                <a:spcPct val="107000"/>
              </a:lnSpc>
              <a:spcAft>
                <a:spcPts val="800"/>
              </a:spcAft>
              <a:buNone/>
            </a:pPr>
            <a:r>
              <a:rPr lang="cs-CZ" sz="1800" b="1">
                <a:effectLst/>
                <a:latin typeface="Calibri"/>
                <a:ea typeface="Times New Roman" panose="02020603050405020304" pitchFamily="18" charset="0"/>
                <a:cs typeface="Times New Roman"/>
              </a:rPr>
              <a:t>Hlavní cíl Programu:</a:t>
            </a:r>
            <a:endParaRPr lang="cs-CZ" sz="1800">
              <a:effectLst/>
              <a:latin typeface="Calibri"/>
              <a:ea typeface="Times New Roman" panose="02020603050405020304" pitchFamily="18" charset="0"/>
              <a:cs typeface="Times New Roman"/>
            </a:endParaRPr>
          </a:p>
          <a:p>
            <a:pPr>
              <a:lnSpc>
                <a:spcPct val="107000"/>
              </a:lnSpc>
              <a:spcAft>
                <a:spcPts val="800"/>
              </a:spcAft>
              <a:buNone/>
            </a:pPr>
            <a:r>
              <a:rPr lang="cs-CZ">
                <a:effectLst/>
                <a:latin typeface="Calibri"/>
                <a:ea typeface="Times New Roman" panose="02020603050405020304" pitchFamily="18" charset="0"/>
                <a:cs typeface="Times New Roman"/>
              </a:rPr>
              <a:t>Elektronizace zdravotnictví má za cíl digitalizovat zdravotní péči a vytvořit podmínky pro efektivní součinnost mezi MZČR, lékaři, pojišťovnami a odborníky z různých oborů pro zjednodušení a zkvalitnění života společnosti.</a:t>
            </a:r>
          </a:p>
          <a:p>
            <a:pPr>
              <a:lnSpc>
                <a:spcPct val="107000"/>
              </a:lnSpc>
              <a:spcAft>
                <a:spcPts val="800"/>
              </a:spcAft>
              <a:buNone/>
            </a:pPr>
            <a:r>
              <a:rPr lang="cs-CZ">
                <a:effectLst/>
                <a:latin typeface="Calibri"/>
                <a:ea typeface="Times New Roman" panose="02020603050405020304" pitchFamily="18" charset="0"/>
                <a:cs typeface="Times New Roman"/>
              </a:rPr>
              <a:t>MZČR realizuje skupiny projektů financovaných v rámci Národního plánu obnovy, který využívá zdroje z evropského Nástroje pro oživení a odolnost, s cílem naplnění povinností zákona č. 325/2021 Sb. a budováním služeb elektronického zdravotnictví. </a:t>
            </a:r>
          </a:p>
          <a:p>
            <a:pPr>
              <a:lnSpc>
                <a:spcPct val="107000"/>
              </a:lnSpc>
              <a:spcAft>
                <a:spcPts val="800"/>
              </a:spcAft>
              <a:buNone/>
            </a:pPr>
            <a:r>
              <a:rPr lang="cs-CZ" sz="1800" b="1">
                <a:effectLst/>
                <a:latin typeface="Calibri"/>
                <a:ea typeface="Times New Roman" panose="02020603050405020304" pitchFamily="18" charset="0"/>
                <a:cs typeface="Times New Roman"/>
              </a:rPr>
              <a:t> V rámci Programu EZ byly vytyčeny tyto hlavní priority:</a:t>
            </a:r>
            <a:endParaRPr lang="cs-CZ" sz="1800">
              <a:effectLst/>
              <a:latin typeface="Calibri"/>
              <a:ea typeface="Times New Roman" panose="02020603050405020304" pitchFamily="18" charset="0"/>
              <a:cs typeface="Times New Roman"/>
            </a:endParaRPr>
          </a:p>
          <a:p>
            <a:pPr marL="342900" lvl="0" indent="-342900">
              <a:lnSpc>
                <a:spcPct val="115000"/>
              </a:lnSpc>
              <a:spcAft>
                <a:spcPts val="800"/>
              </a:spcAft>
              <a:buFont typeface="Arial" panose="020B0604020202020204" pitchFamily="34" charset="0"/>
              <a:buChar char="•"/>
            </a:pPr>
            <a:r>
              <a:rPr lang="cs-CZ" sz="1400">
                <a:effectLst/>
                <a:latin typeface="Calibri"/>
                <a:ea typeface="Times New Roman" panose="02020603050405020304" pitchFamily="18" charset="0"/>
                <a:cs typeface="Times New Roman"/>
              </a:rPr>
              <a:t>Vytvořit či modifikovat autoritativní registry, které budou sloužit k identifikaci osob a k udržování všech relevantních informací</a:t>
            </a:r>
          </a:p>
          <a:p>
            <a:pPr marL="342900" lvl="0" indent="-342900">
              <a:lnSpc>
                <a:spcPct val="115000"/>
              </a:lnSpc>
              <a:spcAft>
                <a:spcPts val="800"/>
              </a:spcAft>
              <a:buFont typeface="Arial" panose="020B0604020202020204" pitchFamily="34" charset="0"/>
              <a:buChar char="•"/>
            </a:pPr>
            <a:r>
              <a:rPr lang="cs-CZ" sz="1400">
                <a:effectLst/>
                <a:latin typeface="Calibri"/>
                <a:ea typeface="Times New Roman" panose="02020603050405020304" pitchFamily="18" charset="0"/>
                <a:cs typeface="Times New Roman"/>
              </a:rPr>
              <a:t>Vybudovat základní infrastrukturu pro vytvoření a správu elektronické identity a pro bezpečné sdílení informací</a:t>
            </a:r>
          </a:p>
          <a:p>
            <a:pPr marL="342900" lvl="0" indent="-342900">
              <a:lnSpc>
                <a:spcPct val="115000"/>
              </a:lnSpc>
              <a:spcAft>
                <a:spcPts val="800"/>
              </a:spcAft>
              <a:buFont typeface="Arial" panose="020B0604020202020204" pitchFamily="34" charset="0"/>
              <a:buChar char="•"/>
            </a:pPr>
            <a:r>
              <a:rPr lang="cs-CZ" sz="1400">
                <a:effectLst/>
                <a:latin typeface="Calibri"/>
                <a:ea typeface="Times New Roman" panose="02020603050405020304" pitchFamily="18" charset="0"/>
                <a:cs typeface="Times New Roman"/>
              </a:rPr>
              <a:t>Vytvoření balíku nových služeb elektronického zdravotnictví a přístup k nim skrze definovaný portál v souladu s principy eGovernmentu</a:t>
            </a:r>
          </a:p>
          <a:p>
            <a:pPr marL="342900" lvl="0" indent="-342900">
              <a:lnSpc>
                <a:spcPct val="115000"/>
              </a:lnSpc>
              <a:spcAft>
                <a:spcPts val="800"/>
              </a:spcAft>
              <a:buFont typeface="Arial" panose="020B0604020202020204" pitchFamily="34" charset="0"/>
              <a:buChar char="•"/>
            </a:pPr>
            <a:r>
              <a:rPr lang="cs-CZ" sz="1400">
                <a:effectLst/>
                <a:latin typeface="Calibri"/>
                <a:ea typeface="Times New Roman" panose="02020603050405020304" pitchFamily="18" charset="0"/>
                <a:cs typeface="Times New Roman"/>
              </a:rPr>
              <a:t>Zajistit podporu rozvoje interoperability v souladu s Evropským rámcem interoperability pro elektronické zdravotnictví</a:t>
            </a:r>
          </a:p>
          <a:p>
            <a:pPr marL="342900" lvl="0" indent="-342900">
              <a:lnSpc>
                <a:spcPct val="115000"/>
              </a:lnSpc>
              <a:spcAft>
                <a:spcPts val="800"/>
              </a:spcAft>
              <a:buFont typeface="Arial" panose="020B0604020202020204" pitchFamily="34" charset="0"/>
              <a:buChar char="•"/>
            </a:pPr>
            <a:r>
              <a:rPr lang="cs-CZ" sz="1400">
                <a:effectLst/>
                <a:latin typeface="Calibri"/>
                <a:ea typeface="Times New Roman" panose="02020603050405020304" pitchFamily="18" charset="0"/>
                <a:cs typeface="Times New Roman"/>
              </a:rPr>
              <a:t>Zajistit kybernetickou bezpečnost resortní infrastruktury v souladu se zákonem č. 181/2014 Sb., o kybernetické bezpečnosti</a:t>
            </a:r>
          </a:p>
          <a:p>
            <a:pPr marL="342900" indent="-342900">
              <a:lnSpc>
                <a:spcPct val="114999"/>
              </a:lnSpc>
              <a:spcAft>
                <a:spcPts val="800"/>
              </a:spcAft>
            </a:pPr>
            <a:r>
              <a:rPr lang="cs-CZ" sz="1400">
                <a:latin typeface="Calibri"/>
                <a:cs typeface="Times New Roman"/>
              </a:rPr>
              <a:t>Zajistit udržitelnost realizovaných NPO projektů po skončení jejich financování ze strany EU</a:t>
            </a:r>
          </a:p>
        </p:txBody>
      </p:sp>
      <p:sp>
        <p:nvSpPr>
          <p:cNvPr id="4" name="Slide Number Placeholder 3">
            <a:extLst>
              <a:ext uri="{FF2B5EF4-FFF2-40B4-BE49-F238E27FC236}">
                <a16:creationId xmlns:a16="http://schemas.microsoft.com/office/drawing/2014/main" id="{342A61A5-B290-C165-A684-9339ABB782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grpSp>
        <p:nvGrpSpPr>
          <p:cNvPr id="10" name="Group 4">
            <a:extLst>
              <a:ext uri="{FF2B5EF4-FFF2-40B4-BE49-F238E27FC236}">
                <a16:creationId xmlns:a16="http://schemas.microsoft.com/office/drawing/2014/main" id="{2CBC4527-F59E-B4B4-6100-E417872E4AA1}"/>
              </a:ext>
            </a:extLst>
          </p:cNvPr>
          <p:cNvGrpSpPr/>
          <p:nvPr/>
        </p:nvGrpSpPr>
        <p:grpSpPr>
          <a:xfrm>
            <a:off x="4966535" y="61472"/>
            <a:ext cx="6581595" cy="747741"/>
            <a:chOff x="0" y="0"/>
            <a:chExt cx="7627892" cy="866611"/>
          </a:xfrm>
        </p:grpSpPr>
        <p:pic>
          <p:nvPicPr>
            <p:cNvPr id="11" name="Picture 5" descr="A logo with blue and red arrows&#10;&#10;Description automatically generated">
              <a:extLst>
                <a:ext uri="{FF2B5EF4-FFF2-40B4-BE49-F238E27FC236}">
                  <a16:creationId xmlns:a16="http://schemas.microsoft.com/office/drawing/2014/main" id="{25428145-4B93-621A-E3B5-A9C88FFF31F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1045" y1="49576" x2="35795" y2="49212"/>
                          <a14:foregroundMark x1="45614" y1="45253" x2="57977" y2="44485"/>
                          <a14:foregroundMark x1="57977" y1="44485" x2="45136" y2="60970"/>
                          <a14:foregroundMark x1="45136" y1="60970" x2="75364" y2="59879"/>
                          <a14:foregroundMark x1="77795" y1="54990" x2="43273" y2="56081"/>
                          <a14:foregroundMark x1="43273" y1="56081" x2="52864" y2="42747"/>
                          <a14:foregroundMark x1="52864" y1="42747" x2="69568" y2="40566"/>
                          <a14:foregroundMark x1="84750" y1="58182" x2="61273" y2="41697"/>
                          <a14:foregroundMark x1="61273" y1="41697" x2="44545" y2="42545"/>
                          <a14:foregroundMark x1="44545" y1="42545" x2="44977" y2="61010"/>
                          <a14:foregroundMark x1="37909" y1="63838" x2="37909" y2="39232"/>
                          <a14:foregroundMark x1="37909" y1="39232" x2="50045" y2="29697"/>
                          <a14:foregroundMark x1="50045" y1="29697" x2="77568" y2="31071"/>
                          <a14:foregroundMark x1="77568" y1="31071" x2="86500" y2="75394"/>
                          <a14:foregroundMark x1="86500" y1="75394" x2="33273" y2="67030"/>
                          <a14:foregroundMark x1="52364" y1="52000" x2="69568" y2="53495"/>
                          <a14:foregroundMark x1="40227" y1="45616" x2="25864" y2="27354"/>
                          <a14:foregroundMark x1="25864" y1="27354" x2="14955" y2="34424"/>
                          <a14:foregroundMark x1="14955" y1="34424" x2="15000" y2="59677"/>
                          <a14:foregroundMark x1="15000" y1="59677" x2="40750" y2="66263"/>
                          <a14:foregroundMark x1="30955" y1="55960" x2="32114" y2="44889"/>
                          <a14:foregroundMark x1="32114" y1="44889" x2="35068" y2="50303"/>
                          <a14:foregroundMark x1="35068" y1="50303" x2="35273" y2="49737"/>
                          <a14:foregroundMark x1="28091" y1="51838" x2="24091" y2="49010"/>
                          <a14:foregroundMark x1="24091" y1="49010" x2="19136" y2="46949"/>
                          <a14:foregroundMark x1="25250" y1="42626" x2="25455" y2="56323"/>
                          <a14:foregroundMark x1="31795" y1="65495" x2="15341" y2="61778"/>
                          <a14:foregroundMark x1="15341" y1="61778" x2="30636" y2="66061"/>
                          <a14:foregroundMark x1="30636" y1="66061" x2="30636" y2="66061"/>
                          <a14:foregroundMark x1="30636" y1="66061" x2="19023" y2="64929"/>
                          <a14:foregroundMark x1="19023" y1="64929" x2="19023" y2="64929"/>
                          <a14:foregroundMark x1="81591" y1="60242" x2="81795" y2="48444"/>
                          <a14:foregroundMark x1="81795" y1="48444" x2="83795" y2="56323"/>
                        </a14:backgroundRemoval>
                      </a14:imgEffect>
                    </a14:imgLayer>
                  </a14:imgProps>
                </a:ext>
                <a:ext uri="{28A0092B-C50C-407E-A947-70E740481C1C}">
                  <a14:useLocalDpi xmlns:a14="http://schemas.microsoft.com/office/drawing/2010/main" val="0"/>
                </a:ext>
              </a:extLst>
            </a:blip>
            <a:srcRect l="8027" t="17725" r="14444" b="17995"/>
            <a:stretch/>
          </p:blipFill>
          <p:spPr>
            <a:xfrm>
              <a:off x="0" y="0"/>
              <a:ext cx="1858190" cy="866611"/>
            </a:xfrm>
            <a:prstGeom prst="rect">
              <a:avLst/>
            </a:prstGeom>
          </p:spPr>
        </p:pic>
        <p:pic>
          <p:nvPicPr>
            <p:cNvPr id="12" name="Grafický objekt 11">
              <a:extLst>
                <a:ext uri="{FF2B5EF4-FFF2-40B4-BE49-F238E27FC236}">
                  <a16:creationId xmlns:a16="http://schemas.microsoft.com/office/drawing/2014/main" id="{521EBA51-A6E6-3462-AC2C-C0BEA54442A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89755" y="146131"/>
              <a:ext cx="1722999" cy="574348"/>
            </a:xfrm>
            <a:prstGeom prst="rect">
              <a:avLst/>
            </a:prstGeom>
          </p:spPr>
        </p:pic>
        <p:pic>
          <p:nvPicPr>
            <p:cNvPr id="13" name="Obrázek 15">
              <a:extLst>
                <a:ext uri="{FF2B5EF4-FFF2-40B4-BE49-F238E27FC236}">
                  <a16:creationId xmlns:a16="http://schemas.microsoft.com/office/drawing/2014/main" id="{ECE01490-55D2-FD5D-D142-2FFD412F6A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8179" y="116031"/>
              <a:ext cx="2360785" cy="634549"/>
            </a:xfrm>
            <a:prstGeom prst="rect">
              <a:avLst/>
            </a:prstGeom>
          </p:spPr>
        </p:pic>
        <p:pic>
          <p:nvPicPr>
            <p:cNvPr id="14" name="Obrázek 47" descr="Obsah obrázku logo&#10;&#10;Popis byl vytvořen automaticky">
              <a:extLst>
                <a:ext uri="{FF2B5EF4-FFF2-40B4-BE49-F238E27FC236}">
                  <a16:creationId xmlns:a16="http://schemas.microsoft.com/office/drawing/2014/main" id="{056F78E8-1C50-1ADD-5854-5F46A1AE0E1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558" t="10656" r="12683" b="14821"/>
            <a:stretch/>
          </p:blipFill>
          <p:spPr>
            <a:xfrm>
              <a:off x="6223544" y="21351"/>
              <a:ext cx="1404348" cy="823909"/>
            </a:xfrm>
            <a:prstGeom prst="rect">
              <a:avLst/>
            </a:prstGeom>
          </p:spPr>
        </p:pic>
      </p:grpSp>
      <p:grpSp>
        <p:nvGrpSpPr>
          <p:cNvPr id="15" name="Skupina 14">
            <a:extLst>
              <a:ext uri="{FF2B5EF4-FFF2-40B4-BE49-F238E27FC236}">
                <a16:creationId xmlns:a16="http://schemas.microsoft.com/office/drawing/2014/main" id="{7BDF436D-5024-E30A-7EC6-6C6C956C4667}"/>
              </a:ext>
            </a:extLst>
          </p:cNvPr>
          <p:cNvGrpSpPr/>
          <p:nvPr/>
        </p:nvGrpSpPr>
        <p:grpSpPr>
          <a:xfrm>
            <a:off x="612099" y="838867"/>
            <a:ext cx="10898001" cy="45719"/>
            <a:chOff x="0" y="0"/>
            <a:chExt cx="5716278" cy="72000"/>
          </a:xfrm>
        </p:grpSpPr>
        <p:sp>
          <p:nvSpPr>
            <p:cNvPr id="16" name="Obdélník 15">
              <a:extLst>
                <a:ext uri="{FF2B5EF4-FFF2-40B4-BE49-F238E27FC236}">
                  <a16:creationId xmlns:a16="http://schemas.microsoft.com/office/drawing/2014/main" id="{CF5937AE-2BF7-9CDE-DE14-E127D90E3AB5}"/>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Obdélník 16">
              <a:extLst>
                <a:ext uri="{FF2B5EF4-FFF2-40B4-BE49-F238E27FC236}">
                  <a16:creationId xmlns:a16="http://schemas.microsoft.com/office/drawing/2014/main" id="{735EC3E2-FC32-7745-4890-865E443A9CB6}"/>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Obdélník 17">
              <a:extLst>
                <a:ext uri="{FF2B5EF4-FFF2-40B4-BE49-F238E27FC236}">
                  <a16:creationId xmlns:a16="http://schemas.microsoft.com/office/drawing/2014/main" id="{19CD7955-E666-AE44-AE68-6703CEC8901F}"/>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Obdélník 18">
              <a:extLst>
                <a:ext uri="{FF2B5EF4-FFF2-40B4-BE49-F238E27FC236}">
                  <a16:creationId xmlns:a16="http://schemas.microsoft.com/office/drawing/2014/main" id="{B114A9A7-0704-17AA-73B1-5A1264D8383D}"/>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559633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216A7-70BE-DF37-C490-B665604A7DDA}"/>
              </a:ext>
            </a:extLst>
          </p:cNvPr>
          <p:cNvSpPr>
            <a:spLocks noGrp="1"/>
          </p:cNvSpPr>
          <p:nvPr>
            <p:ph type="title"/>
          </p:nvPr>
        </p:nvSpPr>
        <p:spPr>
          <a:xfrm>
            <a:off x="540000" y="365125"/>
            <a:ext cx="11088000" cy="425665"/>
          </a:xfrm>
        </p:spPr>
        <p:txBody>
          <a:bodyPr>
            <a:normAutofit/>
          </a:bodyPr>
          <a:lstStyle/>
          <a:p>
            <a:r>
              <a:rPr lang="cs-CZ" sz="2000">
                <a:latin typeface="Century Gothic"/>
              </a:rPr>
              <a:t>Řídící struktura Programu EZ</a:t>
            </a:r>
            <a:endParaRPr lang="cs-CZ" sz="2000"/>
          </a:p>
        </p:txBody>
      </p:sp>
      <p:sp>
        <p:nvSpPr>
          <p:cNvPr id="4" name="Slide Number Placeholder 3">
            <a:extLst>
              <a:ext uri="{FF2B5EF4-FFF2-40B4-BE49-F238E27FC236}">
                <a16:creationId xmlns:a16="http://schemas.microsoft.com/office/drawing/2014/main" id="{1FB0768E-94B0-C53F-1DC1-F650C2D004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E54D3-D00C-4F51-80A7-9147D6EFBB5C}" type="slidenum">
              <a:rPr kumimoji="0" lang="cs-CZ" sz="1200" b="0" i="0" u="none" strike="noStrike" kern="1200" cap="none" spc="0" normalizeH="0" baseline="0" noProof="0" smtClean="0">
                <a:ln>
                  <a:noFill/>
                </a:ln>
                <a:solidFill>
                  <a:srgbClr val="003A63"/>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cs-CZ" sz="1200" b="0" i="0" u="none" strike="noStrike" kern="1200" cap="none" spc="0" normalizeH="0" baseline="0" noProof="0">
              <a:ln>
                <a:noFill/>
              </a:ln>
              <a:solidFill>
                <a:srgbClr val="003A63"/>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797B2660-B92E-AD17-90F8-9C840FF708D7}"/>
              </a:ext>
            </a:extLst>
          </p:cNvPr>
          <p:cNvSpPr txBox="1"/>
          <p:nvPr/>
        </p:nvSpPr>
        <p:spPr>
          <a:xfrm>
            <a:off x="3935359" y="1824006"/>
            <a:ext cx="3331361" cy="600164"/>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003A63"/>
                </a:solidFill>
                <a:effectLst/>
                <a:uLnTx/>
                <a:uFillTx/>
                <a:latin typeface="Century Gothic"/>
                <a:ea typeface="+mn-ea"/>
                <a:cs typeface="+mn-cs"/>
              </a:rPr>
              <a:t>Řídící výbor / Porada vedení MZ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1" i="0" u="none" strike="noStrike" kern="1200" cap="none" spc="0" normalizeH="0" baseline="0" noProof="0">
                <a:ln>
                  <a:noFill/>
                </a:ln>
                <a:solidFill>
                  <a:srgbClr val="003A63"/>
                </a:solidFill>
                <a:effectLst/>
                <a:uLnTx/>
                <a:uFillTx/>
                <a:latin typeface="Century Gothic"/>
                <a:ea typeface="+mn-ea"/>
                <a:cs typeface="+mn-cs"/>
              </a:rPr>
              <a:t>-ŘV  1x za čtvrtletí,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1" i="0" u="none" strike="noStrike" kern="1200" cap="none" spc="0" normalizeH="0" baseline="0" noProof="0">
                <a:ln>
                  <a:noFill/>
                </a:ln>
                <a:solidFill>
                  <a:srgbClr val="003A63"/>
                </a:solidFill>
                <a:effectLst/>
                <a:uLnTx/>
                <a:uFillTx/>
                <a:latin typeface="Century Gothic"/>
                <a:ea typeface="+mn-ea"/>
                <a:cs typeface="+mn-cs"/>
              </a:rPr>
              <a:t>- report o stavu měsíčně na Poradu vedení MZ</a:t>
            </a:r>
          </a:p>
        </p:txBody>
      </p:sp>
      <p:sp>
        <p:nvSpPr>
          <p:cNvPr id="28" name="TextBox 27">
            <a:extLst>
              <a:ext uri="{FF2B5EF4-FFF2-40B4-BE49-F238E27FC236}">
                <a16:creationId xmlns:a16="http://schemas.microsoft.com/office/drawing/2014/main" id="{3C0F9B4C-134D-721C-8C5B-F861C8C8451B}"/>
              </a:ext>
            </a:extLst>
          </p:cNvPr>
          <p:cNvSpPr txBox="1"/>
          <p:nvPr/>
        </p:nvSpPr>
        <p:spPr>
          <a:xfrm>
            <a:off x="3935359" y="4005551"/>
            <a:ext cx="1963999" cy="430887"/>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003A63"/>
                </a:solidFill>
                <a:effectLst/>
                <a:uLnTx/>
                <a:uFillTx/>
                <a:latin typeface="Century Gothic"/>
                <a:ea typeface="+mn-ea"/>
                <a:cs typeface="+mn-cs"/>
              </a:rPr>
              <a:t>Výkonné výbory se schází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003A63"/>
                </a:solidFill>
                <a:effectLst/>
                <a:uLnTx/>
                <a:uFillTx/>
                <a:latin typeface="Century Gothic"/>
                <a:ea typeface="+mn-ea"/>
                <a:cs typeface="+mn-cs"/>
              </a:rPr>
              <a:t>najednou </a:t>
            </a:r>
            <a:r>
              <a:rPr kumimoji="0" lang="cs-CZ" sz="1100" b="1" i="0" u="none" strike="noStrike" kern="1200" cap="none" spc="0" normalizeH="0" baseline="0" noProof="0">
                <a:ln>
                  <a:noFill/>
                </a:ln>
                <a:solidFill>
                  <a:srgbClr val="003A63"/>
                </a:solidFill>
                <a:effectLst/>
                <a:uLnTx/>
                <a:uFillTx/>
                <a:latin typeface="Century Gothic"/>
                <a:ea typeface="+mn-ea"/>
                <a:cs typeface="+mn-cs"/>
              </a:rPr>
              <a:t>1x týdně</a:t>
            </a:r>
          </a:p>
        </p:txBody>
      </p:sp>
      <p:sp>
        <p:nvSpPr>
          <p:cNvPr id="38" name="TextBox 37">
            <a:extLst>
              <a:ext uri="{FF2B5EF4-FFF2-40B4-BE49-F238E27FC236}">
                <a16:creationId xmlns:a16="http://schemas.microsoft.com/office/drawing/2014/main" id="{8986A2CD-BECE-4A20-4626-FAE2A1E1920D}"/>
              </a:ext>
            </a:extLst>
          </p:cNvPr>
          <p:cNvSpPr txBox="1"/>
          <p:nvPr/>
        </p:nvSpPr>
        <p:spPr>
          <a:xfrm>
            <a:off x="3935359" y="5586909"/>
            <a:ext cx="1625766" cy="430887"/>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003A63"/>
                </a:solidFill>
                <a:effectLst/>
                <a:uLnTx/>
                <a:uFillTx/>
                <a:latin typeface="Century Gothic"/>
                <a:ea typeface="+mn-ea"/>
                <a:cs typeface="+mn-cs"/>
              </a:rPr>
              <a:t>Projektové výbory se </a:t>
            </a:r>
            <a:br>
              <a:rPr kumimoji="0" lang="cs-CZ" sz="1100" b="0" i="0" u="none" strike="noStrike" kern="1200" cap="none" spc="0" normalizeH="0" baseline="0" noProof="0">
                <a:ln>
                  <a:noFill/>
                </a:ln>
                <a:solidFill>
                  <a:srgbClr val="003A63"/>
                </a:solidFill>
                <a:effectLst/>
                <a:uLnTx/>
                <a:uFillTx/>
                <a:latin typeface="Century Gothic"/>
                <a:ea typeface="+mn-ea"/>
                <a:cs typeface="+mn-cs"/>
              </a:rPr>
            </a:br>
            <a:r>
              <a:rPr kumimoji="0" lang="cs-CZ" sz="1100" b="0" i="0" u="none" strike="noStrike" kern="1200" cap="none" spc="0" normalizeH="0" baseline="0" noProof="0">
                <a:ln>
                  <a:noFill/>
                </a:ln>
                <a:solidFill>
                  <a:srgbClr val="003A63"/>
                </a:solidFill>
                <a:effectLst/>
                <a:uLnTx/>
                <a:uFillTx/>
                <a:latin typeface="Century Gothic"/>
                <a:ea typeface="+mn-ea"/>
                <a:cs typeface="+mn-cs"/>
              </a:rPr>
              <a:t>schází </a:t>
            </a:r>
            <a:r>
              <a:rPr kumimoji="0" lang="cs-CZ" sz="1100" b="1" i="0" u="none" strike="noStrike" kern="1200" cap="none" spc="0" normalizeH="0" baseline="0" noProof="0">
                <a:ln>
                  <a:noFill/>
                </a:ln>
                <a:solidFill>
                  <a:srgbClr val="003A63"/>
                </a:solidFill>
                <a:effectLst/>
                <a:uLnTx/>
                <a:uFillTx/>
                <a:latin typeface="Century Gothic"/>
                <a:ea typeface="+mn-ea"/>
                <a:cs typeface="+mn-cs"/>
              </a:rPr>
              <a:t>1x týdně</a:t>
            </a:r>
          </a:p>
        </p:txBody>
      </p:sp>
      <p:grpSp>
        <p:nvGrpSpPr>
          <p:cNvPr id="53" name="Group 52">
            <a:extLst>
              <a:ext uri="{FF2B5EF4-FFF2-40B4-BE49-F238E27FC236}">
                <a16:creationId xmlns:a16="http://schemas.microsoft.com/office/drawing/2014/main" id="{167CFFAE-EFDD-3C4C-63BB-F8FF337AE291}"/>
              </a:ext>
            </a:extLst>
          </p:cNvPr>
          <p:cNvGrpSpPr/>
          <p:nvPr/>
        </p:nvGrpSpPr>
        <p:grpSpPr>
          <a:xfrm>
            <a:off x="3892768" y="1235366"/>
            <a:ext cx="2077122" cy="385863"/>
            <a:chOff x="2746802" y="1228612"/>
            <a:chExt cx="2077122" cy="385863"/>
          </a:xfrm>
        </p:grpSpPr>
        <p:sp>
          <p:nvSpPr>
            <p:cNvPr id="19" name="TextBox 18">
              <a:extLst>
                <a:ext uri="{FF2B5EF4-FFF2-40B4-BE49-F238E27FC236}">
                  <a16:creationId xmlns:a16="http://schemas.microsoft.com/office/drawing/2014/main" id="{BF5B8A98-2CD3-AE96-761E-BC3114384D61}"/>
                </a:ext>
              </a:extLst>
            </p:cNvPr>
            <p:cNvSpPr txBox="1"/>
            <p:nvPr/>
          </p:nvSpPr>
          <p:spPr>
            <a:xfrm>
              <a:off x="3135641" y="1267656"/>
              <a:ext cx="1688283" cy="307777"/>
            </a:xfrm>
            <a:prstGeom prst="rect">
              <a:avLst/>
            </a:prstGeom>
            <a:solidFill>
              <a:schemeClr val="tx2"/>
            </a:solid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a:ln>
                    <a:noFill/>
                  </a:ln>
                  <a:solidFill>
                    <a:srgbClr val="FFFFFF"/>
                  </a:solidFill>
                  <a:effectLst/>
                  <a:uLnTx/>
                  <a:uFillTx/>
                  <a:latin typeface="Century Gothic"/>
                  <a:ea typeface="+mn-ea"/>
                  <a:cs typeface="+mn-cs"/>
                </a:rPr>
                <a:t>Frekvence schůzí</a:t>
              </a:r>
            </a:p>
          </p:txBody>
        </p:sp>
        <p:sp>
          <p:nvSpPr>
            <p:cNvPr id="40" name="Rectangle 39">
              <a:extLst>
                <a:ext uri="{FF2B5EF4-FFF2-40B4-BE49-F238E27FC236}">
                  <a16:creationId xmlns:a16="http://schemas.microsoft.com/office/drawing/2014/main" id="{3A5750A3-DE9F-90EE-094A-D89A6AD3F855}"/>
                </a:ext>
              </a:extLst>
            </p:cNvPr>
            <p:cNvSpPr/>
            <p:nvPr/>
          </p:nvSpPr>
          <p:spPr>
            <a:xfrm>
              <a:off x="2746802" y="1228612"/>
              <a:ext cx="385863" cy="385863"/>
            </a:xfrm>
            <a:prstGeom prst="rect">
              <a:avLst/>
            </a:prstGeom>
            <a:solidFill>
              <a:srgbClr val="FFFFFF"/>
            </a:solidFill>
            <a:ln w="1270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50" name="Graphic 49" descr="Stopwatch 66% with solid fill">
              <a:extLst>
                <a:ext uri="{FF2B5EF4-FFF2-40B4-BE49-F238E27FC236}">
                  <a16:creationId xmlns:a16="http://schemas.microsoft.com/office/drawing/2014/main" id="{E20184BA-63B3-C726-18DF-C87BB31EE14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8549" y="1244915"/>
              <a:ext cx="362368" cy="362368"/>
            </a:xfrm>
            <a:prstGeom prst="rect">
              <a:avLst/>
            </a:prstGeom>
          </p:spPr>
        </p:pic>
      </p:grpSp>
      <p:sp>
        <p:nvSpPr>
          <p:cNvPr id="35" name="TextBox 34">
            <a:extLst>
              <a:ext uri="{FF2B5EF4-FFF2-40B4-BE49-F238E27FC236}">
                <a16:creationId xmlns:a16="http://schemas.microsoft.com/office/drawing/2014/main" id="{18121AEF-4ABA-F023-4ABE-FB58D9761E5E}"/>
              </a:ext>
            </a:extLst>
          </p:cNvPr>
          <p:cNvSpPr txBox="1"/>
          <p:nvPr/>
        </p:nvSpPr>
        <p:spPr>
          <a:xfrm>
            <a:off x="7225311" y="1824006"/>
            <a:ext cx="4528967" cy="60016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100" b="1" i="0" u="none" strike="noStrike" kern="1200" cap="none" spc="0" normalizeH="0" baseline="0" noProof="0">
                <a:ln>
                  <a:noFill/>
                </a:ln>
                <a:solidFill>
                  <a:srgbClr val="003A63"/>
                </a:solidFill>
                <a:effectLst/>
                <a:uLnTx/>
                <a:uFillTx/>
                <a:latin typeface="Century Gothic"/>
                <a:ea typeface="+mn-ea"/>
                <a:cs typeface="+mn-cs"/>
              </a:rPr>
              <a:t>Přijímá a deleguje opatření </a:t>
            </a:r>
            <a:r>
              <a:rPr kumimoji="0" lang="cs-CZ" sz="1100" b="0" i="0" u="none" strike="noStrike" kern="1200" cap="none" spc="0" normalizeH="0" baseline="0" noProof="0">
                <a:ln>
                  <a:noFill/>
                </a:ln>
                <a:solidFill>
                  <a:srgbClr val="003A63"/>
                </a:solidFill>
                <a:effectLst/>
                <a:uLnTx/>
                <a:uFillTx/>
                <a:latin typeface="Century Gothic"/>
                <a:ea typeface="+mn-ea"/>
                <a:cs typeface="+mn-cs"/>
              </a:rPr>
              <a:t>k dosažení plánovaných cílů</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100" b="1" i="0" u="none" strike="noStrike" kern="1200" cap="none" spc="0" normalizeH="0" baseline="0" noProof="0">
                <a:ln>
                  <a:noFill/>
                </a:ln>
                <a:solidFill>
                  <a:srgbClr val="003A63"/>
                </a:solidFill>
                <a:effectLst/>
                <a:uLnTx/>
                <a:uFillTx/>
                <a:latin typeface="Century Gothic"/>
                <a:ea typeface="+mn-ea"/>
                <a:cs typeface="+mn-cs"/>
              </a:rPr>
              <a:t>Monitoruje a hodnotí </a:t>
            </a:r>
            <a:r>
              <a:rPr kumimoji="0" lang="cs-CZ" sz="1100" b="0" i="0" u="none" strike="noStrike" kern="1200" cap="none" spc="0" normalizeH="0" baseline="0" noProof="0">
                <a:ln>
                  <a:noFill/>
                </a:ln>
                <a:solidFill>
                  <a:srgbClr val="003A63"/>
                </a:solidFill>
                <a:effectLst/>
                <a:uLnTx/>
                <a:uFillTx/>
                <a:latin typeface="Century Gothic"/>
                <a:ea typeface="+mn-ea"/>
                <a:cs typeface="+mn-cs"/>
              </a:rPr>
              <a:t>dosažené pokroky v </a:t>
            </a:r>
            <a:r>
              <a:rPr kumimoji="0" lang="cs-CZ" sz="1100" b="1" i="0" u="none" strike="noStrike" kern="1200" cap="none" spc="0" normalizeH="0" baseline="0" noProof="0">
                <a:ln>
                  <a:noFill/>
                </a:ln>
                <a:solidFill>
                  <a:srgbClr val="003A63"/>
                </a:solidFill>
                <a:effectLst/>
                <a:uLnTx/>
                <a:uFillTx/>
                <a:latin typeface="Century Gothic"/>
                <a:ea typeface="+mn-ea"/>
                <a:cs typeface="+mn-cs"/>
              </a:rPr>
              <a:t>Programu EZ</a:t>
            </a:r>
            <a:endParaRPr kumimoji="0" lang="cs-CZ" sz="1100" b="0" i="0" u="none" strike="noStrike" kern="1200" cap="none" spc="0" normalizeH="0" baseline="0" noProof="0">
              <a:ln>
                <a:noFill/>
              </a:ln>
              <a:solidFill>
                <a:srgbClr val="003A63"/>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100" b="1" i="0" u="none" strike="noStrike" kern="1200" cap="none" spc="0" normalizeH="0" baseline="0" noProof="0">
                <a:ln>
                  <a:noFill/>
                </a:ln>
                <a:solidFill>
                  <a:srgbClr val="003A63"/>
                </a:solidFill>
                <a:effectLst/>
                <a:uLnTx/>
                <a:uFillTx/>
                <a:latin typeface="Century Gothic"/>
                <a:ea typeface="+mn-ea"/>
                <a:cs typeface="+mn-cs"/>
              </a:rPr>
              <a:t>Přijímá strategické změny </a:t>
            </a:r>
            <a:r>
              <a:rPr kumimoji="0" lang="cs-CZ" sz="1100" b="0" i="0" u="none" strike="noStrike" kern="1200" cap="none" spc="0" normalizeH="0" baseline="0" noProof="0">
                <a:ln>
                  <a:noFill/>
                </a:ln>
                <a:solidFill>
                  <a:srgbClr val="003A63"/>
                </a:solidFill>
                <a:effectLst/>
                <a:uLnTx/>
                <a:uFillTx/>
                <a:latin typeface="Century Gothic"/>
                <a:ea typeface="+mn-ea"/>
                <a:cs typeface="+mn-cs"/>
              </a:rPr>
              <a:t>Programu EZ</a:t>
            </a:r>
          </a:p>
        </p:txBody>
      </p:sp>
      <p:sp>
        <p:nvSpPr>
          <p:cNvPr id="36" name="TextBox 35">
            <a:extLst>
              <a:ext uri="{FF2B5EF4-FFF2-40B4-BE49-F238E27FC236}">
                <a16:creationId xmlns:a16="http://schemas.microsoft.com/office/drawing/2014/main" id="{75D5C673-DBE8-0464-8758-9FD9ED4E22E3}"/>
              </a:ext>
            </a:extLst>
          </p:cNvPr>
          <p:cNvSpPr txBox="1"/>
          <p:nvPr/>
        </p:nvSpPr>
        <p:spPr>
          <a:xfrm>
            <a:off x="7225311" y="4005551"/>
            <a:ext cx="4528967" cy="161582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100" b="0" i="0" u="none" strike="noStrike" kern="1200" cap="none" spc="0" normalizeH="0" baseline="0" noProof="0">
                <a:ln>
                  <a:noFill/>
                </a:ln>
                <a:solidFill>
                  <a:srgbClr val="003A63"/>
                </a:solidFill>
                <a:effectLst/>
                <a:uLnTx/>
                <a:uFillTx/>
                <a:latin typeface="Century Gothic"/>
                <a:ea typeface="+mn-ea"/>
                <a:cs typeface="+mn-cs"/>
              </a:rPr>
              <a:t>Nese celkovou </a:t>
            </a:r>
            <a:r>
              <a:rPr kumimoji="0" lang="cs-CZ" sz="1100" b="1" i="0" u="none" strike="noStrike" kern="1200" cap="none" spc="0" normalizeH="0" baseline="0" noProof="0">
                <a:ln>
                  <a:noFill/>
                </a:ln>
                <a:solidFill>
                  <a:srgbClr val="003A63"/>
                </a:solidFill>
                <a:effectLst/>
                <a:uLnTx/>
                <a:uFillTx/>
                <a:latin typeface="Century Gothic"/>
                <a:ea typeface="+mn-ea"/>
                <a:cs typeface="+mn-cs"/>
              </a:rPr>
              <a:t>odpovědnost za úspěšnou dodávku Skupiny projektů</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100" b="0" i="0" u="none" strike="noStrike" kern="1200" cap="none" spc="0" normalizeH="0" baseline="0" noProof="0">
                <a:ln>
                  <a:noFill/>
                </a:ln>
                <a:solidFill>
                  <a:srgbClr val="003A63"/>
                </a:solidFill>
                <a:effectLst/>
                <a:uLnTx/>
                <a:uFillTx/>
                <a:latin typeface="Century Gothic"/>
                <a:ea typeface="+mn-ea"/>
                <a:cs typeface="+mn-cs"/>
              </a:rPr>
              <a:t>Má </a:t>
            </a:r>
            <a:r>
              <a:rPr kumimoji="0" lang="cs-CZ" sz="1100" b="1" i="0" u="none" strike="noStrike" kern="1200" cap="none" spc="0" normalizeH="0" baseline="0" noProof="0">
                <a:ln>
                  <a:noFill/>
                </a:ln>
                <a:solidFill>
                  <a:srgbClr val="003A63"/>
                </a:solidFill>
                <a:effectLst/>
                <a:uLnTx/>
                <a:uFillTx/>
                <a:latin typeface="Century Gothic"/>
                <a:ea typeface="+mn-ea"/>
                <a:cs typeface="+mn-cs"/>
              </a:rPr>
              <a:t>pravomoc zajistit zdroje </a:t>
            </a:r>
            <a:r>
              <a:rPr kumimoji="0" lang="cs-CZ" sz="1100" b="0" i="0" u="none" strike="noStrike" kern="1200" cap="none" spc="0" normalizeH="0" baseline="0" noProof="0">
                <a:ln>
                  <a:noFill/>
                </a:ln>
                <a:solidFill>
                  <a:srgbClr val="003A63"/>
                </a:solidFill>
                <a:effectLst/>
                <a:uLnTx/>
                <a:uFillTx/>
                <a:latin typeface="Century Gothic"/>
                <a:ea typeface="+mn-ea"/>
                <a:cs typeface="+mn-cs"/>
              </a:rPr>
              <a:t>potřebné pro NPO projekt.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100" b="1" i="0" u="none" strike="noStrike" kern="1200" cap="none" spc="0" normalizeH="0" baseline="0" noProof="0">
                <a:ln>
                  <a:noFill/>
                </a:ln>
                <a:solidFill>
                  <a:srgbClr val="003A63"/>
                </a:solidFill>
                <a:effectLst/>
                <a:uLnTx/>
                <a:uFillTx/>
                <a:latin typeface="Century Gothic"/>
                <a:ea typeface="+mn-ea"/>
                <a:cs typeface="+mn-cs"/>
              </a:rPr>
              <a:t>Kontroluje průběh Projektu </a:t>
            </a:r>
            <a:r>
              <a:rPr kumimoji="0" lang="cs-CZ" sz="1100" b="0" i="0" u="none" strike="noStrike" kern="1200" cap="none" spc="0" normalizeH="0" baseline="0" noProof="0">
                <a:ln>
                  <a:noFill/>
                </a:ln>
                <a:solidFill>
                  <a:srgbClr val="003A63"/>
                </a:solidFill>
                <a:effectLst/>
                <a:uLnTx/>
                <a:uFillTx/>
                <a:latin typeface="Century Gothic"/>
                <a:ea typeface="+mn-ea"/>
                <a:cs typeface="+mn-cs"/>
              </a:rPr>
              <a:t>a jeho soulad se schválenými přínosy pro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100" b="1" i="0" u="none" strike="noStrike" kern="1200" cap="none" spc="0" normalizeH="0" baseline="0" noProof="0">
                <a:ln>
                  <a:noFill/>
                </a:ln>
                <a:solidFill>
                  <a:srgbClr val="003A63"/>
                </a:solidFill>
                <a:effectLst/>
                <a:uLnTx/>
                <a:uFillTx/>
                <a:latin typeface="Century Gothic"/>
                <a:ea typeface="+mn-ea"/>
                <a:cs typeface="+mn-cs"/>
              </a:rPr>
              <a:t>Schválení klíčových dokumentů a změn v metodice.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100" b="0" i="0" u="none" strike="noStrike" kern="1200" cap="none" spc="0" normalizeH="0" baseline="0" noProof="0">
                <a:ln>
                  <a:noFill/>
                </a:ln>
                <a:solidFill>
                  <a:srgbClr val="003A63"/>
                </a:solidFill>
                <a:effectLst/>
                <a:uLnTx/>
                <a:uFillTx/>
                <a:latin typeface="Century Gothic"/>
                <a:ea typeface="+mn-ea"/>
                <a:cs typeface="+mn-cs"/>
              </a:rPr>
              <a:t>V případě potřeby </a:t>
            </a:r>
            <a:r>
              <a:rPr kumimoji="0" lang="cs-CZ" sz="1100" b="1" i="0" u="none" strike="noStrike" kern="1200" cap="none" spc="0" normalizeH="0" baseline="0" noProof="0">
                <a:ln>
                  <a:noFill/>
                </a:ln>
                <a:solidFill>
                  <a:srgbClr val="003A63"/>
                </a:solidFill>
                <a:effectLst/>
                <a:uLnTx/>
                <a:uFillTx/>
                <a:latin typeface="Century Gothic"/>
                <a:ea typeface="+mn-ea"/>
                <a:cs typeface="+mn-cs"/>
              </a:rPr>
              <a:t>eskaluje na Hlavního vedoucího programu</a:t>
            </a:r>
            <a:endParaRPr kumimoji="0" lang="cs-CZ" sz="1100" b="0" i="0" u="none" strike="noStrike" kern="1200" cap="none" spc="0" normalizeH="0" baseline="0" noProof="0">
              <a:ln>
                <a:noFill/>
              </a:ln>
              <a:solidFill>
                <a:srgbClr val="003A63"/>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100" b="1" i="0" u="none" strike="noStrike" kern="1200" cap="none" spc="0" normalizeH="0" baseline="0" noProof="0">
                <a:ln>
                  <a:noFill/>
                </a:ln>
                <a:solidFill>
                  <a:srgbClr val="003A63"/>
                </a:solidFill>
                <a:effectLst/>
                <a:uLnTx/>
                <a:uFillTx/>
                <a:latin typeface="Century Gothic"/>
                <a:ea typeface="+mn-ea"/>
                <a:cs typeface="+mn-cs"/>
              </a:rPr>
              <a:t>Pravomoc ustanovit Projektové výbory</a:t>
            </a:r>
          </a:p>
        </p:txBody>
      </p:sp>
      <p:sp>
        <p:nvSpPr>
          <p:cNvPr id="43" name="TextBox 42">
            <a:extLst>
              <a:ext uri="{FF2B5EF4-FFF2-40B4-BE49-F238E27FC236}">
                <a16:creationId xmlns:a16="http://schemas.microsoft.com/office/drawing/2014/main" id="{9E3BE6C6-7968-6A61-00F7-121CE9781387}"/>
              </a:ext>
            </a:extLst>
          </p:cNvPr>
          <p:cNvSpPr txBox="1"/>
          <p:nvPr/>
        </p:nvSpPr>
        <p:spPr>
          <a:xfrm>
            <a:off x="7220926" y="5586909"/>
            <a:ext cx="4570071" cy="7694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100" b="1" i="0" u="none" strike="noStrike" kern="1200" cap="none" spc="0" normalizeH="0" baseline="0" noProof="0">
                <a:ln>
                  <a:noFill/>
                </a:ln>
                <a:solidFill>
                  <a:srgbClr val="003A63"/>
                </a:solidFill>
                <a:effectLst/>
                <a:uLnTx/>
                <a:uFillTx/>
                <a:latin typeface="Century Gothic"/>
                <a:ea typeface="+mn-ea"/>
                <a:cs typeface="+mn-cs"/>
              </a:rPr>
              <a:t>Schválení nastavení realizačního projektu</a:t>
            </a:r>
            <a:endParaRPr kumimoji="0" lang="cs-CZ" sz="1100" b="0" i="0" u="none" strike="noStrike" kern="1200" cap="none" spc="0" normalizeH="0" baseline="0" noProof="0">
              <a:ln>
                <a:noFill/>
              </a:ln>
              <a:solidFill>
                <a:srgbClr val="003A63"/>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100" b="1" i="0" u="none" strike="noStrike" kern="1200" cap="none" spc="0" normalizeH="0" baseline="0" noProof="0">
                <a:ln>
                  <a:noFill/>
                </a:ln>
                <a:solidFill>
                  <a:srgbClr val="003A63"/>
                </a:solidFill>
                <a:effectLst/>
                <a:uLnTx/>
                <a:uFillTx/>
                <a:latin typeface="Century Gothic"/>
                <a:ea typeface="+mn-ea"/>
                <a:cs typeface="+mn-cs"/>
              </a:rPr>
              <a:t>Monitoring projektových prací</a:t>
            </a:r>
            <a:endParaRPr kumimoji="0" lang="cs-CZ" sz="1100" b="0" i="0" u="none" strike="noStrike" kern="1200" cap="none" spc="0" normalizeH="0" baseline="0" noProof="0">
              <a:ln>
                <a:noFill/>
              </a:ln>
              <a:solidFill>
                <a:srgbClr val="003A63"/>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100" b="0" i="0" u="none" strike="noStrike" kern="1200" cap="none" spc="0" normalizeH="0" baseline="0" noProof="0">
                <a:ln>
                  <a:noFill/>
                </a:ln>
                <a:solidFill>
                  <a:srgbClr val="003A63"/>
                </a:solidFill>
                <a:effectLst/>
                <a:uLnTx/>
                <a:uFillTx/>
                <a:latin typeface="Century Gothic"/>
                <a:ea typeface="+mn-ea"/>
                <a:cs typeface="+mn-cs"/>
              </a:rPr>
              <a:t>V případě potřeby </a:t>
            </a:r>
            <a:r>
              <a:rPr kumimoji="0" lang="cs-CZ" sz="1100" b="1" i="0" u="none" strike="noStrike" kern="1200" cap="none" spc="0" normalizeH="0" baseline="0" noProof="0">
                <a:ln>
                  <a:noFill/>
                </a:ln>
                <a:solidFill>
                  <a:srgbClr val="003A63"/>
                </a:solidFill>
                <a:effectLst/>
                <a:uLnTx/>
                <a:uFillTx/>
                <a:latin typeface="Century Gothic"/>
                <a:ea typeface="+mn-ea"/>
                <a:cs typeface="+mn-cs"/>
              </a:rPr>
              <a:t>eskalace</a:t>
            </a:r>
            <a:endParaRPr kumimoji="0" lang="cs-CZ" sz="1100" b="0" i="0" u="none" strike="noStrike" kern="1200" cap="none" spc="0" normalizeH="0" baseline="0" noProof="0">
              <a:ln>
                <a:noFill/>
              </a:ln>
              <a:solidFill>
                <a:srgbClr val="003A63"/>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100" b="1" i="0" u="none" strike="noStrike" kern="1200" cap="none" spc="0" normalizeH="0" baseline="0" noProof="0">
                <a:ln>
                  <a:noFill/>
                </a:ln>
                <a:solidFill>
                  <a:srgbClr val="003A63"/>
                </a:solidFill>
                <a:effectLst/>
                <a:uLnTx/>
                <a:uFillTx/>
                <a:latin typeface="Century Gothic"/>
                <a:ea typeface="+mn-ea"/>
                <a:cs typeface="+mn-cs"/>
              </a:rPr>
              <a:t>Reporting o stavu projektu</a:t>
            </a:r>
            <a:r>
              <a:rPr kumimoji="0" lang="cs-CZ" sz="1100" b="0" i="0" u="none" strike="noStrike" kern="1200" cap="none" spc="0" normalizeH="0" baseline="0" noProof="0">
                <a:ln>
                  <a:noFill/>
                </a:ln>
                <a:solidFill>
                  <a:srgbClr val="003A63"/>
                </a:solidFill>
                <a:effectLst/>
                <a:uLnTx/>
                <a:uFillTx/>
                <a:latin typeface="Century Gothic"/>
                <a:ea typeface="+mn-ea"/>
                <a:cs typeface="+mn-cs"/>
              </a:rPr>
              <a:t> na programovou úroveň řízení</a:t>
            </a:r>
          </a:p>
        </p:txBody>
      </p:sp>
      <p:grpSp>
        <p:nvGrpSpPr>
          <p:cNvPr id="47" name="Group 46">
            <a:extLst>
              <a:ext uri="{FF2B5EF4-FFF2-40B4-BE49-F238E27FC236}">
                <a16:creationId xmlns:a16="http://schemas.microsoft.com/office/drawing/2014/main" id="{31AA7B3D-3A13-5763-9BCD-CC56F12D9436}"/>
              </a:ext>
            </a:extLst>
          </p:cNvPr>
          <p:cNvGrpSpPr/>
          <p:nvPr/>
        </p:nvGrpSpPr>
        <p:grpSpPr>
          <a:xfrm>
            <a:off x="7824170" y="1237311"/>
            <a:ext cx="2462072" cy="385863"/>
            <a:chOff x="7325373" y="1223986"/>
            <a:chExt cx="2462072" cy="385863"/>
          </a:xfrm>
        </p:grpSpPr>
        <p:grpSp>
          <p:nvGrpSpPr>
            <p:cNvPr id="32" name="Group 31">
              <a:extLst>
                <a:ext uri="{FF2B5EF4-FFF2-40B4-BE49-F238E27FC236}">
                  <a16:creationId xmlns:a16="http://schemas.microsoft.com/office/drawing/2014/main" id="{EB67660F-528F-CE5D-E134-98757CFC9A0F}"/>
                </a:ext>
              </a:extLst>
            </p:cNvPr>
            <p:cNvGrpSpPr/>
            <p:nvPr/>
          </p:nvGrpSpPr>
          <p:grpSpPr>
            <a:xfrm>
              <a:off x="7325373" y="1223986"/>
              <a:ext cx="2462072" cy="385863"/>
              <a:chOff x="8406184" y="1228612"/>
              <a:chExt cx="2462072" cy="385863"/>
            </a:xfrm>
          </p:grpSpPr>
          <p:sp>
            <p:nvSpPr>
              <p:cNvPr id="33" name="TextBox 32">
                <a:extLst>
                  <a:ext uri="{FF2B5EF4-FFF2-40B4-BE49-F238E27FC236}">
                    <a16:creationId xmlns:a16="http://schemas.microsoft.com/office/drawing/2014/main" id="{8072D0B8-0F01-B422-FACC-5B1F42D28D8D}"/>
                  </a:ext>
                </a:extLst>
              </p:cNvPr>
              <p:cNvSpPr txBox="1"/>
              <p:nvPr/>
            </p:nvSpPr>
            <p:spPr>
              <a:xfrm>
                <a:off x="8792047" y="1269614"/>
                <a:ext cx="2076209" cy="307777"/>
              </a:xfrm>
              <a:prstGeom prst="rect">
                <a:avLst/>
              </a:prstGeom>
              <a:solidFill>
                <a:schemeClr val="tx2"/>
              </a:solid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a:ln>
                      <a:noFill/>
                    </a:ln>
                    <a:solidFill>
                      <a:srgbClr val="FFFFFF"/>
                    </a:solidFill>
                    <a:effectLst/>
                    <a:uLnTx/>
                    <a:uFillTx/>
                    <a:latin typeface="Century Gothic"/>
                    <a:ea typeface="+mn-ea"/>
                    <a:cs typeface="+mn-cs"/>
                  </a:rPr>
                  <a:t>Odpovědnosti výboru</a:t>
                </a:r>
              </a:p>
            </p:txBody>
          </p:sp>
          <p:sp>
            <p:nvSpPr>
              <p:cNvPr id="34" name="Rectangle 33">
                <a:extLst>
                  <a:ext uri="{FF2B5EF4-FFF2-40B4-BE49-F238E27FC236}">
                    <a16:creationId xmlns:a16="http://schemas.microsoft.com/office/drawing/2014/main" id="{BCF71B0E-732B-1F50-0BE2-5C9E0458398E}"/>
                  </a:ext>
                </a:extLst>
              </p:cNvPr>
              <p:cNvSpPr/>
              <p:nvPr/>
            </p:nvSpPr>
            <p:spPr>
              <a:xfrm>
                <a:off x="8406184" y="1228612"/>
                <a:ext cx="385863" cy="385863"/>
              </a:xfrm>
              <a:prstGeom prst="rect">
                <a:avLst/>
              </a:prstGeom>
              <a:solidFill>
                <a:srgbClr val="FFFFFF"/>
              </a:solidFill>
              <a:ln w="1270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pic>
          <p:nvPicPr>
            <p:cNvPr id="45" name="Graphic 44" descr="CheckList with solid fill">
              <a:extLst>
                <a:ext uri="{FF2B5EF4-FFF2-40B4-BE49-F238E27FC236}">
                  <a16:creationId xmlns:a16="http://schemas.microsoft.com/office/drawing/2014/main" id="{971B4EF4-8915-4E9B-51DF-27EC439C2A8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54826" y="1253439"/>
              <a:ext cx="326956" cy="326956"/>
            </a:xfrm>
            <a:prstGeom prst="rect">
              <a:avLst/>
            </a:prstGeom>
          </p:spPr>
        </p:pic>
      </p:grpSp>
      <p:sp>
        <p:nvSpPr>
          <p:cNvPr id="63" name="TextBox 62">
            <a:extLst>
              <a:ext uri="{FF2B5EF4-FFF2-40B4-BE49-F238E27FC236}">
                <a16:creationId xmlns:a16="http://schemas.microsoft.com/office/drawing/2014/main" id="{1B9604EE-3A2C-6D82-E88F-B95F8F316136}"/>
              </a:ext>
            </a:extLst>
          </p:cNvPr>
          <p:cNvSpPr txBox="1"/>
          <p:nvPr/>
        </p:nvSpPr>
        <p:spPr>
          <a:xfrm>
            <a:off x="3935359" y="2754951"/>
            <a:ext cx="2190023" cy="261610"/>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003A63"/>
                </a:solidFill>
                <a:effectLst/>
                <a:uLnTx/>
                <a:uFillTx/>
                <a:latin typeface="Century Gothic"/>
                <a:ea typeface="+mn-ea"/>
                <a:cs typeface="+mn-cs"/>
              </a:rPr>
              <a:t>Sponzorský výbor </a:t>
            </a:r>
            <a:r>
              <a:rPr kumimoji="0" lang="cs-CZ" sz="1100" b="1" i="0" u="none" strike="noStrike" kern="1200" cap="none" spc="0" normalizeH="0" baseline="0" noProof="0">
                <a:ln>
                  <a:noFill/>
                </a:ln>
                <a:solidFill>
                  <a:srgbClr val="003A63"/>
                </a:solidFill>
                <a:effectLst/>
                <a:uLnTx/>
                <a:uFillTx/>
                <a:latin typeface="Century Gothic"/>
                <a:ea typeface="+mn-ea"/>
                <a:cs typeface="+mn-cs"/>
              </a:rPr>
              <a:t>1x za měsíc</a:t>
            </a:r>
          </a:p>
        </p:txBody>
      </p:sp>
      <p:sp>
        <p:nvSpPr>
          <p:cNvPr id="64" name="TextBox 63">
            <a:extLst>
              <a:ext uri="{FF2B5EF4-FFF2-40B4-BE49-F238E27FC236}">
                <a16:creationId xmlns:a16="http://schemas.microsoft.com/office/drawing/2014/main" id="{160B3106-51E0-4287-0531-B82D4FC5DED6}"/>
              </a:ext>
            </a:extLst>
          </p:cNvPr>
          <p:cNvSpPr txBox="1"/>
          <p:nvPr/>
        </p:nvSpPr>
        <p:spPr>
          <a:xfrm>
            <a:off x="7225311" y="2754951"/>
            <a:ext cx="4528967" cy="110799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100" b="0" i="0" u="none" strike="noStrike" kern="1200" cap="none" spc="0" normalizeH="0" baseline="0" noProof="0">
                <a:ln>
                  <a:noFill/>
                </a:ln>
                <a:solidFill>
                  <a:srgbClr val="003A63"/>
                </a:solidFill>
                <a:effectLst/>
                <a:uLnTx/>
                <a:uFillTx/>
                <a:latin typeface="Century Gothic"/>
                <a:ea typeface="+mn-ea"/>
                <a:cs typeface="+mn-cs"/>
              </a:rPr>
              <a:t>Zajištění, že všechny </a:t>
            </a:r>
            <a:r>
              <a:rPr kumimoji="0" lang="cs-CZ" sz="1100" b="1" i="0" u="none" strike="noStrike" kern="1200" cap="none" spc="0" normalizeH="0" baseline="0" noProof="0">
                <a:ln>
                  <a:noFill/>
                </a:ln>
                <a:solidFill>
                  <a:srgbClr val="003A63"/>
                </a:solidFill>
                <a:effectLst/>
                <a:uLnTx/>
                <a:uFillTx/>
                <a:latin typeface="Century Gothic"/>
                <a:ea typeface="+mn-ea"/>
                <a:cs typeface="+mn-cs"/>
              </a:rPr>
              <a:t>projekty Programu jsou v souladu s celkovou strategií</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100" b="1" i="0" u="none" strike="noStrike" kern="1200" cap="none" spc="0" normalizeH="0" baseline="0" noProof="0">
                <a:ln>
                  <a:noFill/>
                </a:ln>
                <a:solidFill>
                  <a:srgbClr val="003A63"/>
                </a:solidFill>
                <a:effectLst/>
                <a:uLnTx/>
                <a:uFillTx/>
                <a:latin typeface="Century Gothic"/>
                <a:ea typeface="+mn-ea"/>
                <a:cs typeface="+mn-cs"/>
              </a:rPr>
              <a:t>Poskytování strategických doporučení </a:t>
            </a:r>
            <a:r>
              <a:rPr kumimoji="0" lang="cs-CZ" sz="1100" b="0" i="0" u="none" strike="noStrike" kern="1200" cap="none" spc="0" normalizeH="0" baseline="0" noProof="0">
                <a:ln>
                  <a:noFill/>
                </a:ln>
                <a:solidFill>
                  <a:srgbClr val="003A63"/>
                </a:solidFill>
                <a:effectLst/>
                <a:uLnTx/>
                <a:uFillTx/>
                <a:latin typeface="Century Gothic"/>
                <a:ea typeface="+mn-ea"/>
                <a:cs typeface="+mn-cs"/>
              </a:rPr>
              <a:t>VV a ŘV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100" b="1" i="0" u="none" strike="noStrike" kern="1200" cap="none" spc="0" normalizeH="0" baseline="0" noProof="0">
                <a:ln>
                  <a:noFill/>
                </a:ln>
                <a:solidFill>
                  <a:srgbClr val="003A63"/>
                </a:solidFill>
                <a:effectLst/>
                <a:uLnTx/>
                <a:uFillTx/>
                <a:latin typeface="Century Gothic"/>
                <a:ea typeface="+mn-ea"/>
                <a:cs typeface="+mn-cs"/>
              </a:rPr>
              <a:t>Podpora řešení problémů </a:t>
            </a:r>
            <a:r>
              <a:rPr kumimoji="0" lang="cs-CZ" sz="1100" b="0" i="0" u="none" strike="noStrike" kern="1200" cap="none" spc="0" normalizeH="0" baseline="0" noProof="0">
                <a:ln>
                  <a:noFill/>
                </a:ln>
                <a:solidFill>
                  <a:srgbClr val="003A63"/>
                </a:solidFill>
                <a:effectLst/>
                <a:uLnTx/>
                <a:uFillTx/>
                <a:latin typeface="Century Gothic"/>
                <a:ea typeface="+mn-ea"/>
                <a:cs typeface="+mn-cs"/>
              </a:rPr>
              <a:t>ve vztahu k jejich </a:t>
            </a:r>
            <a:r>
              <a:rPr kumimoji="0" lang="cs-CZ" sz="1100" b="1" i="0" u="none" strike="noStrike" kern="1200" cap="none" spc="0" normalizeH="0" baseline="0" noProof="0">
                <a:ln>
                  <a:noFill/>
                </a:ln>
                <a:solidFill>
                  <a:srgbClr val="003A63"/>
                </a:solidFill>
                <a:effectLst/>
                <a:uLnTx/>
                <a:uFillTx/>
                <a:latin typeface="Century Gothic"/>
                <a:ea typeface="+mn-ea"/>
                <a:cs typeface="+mn-cs"/>
              </a:rPr>
              <a:t>financování</a:t>
            </a:r>
            <a:endParaRPr kumimoji="0" lang="cs-CZ" sz="1100" b="0" i="0" u="none" strike="noStrike" kern="1200" cap="none" spc="0" normalizeH="0" baseline="0" noProof="0">
              <a:ln>
                <a:noFill/>
              </a:ln>
              <a:solidFill>
                <a:srgbClr val="003A63"/>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100" b="1" i="0" u="none" strike="noStrike" kern="1200" cap="none" spc="0" normalizeH="0" baseline="0" noProof="0">
                <a:ln>
                  <a:noFill/>
                </a:ln>
                <a:solidFill>
                  <a:srgbClr val="003A63"/>
                </a:solidFill>
                <a:effectLst/>
                <a:uLnTx/>
                <a:uFillTx/>
                <a:latin typeface="Century Gothic"/>
                <a:ea typeface="+mn-ea"/>
                <a:cs typeface="+mn-cs"/>
              </a:rPr>
              <a:t>Podpora efektivní komunikace</a:t>
            </a:r>
            <a:r>
              <a:rPr kumimoji="0" lang="cs-CZ" sz="1100" b="0" i="0" u="none" strike="noStrike" kern="1200" cap="none" spc="0" normalizeH="0" baseline="0" noProof="0">
                <a:ln>
                  <a:noFill/>
                </a:ln>
                <a:solidFill>
                  <a:srgbClr val="003A63"/>
                </a:solidFill>
                <a:effectLst/>
                <a:uLnTx/>
                <a:uFillTx/>
                <a:latin typeface="Century Gothic"/>
                <a:ea typeface="+mn-ea"/>
                <a:cs typeface="+mn-cs"/>
              </a:rPr>
              <a:t> mezi Řediteli projektů a Programem jako celkem </a:t>
            </a:r>
          </a:p>
        </p:txBody>
      </p:sp>
      <p:pic>
        <p:nvPicPr>
          <p:cNvPr id="68" name="Graphic 67" descr="Meeting with solid fill">
            <a:extLst>
              <a:ext uri="{FF2B5EF4-FFF2-40B4-BE49-F238E27FC236}">
                <a16:creationId xmlns:a16="http://schemas.microsoft.com/office/drawing/2014/main" id="{4E52DE24-3A28-B702-FFF2-FC9A6C23157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3218" y="1715898"/>
            <a:ext cx="478276" cy="478276"/>
          </a:xfrm>
          <a:prstGeom prst="rect">
            <a:avLst/>
          </a:prstGeom>
        </p:spPr>
      </p:pic>
      <p:pic>
        <p:nvPicPr>
          <p:cNvPr id="69" name="Graphic 68" descr="Meeting with solid fill">
            <a:extLst>
              <a:ext uri="{FF2B5EF4-FFF2-40B4-BE49-F238E27FC236}">
                <a16:creationId xmlns:a16="http://schemas.microsoft.com/office/drawing/2014/main" id="{C386BE59-39D3-2151-A63B-220720FD262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9703" y="3764251"/>
            <a:ext cx="478276" cy="478276"/>
          </a:xfrm>
          <a:prstGeom prst="rect">
            <a:avLst/>
          </a:prstGeom>
        </p:spPr>
      </p:pic>
      <p:pic>
        <p:nvPicPr>
          <p:cNvPr id="70" name="Graphic 69" descr="Meeting with solid fill">
            <a:extLst>
              <a:ext uri="{FF2B5EF4-FFF2-40B4-BE49-F238E27FC236}">
                <a16:creationId xmlns:a16="http://schemas.microsoft.com/office/drawing/2014/main" id="{FD8F00A5-B8C9-1B2B-241F-315618A7CFA3}"/>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9703" y="5491150"/>
            <a:ext cx="478276" cy="478276"/>
          </a:xfrm>
          <a:prstGeom prst="rect">
            <a:avLst/>
          </a:prstGeom>
        </p:spPr>
      </p:pic>
      <p:sp>
        <p:nvSpPr>
          <p:cNvPr id="71" name="TextBox 70">
            <a:extLst>
              <a:ext uri="{FF2B5EF4-FFF2-40B4-BE49-F238E27FC236}">
                <a16:creationId xmlns:a16="http://schemas.microsoft.com/office/drawing/2014/main" id="{D59F2AA9-5157-1395-A1E1-36C4AA979D95}"/>
              </a:ext>
            </a:extLst>
          </p:cNvPr>
          <p:cNvSpPr txBox="1"/>
          <p:nvPr/>
        </p:nvSpPr>
        <p:spPr>
          <a:xfrm>
            <a:off x="1377979" y="1824006"/>
            <a:ext cx="1051891" cy="276999"/>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Řídící výbor</a:t>
            </a:r>
          </a:p>
        </p:txBody>
      </p:sp>
      <p:sp>
        <p:nvSpPr>
          <p:cNvPr id="72" name="TextBox 71">
            <a:extLst>
              <a:ext uri="{FF2B5EF4-FFF2-40B4-BE49-F238E27FC236}">
                <a16:creationId xmlns:a16="http://schemas.microsoft.com/office/drawing/2014/main" id="{4B361FA0-2398-09C8-DDBC-EFFC21F8D0C6}"/>
              </a:ext>
            </a:extLst>
          </p:cNvPr>
          <p:cNvSpPr txBox="1"/>
          <p:nvPr/>
        </p:nvSpPr>
        <p:spPr>
          <a:xfrm>
            <a:off x="762421" y="2161909"/>
            <a:ext cx="2643672" cy="276999"/>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(vybraní členové porady vedení)</a:t>
            </a:r>
          </a:p>
        </p:txBody>
      </p:sp>
      <p:sp>
        <p:nvSpPr>
          <p:cNvPr id="73" name="TextBox 72">
            <a:extLst>
              <a:ext uri="{FF2B5EF4-FFF2-40B4-BE49-F238E27FC236}">
                <a16:creationId xmlns:a16="http://schemas.microsoft.com/office/drawing/2014/main" id="{ADA693B3-020D-98F8-252D-0B3283F78DFF}"/>
              </a:ext>
            </a:extLst>
          </p:cNvPr>
          <p:cNvSpPr txBox="1"/>
          <p:nvPr/>
        </p:nvSpPr>
        <p:spPr>
          <a:xfrm>
            <a:off x="1377979" y="3878551"/>
            <a:ext cx="1410964" cy="276999"/>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Výkonné výbory</a:t>
            </a:r>
          </a:p>
        </p:txBody>
      </p:sp>
      <p:sp>
        <p:nvSpPr>
          <p:cNvPr id="74" name="TextBox 73">
            <a:extLst>
              <a:ext uri="{FF2B5EF4-FFF2-40B4-BE49-F238E27FC236}">
                <a16:creationId xmlns:a16="http://schemas.microsoft.com/office/drawing/2014/main" id="{5DC5AEA9-4347-EBE7-0C3E-6B7D027202CC}"/>
              </a:ext>
            </a:extLst>
          </p:cNvPr>
          <p:cNvSpPr txBox="1"/>
          <p:nvPr/>
        </p:nvSpPr>
        <p:spPr>
          <a:xfrm>
            <a:off x="1377979" y="5586909"/>
            <a:ext cx="1532792" cy="276999"/>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Projektové výbory</a:t>
            </a:r>
          </a:p>
        </p:txBody>
      </p:sp>
      <p:grpSp>
        <p:nvGrpSpPr>
          <p:cNvPr id="75" name="Group 74">
            <a:extLst>
              <a:ext uri="{FF2B5EF4-FFF2-40B4-BE49-F238E27FC236}">
                <a16:creationId xmlns:a16="http://schemas.microsoft.com/office/drawing/2014/main" id="{D31EF887-50A7-47D3-8588-F60C61E33244}"/>
              </a:ext>
            </a:extLst>
          </p:cNvPr>
          <p:cNvGrpSpPr/>
          <p:nvPr/>
        </p:nvGrpSpPr>
        <p:grpSpPr>
          <a:xfrm>
            <a:off x="893218" y="1235366"/>
            <a:ext cx="1678603" cy="385863"/>
            <a:chOff x="613524" y="1228612"/>
            <a:chExt cx="1678603" cy="385863"/>
          </a:xfrm>
        </p:grpSpPr>
        <p:sp>
          <p:nvSpPr>
            <p:cNvPr id="76" name="TextBox 75">
              <a:extLst>
                <a:ext uri="{FF2B5EF4-FFF2-40B4-BE49-F238E27FC236}">
                  <a16:creationId xmlns:a16="http://schemas.microsoft.com/office/drawing/2014/main" id="{94CA4497-D5AE-6D33-1C46-70D62F755F2C}"/>
                </a:ext>
              </a:extLst>
            </p:cNvPr>
            <p:cNvSpPr txBox="1"/>
            <p:nvPr/>
          </p:nvSpPr>
          <p:spPr>
            <a:xfrm>
              <a:off x="994977" y="1267656"/>
              <a:ext cx="1297150" cy="307777"/>
            </a:xfrm>
            <a:prstGeom prst="rect">
              <a:avLst/>
            </a:prstGeom>
            <a:solidFill>
              <a:schemeClr val="tx2"/>
            </a:solid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a:ln>
                    <a:noFill/>
                  </a:ln>
                  <a:solidFill>
                    <a:srgbClr val="FFFFFF"/>
                  </a:solidFill>
                  <a:effectLst/>
                  <a:uLnTx/>
                  <a:uFillTx/>
                  <a:latin typeface="Century Gothic"/>
                  <a:ea typeface="+mn-ea"/>
                  <a:cs typeface="+mn-cs"/>
                </a:rPr>
                <a:t>Úroveň řízení</a:t>
              </a:r>
            </a:p>
          </p:txBody>
        </p:sp>
        <p:sp>
          <p:nvSpPr>
            <p:cNvPr id="77" name="Rectangle 76">
              <a:extLst>
                <a:ext uri="{FF2B5EF4-FFF2-40B4-BE49-F238E27FC236}">
                  <a16:creationId xmlns:a16="http://schemas.microsoft.com/office/drawing/2014/main" id="{943985C7-0288-8BF5-3BB3-F38E252D96FC}"/>
                </a:ext>
              </a:extLst>
            </p:cNvPr>
            <p:cNvSpPr/>
            <p:nvPr/>
          </p:nvSpPr>
          <p:spPr>
            <a:xfrm>
              <a:off x="613524" y="1228612"/>
              <a:ext cx="385863" cy="385863"/>
            </a:xfrm>
            <a:prstGeom prst="rect">
              <a:avLst/>
            </a:prstGeom>
            <a:solidFill>
              <a:srgbClr val="FFFFFF"/>
            </a:solidFill>
            <a:ln w="12700">
              <a:solidFill>
                <a:schemeClr val="accent1"/>
              </a:solidFill>
            </a:ln>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cs-CZ"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78" name="Graphic 77" descr="Pyramid with levels with solid fill">
              <a:extLst>
                <a:ext uri="{FF2B5EF4-FFF2-40B4-BE49-F238E27FC236}">
                  <a16:creationId xmlns:a16="http://schemas.microsoft.com/office/drawing/2014/main" id="{4BDBC35F-1651-A36A-9CDC-1F88C861499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5271" y="1235734"/>
              <a:ext cx="362368" cy="362368"/>
            </a:xfrm>
            <a:prstGeom prst="rect">
              <a:avLst/>
            </a:prstGeom>
          </p:spPr>
        </p:pic>
      </p:grpSp>
      <p:sp>
        <p:nvSpPr>
          <p:cNvPr id="79" name="TextBox 78">
            <a:extLst>
              <a:ext uri="{FF2B5EF4-FFF2-40B4-BE49-F238E27FC236}">
                <a16:creationId xmlns:a16="http://schemas.microsoft.com/office/drawing/2014/main" id="{F37EBC1C-702D-B356-2E2B-E0EE64345EFE}"/>
              </a:ext>
            </a:extLst>
          </p:cNvPr>
          <p:cNvSpPr txBox="1"/>
          <p:nvPr/>
        </p:nvSpPr>
        <p:spPr>
          <a:xfrm>
            <a:off x="774952" y="4271766"/>
            <a:ext cx="2600392" cy="276999"/>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(7 VV – 1 pro každý projekt NPO)</a:t>
            </a:r>
          </a:p>
        </p:txBody>
      </p:sp>
      <p:sp>
        <p:nvSpPr>
          <p:cNvPr id="80" name="TextBox 79">
            <a:extLst>
              <a:ext uri="{FF2B5EF4-FFF2-40B4-BE49-F238E27FC236}">
                <a16:creationId xmlns:a16="http://schemas.microsoft.com/office/drawing/2014/main" id="{DD75291D-36CE-72F8-212B-7658AA2AD81B}"/>
              </a:ext>
            </a:extLst>
          </p:cNvPr>
          <p:cNvSpPr txBox="1"/>
          <p:nvPr/>
        </p:nvSpPr>
        <p:spPr>
          <a:xfrm>
            <a:off x="762421" y="5993141"/>
            <a:ext cx="2464136" cy="276999"/>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rgbClr val="003A63"/>
                </a:solidFill>
                <a:effectLst/>
                <a:uLnTx/>
                <a:uFillTx/>
                <a:latin typeface="Century Gothic"/>
                <a:ea typeface="+mn-ea"/>
                <a:cs typeface="+mn-cs"/>
              </a:rPr>
              <a:t>(1 pro každý realizační projekt)</a:t>
            </a:r>
          </a:p>
        </p:txBody>
      </p:sp>
      <p:pic>
        <p:nvPicPr>
          <p:cNvPr id="81" name="Graphic 80" descr="Meeting with solid fill">
            <a:extLst>
              <a:ext uri="{FF2B5EF4-FFF2-40B4-BE49-F238E27FC236}">
                <a16:creationId xmlns:a16="http://schemas.microsoft.com/office/drawing/2014/main" id="{7A4A1855-3938-AE38-9904-98AE5EE9266B}"/>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99703" y="2654312"/>
            <a:ext cx="478276" cy="478276"/>
          </a:xfrm>
          <a:prstGeom prst="rect">
            <a:avLst/>
          </a:prstGeom>
        </p:spPr>
      </p:pic>
      <p:sp>
        <p:nvSpPr>
          <p:cNvPr id="82" name="TextBox 81">
            <a:extLst>
              <a:ext uri="{FF2B5EF4-FFF2-40B4-BE49-F238E27FC236}">
                <a16:creationId xmlns:a16="http://schemas.microsoft.com/office/drawing/2014/main" id="{431099FD-2BC8-0C44-2E15-17037220A9DA}"/>
              </a:ext>
            </a:extLst>
          </p:cNvPr>
          <p:cNvSpPr txBox="1"/>
          <p:nvPr/>
        </p:nvSpPr>
        <p:spPr>
          <a:xfrm>
            <a:off x="1377979" y="2754951"/>
            <a:ext cx="1489510" cy="276999"/>
          </a:xfrm>
          <a:prstGeom prst="rect">
            <a:avLst/>
          </a:prstGeom>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a:ln>
                  <a:noFill/>
                </a:ln>
                <a:solidFill>
                  <a:srgbClr val="003A63"/>
                </a:solidFill>
                <a:effectLst/>
                <a:uLnTx/>
                <a:uFillTx/>
                <a:latin typeface="Century Gothic"/>
                <a:ea typeface="+mn-ea"/>
                <a:cs typeface="+mn-cs"/>
              </a:rPr>
              <a:t>Sponzorský výbor</a:t>
            </a:r>
          </a:p>
        </p:txBody>
      </p:sp>
      <p:grpSp>
        <p:nvGrpSpPr>
          <p:cNvPr id="3" name="Group 4">
            <a:extLst>
              <a:ext uri="{FF2B5EF4-FFF2-40B4-BE49-F238E27FC236}">
                <a16:creationId xmlns:a16="http://schemas.microsoft.com/office/drawing/2014/main" id="{61142E02-0B87-48D8-E402-C1E2D390CC3F}"/>
              </a:ext>
            </a:extLst>
          </p:cNvPr>
          <p:cNvGrpSpPr/>
          <p:nvPr/>
        </p:nvGrpSpPr>
        <p:grpSpPr>
          <a:xfrm>
            <a:off x="4966535" y="61472"/>
            <a:ext cx="6581595" cy="747741"/>
            <a:chOff x="0" y="0"/>
            <a:chExt cx="7627892" cy="866611"/>
          </a:xfrm>
        </p:grpSpPr>
        <p:pic>
          <p:nvPicPr>
            <p:cNvPr id="11" name="Picture 5" descr="A logo with blue and red arrows&#10;&#10;Description automatically generated">
              <a:extLst>
                <a:ext uri="{FF2B5EF4-FFF2-40B4-BE49-F238E27FC236}">
                  <a16:creationId xmlns:a16="http://schemas.microsoft.com/office/drawing/2014/main" id="{5501DB2D-8284-B09A-9FCC-E9C59F6A4C5B}"/>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foregroundMark x1="31045" y1="49576" x2="35795" y2="49212"/>
                          <a14:foregroundMark x1="45614" y1="45253" x2="57977" y2="44485"/>
                          <a14:foregroundMark x1="57977" y1="44485" x2="45136" y2="60970"/>
                          <a14:foregroundMark x1="45136" y1="60970" x2="75364" y2="59879"/>
                          <a14:foregroundMark x1="77795" y1="54990" x2="43273" y2="56081"/>
                          <a14:foregroundMark x1="43273" y1="56081" x2="52864" y2="42747"/>
                          <a14:foregroundMark x1="52864" y1="42747" x2="69568" y2="40566"/>
                          <a14:foregroundMark x1="84750" y1="58182" x2="61273" y2="41697"/>
                          <a14:foregroundMark x1="61273" y1="41697" x2="44545" y2="42545"/>
                          <a14:foregroundMark x1="44545" y1="42545" x2="44977" y2="61010"/>
                          <a14:foregroundMark x1="37909" y1="63838" x2="37909" y2="39232"/>
                          <a14:foregroundMark x1="37909" y1="39232" x2="50045" y2="29697"/>
                          <a14:foregroundMark x1="50045" y1="29697" x2="77568" y2="31071"/>
                          <a14:foregroundMark x1="77568" y1="31071" x2="86500" y2="75394"/>
                          <a14:foregroundMark x1="86500" y1="75394" x2="33273" y2="67030"/>
                          <a14:foregroundMark x1="52364" y1="52000" x2="69568" y2="53495"/>
                          <a14:foregroundMark x1="40227" y1="45616" x2="25864" y2="27354"/>
                          <a14:foregroundMark x1="25864" y1="27354" x2="14955" y2="34424"/>
                          <a14:foregroundMark x1="14955" y1="34424" x2="15000" y2="59677"/>
                          <a14:foregroundMark x1="15000" y1="59677" x2="40750" y2="66263"/>
                          <a14:foregroundMark x1="30955" y1="55960" x2="32114" y2="44889"/>
                          <a14:foregroundMark x1="32114" y1="44889" x2="35068" y2="50303"/>
                          <a14:foregroundMark x1="35068" y1="50303" x2="35273" y2="49737"/>
                          <a14:foregroundMark x1="28091" y1="51838" x2="24091" y2="49010"/>
                          <a14:foregroundMark x1="24091" y1="49010" x2="19136" y2="46949"/>
                          <a14:foregroundMark x1="25250" y1="42626" x2="25455" y2="56323"/>
                          <a14:foregroundMark x1="31795" y1="65495" x2="15341" y2="61778"/>
                          <a14:foregroundMark x1="15341" y1="61778" x2="30636" y2="66061"/>
                          <a14:foregroundMark x1="30636" y1="66061" x2="30636" y2="66061"/>
                          <a14:foregroundMark x1="30636" y1="66061" x2="19023" y2="64929"/>
                          <a14:foregroundMark x1="19023" y1="64929" x2="19023" y2="64929"/>
                          <a14:foregroundMark x1="81591" y1="60242" x2="81795" y2="48444"/>
                          <a14:foregroundMark x1="81795" y1="48444" x2="83795" y2="56323"/>
                        </a14:backgroundRemoval>
                      </a14:imgEffect>
                    </a14:imgLayer>
                  </a14:imgProps>
                </a:ext>
                <a:ext uri="{28A0092B-C50C-407E-A947-70E740481C1C}">
                  <a14:useLocalDpi xmlns:a14="http://schemas.microsoft.com/office/drawing/2010/main" val="0"/>
                </a:ext>
              </a:extLst>
            </a:blip>
            <a:srcRect l="8027" t="17725" r="14444" b="17995"/>
            <a:stretch/>
          </p:blipFill>
          <p:spPr>
            <a:xfrm>
              <a:off x="0" y="0"/>
              <a:ext cx="1858190" cy="866611"/>
            </a:xfrm>
            <a:prstGeom prst="rect">
              <a:avLst/>
            </a:prstGeom>
          </p:spPr>
        </p:pic>
        <p:pic>
          <p:nvPicPr>
            <p:cNvPr id="12" name="Grafický objekt 11">
              <a:extLst>
                <a:ext uri="{FF2B5EF4-FFF2-40B4-BE49-F238E27FC236}">
                  <a16:creationId xmlns:a16="http://schemas.microsoft.com/office/drawing/2014/main" id="{64D65DD8-20F9-DA86-2EC6-DB1DE00C9B5C}"/>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389755" y="146131"/>
              <a:ext cx="1722999" cy="574348"/>
            </a:xfrm>
            <a:prstGeom prst="rect">
              <a:avLst/>
            </a:prstGeom>
          </p:spPr>
        </p:pic>
        <p:pic>
          <p:nvPicPr>
            <p:cNvPr id="13" name="Obrázek 15">
              <a:extLst>
                <a:ext uri="{FF2B5EF4-FFF2-40B4-BE49-F238E27FC236}">
                  <a16:creationId xmlns:a16="http://schemas.microsoft.com/office/drawing/2014/main" id="{2B251A57-4806-B955-3866-6B7967FD927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918179" y="116031"/>
              <a:ext cx="2360785" cy="634549"/>
            </a:xfrm>
            <a:prstGeom prst="rect">
              <a:avLst/>
            </a:prstGeom>
          </p:spPr>
        </p:pic>
        <p:pic>
          <p:nvPicPr>
            <p:cNvPr id="14" name="Obrázek 47" descr="Obsah obrázku logo&#10;&#10;Popis byl vytvořen automaticky">
              <a:extLst>
                <a:ext uri="{FF2B5EF4-FFF2-40B4-BE49-F238E27FC236}">
                  <a16:creationId xmlns:a16="http://schemas.microsoft.com/office/drawing/2014/main" id="{5610A5D9-5684-4115-2125-E2404E757234}"/>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0558" t="10656" r="12683" b="14821"/>
            <a:stretch/>
          </p:blipFill>
          <p:spPr>
            <a:xfrm>
              <a:off x="6223544" y="21351"/>
              <a:ext cx="1404348" cy="823909"/>
            </a:xfrm>
            <a:prstGeom prst="rect">
              <a:avLst/>
            </a:prstGeom>
          </p:spPr>
        </p:pic>
      </p:grpSp>
      <p:grpSp>
        <p:nvGrpSpPr>
          <p:cNvPr id="15" name="Skupina 14">
            <a:extLst>
              <a:ext uri="{FF2B5EF4-FFF2-40B4-BE49-F238E27FC236}">
                <a16:creationId xmlns:a16="http://schemas.microsoft.com/office/drawing/2014/main" id="{A46C4030-2917-C412-B1E5-D2BA6CEA46FF}"/>
              </a:ext>
            </a:extLst>
          </p:cNvPr>
          <p:cNvGrpSpPr/>
          <p:nvPr/>
        </p:nvGrpSpPr>
        <p:grpSpPr>
          <a:xfrm>
            <a:off x="612099" y="838867"/>
            <a:ext cx="10898001" cy="45719"/>
            <a:chOff x="0" y="0"/>
            <a:chExt cx="5716278" cy="72000"/>
          </a:xfrm>
        </p:grpSpPr>
        <p:sp>
          <p:nvSpPr>
            <p:cNvPr id="16" name="Obdélník 15">
              <a:extLst>
                <a:ext uri="{FF2B5EF4-FFF2-40B4-BE49-F238E27FC236}">
                  <a16:creationId xmlns:a16="http://schemas.microsoft.com/office/drawing/2014/main" id="{EB526B0B-C3EE-A2C4-68F0-1B09D68066A4}"/>
                </a:ext>
              </a:extLst>
            </p:cNvPr>
            <p:cNvSpPr>
              <a:spLocks/>
            </p:cNvSpPr>
            <p:nvPr/>
          </p:nvSpPr>
          <p:spPr>
            <a:xfrm>
              <a:off x="0" y="0"/>
              <a:ext cx="1429200" cy="72000"/>
            </a:xfrm>
            <a:prstGeom prst="rect">
              <a:avLst/>
            </a:prstGeom>
            <a:solidFill>
              <a:srgbClr val="FABB33"/>
            </a:solidFill>
            <a:ln>
              <a:solidFill>
                <a:srgbClr val="FABB33"/>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Obdélník 16">
              <a:extLst>
                <a:ext uri="{FF2B5EF4-FFF2-40B4-BE49-F238E27FC236}">
                  <a16:creationId xmlns:a16="http://schemas.microsoft.com/office/drawing/2014/main" id="{1615D0E8-3469-D14D-AF1C-A5104A47C594}"/>
                </a:ext>
              </a:extLst>
            </p:cNvPr>
            <p:cNvSpPr>
              <a:spLocks/>
            </p:cNvSpPr>
            <p:nvPr/>
          </p:nvSpPr>
          <p:spPr>
            <a:xfrm>
              <a:off x="2855843" y="0"/>
              <a:ext cx="1429200" cy="72000"/>
            </a:xfrm>
            <a:prstGeom prst="rect">
              <a:avLst/>
            </a:prstGeom>
            <a:solidFill>
              <a:srgbClr val="43546F"/>
            </a:solidFill>
            <a:ln>
              <a:solidFill>
                <a:srgbClr val="4354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Obdélník 17">
              <a:extLst>
                <a:ext uri="{FF2B5EF4-FFF2-40B4-BE49-F238E27FC236}">
                  <a16:creationId xmlns:a16="http://schemas.microsoft.com/office/drawing/2014/main" id="{83353259-07AE-6C93-4E69-8C512DE5C218}"/>
                </a:ext>
              </a:extLst>
            </p:cNvPr>
            <p:cNvSpPr>
              <a:spLocks/>
            </p:cNvSpPr>
            <p:nvPr/>
          </p:nvSpPr>
          <p:spPr>
            <a:xfrm>
              <a:off x="4287078" y="0"/>
              <a:ext cx="1429200" cy="72000"/>
            </a:xfrm>
            <a:prstGeom prst="rect">
              <a:avLst/>
            </a:prstGeom>
            <a:solidFill>
              <a:srgbClr val="CD2F41"/>
            </a:solidFill>
            <a:ln>
              <a:solidFill>
                <a:srgbClr val="CD2F4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Obdélník 19">
              <a:extLst>
                <a:ext uri="{FF2B5EF4-FFF2-40B4-BE49-F238E27FC236}">
                  <a16:creationId xmlns:a16="http://schemas.microsoft.com/office/drawing/2014/main" id="{CEE5FEBA-05DB-CD5C-50B2-48897D187F6E}"/>
                </a:ext>
              </a:extLst>
            </p:cNvPr>
            <p:cNvSpPr>
              <a:spLocks/>
            </p:cNvSpPr>
            <p:nvPr/>
          </p:nvSpPr>
          <p:spPr>
            <a:xfrm>
              <a:off x="1431235" y="0"/>
              <a:ext cx="1429200" cy="72000"/>
            </a:xfrm>
            <a:prstGeom prst="rect">
              <a:avLst/>
            </a:prstGeom>
            <a:solidFill>
              <a:srgbClr val="C7D539"/>
            </a:solidFill>
            <a:ln>
              <a:solidFill>
                <a:srgbClr val="C7D53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452047219"/>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 NCEZ - šablona" id="{FCDEE49F-CB69-40D9-ACF8-0CC0D247E470}" vid="{BFCDD164-1B97-4A88-B176-FCCBA7BE4BE1}"/>
    </a:ext>
  </a:extLst>
</a:theme>
</file>

<file path=ppt/theme/theme2.xml><?xml version="1.0" encoding="utf-8"?>
<a:theme xmlns:a="http://schemas.openxmlformats.org/drawingml/2006/main" name="Default Theme">
  <a:themeElements>
    <a:clrScheme name="MZCR">
      <a:dk1>
        <a:srgbClr val="000000"/>
      </a:dk1>
      <a:lt1>
        <a:srgbClr val="FFFFFF"/>
      </a:lt1>
      <a:dk2>
        <a:srgbClr val="003A63"/>
      </a:dk2>
      <a:lt2>
        <a:srgbClr val="FFFFFF"/>
      </a:lt2>
      <a:accent1>
        <a:srgbClr val="003A63"/>
      </a:accent1>
      <a:accent2>
        <a:srgbClr val="4581B8"/>
      </a:accent2>
      <a:accent3>
        <a:srgbClr val="D31145"/>
      </a:accent3>
      <a:accent4>
        <a:srgbClr val="FCBB32"/>
      </a:accent4>
      <a:accent5>
        <a:srgbClr val="C0CD22"/>
      </a:accent5>
      <a:accent6>
        <a:srgbClr val="64686C"/>
      </a:accent6>
      <a:hlink>
        <a:srgbClr val="007BBF"/>
      </a:hlink>
      <a:folHlink>
        <a:srgbClr val="017ABF"/>
      </a:folHlink>
    </a:clrScheme>
    <a:fontScheme name="Deepview">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vert="horz" lIns="91440" tIns="45720" rIns="91440" bIns="45720" rtlCol="0" anchor="t">
        <a:noAutofit/>
      </a:bodyPr>
      <a:lstStyle>
        <a:defPPr algn="l">
          <a:lnSpc>
            <a:spcPct val="90000"/>
          </a:lnSpc>
          <a:spcBef>
            <a:spcPts val="1000"/>
          </a:spcBef>
          <a:defRPr sz="1200" dirty="0" smtClean="0">
            <a:solidFill>
              <a:schemeClr val="bg1"/>
            </a:solidFill>
            <a:latin typeface="Century Gothic" panose="020B0502020202020204" pitchFamily="34" charset="0"/>
          </a:defRPr>
        </a:defPPr>
      </a:lstStyle>
    </a:spDef>
    <a:lnDef>
      <a:spPr>
        <a:ln w="9525">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marL="0" indent="0" algn="l">
          <a:buNone/>
          <a:defRPr sz="1200" dirty="0" err="1" smtClean="0">
            <a:solidFill>
              <a:schemeClr val="accent6"/>
            </a:solidFill>
          </a:defRPr>
        </a:defPPr>
      </a:lstStyle>
    </a:txDef>
  </a:objectDefaults>
  <a:extraClrSchemeLst/>
  <a:extLst>
    <a:ext uri="{05A4C25C-085E-4340-85A3-A5531E510DB2}">
      <thm15:themeFamily xmlns:thm15="http://schemas.microsoft.com/office/thememl/2012/main" name="Default Theme" id="{53209A7D-71AB-47F4-9253-717F3CA58887}" vid="{5CF91705-1F7F-4A37-BFC6-1CDCECCFFD37}"/>
    </a:ext>
  </a:extLst>
</a:theme>
</file>

<file path=ppt/theme/theme3.xml><?xml version="1.0" encoding="utf-8"?>
<a:theme xmlns:a="http://schemas.openxmlformats.org/drawingml/2006/main" name="1_Default Theme">
  <a:themeElements>
    <a:clrScheme name="MZCR">
      <a:dk1>
        <a:srgbClr val="000000"/>
      </a:dk1>
      <a:lt1>
        <a:srgbClr val="FFFFFF"/>
      </a:lt1>
      <a:dk2>
        <a:srgbClr val="003A63"/>
      </a:dk2>
      <a:lt2>
        <a:srgbClr val="FFFFFF"/>
      </a:lt2>
      <a:accent1>
        <a:srgbClr val="003A63"/>
      </a:accent1>
      <a:accent2>
        <a:srgbClr val="4581B8"/>
      </a:accent2>
      <a:accent3>
        <a:srgbClr val="D31145"/>
      </a:accent3>
      <a:accent4>
        <a:srgbClr val="FCBB32"/>
      </a:accent4>
      <a:accent5>
        <a:srgbClr val="C0CD22"/>
      </a:accent5>
      <a:accent6>
        <a:srgbClr val="64686C"/>
      </a:accent6>
      <a:hlink>
        <a:srgbClr val="007BBF"/>
      </a:hlink>
      <a:folHlink>
        <a:srgbClr val="017AB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vert="horz" lIns="91440" tIns="45720" rIns="91440" bIns="45720" rtlCol="0" anchor="t">
        <a:noAutofit/>
      </a:bodyPr>
      <a:lstStyle>
        <a:defPPr algn="l">
          <a:lnSpc>
            <a:spcPct val="90000"/>
          </a:lnSpc>
          <a:spcBef>
            <a:spcPts val="1000"/>
          </a:spcBef>
          <a:defRPr sz="1200" dirty="0" smtClean="0">
            <a:solidFill>
              <a:schemeClr val="bg1"/>
            </a:solidFill>
            <a:latin typeface="Century Gothic" panose="020B0502020202020204" pitchFamily="34" charset="0"/>
          </a:defRPr>
        </a:defPPr>
      </a:lstStyle>
    </a:spDef>
    <a:lnDef>
      <a:spPr>
        <a:ln w="9525">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marL="0" indent="0" algn="l">
          <a:buNone/>
          <a:defRPr sz="1200" dirty="0" err="1" smtClean="0">
            <a:solidFill>
              <a:schemeClr val="accent6"/>
            </a:solidFill>
          </a:defRPr>
        </a:defPPr>
      </a:lstStyle>
    </a:txDef>
  </a:objectDefaults>
  <a:extraClrSchemeLst/>
  <a:extLst>
    <a:ext uri="{05A4C25C-085E-4340-85A3-A5531E510DB2}">
      <thm15:themeFamily xmlns:thm15="http://schemas.microsoft.com/office/thememl/2012/main" name="Default Theme" id="{53209A7D-71AB-47F4-9253-717F3CA58887}" vid="{5CF91705-1F7F-4A37-BFC6-1CDCECCFFD37}"/>
    </a:ext>
  </a:extLst>
</a:theme>
</file>

<file path=ppt/theme/theme4.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53D8DBB70A25B4CAED99F22B5C220EA" ma:contentTypeVersion="15" ma:contentTypeDescription="Vytvoří nový dokument" ma:contentTypeScope="" ma:versionID="eceb045ab9e2469bb9952ffe87cf55f0">
  <xsd:schema xmlns:xsd="http://www.w3.org/2001/XMLSchema" xmlns:xs="http://www.w3.org/2001/XMLSchema" xmlns:p="http://schemas.microsoft.com/office/2006/metadata/properties" xmlns:ns2="d1bb1433-a07c-428c-a4ce-e63af4b52ce3" xmlns:ns3="1fe7dee4-cef6-4706-b323-3af68f54fc32" targetNamespace="http://schemas.microsoft.com/office/2006/metadata/properties" ma:root="true" ma:fieldsID="4f380c8cc06bd17805ea3176281a2cca" ns2:_="" ns3:_="">
    <xsd:import namespace="d1bb1433-a07c-428c-a4ce-e63af4b52ce3"/>
    <xsd:import namespace="1fe7dee4-cef6-4706-b323-3af68f54fc3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SearchPropertie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bb1433-a07c-428c-a4ce-e63af4b52c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Značky obrázků" ma:readOnly="false" ma:fieldId="{5cf76f15-5ced-4ddc-b409-7134ff3c332f}" ma:taxonomyMulti="true" ma:sspId="9528a91f-2e03-4533-9257-29445d84df76" ma:termSetId="09814cd3-568e-fe90-9814-8d621ff8fb84" ma:anchorId="fba54fb3-c3e1-fe81-a776-ca4b69148c4d" ma:open="true" ma:isKeyword="false">
      <xsd:complexType>
        <xsd:sequence>
          <xsd:element ref="pc:Terms" minOccurs="0" maxOccurs="1"/>
        </xsd:sequence>
      </xsd:complex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e7dee4-cef6-4706-b323-3af68f54fc3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320ec68-8ed9-4fff-a392-573e2622bfc5}" ma:internalName="TaxCatchAll" ma:showField="CatchAllData" ma:web="1fe7dee4-cef6-4706-b323-3af68f54fc3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dílené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fe7dee4-cef6-4706-b323-3af68f54fc32" xsi:nil="true"/>
    <lcf76f155ced4ddcb4097134ff3c332f xmlns="d1bb1433-a07c-428c-a4ce-e63af4b52ce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03C0D1-C758-4D1C-A2AA-68E348EA55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bb1433-a07c-428c-a4ce-e63af4b52ce3"/>
    <ds:schemaRef ds:uri="1fe7dee4-cef6-4706-b323-3af68f54fc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CFFCA7-B91F-4111-A93A-0D39769A4831}">
  <ds:schemaRefs>
    <ds:schemaRef ds:uri="http://purl.org/dc/terms/"/>
    <ds:schemaRef ds:uri="http://purl.org/dc/dcmitype/"/>
    <ds:schemaRef ds:uri="http://www.w3.org/XML/1998/namespace"/>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1fe7dee4-cef6-4706-b323-3af68f54fc32"/>
    <ds:schemaRef ds:uri="d1bb1433-a07c-428c-a4ce-e63af4b52ce3"/>
  </ds:schemaRefs>
</ds:datastoreItem>
</file>

<file path=customXml/itemProps3.xml><?xml version="1.0" encoding="utf-8"?>
<ds:datastoreItem xmlns:ds="http://schemas.openxmlformats.org/officeDocument/2006/customXml" ds:itemID="{BDF8BA48-C402-4133-9E3D-E45EA89C9F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Prezentace NREZ 26.8.2022</Template>
  <TotalTime>3391</TotalTime>
  <Words>5767</Words>
  <Application>Microsoft Office PowerPoint</Application>
  <PresentationFormat>Širokoúhlá obrazovka</PresentationFormat>
  <Paragraphs>996</Paragraphs>
  <Slides>66</Slides>
  <Notes>40</Notes>
  <HiddenSlides>0</HiddenSlides>
  <MMClips>0</MMClips>
  <ScaleCrop>false</ScaleCrop>
  <HeadingPairs>
    <vt:vector size="6" baseType="variant">
      <vt:variant>
        <vt:lpstr>Použitá písma</vt:lpstr>
      </vt:variant>
      <vt:variant>
        <vt:i4>9</vt:i4>
      </vt:variant>
      <vt:variant>
        <vt:lpstr>Motiv</vt:lpstr>
      </vt:variant>
      <vt:variant>
        <vt:i4>3</vt:i4>
      </vt:variant>
      <vt:variant>
        <vt:lpstr>Nadpisy snímků</vt:lpstr>
      </vt:variant>
      <vt:variant>
        <vt:i4>66</vt:i4>
      </vt:variant>
    </vt:vector>
  </HeadingPairs>
  <TitlesOfParts>
    <vt:vector size="78" baseType="lpstr">
      <vt:lpstr>Aptos</vt:lpstr>
      <vt:lpstr>Aptos Narrow</vt:lpstr>
      <vt:lpstr>Arial</vt:lpstr>
      <vt:lpstr>Bahnschrift</vt:lpstr>
      <vt:lpstr>Calibri</vt:lpstr>
      <vt:lpstr>Calibri Light</vt:lpstr>
      <vt:lpstr>Century Gothic</vt:lpstr>
      <vt:lpstr>Times New Roman</vt:lpstr>
      <vt:lpstr>WordVisiCarriageReturn</vt:lpstr>
      <vt:lpstr>Motiv Office</vt:lpstr>
      <vt:lpstr>Default Theme</vt:lpstr>
      <vt:lpstr>1_Default Theme</vt:lpstr>
      <vt:lpstr>NÁRODNÍ RADA  ELEKTRONICKÉHO ZDRAVOTNICTVÍ  8. JEDNÁNÍ  4. prosince 2025</vt:lpstr>
      <vt:lpstr>Prezentace aplikace PowerPoint</vt:lpstr>
      <vt:lpstr>Prezentace aplikace PowerPoint</vt:lpstr>
      <vt:lpstr>Prezentace aplikace PowerPoint</vt:lpstr>
      <vt:lpstr>Prezentace aplikace PowerPoint</vt:lpstr>
      <vt:lpstr>Agenda</vt:lpstr>
      <vt:lpstr>Stav Programu EZ</vt:lpstr>
      <vt:lpstr>2. Cíle a priority Programu EZ</vt:lpstr>
      <vt:lpstr>Řídící struktura Programu EZ</vt:lpstr>
      <vt:lpstr>Struktura projektů NPO a jejich stav  </vt:lpstr>
      <vt:lpstr>5.Struktura veřejných zakázek   Realizace Programu EZ byla strukturována do sedmi veřejných zakázek VZ1 – VZ7. Všechny části Programu EZ jsou již v realizaci.</vt:lpstr>
      <vt:lpstr>5.Struktura veřejných zakázek   </vt:lpstr>
      <vt:lpstr>Stav Programu EZ</vt:lpstr>
      <vt:lpstr>7. Detailní zpráva o stavu Programu EZ  </vt:lpstr>
      <vt:lpstr>7. Detailní zpráva o stavu Programu EZ  </vt:lpstr>
      <vt:lpstr>Prezentace aplikace PowerPoint</vt:lpstr>
      <vt:lpstr>7. Detailní zpráva o stavu Programu EZ   Posílení kybernetické bezpečnosti  </vt:lpstr>
      <vt:lpstr>7. Detailní zpráva o stavu Programu EZ   Chytrá karanténa  </vt:lpstr>
      <vt:lpstr>7. Detailní zpráva o stavu Programu EZ   IS KHS  </vt:lpstr>
      <vt:lpstr>8. Harmonogram</vt:lpstr>
      <vt:lpstr>Ostatní organizace  </vt:lpstr>
      <vt:lpstr>Bilance NPO projektů  </vt:lpstr>
      <vt:lpstr>Chytrá karanténa 2.0 EZ karta 2026 UX Design</vt:lpstr>
      <vt:lpstr>Premisa projektu</vt:lpstr>
      <vt:lpstr>Cíle projektu</vt:lpstr>
      <vt:lpstr>Moderní zdravotnictví</vt:lpstr>
      <vt:lpstr>Ergonomika aplikace</vt:lpstr>
      <vt:lpstr>Hlavní sekce aplikace</vt:lpstr>
      <vt:lpstr>Benefity aplikace</vt:lpstr>
      <vt:lpstr>Benefity aplikace</vt:lpstr>
      <vt:lpstr>Benefity aplikace</vt:lpstr>
      <vt:lpstr>Benefity aplikace</vt:lpstr>
      <vt:lpstr>Use Cases / Testování</vt:lpstr>
      <vt:lpstr>Zpracované obrazovky / Registrace</vt:lpstr>
      <vt:lpstr>Zpracované obrazovky / Vytvoření PINu</vt:lpstr>
      <vt:lpstr>Zpracované obrazovky / Notifikace</vt:lpstr>
      <vt:lpstr>Zpracované obrazovky přehled / Kalendář</vt:lpstr>
      <vt:lpstr>Zpracované obrazovky přehled / Očkovací průkazka</vt:lpstr>
      <vt:lpstr>Zpracované obrazovky přehled / Screeningy</vt:lpstr>
      <vt:lpstr>Zpracované obrazovky přehled / Preventivní prohlídky</vt:lpstr>
      <vt:lpstr>Zpracované obrazovky přehled / Zdravotní dokumentace</vt:lpstr>
      <vt:lpstr>Zpracované obrazovky přehled / eŽádanka</vt:lpstr>
      <vt:lpstr>Zpracované obrazovky přehled / Nastavení</vt:lpstr>
      <vt:lpstr>Zpracované obrazovky přehled / Mapy</vt:lpstr>
      <vt:lpstr>Zpracované obrazovky přehled / Zdravotnické registry </vt:lpstr>
      <vt:lpstr>Zpracované obrazovky přehled / Sdílený zdravotní záznam</vt:lpstr>
      <vt:lpstr>Zpracované obrazovky přehled / Zdravotní posudky</vt:lpstr>
      <vt:lpstr>Další postup</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DĚKUJI ZA POZORNOST</vt:lpstr>
    </vt:vector>
  </TitlesOfParts>
  <Company>Office365 deploy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jednání   Národní rady elektronického zdravotnictví</dc:title>
  <dc:creator>Říhová Eliška, Mgr. Bc.</dc:creator>
  <cp:lastModifiedBy>user</cp:lastModifiedBy>
  <cp:revision>5</cp:revision>
  <dcterms:created xsi:type="dcterms:W3CDTF">2022-09-21T07:20:39Z</dcterms:created>
  <dcterms:modified xsi:type="dcterms:W3CDTF">2025-12-04T13:32:18Z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0x010100B53D8DBB70A25B4CAED99F22B5C220EA</vt:lpwstr>
  </property>
  <property fmtid="{D5CDD505-2E9C-101B-9397-08002B2CF9AE}" pid="3" name="MediaServiceImageTags">
    <vt:lpwstr/>
  </property>
</Properties>
</file>