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2145707249" r:id="rId3"/>
    <p:sldId id="2145707252" r:id="rId4"/>
    <p:sldId id="2145707253" r:id="rId5"/>
    <p:sldId id="2145707254" r:id="rId6"/>
    <p:sldId id="2145707106" r:id="rId7"/>
    <p:sldId id="384" r:id="rId8"/>
    <p:sldId id="2145707255" r:id="rId9"/>
    <p:sldId id="2145707256" r:id="rId10"/>
    <p:sldId id="2145707257" r:id="rId11"/>
    <p:sldId id="2145707258" r:id="rId12"/>
    <p:sldId id="2145707259" r:id="rId13"/>
    <p:sldId id="2145707260" r:id="rId14"/>
    <p:sldId id="2145707262" r:id="rId15"/>
    <p:sldId id="2145707263" r:id="rId16"/>
    <p:sldId id="2145707261" r:id="rId17"/>
    <p:sldId id="2145707264" r:id="rId18"/>
    <p:sldId id="2145707251" r:id="rId19"/>
    <p:sldId id="2145707250" r:id="rId20"/>
    <p:sldId id="214570709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0"/>
    <p:restoredTop sz="94667"/>
  </p:normalViewPr>
  <p:slideViewPr>
    <p:cSldViewPr snapToGrid="0">
      <p:cViewPr varScale="1">
        <p:scale>
          <a:sx n="84" d="100"/>
          <a:sy n="84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man Martin, Ing." userId="3f77366f-4b04-41d9-ac18-4240180f5c8d" providerId="ADAL" clId="{81CB242B-F92A-4D57-A753-4C3BE4FDB10C}"/>
    <pc:docChg chg="modSld">
      <pc:chgData name="Zeman Martin, Ing." userId="3f77366f-4b04-41d9-ac18-4240180f5c8d" providerId="ADAL" clId="{81CB242B-F92A-4D57-A753-4C3BE4FDB10C}" dt="2026-04-29T14:30:14.401" v="1" actId="20577"/>
      <pc:docMkLst>
        <pc:docMk/>
      </pc:docMkLst>
      <pc:sldChg chg="modSp mod">
        <pc:chgData name="Zeman Martin, Ing." userId="3f77366f-4b04-41d9-ac18-4240180f5c8d" providerId="ADAL" clId="{81CB242B-F92A-4D57-A753-4C3BE4FDB10C}" dt="2026-04-29T14:30:14.401" v="1" actId="20577"/>
        <pc:sldMkLst>
          <pc:docMk/>
          <pc:sldMk cId="4030410772" sldId="2145707251"/>
        </pc:sldMkLst>
        <pc:spChg chg="mod">
          <ac:chgData name="Zeman Martin, Ing." userId="3f77366f-4b04-41d9-ac18-4240180f5c8d" providerId="ADAL" clId="{81CB242B-F92A-4D57-A753-4C3BE4FDB10C}" dt="2026-04-29T14:30:14.401" v="1" actId="20577"/>
          <ac:spMkLst>
            <pc:docMk/>
            <pc:sldMk cId="4030410772" sldId="2145707251"/>
            <ac:spMk id="2" creationId="{7BED53C9-548B-9AEE-52AA-5444953AB736}"/>
          </ac:spMkLst>
        </pc:spChg>
      </pc:sldChg>
    </pc:docChg>
  </pc:docChgLst>
  <pc:docChgLst>
    <pc:chgData name="Zeman Martin, Ing." userId="3f77366f-4b04-41d9-ac18-4240180f5c8d" providerId="ADAL" clId="{0AA9643C-B8CA-5C45-9C37-0DAEFE04E0D5}"/>
    <pc:docChg chg="modSld">
      <pc:chgData name="Zeman Martin, Ing." userId="3f77366f-4b04-41d9-ac18-4240180f5c8d" providerId="ADAL" clId="{0AA9643C-B8CA-5C45-9C37-0DAEFE04E0D5}" dt="2026-05-04T16:50:42.233" v="68" actId="20577"/>
      <pc:docMkLst>
        <pc:docMk/>
      </pc:docMkLst>
      <pc:sldChg chg="modSp mod">
        <pc:chgData name="Zeman Martin, Ing." userId="3f77366f-4b04-41d9-ac18-4240180f5c8d" providerId="ADAL" clId="{0AA9643C-B8CA-5C45-9C37-0DAEFE04E0D5}" dt="2026-05-04T16:50:42.233" v="68" actId="20577"/>
        <pc:sldMkLst>
          <pc:docMk/>
          <pc:sldMk cId="1451073592" sldId="2145707260"/>
        </pc:sldMkLst>
        <pc:spChg chg="mod">
          <ac:chgData name="Zeman Martin, Ing." userId="3f77366f-4b04-41d9-ac18-4240180f5c8d" providerId="ADAL" clId="{0AA9643C-B8CA-5C45-9C37-0DAEFE04E0D5}" dt="2026-05-04T16:50:42.233" v="68" actId="20577"/>
          <ac:spMkLst>
            <pc:docMk/>
            <pc:sldMk cId="1451073592" sldId="2145707260"/>
            <ac:spMk id="3" creationId="{97AFA25E-6DDF-11B8-1AB6-7C557CDEED4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86C5D-CD52-6C45-8E90-A5EF6706767F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5F9E4AF-2A12-7047-A9DB-3A0890422621}">
      <dgm:prSet/>
      <dgm:spPr/>
      <dgm:t>
        <a:bodyPr/>
        <a:lstStyle/>
        <a:p>
          <a:r>
            <a:rPr lang="cs-CZ" b="1" i="0"/>
            <a:t>povinná eŽádanka – účinnost 1. července 2027 pro všechny žádanky s výjimkou laboratorních a s účinností od 1. ledna 2028 pro všechny,</a:t>
          </a:r>
          <a:endParaRPr lang="cs-CZ"/>
        </a:p>
      </dgm:t>
    </dgm:pt>
    <dgm:pt modelId="{7B0FDA16-547A-DC45-99DE-1E15ED5F15B6}" type="parTrans" cxnId="{102D6F2F-32E5-6E41-956C-0325C950F47E}">
      <dgm:prSet/>
      <dgm:spPr/>
      <dgm:t>
        <a:bodyPr/>
        <a:lstStyle/>
        <a:p>
          <a:endParaRPr lang="cs-CZ"/>
        </a:p>
      </dgm:t>
    </dgm:pt>
    <dgm:pt modelId="{6F646A61-1469-C74C-9EF7-3DC39B1033EB}" type="sibTrans" cxnId="{102D6F2F-32E5-6E41-956C-0325C950F47E}">
      <dgm:prSet/>
      <dgm:spPr/>
      <dgm:t>
        <a:bodyPr/>
        <a:lstStyle/>
        <a:p>
          <a:endParaRPr lang="cs-CZ"/>
        </a:p>
      </dgm:t>
    </dgm:pt>
    <dgm:pt modelId="{D8C69FD4-396B-754E-9177-DE78A06D0F78}">
      <dgm:prSet/>
      <dgm:spPr/>
      <dgm:t>
        <a:bodyPr/>
        <a:lstStyle/>
        <a:p>
          <a:r>
            <a:rPr lang="cs-CZ" b="1" i="0"/>
            <a:t>povinné vedení zdravotnické dokumentace v elektronické podobě – účinnost 1. ledna 2029</a:t>
          </a:r>
          <a:endParaRPr lang="cs-CZ"/>
        </a:p>
      </dgm:t>
    </dgm:pt>
    <dgm:pt modelId="{E09970C3-24ED-1240-8ACD-500FF9AB31E3}" type="parTrans" cxnId="{4D0EC4FB-93C5-3549-A7DD-2253ADAE61EA}">
      <dgm:prSet/>
      <dgm:spPr/>
      <dgm:t>
        <a:bodyPr/>
        <a:lstStyle/>
        <a:p>
          <a:endParaRPr lang="cs-CZ"/>
        </a:p>
      </dgm:t>
    </dgm:pt>
    <dgm:pt modelId="{657542C9-11B4-4C41-85EA-487042F8198B}" type="sibTrans" cxnId="{4D0EC4FB-93C5-3549-A7DD-2253ADAE61EA}">
      <dgm:prSet/>
      <dgm:spPr/>
      <dgm:t>
        <a:bodyPr/>
        <a:lstStyle/>
        <a:p>
          <a:endParaRPr lang="cs-CZ"/>
        </a:p>
      </dgm:t>
    </dgm:pt>
    <dgm:pt modelId="{EBE2D31F-DCF0-4241-A1D4-13A59B89E138}" type="pres">
      <dgm:prSet presAssocID="{7FE86C5D-CD52-6C45-8E90-A5EF6706767F}" presName="linear" presStyleCnt="0">
        <dgm:presLayoutVars>
          <dgm:animLvl val="lvl"/>
          <dgm:resizeHandles val="exact"/>
        </dgm:presLayoutVars>
      </dgm:prSet>
      <dgm:spPr/>
    </dgm:pt>
    <dgm:pt modelId="{6EF8D696-201B-2B4C-9BAE-0AB36E3F5737}" type="pres">
      <dgm:prSet presAssocID="{A5F9E4AF-2A12-7047-A9DB-3A08904226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8FB9A1-1C0B-334F-8923-6590DD22F845}" type="pres">
      <dgm:prSet presAssocID="{6F646A61-1469-C74C-9EF7-3DC39B1033EB}" presName="spacer" presStyleCnt="0"/>
      <dgm:spPr/>
    </dgm:pt>
    <dgm:pt modelId="{603024B4-4617-B74C-8D57-6C978A333193}" type="pres">
      <dgm:prSet presAssocID="{D8C69FD4-396B-754E-9177-DE78A06D0F7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57A620F-68FF-8749-8B56-7899D6CDF5C5}" type="presOf" srcId="{7FE86C5D-CD52-6C45-8E90-A5EF6706767F}" destId="{EBE2D31F-DCF0-4241-A1D4-13A59B89E138}" srcOrd="0" destOrd="0" presId="urn:microsoft.com/office/officeart/2005/8/layout/vList2"/>
    <dgm:cxn modelId="{102D6F2F-32E5-6E41-956C-0325C950F47E}" srcId="{7FE86C5D-CD52-6C45-8E90-A5EF6706767F}" destId="{A5F9E4AF-2A12-7047-A9DB-3A0890422621}" srcOrd="0" destOrd="0" parTransId="{7B0FDA16-547A-DC45-99DE-1E15ED5F15B6}" sibTransId="{6F646A61-1469-C74C-9EF7-3DC39B1033EB}"/>
    <dgm:cxn modelId="{569EC795-D808-AA42-95B8-4962E78FA44C}" type="presOf" srcId="{A5F9E4AF-2A12-7047-A9DB-3A0890422621}" destId="{6EF8D696-201B-2B4C-9BAE-0AB36E3F5737}" srcOrd="0" destOrd="0" presId="urn:microsoft.com/office/officeart/2005/8/layout/vList2"/>
    <dgm:cxn modelId="{07AFDF9C-C6AF-534D-A7B4-ACFC373D3F65}" type="presOf" srcId="{D8C69FD4-396B-754E-9177-DE78A06D0F78}" destId="{603024B4-4617-B74C-8D57-6C978A333193}" srcOrd="0" destOrd="0" presId="urn:microsoft.com/office/officeart/2005/8/layout/vList2"/>
    <dgm:cxn modelId="{4D0EC4FB-93C5-3549-A7DD-2253ADAE61EA}" srcId="{7FE86C5D-CD52-6C45-8E90-A5EF6706767F}" destId="{D8C69FD4-396B-754E-9177-DE78A06D0F78}" srcOrd="1" destOrd="0" parTransId="{E09970C3-24ED-1240-8ACD-500FF9AB31E3}" sibTransId="{657542C9-11B4-4C41-85EA-487042F8198B}"/>
    <dgm:cxn modelId="{D031BE36-8B09-4440-8754-CC96A75052D3}" type="presParOf" srcId="{EBE2D31F-DCF0-4241-A1D4-13A59B89E138}" destId="{6EF8D696-201B-2B4C-9BAE-0AB36E3F5737}" srcOrd="0" destOrd="0" presId="urn:microsoft.com/office/officeart/2005/8/layout/vList2"/>
    <dgm:cxn modelId="{CEA4EF3F-53F6-EC41-88D0-83197FCD5E26}" type="presParOf" srcId="{EBE2D31F-DCF0-4241-A1D4-13A59B89E138}" destId="{B18FB9A1-1C0B-334F-8923-6590DD22F845}" srcOrd="1" destOrd="0" presId="urn:microsoft.com/office/officeart/2005/8/layout/vList2"/>
    <dgm:cxn modelId="{BC1EB62E-AB84-FD4C-83FD-4A1B720449FA}" type="presParOf" srcId="{EBE2D31F-DCF0-4241-A1D4-13A59B89E138}" destId="{603024B4-4617-B74C-8D57-6C978A33319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D696-201B-2B4C-9BAE-0AB36E3F5737}">
      <dsp:nvSpPr>
        <dsp:cNvPr id="0" name=""/>
        <dsp:cNvSpPr/>
      </dsp:nvSpPr>
      <dsp:spPr>
        <a:xfrm>
          <a:off x="0" y="41048"/>
          <a:ext cx="11003317" cy="189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i="0" kern="1200"/>
            <a:t>povinná eŽádanka – účinnost 1. července 2027 pro všechny žádanky s výjimkou laboratorních a s účinností od 1. ledna 2028 pro všechny,</a:t>
          </a:r>
          <a:endParaRPr lang="cs-CZ" sz="3600" kern="1200"/>
        </a:p>
      </dsp:txBody>
      <dsp:txXfrm>
        <a:off x="92526" y="133574"/>
        <a:ext cx="10818265" cy="1710347"/>
      </dsp:txXfrm>
    </dsp:sp>
    <dsp:sp modelId="{603024B4-4617-B74C-8D57-6C978A333193}">
      <dsp:nvSpPr>
        <dsp:cNvPr id="0" name=""/>
        <dsp:cNvSpPr/>
      </dsp:nvSpPr>
      <dsp:spPr>
        <a:xfrm>
          <a:off x="0" y="2040128"/>
          <a:ext cx="11003317" cy="1895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i="0" kern="1200"/>
            <a:t>povinné vedení zdravotnické dokumentace v elektronické podobě – účinnost 1. ledna 2029</a:t>
          </a:r>
          <a:endParaRPr lang="cs-CZ" sz="3600" kern="1200"/>
        </a:p>
      </dsp:txBody>
      <dsp:txXfrm>
        <a:off x="92526" y="2132654"/>
        <a:ext cx="10818265" cy="1710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17D48-21F7-0642-816E-943E5DE0C5E1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79CA-D70C-0545-9E10-F2CE2AF80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59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0C9A9-8D72-7326-5A76-66244C9F8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4BB1ED-7144-27CF-7069-D305A14DB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88DCBF4-9399-51CB-107A-E784D2BF1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9AA6A9-BCFD-FBEF-20FD-B0FD98226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7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32A7-BEFD-7D96-B068-8750DE916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CABD805-BFDF-A899-BA43-F13AC51CA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654108-38CB-3992-3DE1-16EBF4A4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E41D7B-9E7A-D3E6-6F49-DC84CFDE0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6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CC132-2832-F47F-5801-B0E7979BC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AA6C14-7608-AFB3-922F-1F263A7EB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D1B81AD-61C9-0D55-007D-EB5A7E1C8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318317-081E-0D0E-9C49-0CE937246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75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AA6E5-B2F9-E9B2-F807-399AE2070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907AEF-AB38-C243-7AFE-8A7E16CD0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EF4DC3-DA03-EAFC-80AC-93211E699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EF8669-2C65-B33F-D938-F6A362708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44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00F8-263A-986A-23D1-D18047D24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2E30EFB-6E82-F3FC-8422-746F0219F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06DD937-1A86-94CB-8D99-B5FBDCE2D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7B3C73-7C65-4EEB-7FA0-D40C3FC00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CB020-FFAC-E404-C467-F0142AEC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810AD61-7FA7-4BE8-BFD6-6131DFDA6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70C29DA-E349-3661-88A1-3F3647B1C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74A8C5-B8A2-3C61-D9E4-BEA3F5F27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09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B26C1-4DD0-49C9-07FF-24D9C1EE9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F15912-09B4-116B-AAD0-7057C0897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D66366F-439F-6493-EFAE-86D9532AC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969448-DCD8-CA4E-374C-A2B489842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99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B4159-4693-22AD-0A00-EE23CF94D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609D741-464C-5960-21B3-67F3D3D5A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DA8CE6D-6B84-A69A-2747-11BC0A6E8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36D5A4-D43B-53AA-3D7C-0B67CFBFE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D7B5-A6E3-8E3D-4CC0-A46FA9E9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9743652-7F2A-B8DA-016F-29DEDC06F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FCF734-4517-AF4E-8E90-11A53265C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73A337-8FE7-846C-7F87-AFC1D4B24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01CF-8D00-4F5A-A1A9-F4437055AFD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1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F5F04-2CF6-4412-ABA4-6A9DEAB00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849DFE-6405-426A-A942-D15DA2B41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4A4C5-F0EE-4904-8D7F-70DD165E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8296BD-7400-4136-A505-C295019A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88CAF-2758-4057-8842-CA8A5F8F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13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6F5D1-FF93-475B-A7FD-9DF1C89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2C0996-5AFD-4404-A495-11E7E3D5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E50A80-F435-4393-924F-6D2C89D3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A599E-CFFF-44EB-81EB-E32FF563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10ADB4-F67A-4695-A2F0-747B0B9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03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DDF303-CD96-42D0-B0FF-1EA2631BB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48536A-2C47-465F-89A9-3E6CCA23E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E8545-207B-4A04-A67E-4D52766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A56CD5-46BB-4CD6-B7C3-49BC4372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58F517-15EB-441E-9B99-086CDBD2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11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0EA1196-9961-0CE1-CDDC-BC0A0A831348}"/>
              </a:ext>
            </a:extLst>
          </p:cNvPr>
          <p:cNvSpPr/>
          <p:nvPr userDrawn="1"/>
        </p:nvSpPr>
        <p:spPr>
          <a:xfrm>
            <a:off x="8179177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C24FCE-B5F4-1607-CE4C-7BB985D4D69C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99B66AE2-A041-66B4-7E5D-3FA96F036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64757BA-A864-68A5-98E0-EE29537C5C23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E376B32F-E5DE-DC67-38D4-9F6BC06AA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F4C776B3-4CCE-A58A-F1D7-0A28E6CF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76890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B6D2B52-8FDF-959F-1993-F3A38DC7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1140867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206657-5283-91B4-9056-621C120F4230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www.uzis.cz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0C2D746-B350-B3D1-B583-67495AA8EC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79546" y="2374086"/>
            <a:ext cx="1808469" cy="11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pro dlouhé nadpisy s delším zápat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C1BBF3A-0FFA-4C73-702B-0F8640E40029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4CF060D-402A-3C18-EAD2-E58A46DE1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1B02D6-A85A-D348-E417-8F557EAE71A4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A6C86E-36F8-90F4-57DC-BF054B7F522D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www.uzis.cz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DDFE30B-EC7B-D6B1-A86E-3AC1CB8182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79546" y="2374086"/>
            <a:ext cx="1808469" cy="11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DB638-C173-6D3F-FF1A-66447260C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DC35049-3AA5-9643-A289-66951EBEC2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5C055A8-9BFF-B4B4-1ADC-563185AE78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1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C907C2-9865-F831-E11B-10851B62F54E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EFFFA6D3-91F9-3F5B-5F1D-EB6A778A4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1C34C3C-D97E-0713-0364-9C8BE2A054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9AD94E3-BD92-35F1-AC57-93D6431F8D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0067C72-7AE4-B8D6-D8BC-D50D617D31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342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0" y="475200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437D701-B17C-4FB1-90EC-C1632B91EE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E2CC4EA-C216-1AF1-8FA2-CF9A1AFABD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E62B0E-5983-12A5-0025-52FE202158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D8F0265-04DD-0A89-7253-9FFFCA701B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216585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solidFill>
            <a:srgbClr val="2C2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1536B8C-AE16-1CDA-FCD0-971A3B206F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81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-1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jekt grafu 10">
            <a:extLst>
              <a:ext uri="{FF2B5EF4-FFF2-40B4-BE49-F238E27FC236}">
                <a16:creationId xmlns:a16="http://schemas.microsoft.com/office/drawing/2014/main" id="{7814EF98-A5EE-B564-2343-4835ACD011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663200"/>
            <a:ext cx="10728000" cy="350873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6" name="Zástupný text 14">
            <a:extLst>
              <a:ext uri="{FF2B5EF4-FFF2-40B4-BE49-F238E27FC236}">
                <a16:creationId xmlns:a16="http://schemas.microsoft.com/office/drawing/2014/main" id="{693A1838-2329-7980-800F-63A757B7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277180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CFCC656-2D8E-F1C5-616E-D828B8032C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70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FCD939C-3623-5F3C-13A2-66237BC28E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593D6-5E72-46E0-8609-B3C4C56D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5881E-EF6E-4C6E-8CD6-F7CBBA5F1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AD70B8-1E56-4147-AFE8-FBD915CB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7E416-C1E9-4A4A-9A21-4134EC34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0FE17E-4CC4-4DF2-B03F-3315BD24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643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11" name="Zástupný objekt grafu 10">
            <a:extLst>
              <a:ext uri="{FF2B5EF4-FFF2-40B4-BE49-F238E27FC236}">
                <a16:creationId xmlns:a16="http://schemas.microsoft.com/office/drawing/2014/main" id="{2CCDD7A5-4E4F-7E32-7926-F5BD6DE620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874800"/>
            <a:ext cx="10728000" cy="414952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54CAFFC-D28A-B9D7-EF18-CE0F2887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186979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D867981-40CA-42CE-4188-A647C9634E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7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mal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-2"/>
            <a:ext cx="12192000" cy="728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4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B4E1AD-5241-BB23-6D38-68E746B8E97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87B68CB9-55B6-6A8B-4827-E00145D2E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DE1F59A-6630-39F8-9EF9-04ED8200D0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5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3" y="365125"/>
            <a:ext cx="6281770" cy="159175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F03E9-B7DD-0DB9-BE59-19B95CD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2127183"/>
            <a:ext cx="6281771" cy="39942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1"/>
            <a:ext cx="6096000" cy="36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BBC2331-8763-C5B2-68A1-85820DC30C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838" y="6273700"/>
            <a:ext cx="2196000" cy="432000"/>
          </a:xfrm>
          <a:prstGeom prst="rect">
            <a:avLst/>
          </a:prstGeom>
        </p:spPr>
      </p:pic>
      <p:sp>
        <p:nvSpPr>
          <p:cNvPr id="10" name="Zástupný symbol obrázku 18">
            <a:extLst>
              <a:ext uri="{FF2B5EF4-FFF2-40B4-BE49-F238E27FC236}">
                <a16:creationId xmlns:a16="http://schemas.microsoft.com/office/drawing/2014/main" id="{64BA727E-C5B8-3E3B-6578-64D5C90C6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703" y="376239"/>
            <a:ext cx="4656087" cy="5753099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8669" y="6291700"/>
            <a:ext cx="639692" cy="396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4B0CAD1-A4B6-4EA1-A166-AA5F970FC7FC}"/>
              </a:ext>
            </a:extLst>
          </p:cNvPr>
          <p:cNvSpPr/>
          <p:nvPr userDrawn="1"/>
        </p:nvSpPr>
        <p:spPr>
          <a:xfrm>
            <a:off x="10376871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BEB2427-9268-F411-451F-67ABE191E7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8298" y="6307200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3E21766A-FBBC-4C6E-85A2-C511EFF7D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5939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8BA3A5B-1DF2-E847-D2B1-385A2E1BEF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18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A198B7-83B3-B629-FB4A-08F345D3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99" y="2297475"/>
            <a:ext cx="7338710" cy="2264586"/>
          </a:xfrm>
        </p:spPr>
        <p:txBody>
          <a:bodyPr wrap="square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D1BCC48-B37A-A06B-2CE2-8043E18995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0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0920DF6-24B2-4278-BD94-C81EE0F4F2CF}"/>
              </a:ext>
            </a:extLst>
          </p:cNvPr>
          <p:cNvSpPr/>
          <p:nvPr userDrawn="1"/>
        </p:nvSpPr>
        <p:spPr>
          <a:xfrm>
            <a:off x="0" y="0"/>
            <a:ext cx="12192000" cy="23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8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ÚZ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7E295BD0-8E8C-6223-6019-681477D763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8687" y="2962274"/>
            <a:ext cx="103346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4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00A2A-3E57-67A1-9FC5-281F4B15A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059" y="2995034"/>
            <a:ext cx="6911881" cy="867930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9369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F105E-68CD-41F5-B29E-FC066376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57284-CDAB-42CA-AAC7-890C775A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283D1C-0B80-4BD9-82CC-18D70DF7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0E823B-175F-401A-86DD-56AED80C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5BCB87-A096-46CE-A7AB-21626DDF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6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060D0-0398-4E94-997D-486C5EAB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BA8DE-A023-4784-9C24-5F54ADB47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70A725-9AC0-4328-BEE0-5C92B037A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EA8F1F-1920-4E2D-B7B4-658F1AB5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2C335-96C2-46CC-85FD-26EBBC4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787420-5B93-4AB9-9297-31A56EB4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14DFC-AD82-4229-AF85-DCBA3B43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3E0A51-C50F-4BEB-8034-995ED134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0AA962-E8E4-4F68-ADD3-32DF52E7E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9BBE84-B6A0-47B4-A765-72F94C192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2CF32B-66C2-48E5-9188-6811AECCF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099056-A368-4774-AA70-01EFB13B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4183AE-BD5F-484D-95B8-7B7A0934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88A38F-89E4-414A-A14C-179548B2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43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60130-E23E-4724-B665-F69E2170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7635F4-A027-4FCD-9181-C3CCB985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561664-BACC-4F60-B08E-D3DDA014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9980D5-CCF0-40A5-82DB-BC6AF9EC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8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4C9999-BFFF-4A0D-8575-A01A28B3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26627-5AEC-4D47-9312-B1A2F0BC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C0FE30-CBC6-436F-A854-0A1A7CEF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6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0F589-F8E6-432C-BA95-17B75232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F5BF9-2411-4297-969E-29D8F560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DAE907-683B-4142-B763-01A0A5727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FBC82-6FA8-4048-9714-C2A7D198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97645C-2013-4F74-948A-A86B7983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A3E7B-0642-463A-ADA0-4B68A1C2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6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E66D8-C4B1-4A4A-ABF3-26E35DF4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0B9ABF-0BAF-4AD4-89E4-B360E942A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FBC927-3E00-44FF-9FE0-AAF7BE56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93BEE-C435-4B8E-B111-35C6BD47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2EEE82-6674-4CAA-A118-1343F2EA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E25D0C-A0E5-41A1-9904-42DD0CA7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18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A6F532-D7EC-48E9-A215-420941A9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381003-F90E-4316-9327-96176CCB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7634AD-1675-4871-805B-2C8C819F4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EA20-B24C-489F-912F-A3AF0FE7DA58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E3E45C-2BF3-4558-A99B-100B3D7E2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DD1E6-343B-4BC6-BCA7-7A7CB5C37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7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889BC-EF59-49C6-5333-C71E0D6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68283-6357-58E9-66DB-349AC452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90314-308A-BEB6-A115-0312B537B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421-3460-6A45-AE59-CB915AFC454F}" type="datetime1">
              <a:rPr lang="cs-CZ" smtClean="0"/>
              <a:t>30.04.2026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49EBC-7138-4E1F-C67E-E623377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E08AD-49C4-D167-CC53-B843FC07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29FD-AEF2-1E44-B061-1A1663B6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47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032544-9E32-3D9C-B255-66D9556C0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211ECB1-B678-CDF6-E928-FEE278A42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39116A-79E5-8CBA-A3B6-623B4E056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8651C340-02C9-B62F-4EF5-3B636F71F6A5}"/>
              </a:ext>
            </a:extLst>
          </p:cNvPr>
          <p:cNvGrpSpPr/>
          <p:nvPr/>
        </p:nvGrpSpPr>
        <p:grpSpPr>
          <a:xfrm>
            <a:off x="1472917" y="2574899"/>
            <a:ext cx="10194241" cy="2729705"/>
            <a:chOff x="2271932" y="2378629"/>
            <a:chExt cx="7662319" cy="2729705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043C312A-6BD8-4DBC-7D75-5FD861B871E3}"/>
                </a:ext>
              </a:extLst>
            </p:cNvPr>
            <p:cNvSpPr txBox="1">
              <a:spLocks/>
            </p:cNvSpPr>
            <p:nvPr/>
          </p:nvSpPr>
          <p:spPr>
            <a:xfrm>
              <a:off x="2522247" y="2378629"/>
              <a:ext cx="7230734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Pracovní skupina MZD: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cs-CZ" sz="4000" dirty="0">
                <a:solidFill>
                  <a:prstClr val="white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Plošné zavedení primárně elektronické formy vedení zdravotnické dokumentace v ČR</a:t>
              </a: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B3A32C37-B458-E26B-4087-B1D3971CED68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9EE0D09-B366-B828-340E-CF1E3560A815}"/>
                </a:ext>
              </a:extLst>
            </p:cNvPr>
            <p:cNvSpPr/>
            <p:nvPr/>
          </p:nvSpPr>
          <p:spPr>
            <a:xfrm>
              <a:off x="2271932" y="2989141"/>
              <a:ext cx="69045" cy="2119193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70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99FE6-4FC9-DF74-5AF3-226BBA6E0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05D3143-C7B3-670A-BC10-49FAA8C25CD4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Povinná eŽádanka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53A9864-6AA8-BD1F-4F7F-38233DB4834B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B4C36C01-1761-4391-87FE-52B8D31A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79CB71-5FE6-8A0C-B87D-982CA922DAFF}"/>
              </a:ext>
            </a:extLst>
          </p:cNvPr>
          <p:cNvSpPr txBox="1"/>
          <p:nvPr/>
        </p:nvSpPr>
        <p:spPr>
          <a:xfrm>
            <a:off x="564000" y="966053"/>
            <a:ext cx="103050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/>
              <a:t>(1) Informační systém – k dispozici od 1.1.2026</a:t>
            </a:r>
          </a:p>
          <a:p>
            <a:endParaRPr lang="cs-CZ" sz="2800"/>
          </a:p>
          <a:p>
            <a:r>
              <a:rPr lang="cs-CZ" sz="2800"/>
              <a:t>	(2) NČLP – Projekt NCEZ (2026/2027)</a:t>
            </a:r>
          </a:p>
          <a:p>
            <a:endParaRPr lang="cs-CZ" sz="2800"/>
          </a:p>
          <a:p>
            <a:r>
              <a:rPr lang="cs-CZ" sz="2800"/>
              <a:t>	(3) API pro výrobce SW - napojení SW společností (AIS/NIS)</a:t>
            </a:r>
          </a:p>
          <a:p>
            <a:endParaRPr lang="cs-CZ" sz="2800"/>
          </a:p>
          <a:p>
            <a:r>
              <a:rPr lang="cs-CZ" sz="2800"/>
              <a:t>	(4) Finanční otázka zapojení (bonifikace)</a:t>
            </a:r>
          </a:p>
          <a:p>
            <a:endParaRPr lang="cs-CZ" sz="2800"/>
          </a:p>
          <a:p>
            <a:r>
              <a:rPr lang="cs-CZ" sz="2800"/>
              <a:t>	(5) Práva pacienta</a:t>
            </a:r>
          </a:p>
          <a:p>
            <a:r>
              <a:rPr lang="cs-CZ" sz="2800"/>
              <a:t>	</a:t>
            </a:r>
            <a:r>
              <a:rPr lang="cs-CZ" sz="2600"/>
              <a:t>	- systém </a:t>
            </a:r>
            <a:r>
              <a:rPr lang="cs-CZ" sz="2600" err="1"/>
              <a:t>opt</a:t>
            </a:r>
            <a:r>
              <a:rPr lang="cs-CZ" sz="2600"/>
              <a:t>/in</a:t>
            </a:r>
          </a:p>
          <a:p>
            <a:r>
              <a:rPr lang="cs-CZ" sz="2600"/>
              <a:t>		- otevření s notifikací („</a:t>
            </a:r>
            <a:r>
              <a:rPr lang="cs-CZ" sz="2600" err="1"/>
              <a:t>alerty</a:t>
            </a:r>
            <a:r>
              <a:rPr lang="cs-CZ" sz="2600"/>
              <a:t>“)</a:t>
            </a:r>
          </a:p>
          <a:p>
            <a:r>
              <a:rPr lang="cs-CZ" sz="2600"/>
              <a:t>		- zavřeno s možností výběru ze strany pacienta</a:t>
            </a:r>
          </a:p>
          <a:p>
            <a:r>
              <a:rPr lang="cs-CZ" sz="2600"/>
              <a:t>		- zavřeno s autorizací (EZK)</a:t>
            </a:r>
          </a:p>
        </p:txBody>
      </p:sp>
    </p:spTree>
    <p:extLst>
      <p:ext uri="{BB962C8B-B14F-4D97-AF65-F5344CB8AC3E}">
        <p14:creationId xmlns:p14="http://schemas.microsoft.com/office/powerpoint/2010/main" val="199167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F5183-2D6E-32B6-D41B-3895EC105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05643E9-83F1-F2D0-6A63-336FC80CD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81D831A-BC6B-B188-54AA-FE503D99B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A603FE85-C35B-C328-F243-4F4839933A7B}"/>
              </a:ext>
            </a:extLst>
          </p:cNvPr>
          <p:cNvGrpSpPr/>
          <p:nvPr/>
        </p:nvGrpSpPr>
        <p:grpSpPr>
          <a:xfrm>
            <a:off x="1401311" y="3227561"/>
            <a:ext cx="10193657" cy="2351527"/>
            <a:chOff x="2272371" y="2378629"/>
            <a:chExt cx="7661880" cy="2351527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91EAB831-7C0E-895F-EFDF-60521625DB6F}"/>
                </a:ext>
              </a:extLst>
            </p:cNvPr>
            <p:cNvSpPr txBox="1">
              <a:spLocks/>
            </p:cNvSpPr>
            <p:nvPr/>
          </p:nvSpPr>
          <p:spPr>
            <a:xfrm>
              <a:off x="2522247" y="2378629"/>
              <a:ext cx="7230734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Povinné vedení Elektronické zdravotnické dokumentace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EFBB2AE9-68E3-8AFE-86B3-7897A27B3586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1A1EACA-D694-CD32-FBAF-95380B5B1800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D3B530-F3DF-5F13-B45F-7C94035A3DF8}"/>
              </a:ext>
            </a:extLst>
          </p:cNvPr>
          <p:cNvSpPr txBox="1"/>
          <p:nvPr/>
        </p:nvSpPr>
        <p:spPr>
          <a:xfrm>
            <a:off x="347608" y="3468492"/>
            <a:ext cx="210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100">
                <a:solidFill>
                  <a:prstClr val="whit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</a:t>
            </a:r>
            <a:endParaRPr kumimoji="0" lang="cs-CZ" sz="10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9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D0A4E-FB49-5A36-1074-D79E8794A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6D3E24-3E4A-14BD-E082-74EB94B90C92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Povinné vedení Elektronické zdravotnické dokumentace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43AB638-2B78-614B-8428-27BBF7FADDA6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43077F06-FDF5-4117-C6DF-9C61BB6D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7AFA25E-6DDF-11B8-1AB6-7C557CDEED40}"/>
              </a:ext>
            </a:extLst>
          </p:cNvPr>
          <p:cNvSpPr txBox="1"/>
          <p:nvPr/>
        </p:nvSpPr>
        <p:spPr>
          <a:xfrm>
            <a:off x="639760" y="1437750"/>
            <a:ext cx="105411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 Koncept vedení EZD v ambulanci (standard pro ambulantní sféru)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 Pořízení/existence odpovídajícího AIS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 Certifikační služby (EZCAII) – využití pro vedení EZD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 Finanční otázka zapojení (bonifikace)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(5) Zálohování – kybernetická bezpečnost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(6) Resortní podpora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(7) Zálohování a </a:t>
            </a: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archivace dokumentace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07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AED3A6-3F16-79E1-70A4-97AB6ED7B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43E882E-2F11-9484-6C91-A8C80BCC7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4BE8916-2E19-A4B4-3C6E-A5F5B2A0D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8847A492-4668-DF04-9E96-0D499EC85C43}"/>
              </a:ext>
            </a:extLst>
          </p:cNvPr>
          <p:cNvGrpSpPr/>
          <p:nvPr/>
        </p:nvGrpSpPr>
        <p:grpSpPr>
          <a:xfrm>
            <a:off x="1401311" y="3227561"/>
            <a:ext cx="10193657" cy="2351527"/>
            <a:chOff x="2272371" y="2378629"/>
            <a:chExt cx="7661880" cy="2351527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A7DAC008-383C-B76E-DB80-B677B897755D}"/>
                </a:ext>
              </a:extLst>
            </p:cNvPr>
            <p:cNvSpPr txBox="1">
              <a:spLocks/>
            </p:cNvSpPr>
            <p:nvPr/>
          </p:nvSpPr>
          <p:spPr>
            <a:xfrm>
              <a:off x="2522247" y="2378629"/>
              <a:ext cx="7230734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Povinné sdílení Elektronické zdravotnické dokumentace</a:t>
              </a: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45942A2F-601F-6C9A-0E02-F79188D97395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0F2571B-A933-0BDB-C780-9C838935195E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54212C-19D8-5947-87D8-BF051B839734}"/>
              </a:ext>
            </a:extLst>
          </p:cNvPr>
          <p:cNvSpPr txBox="1"/>
          <p:nvPr/>
        </p:nvSpPr>
        <p:spPr>
          <a:xfrm>
            <a:off x="347608" y="3468492"/>
            <a:ext cx="210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100">
                <a:solidFill>
                  <a:prstClr val="whit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6</a:t>
            </a:r>
            <a:endParaRPr kumimoji="0" lang="cs-CZ" sz="10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5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9AC50-95C9-4331-850C-2C9A324C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BC019AD-CCCF-C204-DA60-416B49E8ED7C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Povinné sdílení Elektronické zdravotnické dokumentace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3819EC1-101E-E31D-6B10-F2BD5742C751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3D41022-6A0B-7A8E-F90C-3FA07B90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6107FF-AE2A-852F-AB31-48F3155D4E4B}"/>
              </a:ext>
            </a:extLst>
          </p:cNvPr>
          <p:cNvSpPr txBox="1"/>
          <p:nvPr/>
        </p:nvSpPr>
        <p:spPr>
          <a:xfrm>
            <a:off x="639760" y="1437750"/>
            <a:ext cx="105411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 Koncept sdílení EZD (</a:t>
            </a:r>
            <a:r>
              <a:rPr lang="cs-CZ" sz="32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očasné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úložiště, registrované výměnné sítě)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>
                <a:solidFill>
                  <a:prstClr val="black"/>
                </a:solidFill>
                <a:latin typeface="Calibri" panose="020F0502020204030204"/>
              </a:rPr>
              <a:t>(2) Koncept kontinuity péče při tvorbě/sdílení EZD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 Vyplývající povinnosti (registrujícího lékaře) při kontinuitě péče – právní otázka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 Notifikace / 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alerty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využití dostupných IT technologií pro zachycení indicií (A.I.)</a:t>
            </a:r>
          </a:p>
        </p:txBody>
      </p:sp>
    </p:spTree>
    <p:extLst>
      <p:ext uri="{BB962C8B-B14F-4D97-AF65-F5344CB8AC3E}">
        <p14:creationId xmlns:p14="http://schemas.microsoft.com/office/powerpoint/2010/main" val="286247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27114A-A863-C925-477E-7486ED77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590374B-A58F-D6D2-2053-FC6D84DB6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668BCE-A896-7023-B276-767F7B700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952E2ED1-7EDF-DC41-E8B4-A22A94A34E97}"/>
              </a:ext>
            </a:extLst>
          </p:cNvPr>
          <p:cNvGrpSpPr/>
          <p:nvPr/>
        </p:nvGrpSpPr>
        <p:grpSpPr>
          <a:xfrm>
            <a:off x="1401311" y="3227561"/>
            <a:ext cx="10193657" cy="2351527"/>
            <a:chOff x="2272371" y="2378629"/>
            <a:chExt cx="7661880" cy="2351527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ABD7278F-6A0C-B0B5-2963-8752D641A16C}"/>
                </a:ext>
              </a:extLst>
            </p:cNvPr>
            <p:cNvSpPr txBox="1">
              <a:spLocks/>
            </p:cNvSpPr>
            <p:nvPr/>
          </p:nvSpPr>
          <p:spPr>
            <a:xfrm>
              <a:off x="2522247" y="2378629"/>
              <a:ext cx="7230734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Sdílený zdravotní záznam</a:t>
              </a: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65F82FB7-5B93-4A0F-15CE-C94977C346B0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62370C4B-ECB9-AC4E-A1C1-DFCD9F9D3B3E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0D145D-9C04-971B-FE29-A097B808521F}"/>
              </a:ext>
            </a:extLst>
          </p:cNvPr>
          <p:cNvSpPr txBox="1"/>
          <p:nvPr/>
        </p:nvSpPr>
        <p:spPr>
          <a:xfrm>
            <a:off x="347608" y="3468492"/>
            <a:ext cx="210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100">
                <a:solidFill>
                  <a:prstClr val="whit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7</a:t>
            </a:r>
            <a:endParaRPr kumimoji="0" lang="cs-CZ" sz="10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4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6DBEFA5-F41F-0AB6-CB39-BA4976963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704F687-BCBC-ED20-F997-50138A86E3BB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Sdílený zdravotní záznam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EBFF855-F66C-F4B6-E08D-D4B6277B562F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663E9B3A-5324-DF77-E6ED-EF263A70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4E440B-C1CF-4095-95F1-5B54D8E04CAC}"/>
              </a:ext>
            </a:extLst>
          </p:cNvPr>
          <p:cNvSpPr txBox="1"/>
          <p:nvPr/>
        </p:nvSpPr>
        <p:spPr>
          <a:xfrm>
            <a:off x="639760" y="1437750"/>
            <a:ext cx="10541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 Strukturovaný záznam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>
                <a:solidFill>
                  <a:prstClr val="black"/>
                </a:solidFill>
                <a:latin typeface="Calibri" panose="020F0502020204030204"/>
              </a:rPr>
              <a:t>(2) Koncept kontinuity péče při tvorbě/sdílení EZD</a:t>
            </a: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 Vyplývající povinnosti (registrujícího lékaře) při kontinuitě péče – právní otázka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 Notifikace / </a:t>
            </a:r>
            <a:r>
              <a:rPr kumimoji="0" lang="cs-CZ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alerty</a:t>
            </a:r>
            <a:r>
              <a:rPr kumimoji="0" lang="cs-CZ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využití dostupných IT technologií pro zachycení indicií (A.I.)</a:t>
            </a:r>
          </a:p>
        </p:txBody>
      </p:sp>
    </p:spTree>
    <p:extLst>
      <p:ext uri="{BB962C8B-B14F-4D97-AF65-F5344CB8AC3E}">
        <p14:creationId xmlns:p14="http://schemas.microsoft.com/office/powerpoint/2010/main" val="201496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032544-9E32-3D9C-B255-66D9556C0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211ECB1-B678-CDF6-E928-FEE278A42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39116A-79E5-8CBA-A3B6-623B4E056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8651C340-02C9-B62F-4EF5-3B636F71F6A5}"/>
              </a:ext>
            </a:extLst>
          </p:cNvPr>
          <p:cNvGrpSpPr/>
          <p:nvPr/>
        </p:nvGrpSpPr>
        <p:grpSpPr>
          <a:xfrm>
            <a:off x="1401311" y="3227561"/>
            <a:ext cx="10193657" cy="2351527"/>
            <a:chOff x="2272371" y="2378629"/>
            <a:chExt cx="7661880" cy="2351527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043C312A-6BD8-4DBC-7D75-5FD861B871E3}"/>
                </a:ext>
              </a:extLst>
            </p:cNvPr>
            <p:cNvSpPr txBox="1">
              <a:spLocks/>
            </p:cNvSpPr>
            <p:nvPr/>
          </p:nvSpPr>
          <p:spPr>
            <a:xfrm>
              <a:off x="2522247" y="2378629"/>
              <a:ext cx="7230734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Digitalizace zdravotnictví a rozvoj do 2030, RVIS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B3A32C37-B458-E26B-4087-B1D3971CED68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9EE0D09-B366-B828-340E-CF1E3560A815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ED53C9-548B-9AEE-52AA-5444953AB736}"/>
              </a:ext>
            </a:extLst>
          </p:cNvPr>
          <p:cNvSpPr txBox="1"/>
          <p:nvPr/>
        </p:nvSpPr>
        <p:spPr>
          <a:xfrm>
            <a:off x="347608" y="3468492"/>
            <a:ext cx="210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100" dirty="0">
                <a:solidFill>
                  <a:prstClr val="whit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8</a:t>
            </a:r>
            <a:endParaRPr kumimoji="0" lang="cs-CZ" sz="10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1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B76F-EB9B-7013-51CD-255D91C3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A232926-4A7F-AAD1-C273-AC142126E189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RVIS, koordinace projektů digitalizace ČR 2026 - 2030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6547B84-9FDA-A0E3-ED44-0113FED9BE9E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5505BD4-2DA5-9C32-4993-DEEF9938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text, snímek obrazovky, číslo, design&#10;&#10;Obsah generovaný pomocí AI může být nesprávný.">
            <a:extLst>
              <a:ext uri="{FF2B5EF4-FFF2-40B4-BE49-F238E27FC236}">
                <a16:creationId xmlns:a16="http://schemas.microsoft.com/office/drawing/2014/main" id="{114A25FE-28BA-4C41-E419-502A2E434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8" y="1004640"/>
            <a:ext cx="11700896" cy="49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0" r="-1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C4F77-2276-B14A-44D7-08EA03A9C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44102C0C-0C04-16C0-B95F-C3EC8A93A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FF5032-3D8C-6797-ECCD-38401C203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CCFC1D3-A274-B43D-310E-A9E09DBE2405}"/>
              </a:ext>
            </a:extLst>
          </p:cNvPr>
          <p:cNvSpPr/>
          <p:nvPr/>
        </p:nvSpPr>
        <p:spPr>
          <a:xfrm rot="16200000">
            <a:off x="4243276" y="2973273"/>
            <a:ext cx="58903" cy="1623020"/>
          </a:xfrm>
          <a:prstGeom prst="rect">
            <a:avLst/>
          </a:prstGeom>
          <a:solidFill>
            <a:srgbClr val="DA212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E56CC1E-747D-3871-49BB-E53575302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7" y="3102669"/>
            <a:ext cx="10296525" cy="6526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400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266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9"/>
    </mc:Choice>
    <mc:Fallback xmlns="">
      <p:transition spd="slow" advTm="81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5BCA7-AD17-3F99-4C19-38AD8325E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322C88F-C2FA-75A7-8B99-E44468BD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EF1D3E-AB26-4228-B63B-91F78118A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0DE42F84-8073-A221-0C60-57B42428A464}"/>
              </a:ext>
            </a:extLst>
          </p:cNvPr>
          <p:cNvGrpSpPr/>
          <p:nvPr/>
        </p:nvGrpSpPr>
        <p:grpSpPr>
          <a:xfrm>
            <a:off x="1401311" y="3227561"/>
            <a:ext cx="10193657" cy="2351527"/>
            <a:chOff x="2272371" y="2378629"/>
            <a:chExt cx="7661880" cy="2351527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05A85FB4-C2AC-0FAE-AC4E-7109821335A7}"/>
                </a:ext>
              </a:extLst>
            </p:cNvPr>
            <p:cNvSpPr txBox="1">
              <a:spLocks/>
            </p:cNvSpPr>
            <p:nvPr/>
          </p:nvSpPr>
          <p:spPr>
            <a:xfrm>
              <a:off x="2522247" y="2378629"/>
              <a:ext cx="7230734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4000" dirty="0" err="1">
                  <a:solidFill>
                    <a:prstClr val="white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Ú</a:t>
              </a: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vodní ustanovení a cíle</a:t>
              </a: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531A2B6E-6EE8-4D50-35DC-EC536994AE33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A8465258-26B5-DB7D-C536-534045028BDF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A17B5D6-E712-AE73-75D6-15B77FBF0BDB}"/>
              </a:ext>
            </a:extLst>
          </p:cNvPr>
          <p:cNvSpPr txBox="1"/>
          <p:nvPr/>
        </p:nvSpPr>
        <p:spPr>
          <a:xfrm>
            <a:off x="347608" y="3468492"/>
            <a:ext cx="210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100">
                <a:solidFill>
                  <a:prstClr val="whit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</a:t>
            </a:r>
            <a:endParaRPr kumimoji="0" lang="cs-CZ" sz="10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3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7F889-BCD1-5FB8-E73C-40F65B14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9ECCF83-70E3-4C6D-2778-B8E8D0C787BE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Úvodní ustanovení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5634DBB-5096-CB91-A1B4-5D56F9F1D8C2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93BAA3EC-3996-F94B-E835-E0CBF34C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C06F649-ACE9-2E43-EE53-AF4A442E8197}"/>
              </a:ext>
            </a:extLst>
          </p:cNvPr>
          <p:cNvSpPr txBox="1"/>
          <p:nvPr/>
        </p:nvSpPr>
        <p:spPr>
          <a:xfrm>
            <a:off x="639760" y="1765494"/>
            <a:ext cx="103230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/>
              <a:t>(1) Pracovní skupina pro zavedení </a:t>
            </a:r>
            <a:r>
              <a:rPr lang="cs-CZ" sz="2000" err="1"/>
              <a:t>eZD</a:t>
            </a:r>
            <a:r>
              <a:rPr lang="cs-CZ" sz="2000"/>
              <a:t> (dále jen „PS EZD“) je poradním orgánem</a:t>
            </a:r>
          </a:p>
          <a:p>
            <a:r>
              <a:rPr lang="cs-CZ" sz="2000"/>
              <a:t>Digitálního zmocněnce Ministerstva zdravotnictví (dále jen „Digitální zmocněnec“), složeným ze</a:t>
            </a:r>
          </a:p>
          <a:p>
            <a:r>
              <a:rPr lang="cs-CZ" sz="2000"/>
              <a:t>zástupců klíčových aktérů digitalizace zdravotnictví a vybraných odborníků, kteří se budou podílet</a:t>
            </a:r>
          </a:p>
          <a:p>
            <a:r>
              <a:rPr lang="cs-CZ" sz="2000"/>
              <a:t>na přípravě zdravotnického systému na vedení zdravotnické dokumentace v elektronické formě.</a:t>
            </a:r>
          </a:p>
          <a:p>
            <a:endParaRPr lang="cs-CZ" sz="2000"/>
          </a:p>
          <a:p>
            <a:endParaRPr lang="cs-CZ" sz="2000"/>
          </a:p>
          <a:p>
            <a:r>
              <a:rPr lang="cs-CZ" sz="2000"/>
              <a:t>(2) PS EZD se bude věnovat koordinaci postupu, tvorbě podpůrných materiálů, edukaci</a:t>
            </a:r>
          </a:p>
          <a:p>
            <a:r>
              <a:rPr lang="cs-CZ" sz="2000"/>
              <a:t>a organizaci činností, které povedou k řízené podpoře plošného přechodu českého zdravotnictví</a:t>
            </a:r>
          </a:p>
          <a:p>
            <a:r>
              <a:rPr lang="cs-CZ" sz="2000"/>
              <a:t>na primární vedení zdravotnické dokumentace v elektronické formě v souladu s legislativou a</a:t>
            </a:r>
          </a:p>
          <a:p>
            <a:r>
              <a:rPr lang="cs-CZ" sz="2000"/>
              <a:t>dobrou praxí.</a:t>
            </a:r>
          </a:p>
        </p:txBody>
      </p:sp>
    </p:spTree>
    <p:extLst>
      <p:ext uri="{BB962C8B-B14F-4D97-AF65-F5344CB8AC3E}">
        <p14:creationId xmlns:p14="http://schemas.microsoft.com/office/powerpoint/2010/main" val="161492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832E6-1FA8-E055-7657-AEDBE3A1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564CD51-4939-11A0-C2BC-2CF110E4301F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Cíle pracovní skupiny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A7E3A5E-62E5-96E0-8D23-7DD8F8807E13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C351CFE-6C90-9DFA-D1A5-819D7AC3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940DB4-EED1-9D26-486F-4E11CA8AA93B}"/>
              </a:ext>
            </a:extLst>
          </p:cNvPr>
          <p:cNvSpPr txBox="1"/>
          <p:nvPr/>
        </p:nvSpPr>
        <p:spPr>
          <a:xfrm>
            <a:off x="366963" y="1905506"/>
            <a:ext cx="11458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/>
              <a:t>(1) Hlavním cílem práce PS EZD je poskytnout maximální podporu hladkému přechodu</a:t>
            </a:r>
          </a:p>
          <a:p>
            <a:r>
              <a:rPr lang="cs-CZ" sz="2400"/>
              <a:t>k primárnímu vedení zdravotnické dokumentace v elektronické formě v souladu s legislativou a</a:t>
            </a:r>
          </a:p>
          <a:p>
            <a:r>
              <a:rPr lang="cs-CZ" sz="2400"/>
              <a:t>dobrou praxí u poskytovatelů zdravotních služeb.</a:t>
            </a:r>
          </a:p>
          <a:p>
            <a:endParaRPr lang="cs-CZ" sz="2400"/>
          </a:p>
          <a:p>
            <a:r>
              <a:rPr lang="cs-CZ" sz="2400"/>
              <a:t>(2) PS EZD identifikuje překážky a rizika, spojená s přechodem k vedení zdravotnické</a:t>
            </a:r>
          </a:p>
          <a:p>
            <a:r>
              <a:rPr lang="cs-CZ" sz="2400"/>
              <a:t>dokumentace primárně v elektronické formě v jednotlivých segmentech zdravotnictví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A8EEB98-7483-60E5-B5FB-8257BBC9401A}"/>
              </a:ext>
            </a:extLst>
          </p:cNvPr>
          <p:cNvSpPr txBox="1"/>
          <p:nvPr/>
        </p:nvSpPr>
        <p:spPr>
          <a:xfrm>
            <a:off x="124077" y="4808036"/>
            <a:ext cx="11700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/>
          </a:p>
          <a:p>
            <a:endParaRPr lang="cs-CZ" sz="2000"/>
          </a:p>
          <a:p>
            <a:pPr algn="ctr"/>
            <a:r>
              <a:rPr lang="cs-CZ" sz="2000" b="1">
                <a:solidFill>
                  <a:srgbClr val="FF0000"/>
                </a:solidFill>
              </a:rPr>
              <a:t>Výstupem do 08/2026 bude stanovisko PSA pro návrh opatření v souvislosti s přípravou účinné legislativy.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68179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14B68F-0857-98CD-D54A-EAC76808B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DCB8DA5-D358-09DE-3C0E-39C2457AC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B4EB23F-FB59-1243-52DF-FCFFC559B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75E45988-0361-A022-BDD6-8C1D26394BEB}"/>
              </a:ext>
            </a:extLst>
          </p:cNvPr>
          <p:cNvGrpSpPr/>
          <p:nvPr/>
        </p:nvGrpSpPr>
        <p:grpSpPr>
          <a:xfrm>
            <a:off x="703908" y="3429000"/>
            <a:ext cx="8706587" cy="2150088"/>
            <a:chOff x="1227664" y="2580068"/>
            <a:chExt cx="8706587" cy="2150088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A7A2F510-A8F4-7A69-670B-232E9D143AF4}"/>
                </a:ext>
              </a:extLst>
            </p:cNvPr>
            <p:cNvSpPr txBox="1">
              <a:spLocks/>
            </p:cNvSpPr>
            <p:nvPr/>
          </p:nvSpPr>
          <p:spPr>
            <a:xfrm>
              <a:off x="2509631" y="2866724"/>
              <a:ext cx="6605586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Navrhovaná legislativní změna – n</a:t>
              </a:r>
              <a:r>
                <a:rPr kumimoji="0" lang="cs-CZ" sz="4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ovela</a:t>
              </a:r>
              <a:r>
                <a:rPr kumimoji="0" lang="cs-CZ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 zák. č. 325/2021Sb.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2ABB1E6B-CCC8-B1BD-BADC-79A5925B4A1D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57B8E2D7-D808-C56A-F67D-9037F2A9280C}"/>
                </a:ext>
              </a:extLst>
            </p:cNvPr>
            <p:cNvSpPr txBox="1"/>
            <p:nvPr/>
          </p:nvSpPr>
          <p:spPr>
            <a:xfrm>
              <a:off x="1227664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0100">
                  <a:solidFill>
                    <a:prstClr val="white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2</a:t>
              </a:r>
              <a:endParaRPr kumimoji="0" lang="cs-CZ" sz="10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873F7467-77F8-9C1B-FE4E-1766C9986F67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24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2AA9F-B97A-AA94-435D-432EA1E7E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2ABCDF27-6EDA-C4AC-E5ED-6A96237D4371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94341" y="1686034"/>
          <a:ext cx="11003317" cy="397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2">
            <a:extLst>
              <a:ext uri="{FF2B5EF4-FFF2-40B4-BE49-F238E27FC236}">
                <a16:creationId xmlns:a16="http://schemas.microsoft.com/office/drawing/2014/main" id="{652BD8C5-02B6-5B07-3978-762B1E86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pl-PL" sz="2700" err="1">
                <a:solidFill>
                  <a:srgbClr val="FF0000"/>
                </a:solidFill>
              </a:rPr>
              <a:t>novela</a:t>
            </a:r>
            <a:r>
              <a:rPr lang="pl-PL" sz="2700">
                <a:solidFill>
                  <a:srgbClr val="FF0000"/>
                </a:solidFill>
              </a:rPr>
              <a:t> zákona o zdravotních službách</a:t>
            </a:r>
            <a:br>
              <a:rPr lang="cs-CZ" u="sng">
                <a:solidFill>
                  <a:srgbClr val="FF0000"/>
                </a:solidFill>
              </a:rPr>
            </a:br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7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26819-DE3E-2FA4-4AF0-4484C1110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64B7E4F-3150-5BA1-C339-61A3F675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6C4C723-FEA9-C66E-F487-298852321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B2CE537C-EF0E-ED8B-9581-8F0402273A33}"/>
              </a:ext>
            </a:extLst>
          </p:cNvPr>
          <p:cNvGrpSpPr/>
          <p:nvPr/>
        </p:nvGrpSpPr>
        <p:grpSpPr>
          <a:xfrm>
            <a:off x="1401311" y="3227561"/>
            <a:ext cx="10193657" cy="2351527"/>
            <a:chOff x="2272371" y="2378629"/>
            <a:chExt cx="7661880" cy="2351527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B4DAF207-0C4D-1D60-1D12-043E61A0CE87}"/>
                </a:ext>
              </a:extLst>
            </p:cNvPr>
            <p:cNvSpPr txBox="1">
              <a:spLocks/>
            </p:cNvSpPr>
            <p:nvPr/>
          </p:nvSpPr>
          <p:spPr>
            <a:xfrm>
              <a:off x="2522247" y="2378629"/>
              <a:ext cx="7230734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Dopady legislativy 2027 - 2031</a:t>
              </a: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5B360D30-CEDE-9E56-9E7F-B712669FEE21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958D310-00FA-2576-B8FF-A5EC6B7EDC94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A7B2D3A6-C7BA-E5D5-4C94-B8E3275B250A}"/>
              </a:ext>
            </a:extLst>
          </p:cNvPr>
          <p:cNvSpPr txBox="1"/>
          <p:nvPr/>
        </p:nvSpPr>
        <p:spPr>
          <a:xfrm>
            <a:off x="347608" y="3468492"/>
            <a:ext cx="210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100">
                <a:solidFill>
                  <a:prstClr val="whit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</a:t>
            </a:r>
            <a:endParaRPr kumimoji="0" lang="cs-CZ" sz="10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6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37100-9387-639E-63F1-15696E6C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856B7EE-6E6B-87B4-4B50-762886731138}"/>
              </a:ext>
            </a:extLst>
          </p:cNvPr>
          <p:cNvSpPr txBox="1">
            <a:spLocks/>
          </p:cNvSpPr>
          <p:nvPr/>
        </p:nvSpPr>
        <p:spPr>
          <a:xfrm>
            <a:off x="549042" y="365442"/>
            <a:ext cx="11198919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Dopady legislativy 2027 - 2031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1272099-15C4-568B-8522-FCD1E4E2E2B5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087196F4-C9D3-9085-A87E-487DBC3B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3563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97592C-3C15-04C4-CB97-1CF829A582A0}"/>
              </a:ext>
            </a:extLst>
          </p:cNvPr>
          <p:cNvSpPr txBox="1"/>
          <p:nvPr/>
        </p:nvSpPr>
        <p:spPr>
          <a:xfrm>
            <a:off x="639760" y="1540380"/>
            <a:ext cx="103050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/>
              <a:t>(1) Povinná eŽádanka</a:t>
            </a:r>
          </a:p>
          <a:p>
            <a:endParaRPr lang="cs-CZ" sz="3200"/>
          </a:p>
          <a:p>
            <a:r>
              <a:rPr lang="cs-CZ" sz="3200"/>
              <a:t>(2) Povinné vedení Elektronické zdravotnické dokumentace</a:t>
            </a:r>
          </a:p>
          <a:p>
            <a:endParaRPr lang="cs-CZ" sz="3200"/>
          </a:p>
          <a:p>
            <a:r>
              <a:rPr lang="cs-CZ" sz="3200"/>
              <a:t>(3) Povinné sdílení Elektronické zdravotnické dokumentace</a:t>
            </a:r>
          </a:p>
          <a:p>
            <a:endParaRPr lang="cs-CZ" sz="3200"/>
          </a:p>
          <a:p>
            <a:r>
              <a:rPr lang="cs-CZ" sz="3200"/>
              <a:t>(4) Sdílený zdravotní záznam</a:t>
            </a:r>
          </a:p>
          <a:p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100002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83EE01-AE90-A587-03BC-53E00EBD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98BA5AB-5218-11FB-F8EA-6DDC9F4D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1A37B2C-19C0-D216-88C0-7CEFE7063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79D62BC2-C054-4447-D420-FB54A6BF63AC}"/>
              </a:ext>
            </a:extLst>
          </p:cNvPr>
          <p:cNvGrpSpPr/>
          <p:nvPr/>
        </p:nvGrpSpPr>
        <p:grpSpPr>
          <a:xfrm>
            <a:off x="1401311" y="3227561"/>
            <a:ext cx="10193657" cy="2351527"/>
            <a:chOff x="2272371" y="2378629"/>
            <a:chExt cx="7661880" cy="2351527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D960872E-1D39-BBF7-73A8-8B88483099E2}"/>
                </a:ext>
              </a:extLst>
            </p:cNvPr>
            <p:cNvSpPr txBox="1">
              <a:spLocks/>
            </p:cNvSpPr>
            <p:nvPr/>
          </p:nvSpPr>
          <p:spPr>
            <a:xfrm>
              <a:off x="2522247" y="2378629"/>
              <a:ext cx="7230734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j-ea"/>
                  <a:cs typeface="Arial" panose="020B0604020202020204" pitchFamily="34" charset="0"/>
                </a:rPr>
                <a:t>Povinná eŽádanka</a:t>
              </a: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F824193D-678F-5503-6937-AE5CE2D237F5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3C9CA30-1A12-D8C3-FECB-756E8CB0C86A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871D8B93-FB81-31CC-8137-F65D10480043}"/>
              </a:ext>
            </a:extLst>
          </p:cNvPr>
          <p:cNvSpPr txBox="1"/>
          <p:nvPr/>
        </p:nvSpPr>
        <p:spPr>
          <a:xfrm>
            <a:off x="347608" y="3468492"/>
            <a:ext cx="210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100">
                <a:solidFill>
                  <a:prstClr val="white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4</a:t>
            </a:r>
            <a:endParaRPr kumimoji="0" lang="cs-CZ" sz="10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5573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NCEZ - šablona" id="{FCDEE49F-CB69-40D9-ACF8-0CC0D247E470}" vid="{BFCDD164-1B97-4A88-B176-FCCBA7BE4BE1}"/>
    </a:ext>
  </a:extLst>
</a:theme>
</file>

<file path=ppt/theme/theme2.xml><?xml version="1.0" encoding="utf-8"?>
<a:theme xmlns:a="http://schemas.openxmlformats.org/drawingml/2006/main" name="2_Motiv Office">
  <a:themeElements>
    <a:clrScheme name="UZIS">
      <a:dk1>
        <a:sysClr val="windowText" lastClr="000000"/>
      </a:dk1>
      <a:lt1>
        <a:sysClr val="window" lastClr="FFFFFF"/>
      </a:lt1>
      <a:dk2>
        <a:srgbClr val="2C2F7A"/>
      </a:dk2>
      <a:lt2>
        <a:srgbClr val="F2F2F2"/>
      </a:lt2>
      <a:accent1>
        <a:srgbClr val="2C2F7A"/>
      </a:accent1>
      <a:accent2>
        <a:srgbClr val="DA2B47"/>
      </a:accent2>
      <a:accent3>
        <a:srgbClr val="BBC747"/>
      </a:accent3>
      <a:accent4>
        <a:srgbClr val="7B3C8E"/>
      </a:accent4>
      <a:accent5>
        <a:srgbClr val="93A8CD"/>
      </a:accent5>
      <a:accent6>
        <a:srgbClr val="FF788D"/>
      </a:accent6>
      <a:hlink>
        <a:srgbClr val="93A8CD"/>
      </a:hlink>
      <a:folHlink>
        <a:srgbClr val="FF78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̌ABLONA PRO PREZENTACE A ANALÝZY ÚSTAVU ZDRAVOTNICKÝCH INFORMACÍ" id="{A1266656-8033-6549-A202-EED3F1458541}" vid="{E995CA3B-8868-B443-966C-5ACC4F684D0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628</Words>
  <Application>Microsoft Macintosh PowerPoint</Application>
  <PresentationFormat>Širokoúhlá obrazovka</PresentationFormat>
  <Paragraphs>121</Paragraphs>
  <Slides>19</Slides>
  <Notes>9</Notes>
  <HiddenSlides>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Aptos</vt:lpstr>
      <vt:lpstr>Arial</vt:lpstr>
      <vt:lpstr>Bahnschrift</vt:lpstr>
      <vt:lpstr>Calibri</vt:lpstr>
      <vt:lpstr>Calibri Light</vt:lpstr>
      <vt:lpstr>Century Gothic</vt:lpstr>
      <vt:lpstr>Wingdings</vt:lpstr>
      <vt:lpstr>1_Motiv Office</vt:lpstr>
      <vt:lpstr>2_Motiv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novela zákona o zdravotních službách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Foltyn</dc:creator>
  <cp:lastModifiedBy>Martin Zeman</cp:lastModifiedBy>
  <cp:revision>3</cp:revision>
  <dcterms:created xsi:type="dcterms:W3CDTF">2026-04-28T06:27:15Z</dcterms:created>
  <dcterms:modified xsi:type="dcterms:W3CDTF">2026-05-04T16:50:43Z</dcterms:modified>
</cp:coreProperties>
</file>