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6"/>
  </p:notesMasterIdLst>
  <p:sldIdLst>
    <p:sldId id="265" r:id="rId5"/>
    <p:sldId id="938" r:id="rId6"/>
    <p:sldId id="259" r:id="rId7"/>
    <p:sldId id="930" r:id="rId8"/>
    <p:sldId id="929" r:id="rId9"/>
    <p:sldId id="933" r:id="rId10"/>
    <p:sldId id="934" r:id="rId11"/>
    <p:sldId id="939" r:id="rId12"/>
    <p:sldId id="941" r:id="rId13"/>
    <p:sldId id="937" r:id="rId14"/>
    <p:sldId id="291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938"/>
            <p14:sldId id="259"/>
            <p14:sldId id="930"/>
            <p14:sldId id="929"/>
            <p14:sldId id="933"/>
            <p14:sldId id="934"/>
            <p14:sldId id="939"/>
            <p14:sldId id="941"/>
            <p14:sldId id="937"/>
          </p14:sldIdLst>
        </p14:section>
        <p14:section name="Oddíl bez názvu" id="{F48DCBF0-1E08-4B2F-8247-721F233B82EA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77" d="100"/>
          <a:sy n="77" d="100"/>
        </p:scale>
        <p:origin x="396" y="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Kula" userId="1138cec7-0f58-4ea5-9ff5-b2bf395e1c86" providerId="ADAL" clId="{D4B794F0-E808-4ED5-A5F8-5F1F436DC590}"/>
    <pc:docChg chg="modSld">
      <pc:chgData name="David Kula" userId="1138cec7-0f58-4ea5-9ff5-b2bf395e1c86" providerId="ADAL" clId="{D4B794F0-E808-4ED5-A5F8-5F1F436DC590}" dt="2022-12-14T09:09:21.680" v="2" actId="20577"/>
      <pc:docMkLst>
        <pc:docMk/>
      </pc:docMkLst>
      <pc:sldChg chg="modSp mod">
        <pc:chgData name="David Kula" userId="1138cec7-0f58-4ea5-9ff5-b2bf395e1c86" providerId="ADAL" clId="{D4B794F0-E808-4ED5-A5F8-5F1F436DC590}" dt="2022-12-14T09:09:21.680" v="2" actId="20577"/>
        <pc:sldMkLst>
          <pc:docMk/>
          <pc:sldMk cId="4150395280" sldId="265"/>
        </pc:sldMkLst>
        <pc:spChg chg="mod">
          <ac:chgData name="David Kula" userId="1138cec7-0f58-4ea5-9ff5-b2bf395e1c86" providerId="ADAL" clId="{D4B794F0-E808-4ED5-A5F8-5F1F436DC590}" dt="2022-12-14T09:09:21.680" v="2" actId="20577"/>
          <ac:spMkLst>
            <pc:docMk/>
            <pc:sldMk cId="4150395280" sldId="265"/>
            <ac:spMk id="4" creationId="{182A4F1F-66F4-40E7-A41D-E6C4207620BD}"/>
          </ac:spMkLst>
        </pc:spChg>
      </pc:sldChg>
    </pc:docChg>
  </pc:docChgLst>
  <pc:docChgLst>
    <pc:chgData name="David Kula" userId="1138cec7-0f58-4ea5-9ff5-b2bf395e1c86" providerId="ADAL" clId="{C8E018F8-F04D-4213-872A-EDFD92C1C139}"/>
    <pc:docChg chg="custSel addSld delSld modSld modSection">
      <pc:chgData name="David Kula" userId="1138cec7-0f58-4ea5-9ff5-b2bf395e1c86" providerId="ADAL" clId="{C8E018F8-F04D-4213-872A-EDFD92C1C139}" dt="2022-10-31T22:49:23.033" v="571" actId="14734"/>
      <pc:docMkLst>
        <pc:docMk/>
      </pc:docMkLst>
      <pc:sldChg chg="modSp mod">
        <pc:chgData name="David Kula" userId="1138cec7-0f58-4ea5-9ff5-b2bf395e1c86" providerId="ADAL" clId="{C8E018F8-F04D-4213-872A-EDFD92C1C139}" dt="2022-10-30T20:36:31.650" v="39" actId="1076"/>
        <pc:sldMkLst>
          <pc:docMk/>
          <pc:sldMk cId="4150395280" sldId="265"/>
        </pc:sldMkLst>
        <pc:spChg chg="mod">
          <ac:chgData name="David Kula" userId="1138cec7-0f58-4ea5-9ff5-b2bf395e1c86" providerId="ADAL" clId="{C8E018F8-F04D-4213-872A-EDFD92C1C139}" dt="2022-10-30T20:36:18.240" v="36" actId="20577"/>
          <ac:spMkLst>
            <pc:docMk/>
            <pc:sldMk cId="4150395280" sldId="265"/>
            <ac:spMk id="4" creationId="{182A4F1F-66F4-40E7-A41D-E6C4207620BD}"/>
          </ac:spMkLst>
        </pc:spChg>
        <pc:spChg chg="mod">
          <ac:chgData name="David Kula" userId="1138cec7-0f58-4ea5-9ff5-b2bf395e1c86" providerId="ADAL" clId="{C8E018F8-F04D-4213-872A-EDFD92C1C139}" dt="2022-10-30T20:33:27.084" v="28" actId="20577"/>
          <ac:spMkLst>
            <pc:docMk/>
            <pc:sldMk cId="4150395280" sldId="265"/>
            <ac:spMk id="17" creationId="{00000000-0000-0000-0000-000000000000}"/>
          </ac:spMkLst>
        </pc:spChg>
        <pc:spChg chg="mod">
          <ac:chgData name="David Kula" userId="1138cec7-0f58-4ea5-9ff5-b2bf395e1c86" providerId="ADAL" clId="{C8E018F8-F04D-4213-872A-EDFD92C1C139}" dt="2022-10-30T20:36:31.650" v="39" actId="1076"/>
          <ac:spMkLst>
            <pc:docMk/>
            <pc:sldMk cId="4150395280" sldId="265"/>
            <ac:spMk id="29" creationId="{00000000-0000-0000-0000-000000000000}"/>
          </ac:spMkLst>
        </pc:spChg>
      </pc:sldChg>
      <pc:sldChg chg="del">
        <pc:chgData name="David Kula" userId="1138cec7-0f58-4ea5-9ff5-b2bf395e1c86" providerId="ADAL" clId="{C8E018F8-F04D-4213-872A-EDFD92C1C139}" dt="2022-10-30T20:50:21.955" v="508" actId="47"/>
        <pc:sldMkLst>
          <pc:docMk/>
          <pc:sldMk cId="2590254559" sldId="292"/>
        </pc:sldMkLst>
      </pc:sldChg>
      <pc:sldChg chg="modSp">
        <pc:chgData name="David Kula" userId="1138cec7-0f58-4ea5-9ff5-b2bf395e1c86" providerId="ADAL" clId="{C8E018F8-F04D-4213-872A-EDFD92C1C139}" dt="2022-10-30T20:50:18.763" v="507" actId="13926"/>
        <pc:sldMkLst>
          <pc:docMk/>
          <pc:sldMk cId="1955320615" sldId="930"/>
        </pc:sldMkLst>
        <pc:spChg chg="mod">
          <ac:chgData name="David Kula" userId="1138cec7-0f58-4ea5-9ff5-b2bf395e1c86" providerId="ADAL" clId="{C8E018F8-F04D-4213-872A-EDFD92C1C139}" dt="2022-10-30T20:50:18.763" v="507" actId="13926"/>
          <ac:spMkLst>
            <pc:docMk/>
            <pc:sldMk cId="1955320615" sldId="930"/>
            <ac:spMk id="3" creationId="{00000000-0000-0000-0000-000000000000}"/>
          </ac:spMkLst>
        </pc:spChg>
      </pc:sldChg>
      <pc:sldChg chg="del">
        <pc:chgData name="David Kula" userId="1138cec7-0f58-4ea5-9ff5-b2bf395e1c86" providerId="ADAL" clId="{C8E018F8-F04D-4213-872A-EDFD92C1C139}" dt="2022-10-30T20:49:33.472" v="498" actId="2696"/>
        <pc:sldMkLst>
          <pc:docMk/>
          <pc:sldMk cId="649500547" sldId="931"/>
        </pc:sldMkLst>
      </pc:sldChg>
      <pc:sldChg chg="del">
        <pc:chgData name="David Kula" userId="1138cec7-0f58-4ea5-9ff5-b2bf395e1c86" providerId="ADAL" clId="{C8E018F8-F04D-4213-872A-EDFD92C1C139}" dt="2022-10-30T20:36:44.406" v="40" actId="47"/>
        <pc:sldMkLst>
          <pc:docMk/>
          <pc:sldMk cId="759414272" sldId="935"/>
        </pc:sldMkLst>
      </pc:sldChg>
      <pc:sldChg chg="modSp mod">
        <pc:chgData name="David Kula" userId="1138cec7-0f58-4ea5-9ff5-b2bf395e1c86" providerId="ADAL" clId="{C8E018F8-F04D-4213-872A-EDFD92C1C139}" dt="2022-10-30T20:49:45.909" v="506" actId="20577"/>
        <pc:sldMkLst>
          <pc:docMk/>
          <pc:sldMk cId="1453800149" sldId="937"/>
        </pc:sldMkLst>
        <pc:spChg chg="mod">
          <ac:chgData name="David Kula" userId="1138cec7-0f58-4ea5-9ff5-b2bf395e1c86" providerId="ADAL" clId="{C8E018F8-F04D-4213-872A-EDFD92C1C139}" dt="2022-10-30T20:49:45.909" v="506" actId="20577"/>
          <ac:spMkLst>
            <pc:docMk/>
            <pc:sldMk cId="1453800149" sldId="937"/>
            <ac:spMk id="2" creationId="{DD93FA59-8C19-89A3-11C8-F5D47CC0AC8E}"/>
          </ac:spMkLst>
        </pc:spChg>
      </pc:sldChg>
      <pc:sldChg chg="modSp add mod modAnim">
        <pc:chgData name="David Kula" userId="1138cec7-0f58-4ea5-9ff5-b2bf395e1c86" providerId="ADAL" clId="{C8E018F8-F04D-4213-872A-EDFD92C1C139}" dt="2022-10-30T20:46:59.059" v="417" actId="113"/>
        <pc:sldMkLst>
          <pc:docMk/>
          <pc:sldMk cId="2814829811" sldId="938"/>
        </pc:sldMkLst>
        <pc:spChg chg="mod">
          <ac:chgData name="David Kula" userId="1138cec7-0f58-4ea5-9ff5-b2bf395e1c86" providerId="ADAL" clId="{C8E018F8-F04D-4213-872A-EDFD92C1C139}" dt="2022-10-30T20:37:00.711" v="58" actId="20577"/>
          <ac:spMkLst>
            <pc:docMk/>
            <pc:sldMk cId="2814829811" sldId="938"/>
            <ac:spMk id="2" creationId="{00000000-0000-0000-0000-000000000000}"/>
          </ac:spMkLst>
        </pc:spChg>
        <pc:spChg chg="mod">
          <ac:chgData name="David Kula" userId="1138cec7-0f58-4ea5-9ff5-b2bf395e1c86" providerId="ADAL" clId="{C8E018F8-F04D-4213-872A-EDFD92C1C139}" dt="2022-10-30T20:46:59.059" v="417" actId="113"/>
          <ac:spMkLst>
            <pc:docMk/>
            <pc:sldMk cId="2814829811" sldId="938"/>
            <ac:spMk id="3" creationId="{00000000-0000-0000-0000-000000000000}"/>
          </ac:spMkLst>
        </pc:spChg>
      </pc:sldChg>
      <pc:sldChg chg="new del">
        <pc:chgData name="David Kula" userId="1138cec7-0f58-4ea5-9ff5-b2bf395e1c86" providerId="ADAL" clId="{C8E018F8-F04D-4213-872A-EDFD92C1C139}" dt="2022-10-31T22:47:32.434" v="511" actId="47"/>
        <pc:sldMkLst>
          <pc:docMk/>
          <pc:sldMk cId="1595333143" sldId="940"/>
        </pc:sldMkLst>
      </pc:sldChg>
      <pc:sldChg chg="addSp delSp modSp add mod delAnim">
        <pc:chgData name="David Kula" userId="1138cec7-0f58-4ea5-9ff5-b2bf395e1c86" providerId="ADAL" clId="{C8E018F8-F04D-4213-872A-EDFD92C1C139}" dt="2022-10-31T22:49:23.033" v="571" actId="14734"/>
        <pc:sldMkLst>
          <pc:docMk/>
          <pc:sldMk cId="831901156" sldId="941"/>
        </pc:sldMkLst>
        <pc:spChg chg="mod">
          <ac:chgData name="David Kula" userId="1138cec7-0f58-4ea5-9ff5-b2bf395e1c86" providerId="ADAL" clId="{C8E018F8-F04D-4213-872A-EDFD92C1C139}" dt="2022-10-31T22:47:46.333" v="545" actId="27636"/>
          <ac:spMkLst>
            <pc:docMk/>
            <pc:sldMk cId="831901156" sldId="941"/>
            <ac:spMk id="2" creationId="{00000000-0000-0000-0000-000000000000}"/>
          </ac:spMkLst>
        </pc:spChg>
        <pc:spChg chg="del">
          <ac:chgData name="David Kula" userId="1138cec7-0f58-4ea5-9ff5-b2bf395e1c86" providerId="ADAL" clId="{C8E018F8-F04D-4213-872A-EDFD92C1C139}" dt="2022-10-31T22:47:48.846" v="546" actId="478"/>
          <ac:spMkLst>
            <pc:docMk/>
            <pc:sldMk cId="831901156" sldId="941"/>
            <ac:spMk id="3" creationId="{00000000-0000-0000-0000-000000000000}"/>
          </ac:spMkLst>
        </pc:spChg>
        <pc:spChg chg="add del mod">
          <ac:chgData name="David Kula" userId="1138cec7-0f58-4ea5-9ff5-b2bf395e1c86" providerId="ADAL" clId="{C8E018F8-F04D-4213-872A-EDFD92C1C139}" dt="2022-10-31T22:48:42.008" v="547" actId="478"/>
          <ac:spMkLst>
            <pc:docMk/>
            <pc:sldMk cId="831901156" sldId="941"/>
            <ac:spMk id="5" creationId="{B06B95A4-80CC-C3D1-E312-75EA77353F66}"/>
          </ac:spMkLst>
        </pc:spChg>
        <pc:graphicFrameChg chg="add del mod">
          <ac:chgData name="David Kula" userId="1138cec7-0f58-4ea5-9ff5-b2bf395e1c86" providerId="ADAL" clId="{C8E018F8-F04D-4213-872A-EDFD92C1C139}" dt="2022-10-31T22:48:51.064" v="557"/>
          <ac:graphicFrameMkLst>
            <pc:docMk/>
            <pc:sldMk cId="831901156" sldId="941"/>
            <ac:graphicFrameMk id="6" creationId="{87C58F0E-E794-5781-AFCC-FBD3F3EF69B1}"/>
          </ac:graphicFrameMkLst>
        </pc:graphicFrameChg>
        <pc:graphicFrameChg chg="add mod modGraphic">
          <ac:chgData name="David Kula" userId="1138cec7-0f58-4ea5-9ff5-b2bf395e1c86" providerId="ADAL" clId="{C8E018F8-F04D-4213-872A-EDFD92C1C139}" dt="2022-10-31T22:49:23.033" v="571" actId="14734"/>
          <ac:graphicFrameMkLst>
            <pc:docMk/>
            <pc:sldMk cId="831901156" sldId="941"/>
            <ac:graphicFrameMk id="7" creationId="{A7C53B07-B05F-8B37-FB8E-EBD69E3BAFB8}"/>
          </ac:graphicFrameMkLst>
        </pc:graphicFrameChg>
      </pc:sldChg>
    </pc:docChg>
  </pc:docChgLst>
  <pc:docChgLst>
    <pc:chgData name="David Kula" userId="8cc192b2-313e-41da-a4a4-c95a3407ffd4" providerId="ADAL" clId="{C8E018F8-F04D-4213-872A-EDFD92C1C139}"/>
    <pc:docChg chg="custSel addSld modSld modSection">
      <pc:chgData name="David Kula" userId="8cc192b2-313e-41da-a4a4-c95a3407ffd4" providerId="ADAL" clId="{C8E018F8-F04D-4213-872A-EDFD92C1C139}" dt="2022-10-30T21:05:33.139" v="525" actId="20577"/>
      <pc:docMkLst>
        <pc:docMk/>
      </pc:docMkLst>
      <pc:sldChg chg="modSp add mod modAnim">
        <pc:chgData name="David Kula" userId="8cc192b2-313e-41da-a4a4-c95a3407ffd4" providerId="ADAL" clId="{C8E018F8-F04D-4213-872A-EDFD92C1C139}" dt="2022-10-30T21:05:33.139" v="525" actId="20577"/>
        <pc:sldMkLst>
          <pc:docMk/>
          <pc:sldMk cId="3611008347" sldId="939"/>
        </pc:sldMkLst>
        <pc:spChg chg="mod">
          <ac:chgData name="David Kula" userId="8cc192b2-313e-41da-a4a4-c95a3407ffd4" providerId="ADAL" clId="{C8E018F8-F04D-4213-872A-EDFD92C1C139}" dt="2022-10-30T21:03:09.836" v="374" actId="5793"/>
          <ac:spMkLst>
            <pc:docMk/>
            <pc:sldMk cId="3611008347" sldId="939"/>
            <ac:spMk id="2" creationId="{00000000-0000-0000-0000-000000000000}"/>
          </ac:spMkLst>
        </pc:spChg>
        <pc:spChg chg="mod">
          <ac:chgData name="David Kula" userId="8cc192b2-313e-41da-a4a4-c95a3407ffd4" providerId="ADAL" clId="{C8E018F8-F04D-4213-872A-EDFD92C1C139}" dt="2022-10-30T21:05:33.139" v="525" actId="20577"/>
          <ac:spMkLst>
            <pc:docMk/>
            <pc:sldMk cId="3611008347" sldId="93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-22917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35688" y="3991372"/>
            <a:ext cx="35599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NPO</a:t>
            </a:r>
            <a:b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</a:b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Podpora projektů pro inovační technologie </a:t>
            </a:r>
          </a:p>
          <a:p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ve zdravotnictví – telemedicína</a:t>
            </a:r>
          </a:p>
          <a:p>
            <a:endParaRPr lang="cs-CZ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Výzva č. 20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07696" y="1658536"/>
            <a:ext cx="11880304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2013820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82A4F1F-66F4-40E7-A41D-E6C4207620BD}"/>
              </a:ext>
            </a:extLst>
          </p:cNvPr>
          <p:cNvSpPr/>
          <p:nvPr/>
        </p:nvSpPr>
        <p:spPr>
          <a:xfrm>
            <a:off x="6407696" y="8719763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Ing. Čeněk Merta, Ph.D., MBA, MPA</a:t>
            </a: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15. 12. 2022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3FA59-8C19-89A3-11C8-F5D47CC0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Dodržení principů transparentnosti projektu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7FAE78-0A3B-1874-FA99-B34BA9306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sz="4000" dirty="0"/>
              <a:t>Schvalování jednotlivých kroků nadřízenými orgány (řídící výbor)</a:t>
            </a:r>
          </a:p>
          <a:p>
            <a:pPr marL="457200" indent="-457200">
              <a:buAutoNum type="arabicPeriod"/>
            </a:pPr>
            <a:r>
              <a:rPr lang="cs-CZ" sz="4000" dirty="0"/>
              <a:t>Transparentní veřejné soutěže dle ZZVZ a dalších předpisů</a:t>
            </a:r>
          </a:p>
          <a:p>
            <a:pPr marL="457200" indent="-457200">
              <a:buAutoNum type="arabicPeriod"/>
            </a:pPr>
            <a:r>
              <a:rPr lang="cs-CZ" sz="4000" dirty="0"/>
              <a:t>Manažerský princip řízení projektu – projektové řízení</a:t>
            </a:r>
          </a:p>
          <a:p>
            <a:pPr marL="457200" indent="-457200">
              <a:buAutoNum type="arabicPeriod"/>
            </a:pPr>
            <a:r>
              <a:rPr lang="cs-CZ" sz="4000" dirty="0"/>
              <a:t>Reporting v souladu s pravidly dotačního titulu včetně možných auditů</a:t>
            </a:r>
          </a:p>
          <a:p>
            <a:pPr marL="457200" indent="-457200">
              <a:buAutoNum type="arabicPeriod"/>
            </a:pPr>
            <a:r>
              <a:rPr lang="cs-CZ" sz="4000" dirty="0"/>
              <a:t>Transparentní komunikace v souladu s </a:t>
            </a:r>
            <a:r>
              <a:rPr lang="cs-CZ" sz="4000" dirty="0" err="1"/>
              <a:t>podproduktem</a:t>
            </a:r>
            <a:r>
              <a:rPr lang="cs-CZ" sz="4000" dirty="0"/>
              <a:t> č. 1.2</a:t>
            </a:r>
          </a:p>
        </p:txBody>
      </p:sp>
    </p:spTree>
    <p:extLst>
      <p:ext uri="{BB962C8B-B14F-4D97-AF65-F5344CB8AC3E}">
        <p14:creationId xmlns:p14="http://schemas.microsoft.com/office/powerpoint/2010/main" val="145380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600" b="1" dirty="0">
                <a:solidFill>
                  <a:schemeClr val="tx2"/>
                </a:solidFill>
              </a:rPr>
              <a:t>Základní informace o výzvě v rámci NPO</a:t>
            </a:r>
            <a:endParaRPr lang="en-US" sz="4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Vyhlašovatel: </a:t>
            </a:r>
            <a:r>
              <a:rPr lang="cs-CZ" sz="3200" dirty="0"/>
              <a:t>Ministerstvo vnitra ČR, Odbor fondů a strategií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Výzva č. 20: </a:t>
            </a:r>
            <a:r>
              <a:rPr lang="cs-CZ" sz="3200" dirty="0"/>
              <a:t>Podpora projektů pro inovační technologie ve zdravotnictví – telemedicína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Termín vyhlášení: </a:t>
            </a:r>
            <a:r>
              <a:rPr lang="cs-CZ" sz="3200" dirty="0"/>
              <a:t>19. 10. 2022 – 31. 1.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Alokace výzvy: </a:t>
            </a:r>
            <a:r>
              <a:rPr lang="cs-CZ" sz="3200" dirty="0"/>
              <a:t>170 mil. Kč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Jediný oprávněný žadatel: </a:t>
            </a:r>
            <a:r>
              <a:rPr lang="cs-CZ" sz="3200" dirty="0"/>
              <a:t>FN Olomouc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Milníky a indikátory: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Počet nových služeb v oblasti telemedicíny, které budou zavedeny a zpřístupněny pacientům: 5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Dokument potvrzující dokončení projektu: 1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Dokument dokládající počet osob, které využily nové služby telemedicíny: 1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Dokument dokládající úspěšný výběr dodavatele: 1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Uživatelé nových a </a:t>
            </a:r>
            <a:r>
              <a:rPr lang="cs-CZ" sz="2400" dirty="0" err="1"/>
              <a:t>upgradovaných</a:t>
            </a:r>
            <a:r>
              <a:rPr lang="cs-CZ" sz="2400" dirty="0"/>
              <a:t> veřejných digitálních služeb, produktů a procesů: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Poznámky k financování: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DPH není způsobilý výdaj.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Osobní náklady jsou způsobilé do 40 % z celkových způsobilých výdajů.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pic>
        <p:nvPicPr>
          <p:cNvPr id="9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298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600" b="1" dirty="0">
                <a:solidFill>
                  <a:schemeClr val="tx2"/>
                </a:solidFill>
              </a:rPr>
              <a:t>Základní informace o projektu</a:t>
            </a:r>
            <a:endParaRPr lang="en-US" sz="4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sz="2800" dirty="0"/>
          </a:p>
        </p:txBody>
      </p:sp>
      <p:pic>
        <p:nvPicPr>
          <p:cNvPr id="9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44C6FE9-9E50-32BE-B4DA-F870FCCA1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643840"/>
              </p:ext>
            </p:extLst>
          </p:nvPr>
        </p:nvGraphicFramePr>
        <p:xfrm>
          <a:off x="1013155" y="2217738"/>
          <a:ext cx="16261689" cy="7650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8955">
                  <a:extLst>
                    <a:ext uri="{9D8B030D-6E8A-4147-A177-3AD203B41FA5}">
                      <a16:colId xmlns:a16="http://schemas.microsoft.com/office/drawing/2014/main" val="2260318872"/>
                    </a:ext>
                  </a:extLst>
                </a:gridCol>
                <a:gridCol w="11802734">
                  <a:extLst>
                    <a:ext uri="{9D8B030D-6E8A-4147-A177-3AD203B41FA5}">
                      <a16:colId xmlns:a16="http://schemas.microsoft.com/office/drawing/2014/main" val="4173512937"/>
                    </a:ext>
                  </a:extLst>
                </a:gridCol>
              </a:tblGrid>
              <a:tr h="1277931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>
                          <a:effectLst/>
                        </a:rPr>
                        <a:t>Gestor projektu (instituce)</a:t>
                      </a:r>
                      <a:endParaRPr lang="cs-CZ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>
                          <a:effectLst/>
                        </a:rPr>
                        <a:t>Ministerstvo zdravotnictví ČR</a:t>
                      </a:r>
                      <a:endParaRPr lang="cs-CZ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798182"/>
                  </a:ext>
                </a:extLst>
              </a:tr>
              <a:tr h="842755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>
                          <a:effectLst/>
                        </a:rPr>
                        <a:t>Realizátor projektu (instituce)</a:t>
                      </a:r>
                      <a:endParaRPr lang="cs-CZ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>
                          <a:effectLst/>
                        </a:rPr>
                        <a:t>Fakultní nemocnice Olomouc </a:t>
                      </a:r>
                      <a:endParaRPr lang="cs-CZ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558675"/>
                  </a:ext>
                </a:extLst>
              </a:tr>
              <a:tr h="842755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>
                          <a:effectLst/>
                        </a:rPr>
                        <a:t>Ředitel projektu</a:t>
                      </a:r>
                      <a:endParaRPr lang="cs-CZ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 dirty="0">
                          <a:effectLst/>
                        </a:rPr>
                        <a:t>Ing. Martin Zeman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186912"/>
                  </a:ext>
                </a:extLst>
              </a:tr>
              <a:tr h="1273685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 dirty="0">
                          <a:effectLst/>
                        </a:rPr>
                        <a:t>Statutární zástupci organizací 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3200" dirty="0">
                          <a:effectLst/>
                        </a:rPr>
                        <a:t>Ministr zdravotnictví (MZ)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3200" dirty="0">
                          <a:effectLst/>
                        </a:rPr>
                        <a:t>Prof. MUDr. Roman Havlík, Ph.D. (FNOL)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438466"/>
                  </a:ext>
                </a:extLst>
              </a:tr>
              <a:tr h="842755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 dirty="0">
                          <a:effectLst/>
                        </a:rPr>
                        <a:t>Odborný gestor      (věcná odbornost)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 b="1" dirty="0">
                          <a:effectLst/>
                        </a:rPr>
                        <a:t>Prof. MUDr. Miloš Táborský, CSc., MBA, FESC, FACC</a:t>
                      </a:r>
                      <a:r>
                        <a:rPr lang="cs-CZ" sz="3200" dirty="0">
                          <a:effectLst/>
                        </a:rPr>
                        <a:t>, Ing. Antonín Hlavinka, Ing. David Kula, Ph.D., MBA, Ing. Čeněk Merta, Ph.D., MBA, MPA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797382"/>
                  </a:ext>
                </a:extLst>
              </a:tr>
              <a:tr h="842755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 dirty="0">
                          <a:effectLst/>
                        </a:rPr>
                        <a:t>Projektový manažer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 dirty="0">
                          <a:effectLst/>
                        </a:rPr>
                        <a:t>Ing. Čeněk Merta, Ph.D., MBA, MPA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126503"/>
                  </a:ext>
                </a:extLst>
              </a:tr>
              <a:tr h="842755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 dirty="0">
                          <a:effectLst/>
                        </a:rPr>
                        <a:t>Technický gestor (technická odbornost)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3200" dirty="0">
                          <a:effectLst/>
                        </a:rPr>
                        <a:t>Ing. Antonín Hlavinka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037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600" b="1" dirty="0">
                <a:solidFill>
                  <a:schemeClr val="tx2"/>
                </a:solidFill>
              </a:rPr>
              <a:t>Základní informace o projektu</a:t>
            </a:r>
            <a:endParaRPr lang="en-US" sz="4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400" b="1" dirty="0"/>
              <a:t>Předpokládané datum realizace: </a:t>
            </a:r>
            <a:r>
              <a:rPr lang="cs-CZ" sz="3400" dirty="0">
                <a:highlight>
                  <a:srgbClr val="FFFF00"/>
                </a:highlight>
              </a:rPr>
              <a:t>11/2022</a:t>
            </a:r>
            <a:r>
              <a:rPr lang="cs-CZ" sz="3400" dirty="0"/>
              <a:t> – 6/2026 (možno zahájit před schválením, způsobilost výdajů je již od 1. 2. 2020)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400" dirty="0"/>
              <a:t>Záměrem reformy je vytvořit důvěryhodný a transparentní rámec pro poskytování zdravotních služeb na dálku s využitím ICT (telemedicíny včetně </a:t>
            </a:r>
            <a:r>
              <a:rPr lang="cs-CZ" sz="3400" dirty="0" err="1"/>
              <a:t>mHealth</a:t>
            </a:r>
            <a:r>
              <a:rPr lang="cs-CZ" sz="3400" dirty="0"/>
              <a:t>)  zahrnující: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3000" dirty="0"/>
              <a:t>analýzu a návrh legislativních opatření upravujících postavení telemedicíny mezi různými formami zdravotní péče v souladu s evropským právem,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3000" dirty="0"/>
              <a:t>navržení systému hodnocení resp. posuzování intervencí využívajících telemedicínu,   jejich začlenění do systému zdravotních služeb a stanovení úhrad za výkony a zdravotnické prostředky,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3000" dirty="0"/>
              <a:t>návrh a realizace modelu regionálního/celostátního systému (platformy) pro zpřístupnění nástrojů telemedicíny v principu všem poskytovatelům zdravotních služeb a jejich pacientům,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3000" dirty="0"/>
              <a:t>návrh systémového řešení registrace a úhrad za použití aplikací mobilního zdravotnictví (</a:t>
            </a:r>
            <a:r>
              <a:rPr lang="cs-CZ" sz="3000" dirty="0" err="1"/>
              <a:t>mHealth</a:t>
            </a:r>
            <a:r>
              <a:rPr lang="cs-CZ" sz="3000" dirty="0"/>
              <a:t>),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3000" dirty="0"/>
              <a:t>ověření navržených metod a systémů v pilotních projektech.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400" dirty="0"/>
              <a:t>Výstupy projektu jsou rozděleny do 3 hlavních produktů, resp. 6 </a:t>
            </a:r>
            <a:r>
              <a:rPr lang="cs-CZ" sz="3400" dirty="0" err="1"/>
              <a:t>podproduktů</a:t>
            </a:r>
            <a:r>
              <a:rPr lang="cs-CZ" sz="3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pic>
        <p:nvPicPr>
          <p:cNvPr id="9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206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600" b="1" dirty="0">
                <a:solidFill>
                  <a:schemeClr val="tx2"/>
                </a:solidFill>
              </a:rPr>
              <a:t>I. Hlavní produkt</a:t>
            </a:r>
            <a:endParaRPr lang="en-US" sz="4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2236594"/>
            <a:ext cx="16459110" cy="7132637"/>
          </a:xfrm>
        </p:spPr>
        <p:txBody>
          <a:bodyPr/>
          <a:lstStyle/>
          <a:p>
            <a:r>
              <a:rPr lang="cs-CZ" sz="3400" b="1" dirty="0"/>
              <a:t>Vytvoření organizačního a legislativního rámce telemedicíny a </a:t>
            </a:r>
            <a:r>
              <a:rPr lang="cs-CZ" sz="3400" b="1" dirty="0" err="1"/>
              <a:t>mHealth</a:t>
            </a:r>
            <a:endParaRPr lang="cs-CZ" sz="3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400" dirty="0"/>
              <a:t>Klíčový nástroj pro implementaci legislativních požadavků do právního rámce ČR pro zavedení telemedicíny a </a:t>
            </a:r>
            <a:r>
              <a:rPr lang="cs-CZ" sz="3400" dirty="0" err="1"/>
              <a:t>mHealth</a:t>
            </a:r>
            <a:r>
              <a:rPr lang="cs-CZ" sz="3400" dirty="0"/>
              <a:t> do rutinní praxe s ohledem na příklady dobré praxe ze zahraničí a podmínky českého zdravotnictví.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3400" dirty="0"/>
              <a:t>NÁVRH LEGISLATIVNÍCH OPATŘENÍ A LEGISLATIVNÍ RÁMEC PRO TELEMEDICÍNU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cs-CZ" sz="3000" dirty="0"/>
              <a:t>Pracovní skupina, rešerše ČR/zahraničí, etické principy, dobré praxe, návrh legislativního rámce a jednotlivých opatření, organizační a implementační rámec, zpracování do podoby finální dokumentace.</a:t>
            </a:r>
          </a:p>
          <a:p>
            <a:pPr marL="571500" indent="-571500">
              <a:buFont typeface="+mj-lt"/>
              <a:buAutoNum type="romanUcPeriod"/>
            </a:pPr>
            <a:r>
              <a:rPr lang="pl-PL" sz="3400" dirty="0"/>
              <a:t>KOMUNIKAČNÍ STRATEGIE TELEMEDICÍNY A JEJÍ REALIZACE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pl-PL" sz="3000" dirty="0"/>
              <a:t>Pracovní skupina, analaýza  a návazná komunikační strategie včetně prováděcí dokumentace, informační portál pro odbornou i lajckou veřejnost, regionální semináře/konference, newsletter, populární publikace, koncepce asitenčního a konzulatčního centra, podpůrné materiály a odborné články, evaluace a vyhodnocení komunikační strategie včetně návazných doporučení.</a:t>
            </a:r>
            <a:endParaRPr lang="cs-CZ" sz="3000" dirty="0"/>
          </a:p>
          <a:p>
            <a:endParaRPr lang="cs-CZ" sz="2800" dirty="0"/>
          </a:p>
        </p:txBody>
      </p:sp>
      <p:pic>
        <p:nvPicPr>
          <p:cNvPr id="9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363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600" b="1" dirty="0">
                <a:solidFill>
                  <a:schemeClr val="tx2"/>
                </a:solidFill>
              </a:rPr>
              <a:t>II. Hlavní produkt</a:t>
            </a:r>
            <a:endParaRPr lang="en-US" sz="4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400" b="1" dirty="0"/>
              <a:t>Vytvoření metodiky a procesů posuzování telemedicínských služeb včetně </a:t>
            </a:r>
            <a:r>
              <a:rPr lang="cs-CZ" sz="3400" b="1" dirty="0" err="1"/>
              <a:t>mHealth</a:t>
            </a:r>
            <a:r>
              <a:rPr lang="cs-CZ" sz="34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400" dirty="0"/>
              <a:t>Klíčový nástroj pro metodiku posuzování telemedicínských a </a:t>
            </a:r>
            <a:r>
              <a:rPr lang="cs-CZ" sz="3400" dirty="0" err="1"/>
              <a:t>mHealth</a:t>
            </a:r>
            <a:r>
              <a:rPr lang="cs-CZ" sz="3400" dirty="0"/>
              <a:t> služeb a na ní navázané stanovení úhradových mechanismů telemedicíny a </a:t>
            </a:r>
            <a:r>
              <a:rPr lang="cs-CZ" sz="3400" dirty="0" err="1"/>
              <a:t>mHealth</a:t>
            </a:r>
            <a:r>
              <a:rPr lang="cs-CZ" sz="3400" dirty="0"/>
              <a:t> v rámci běžné klinické praxe založený na příkladech dobré praxe ze zahraničí a podmínkách českého zdravotnictví a průvodce pro poskytování zdravotních služeb s telemedicínskými intervencemi.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3400" dirty="0"/>
              <a:t>METODIKA POSUZOVÁNÍ TELEMEDICÍNSKÝCH SLUŽEB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cs-CZ" sz="3000" dirty="0"/>
              <a:t>Pracovní skupina, zadání, dobré praxe z ČR i zahraničí, analýza metodických postupů, šetření mezi stakeholdery, prvotní návrh, pracovní a </a:t>
            </a:r>
            <a:r>
              <a:rPr lang="cs-CZ" sz="3000" dirty="0" err="1"/>
              <a:t>fokusní</a:t>
            </a:r>
            <a:r>
              <a:rPr lang="cs-CZ" sz="3000" dirty="0"/>
              <a:t> skupiny, připomínkování, vzorové příklady, projednání a zpracování finální dokumentace.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3400" dirty="0"/>
              <a:t>VYTVOŘENÍ PRŮVODCE A DOPORUČENÝCH POSTUPŮ PÉČE O PACIENTY S TELEMEDICÍNOU A MHEALTH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cs-CZ" sz="3000" dirty="0"/>
              <a:t>Zapojení odborných společností, tvorba zadání, konzultace s odbornými společnostmi, vytvoření a schválení dílčích postupů, informační portál a referenční průvodce pro odbornou veřejnost, představení a diseminace.</a:t>
            </a:r>
          </a:p>
        </p:txBody>
      </p:sp>
      <p:pic>
        <p:nvPicPr>
          <p:cNvPr id="9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427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600" b="1" dirty="0">
                <a:solidFill>
                  <a:schemeClr val="tx2"/>
                </a:solidFill>
              </a:rPr>
              <a:t>III. Hlavní produkt</a:t>
            </a:r>
            <a:endParaRPr lang="en-US" sz="4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400" b="1" dirty="0"/>
              <a:t>Komunikační platforma pro telemedicínu a spuštění služeb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400" dirty="0"/>
              <a:t>Centrální prvek umožňující zpřístupnit telemedicínské intervence širokému spektru poskytovatelů zdravotních služeb a tím i jejich pacientům, a to v zásadě bez ohledu na jejich umístění ve zvoleném regionu (perspektivně v ČR) a registrace u konkrétní pojišťovny a nástroj pro ověření a pilotní nasazení telemedicínských služeb včetně </a:t>
            </a:r>
            <a:r>
              <a:rPr lang="cs-CZ" sz="3400" dirty="0" err="1"/>
              <a:t>mHealth</a:t>
            </a:r>
            <a:r>
              <a:rPr lang="cs-CZ" sz="3400" dirty="0"/>
              <a:t> aplikací u poskytovatelů zdravotní péče . 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3400" dirty="0"/>
              <a:t>PILOTNÍ KOMUNIKAČNÍ PLATFORMA TELEMEDICÍNY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cs-CZ" sz="3000" dirty="0"/>
              <a:t>Definice intervencí, zadávací dokumentace, návrh platformy a aplikace, standardy a bezpečnost, servisní podpora, testování a vyhodnocení, finální dokumentace a platforma.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3400" dirty="0"/>
              <a:t>PILOTNÍ NASAZENÍ TELEMEDICÍNY A MHEALTH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cs-CZ" sz="3000" dirty="0"/>
              <a:t>Návrh hodnocení, dopracování podoby intervencí, prováděcí analýza, analýza rizik, testování a pilotní ověření, servisní podpora, vyhodnocení a zpracování finální dokumentace.</a:t>
            </a:r>
          </a:p>
        </p:txBody>
      </p:sp>
      <p:pic>
        <p:nvPicPr>
          <p:cNvPr id="9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256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600" b="1" dirty="0">
                <a:solidFill>
                  <a:schemeClr val="tx2"/>
                </a:solidFill>
              </a:rPr>
              <a:t>Přehled plánovaných telemedicínských pilotů</a:t>
            </a:r>
            <a:endParaRPr lang="en-US" sz="4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3000" dirty="0"/>
              <a:t>Rehabilitace – poškození mozku - fyzioterapie (RÚ Kladruby)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Rehabilitace – poškození mozku - ergoterapie (RÚ Kladruby)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Paliativní péče (FNOL)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Oční onemocnění (FNOL)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Plicní onemocnění (FNOL)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Praktické lékařství (FNOL)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Chirurgie (FNKV)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Dermatologie (FNKV)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Neurologie (FNUSA)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Diabetologie (IKEM)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Kardiologie (FNOL + IKEM)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Pacienti po chirurgických výkonech (IKEM)</a:t>
            </a:r>
          </a:p>
          <a:p>
            <a:pPr marL="514350" indent="-514350">
              <a:buFont typeface="+mj-lt"/>
              <a:buAutoNum type="arabicPeriod"/>
            </a:pPr>
            <a:endParaRPr lang="cs-CZ" sz="3000" dirty="0"/>
          </a:p>
          <a:p>
            <a:pPr marL="514350" indent="-514350">
              <a:buFont typeface="+mj-lt"/>
              <a:buAutoNum type="arabicPeriod"/>
            </a:pPr>
            <a:endParaRPr lang="cs-CZ" sz="3000" dirty="0"/>
          </a:p>
          <a:p>
            <a:pPr marL="514350" indent="-514350">
              <a:buFont typeface="+mj-lt"/>
              <a:buAutoNum type="arabicPeriod"/>
            </a:pPr>
            <a:endParaRPr lang="cs-CZ" sz="3000" dirty="0"/>
          </a:p>
          <a:p>
            <a:pPr marL="514350" indent="-514350">
              <a:buFont typeface="+mj-lt"/>
              <a:buAutoNum type="arabicPeriod"/>
            </a:pPr>
            <a:endParaRPr lang="cs-CZ" sz="3000" dirty="0"/>
          </a:p>
        </p:txBody>
      </p:sp>
      <p:pic>
        <p:nvPicPr>
          <p:cNvPr id="9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083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600" b="1" dirty="0">
                <a:solidFill>
                  <a:schemeClr val="tx2"/>
                </a:solidFill>
              </a:rPr>
              <a:t>Orientační rozpočet projektu</a:t>
            </a:r>
            <a:endParaRPr lang="en-US" sz="4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7C53B07-B05F-8B37-FB8E-EBD69E3BA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30693"/>
              </p:ext>
            </p:extLst>
          </p:nvPr>
        </p:nvGraphicFramePr>
        <p:xfrm>
          <a:off x="914400" y="2263180"/>
          <a:ext cx="16798553" cy="7471515"/>
        </p:xfrm>
        <a:graphic>
          <a:graphicData uri="http://schemas.openxmlformats.org/drawingml/2006/table">
            <a:tbl>
              <a:tblPr/>
              <a:tblGrid>
                <a:gridCol w="2108920">
                  <a:extLst>
                    <a:ext uri="{9D8B030D-6E8A-4147-A177-3AD203B41FA5}">
                      <a16:colId xmlns:a16="http://schemas.microsoft.com/office/drawing/2014/main" val="2516810339"/>
                    </a:ext>
                  </a:extLst>
                </a:gridCol>
                <a:gridCol w="2743651">
                  <a:extLst>
                    <a:ext uri="{9D8B030D-6E8A-4147-A177-3AD203B41FA5}">
                      <a16:colId xmlns:a16="http://schemas.microsoft.com/office/drawing/2014/main" val="2121126300"/>
                    </a:ext>
                  </a:extLst>
                </a:gridCol>
                <a:gridCol w="1553132">
                  <a:extLst>
                    <a:ext uri="{9D8B030D-6E8A-4147-A177-3AD203B41FA5}">
                      <a16:colId xmlns:a16="http://schemas.microsoft.com/office/drawing/2014/main" val="2325579255"/>
                    </a:ext>
                  </a:extLst>
                </a:gridCol>
                <a:gridCol w="1730854">
                  <a:extLst>
                    <a:ext uri="{9D8B030D-6E8A-4147-A177-3AD203B41FA5}">
                      <a16:colId xmlns:a16="http://schemas.microsoft.com/office/drawing/2014/main" val="2168806864"/>
                    </a:ext>
                  </a:extLst>
                </a:gridCol>
                <a:gridCol w="1730854">
                  <a:extLst>
                    <a:ext uri="{9D8B030D-6E8A-4147-A177-3AD203B41FA5}">
                      <a16:colId xmlns:a16="http://schemas.microsoft.com/office/drawing/2014/main" val="1122217845"/>
                    </a:ext>
                  </a:extLst>
                </a:gridCol>
                <a:gridCol w="1553132">
                  <a:extLst>
                    <a:ext uri="{9D8B030D-6E8A-4147-A177-3AD203B41FA5}">
                      <a16:colId xmlns:a16="http://schemas.microsoft.com/office/drawing/2014/main" val="2328541710"/>
                    </a:ext>
                  </a:extLst>
                </a:gridCol>
                <a:gridCol w="1730854">
                  <a:extLst>
                    <a:ext uri="{9D8B030D-6E8A-4147-A177-3AD203B41FA5}">
                      <a16:colId xmlns:a16="http://schemas.microsoft.com/office/drawing/2014/main" val="2374240126"/>
                    </a:ext>
                  </a:extLst>
                </a:gridCol>
                <a:gridCol w="1730854">
                  <a:extLst>
                    <a:ext uri="{9D8B030D-6E8A-4147-A177-3AD203B41FA5}">
                      <a16:colId xmlns:a16="http://schemas.microsoft.com/office/drawing/2014/main" val="1840398840"/>
                    </a:ext>
                  </a:extLst>
                </a:gridCol>
                <a:gridCol w="1916302">
                  <a:extLst>
                    <a:ext uri="{9D8B030D-6E8A-4147-A177-3AD203B41FA5}">
                      <a16:colId xmlns:a16="http://schemas.microsoft.com/office/drawing/2014/main" val="3704681066"/>
                    </a:ext>
                  </a:extLst>
                </a:gridCol>
              </a:tblGrid>
              <a:tr h="660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13002"/>
                  </a:ext>
                </a:extLst>
              </a:tr>
              <a:tr h="6608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Způsobilé výdaje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Osobní náklady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7 040 000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30 960 000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94149"/>
                  </a:ext>
                </a:extLst>
              </a:tr>
              <a:tr h="660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Neivestiční náklady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160235"/>
                  </a:ext>
                </a:extLst>
              </a:tr>
              <a:tr h="660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Investiční náklady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970548"/>
                  </a:ext>
                </a:extLst>
              </a:tr>
              <a:tr h="660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15 190 000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52 270 000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76 710 000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9340"/>
                  </a:ext>
                </a:extLst>
              </a:tr>
              <a:tr h="660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Režie 0 %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816020"/>
                  </a:ext>
                </a:extLst>
              </a:tr>
              <a:tr h="660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15 190 000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52 270 000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76 710 000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55902"/>
                  </a:ext>
                </a:extLst>
              </a:tr>
              <a:tr h="66085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Nezpůsobilé výdaje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8 358 000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9 576 000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47142"/>
                  </a:ext>
                </a:extLst>
              </a:tr>
              <a:tr h="660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414567"/>
                  </a:ext>
                </a:extLst>
              </a:tr>
              <a:tr h="660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8 358 000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9 576 000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16518"/>
                  </a:ext>
                </a:extLst>
              </a:tr>
              <a:tr h="660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16 282 000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10 542 000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8 992 000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60 628 000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86 286 000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189 131 000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0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901156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1B499ED952254E838CD2F8AE83A2C8" ma:contentTypeVersion="16" ma:contentTypeDescription="Vytvoří nový dokument" ma:contentTypeScope="" ma:versionID="3036a0d56136b406296bd24526577226">
  <xsd:schema xmlns:xsd="http://www.w3.org/2001/XMLSchema" xmlns:xs="http://www.w3.org/2001/XMLSchema" xmlns:p="http://schemas.microsoft.com/office/2006/metadata/properties" xmlns:ns2="19a6fab0-e153-49a8-a22a-0b21c24b0f11" xmlns:ns3="8dd921d9-084e-4a9d-9f39-6a7a0698ae4f" targetNamespace="http://schemas.microsoft.com/office/2006/metadata/properties" ma:root="true" ma:fieldsID="65f170e23b5fadf2c423f8f44096a58e" ns2:_="" ns3:_="">
    <xsd:import namespace="19a6fab0-e153-49a8-a22a-0b21c24b0f11"/>
    <xsd:import namespace="8dd921d9-084e-4a9d-9f39-6a7a0698ae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6fab0-e153-49a8-a22a-0b21c24b0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5a35439d-d284-4bd7-8812-093d80cc44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21d9-084e-4a9d-9f39-6a7a0698a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0b3249-dedd-4350-8824-87b531ce2097}" ma:internalName="TaxCatchAll" ma:showField="CatchAllData" ma:web="8dd921d9-084e-4a9d-9f39-6a7a0698ae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921d9-084e-4a9d-9f39-6a7a0698ae4f" xsi:nil="true"/>
    <lcf76f155ced4ddcb4097134ff3c332f xmlns="19a6fab0-e153-49a8-a22a-0b21c24b0f1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61F0DF-854F-4AAD-A40C-29F6A6960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6fab0-e153-49a8-a22a-0b21c24b0f11"/>
    <ds:schemaRef ds:uri="8dd921d9-084e-4a9d-9f39-6a7a0698ae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4AE21A-394E-4F89-8E25-DFC261245FD4}">
  <ds:schemaRefs>
    <ds:schemaRef ds:uri="http://purl.org/dc/terms/"/>
    <ds:schemaRef ds:uri="19a6fab0-e153-49a8-a22a-0b21c24b0f1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dd921d9-084e-4a9d-9f39-6a7a0698ae4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818359-7754-4A3B-84F7-61DEF1589D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828</TotalTime>
  <Words>1185</Words>
  <Application>Microsoft Office PowerPoint</Application>
  <PresentationFormat>Vlastní</PresentationFormat>
  <Paragraphs>185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Medical</vt:lpstr>
      <vt:lpstr>Prezentace aplikace PowerPoint</vt:lpstr>
      <vt:lpstr>Základní informace o výzvě v rámci NPO</vt:lpstr>
      <vt:lpstr>Základní informace o projektu</vt:lpstr>
      <vt:lpstr>Základní informace o projektu</vt:lpstr>
      <vt:lpstr>I. Hlavní produkt</vt:lpstr>
      <vt:lpstr>II. Hlavní produkt</vt:lpstr>
      <vt:lpstr>III. Hlavní produkt</vt:lpstr>
      <vt:lpstr>Přehled plánovaných telemedicínských pilotů</vt:lpstr>
      <vt:lpstr>Orientační rozpočet projektu</vt:lpstr>
      <vt:lpstr>Dodržení principů transparentnosti projektu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DK, MT</dc:creator>
  <cp:lastModifiedBy>David Kula</cp:lastModifiedBy>
  <cp:revision>83</cp:revision>
  <dcterms:created xsi:type="dcterms:W3CDTF">2017-06-01T08:02:02Z</dcterms:created>
  <dcterms:modified xsi:type="dcterms:W3CDTF">2022-12-20T12:52:30Z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0x010100491B499ED952254E838CD2F8AE83A2C8</vt:lpwstr>
  </property>
  <property fmtid="{D5CDD505-2E9C-101B-9397-08002B2CF9AE}" pid="3" name="MediaServiceImageTags">
    <vt:lpwstr/>
  </property>
</Properties>
</file>