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304" r:id="rId4"/>
    <p:sldId id="303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DINPro-Regular"/>
        <a:ea typeface="DINPro-Regular"/>
        <a:cs typeface="DINPro-Regular"/>
        <a:sym typeface="DINPro-Regular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DINPro-Regular"/>
        <a:ea typeface="DINPro-Regular"/>
        <a:cs typeface="DINPro-Regular"/>
        <a:sym typeface="DINPro-Regular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DINPro-Regular"/>
        <a:ea typeface="DINPro-Regular"/>
        <a:cs typeface="DINPro-Regular"/>
        <a:sym typeface="DINPro-Regular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DINPro-Regular"/>
        <a:ea typeface="DINPro-Regular"/>
        <a:cs typeface="DINPro-Regular"/>
        <a:sym typeface="DINPro-Regular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DINPro-Regular"/>
        <a:ea typeface="DINPro-Regular"/>
        <a:cs typeface="DINPro-Regular"/>
        <a:sym typeface="DINPro-Regular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DINPro-Regular"/>
        <a:ea typeface="DINPro-Regular"/>
        <a:cs typeface="DINPro-Regular"/>
        <a:sym typeface="DINPro-Regular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DINPro-Regular"/>
        <a:ea typeface="DINPro-Regular"/>
        <a:cs typeface="DINPro-Regular"/>
        <a:sym typeface="DINPro-Regular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DINPro-Regular"/>
        <a:ea typeface="DINPro-Regular"/>
        <a:cs typeface="DINPro-Regular"/>
        <a:sym typeface="DINPro-Regular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DINPro-Regular"/>
        <a:ea typeface="DINPro-Regular"/>
        <a:cs typeface="DINPro-Regular"/>
        <a:sym typeface="DINPro-Regular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8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Náz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 a datum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 a datum</a:t>
            </a:r>
          </a:p>
        </p:txBody>
      </p:sp>
      <p:sp>
        <p:nvSpPr>
          <p:cNvPr id="12" name="Název prezentac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Název prezentace</a:t>
            </a:r>
          </a:p>
        </p:txBody>
      </p:sp>
      <p:sp>
        <p:nvSpPr>
          <p:cNvPr id="13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Podtitul prezentace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Obrázek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lternativní název a 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Název snímku</a:t>
            </a:r>
          </a:p>
        </p:txBody>
      </p:sp>
      <p:sp>
        <p:nvSpPr>
          <p:cNvPr id="34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Podtitul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, odrážky, 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odtitul snímk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Podtitul snímku</a:t>
            </a:r>
          </a:p>
        </p:txBody>
      </p:sp>
      <p:sp>
        <p:nvSpPr>
          <p:cNvPr id="61" name="Text úrovně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Text s odrážkami na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Název snímku</a:t>
            </a:r>
          </a:p>
        </p:txBody>
      </p:sp>
      <p:sp>
        <p:nvSpPr>
          <p:cNvPr id="64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ddí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Název oddílu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Název oddílu</a:t>
            </a:r>
          </a:p>
        </p:txBody>
      </p:sp>
      <p:sp>
        <p:nvSpPr>
          <p:cNvPr id="72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Jen náz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Název snímku</a:t>
            </a:r>
          </a:p>
        </p:txBody>
      </p:sp>
      <p:sp>
        <p:nvSpPr>
          <p:cNvPr id="80" name="Podtitul snímk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Podtitul snímku</a:t>
            </a:r>
          </a:p>
        </p:txBody>
      </p:sp>
      <p:sp>
        <p:nvSpPr>
          <p:cNvPr id="8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Název program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Název programu</a:t>
            </a:r>
          </a:p>
        </p:txBody>
      </p:sp>
      <p:sp>
        <p:nvSpPr>
          <p:cNvPr id="89" name="Program – podtitu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Program – podtitul</a:t>
            </a:r>
          </a:p>
        </p:txBody>
      </p:sp>
      <p:sp>
        <p:nvSpPr>
          <p:cNvPr id="90" name="Text úrovně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Body programu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ůležitý f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 úrovně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Více o fakt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Více o faktu</a:t>
            </a:r>
          </a:p>
        </p:txBody>
      </p:sp>
      <p:sp>
        <p:nvSpPr>
          <p:cNvPr id="10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Zdroj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Zdroj</a:t>
            </a:r>
          </a:p>
        </p:txBody>
      </p:sp>
      <p:sp>
        <p:nvSpPr>
          <p:cNvPr id="116" name="Text úrovně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„Význačný citát“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grafie -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Obrázek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Obrázek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Obrázek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Název snímku</a:t>
            </a:r>
          </a:p>
        </p:txBody>
      </p:sp>
      <p:sp>
        <p:nvSpPr>
          <p:cNvPr id="3" name="Text úrovně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 s odrážkami na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4" r:id="rId3"/>
    <p:sldLayoutId id="2147483655" r:id="rId4"/>
    <p:sldLayoutId id="2147483656" r:id="rId5"/>
    <p:sldLayoutId id="2147483657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NCONZO_text_color.pdf" descr="NCONZO_text_color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7866" y="1287546"/>
            <a:ext cx="9468268" cy="877686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Název prezentace, který může…"/>
          <p:cNvSpPr txBox="1"/>
          <p:nvPr/>
        </p:nvSpPr>
        <p:spPr>
          <a:xfrm>
            <a:off x="4532050" y="4293196"/>
            <a:ext cx="15263474" cy="3872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7500">
                <a:solidFill>
                  <a:srgbClr val="69BFAC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dirty="0"/>
              <a:t>Plnění implementačního plánu ke koncepci Ošetřovatelství</a:t>
            </a:r>
          </a:p>
          <a:p>
            <a:pPr>
              <a:defRPr sz="7500">
                <a:solidFill>
                  <a:srgbClr val="69BFAC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dirty="0"/>
          </a:p>
          <a:p>
            <a:pPr algn="r">
              <a:defRPr sz="7500">
                <a:solidFill>
                  <a:srgbClr val="69BFAC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2000" dirty="0"/>
              <a:t>Jana Nekudová</a:t>
            </a:r>
            <a:endParaRPr sz="2000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NCONZO_basic_color.pdf" descr="NCONZO_basic_color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259" y="12230930"/>
            <a:ext cx="2169886" cy="4444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1" name="Seskupit"/>
          <p:cNvGrpSpPr/>
          <p:nvPr/>
        </p:nvGrpSpPr>
        <p:grpSpPr>
          <a:xfrm>
            <a:off x="17519744" y="12290212"/>
            <a:ext cx="5672880" cy="376734"/>
            <a:chOff x="0" y="0"/>
            <a:chExt cx="5672878" cy="376732"/>
          </a:xfrm>
        </p:grpSpPr>
        <p:grpSp>
          <p:nvGrpSpPr>
            <p:cNvPr id="164" name="Seskupit"/>
            <p:cNvGrpSpPr/>
            <p:nvPr/>
          </p:nvGrpSpPr>
          <p:grpSpPr>
            <a:xfrm>
              <a:off x="0" y="0"/>
              <a:ext cx="2089887" cy="376733"/>
              <a:chOff x="0" y="0"/>
              <a:chExt cx="2089886" cy="376732"/>
            </a:xfrm>
          </p:grpSpPr>
          <p:pic>
            <p:nvPicPr>
              <p:cNvPr id="162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63" name="Profesionalita"/>
              <p:cNvSpPr txBox="1"/>
              <p:nvPr/>
            </p:nvSpPr>
            <p:spPr>
              <a:xfrm>
                <a:off x="260350" y="0"/>
                <a:ext cx="1829537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Profesionalita</a:t>
                </a:r>
              </a:p>
            </p:txBody>
          </p:sp>
        </p:grpSp>
        <p:grpSp>
          <p:nvGrpSpPr>
            <p:cNvPr id="167" name="Seskupit"/>
            <p:cNvGrpSpPr/>
            <p:nvPr/>
          </p:nvGrpSpPr>
          <p:grpSpPr>
            <a:xfrm>
              <a:off x="2481684" y="0"/>
              <a:ext cx="1406419" cy="376733"/>
              <a:chOff x="0" y="0"/>
              <a:chExt cx="1406418" cy="376732"/>
            </a:xfrm>
          </p:grpSpPr>
          <p:sp>
            <p:nvSpPr>
              <p:cNvPr id="165" name="Stabilita"/>
              <p:cNvSpPr txBox="1"/>
              <p:nvPr/>
            </p:nvSpPr>
            <p:spPr>
              <a:xfrm>
                <a:off x="276220" y="0"/>
                <a:ext cx="1130199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Stabilita</a:t>
                </a:r>
              </a:p>
            </p:txBody>
          </p:sp>
          <p:pic>
            <p:nvPicPr>
              <p:cNvPr id="166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70" name="Seskupit"/>
            <p:cNvGrpSpPr/>
            <p:nvPr/>
          </p:nvGrpSpPr>
          <p:grpSpPr>
            <a:xfrm>
              <a:off x="4279900" y="0"/>
              <a:ext cx="1392979" cy="376733"/>
              <a:chOff x="0" y="0"/>
              <a:chExt cx="1392978" cy="376732"/>
            </a:xfrm>
          </p:grpSpPr>
          <p:sp>
            <p:nvSpPr>
              <p:cNvPr id="168" name="Respekt"/>
              <p:cNvSpPr txBox="1"/>
              <p:nvPr/>
            </p:nvSpPr>
            <p:spPr>
              <a:xfrm>
                <a:off x="265853" y="0"/>
                <a:ext cx="1127126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Respekt</a:t>
                </a:r>
              </a:p>
            </p:txBody>
          </p:sp>
          <p:pic>
            <p:nvPicPr>
              <p:cNvPr id="169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72" name="nconzo.cz…"/>
          <p:cNvSpPr txBox="1"/>
          <p:nvPr/>
        </p:nvSpPr>
        <p:spPr>
          <a:xfrm>
            <a:off x="4324444" y="12107228"/>
            <a:ext cx="1326059" cy="704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200">
                <a:solidFill>
                  <a:srgbClr val="69BFAC"/>
                </a:solidFill>
              </a:defRPr>
            </a:pPr>
            <a:r>
              <a:t>nconzo.cz</a:t>
            </a:r>
          </a:p>
          <a:p>
            <a:pPr algn="l">
              <a:lnSpc>
                <a:spcPct val="90000"/>
              </a:lnSpc>
              <a:defRPr sz="2200">
                <a:solidFill>
                  <a:srgbClr val="0B3F6B"/>
                </a:solidFill>
              </a:defRPr>
            </a:pPr>
            <a:r>
              <a:t>#nconzo</a:t>
            </a:r>
          </a:p>
        </p:txBody>
      </p:sp>
      <p:sp>
        <p:nvSpPr>
          <p:cNvPr id="174" name="Nadpis v textu…"/>
          <p:cNvSpPr txBox="1"/>
          <p:nvPr/>
        </p:nvSpPr>
        <p:spPr>
          <a:xfrm>
            <a:off x="1191374" y="2403230"/>
            <a:ext cx="21779963" cy="10105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b="1" dirty="0">
                <a:solidFill>
                  <a:srgbClr val="0B3F6B"/>
                </a:solidFill>
                <a:latin typeface="DINPro-Bold"/>
              </a:rPr>
              <a:t>Strategický cíl č. 3 Posílení postavení sester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b="1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b="1" dirty="0">
                <a:solidFill>
                  <a:srgbClr val="0B3F6B"/>
                </a:solidFill>
                <a:latin typeface="DINPro-Bold"/>
              </a:rPr>
              <a:t>Specifický cíl č. 3.1 Úprava právních předpisů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b="1" dirty="0">
              <a:solidFill>
                <a:srgbClr val="0B3F6B"/>
              </a:solidFill>
              <a:latin typeface="DINPro-Bold"/>
            </a:endParaRP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3.1.1 Přezkum právních předpisů</a:t>
            </a: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/>
            <a:r>
              <a:rPr lang="cs-CZ" sz="4000" dirty="0">
                <a:solidFill>
                  <a:srgbClr val="0B3F6B"/>
                </a:solidFill>
                <a:latin typeface="DINPro-Bold"/>
              </a:rPr>
              <a:t>Analýzy právních předpisů k jednotlivým opatřením se budou zpracovávat až na základě finálních výstupů dalších pracovních skupin k jednotlivým opatřením projednaných a schválených Odbornou radou pro ošetřovatelství. 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</p:txBody>
      </p:sp>
    </p:spTree>
    <p:extLst>
      <p:ext uri="{BB962C8B-B14F-4D97-AF65-F5344CB8AC3E}">
        <p14:creationId xmlns:p14="http://schemas.microsoft.com/office/powerpoint/2010/main" val="219755728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NCONZO_basic_color.pdf" descr="NCONZO_basic_color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259" y="12230930"/>
            <a:ext cx="2169886" cy="4444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1" name="Seskupit"/>
          <p:cNvGrpSpPr/>
          <p:nvPr/>
        </p:nvGrpSpPr>
        <p:grpSpPr>
          <a:xfrm>
            <a:off x="17519744" y="12290212"/>
            <a:ext cx="5672880" cy="376734"/>
            <a:chOff x="0" y="0"/>
            <a:chExt cx="5672878" cy="376732"/>
          </a:xfrm>
        </p:grpSpPr>
        <p:grpSp>
          <p:nvGrpSpPr>
            <p:cNvPr id="164" name="Seskupit"/>
            <p:cNvGrpSpPr/>
            <p:nvPr/>
          </p:nvGrpSpPr>
          <p:grpSpPr>
            <a:xfrm>
              <a:off x="0" y="0"/>
              <a:ext cx="2089887" cy="376733"/>
              <a:chOff x="0" y="0"/>
              <a:chExt cx="2089886" cy="376732"/>
            </a:xfrm>
          </p:grpSpPr>
          <p:pic>
            <p:nvPicPr>
              <p:cNvPr id="162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63" name="Profesionalita"/>
              <p:cNvSpPr txBox="1"/>
              <p:nvPr/>
            </p:nvSpPr>
            <p:spPr>
              <a:xfrm>
                <a:off x="260350" y="0"/>
                <a:ext cx="1829537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Profesionalita</a:t>
                </a:r>
              </a:p>
            </p:txBody>
          </p:sp>
        </p:grpSp>
        <p:grpSp>
          <p:nvGrpSpPr>
            <p:cNvPr id="167" name="Seskupit"/>
            <p:cNvGrpSpPr/>
            <p:nvPr/>
          </p:nvGrpSpPr>
          <p:grpSpPr>
            <a:xfrm>
              <a:off x="2481684" y="0"/>
              <a:ext cx="1406419" cy="376733"/>
              <a:chOff x="0" y="0"/>
              <a:chExt cx="1406418" cy="376732"/>
            </a:xfrm>
          </p:grpSpPr>
          <p:sp>
            <p:nvSpPr>
              <p:cNvPr id="165" name="Stabilita"/>
              <p:cNvSpPr txBox="1"/>
              <p:nvPr/>
            </p:nvSpPr>
            <p:spPr>
              <a:xfrm>
                <a:off x="276220" y="0"/>
                <a:ext cx="1130199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Stabilita</a:t>
                </a:r>
              </a:p>
            </p:txBody>
          </p:sp>
          <p:pic>
            <p:nvPicPr>
              <p:cNvPr id="166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70" name="Seskupit"/>
            <p:cNvGrpSpPr/>
            <p:nvPr/>
          </p:nvGrpSpPr>
          <p:grpSpPr>
            <a:xfrm>
              <a:off x="4279900" y="0"/>
              <a:ext cx="1392979" cy="376733"/>
              <a:chOff x="0" y="0"/>
              <a:chExt cx="1392978" cy="376732"/>
            </a:xfrm>
          </p:grpSpPr>
          <p:sp>
            <p:nvSpPr>
              <p:cNvPr id="168" name="Respekt"/>
              <p:cNvSpPr txBox="1"/>
              <p:nvPr/>
            </p:nvSpPr>
            <p:spPr>
              <a:xfrm>
                <a:off x="265853" y="0"/>
                <a:ext cx="1127126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Respekt</a:t>
                </a:r>
              </a:p>
            </p:txBody>
          </p:sp>
          <p:pic>
            <p:nvPicPr>
              <p:cNvPr id="169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72" name="nconzo.cz…"/>
          <p:cNvSpPr txBox="1"/>
          <p:nvPr/>
        </p:nvSpPr>
        <p:spPr>
          <a:xfrm>
            <a:off x="4324444" y="12107228"/>
            <a:ext cx="1326059" cy="704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200">
                <a:solidFill>
                  <a:srgbClr val="69BFAC"/>
                </a:solidFill>
              </a:defRPr>
            </a:pPr>
            <a:r>
              <a:t>nconzo.cz</a:t>
            </a:r>
          </a:p>
          <a:p>
            <a:pPr algn="l">
              <a:lnSpc>
                <a:spcPct val="90000"/>
              </a:lnSpc>
              <a:defRPr sz="2200">
                <a:solidFill>
                  <a:srgbClr val="0B3F6B"/>
                </a:solidFill>
              </a:defRPr>
            </a:pPr>
            <a:r>
              <a:t>#nconzo</a:t>
            </a:r>
          </a:p>
        </p:txBody>
      </p:sp>
      <p:sp>
        <p:nvSpPr>
          <p:cNvPr id="174" name="Nadpis v textu…"/>
          <p:cNvSpPr txBox="1"/>
          <p:nvPr/>
        </p:nvSpPr>
        <p:spPr>
          <a:xfrm>
            <a:off x="1191374" y="2672535"/>
            <a:ext cx="21779963" cy="9566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b="1" dirty="0">
                <a:solidFill>
                  <a:srgbClr val="0B3F6B"/>
                </a:solidFill>
                <a:latin typeface="DINPro-Bold"/>
              </a:rPr>
              <a:t>Specifický cíl č. 3.2 Podpora při definování role profesních/stavovských organizací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b="1" dirty="0">
              <a:solidFill>
                <a:srgbClr val="0B3F6B"/>
              </a:solidFill>
              <a:latin typeface="DINPro-Bold"/>
            </a:endParaRP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3.2.1 Návrh definice rolí profesních/stavovských organizací v rámci poskytování zdravotních služeb a jejich podpory</a:t>
            </a: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/>
            <a:r>
              <a:rPr lang="cs-CZ" sz="4000" dirty="0">
                <a:solidFill>
                  <a:srgbClr val="0B3F6B"/>
                </a:solidFill>
                <a:latin typeface="DINPro-Bold"/>
              </a:rPr>
              <a:t>Na aktivitě č. 2 - </a:t>
            </a:r>
            <a:r>
              <a:rPr lang="cs-CZ" sz="4000" i="1" dirty="0">
                <a:solidFill>
                  <a:srgbClr val="0B3F6B"/>
                </a:solidFill>
                <a:latin typeface="DINPro-Bold"/>
              </a:rPr>
              <a:t>Tvorba doporučení k roli profesních/stavovských organizací v rámci poskytovaných zdravotních služeb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 – se pracuje, je jednoznačná shoda na vzniku komory, pokračuje se v diskuzi o podobě. 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</p:txBody>
      </p:sp>
    </p:spTree>
    <p:extLst>
      <p:ext uri="{BB962C8B-B14F-4D97-AF65-F5344CB8AC3E}">
        <p14:creationId xmlns:p14="http://schemas.microsoft.com/office/powerpoint/2010/main" val="421892818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NCONZO_basic_color.pdf" descr="NCONZO_basic_color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259" y="12230930"/>
            <a:ext cx="2169886" cy="4444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1" name="Seskupit"/>
          <p:cNvGrpSpPr/>
          <p:nvPr/>
        </p:nvGrpSpPr>
        <p:grpSpPr>
          <a:xfrm>
            <a:off x="17519744" y="12290212"/>
            <a:ext cx="5672880" cy="376734"/>
            <a:chOff x="0" y="0"/>
            <a:chExt cx="5672878" cy="376732"/>
          </a:xfrm>
        </p:grpSpPr>
        <p:grpSp>
          <p:nvGrpSpPr>
            <p:cNvPr id="164" name="Seskupit"/>
            <p:cNvGrpSpPr/>
            <p:nvPr/>
          </p:nvGrpSpPr>
          <p:grpSpPr>
            <a:xfrm>
              <a:off x="0" y="0"/>
              <a:ext cx="2089887" cy="376733"/>
              <a:chOff x="0" y="0"/>
              <a:chExt cx="2089886" cy="376732"/>
            </a:xfrm>
          </p:grpSpPr>
          <p:pic>
            <p:nvPicPr>
              <p:cNvPr id="162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63" name="Profesionalita"/>
              <p:cNvSpPr txBox="1"/>
              <p:nvPr/>
            </p:nvSpPr>
            <p:spPr>
              <a:xfrm>
                <a:off x="260350" y="0"/>
                <a:ext cx="1829537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Profesionalita</a:t>
                </a:r>
              </a:p>
            </p:txBody>
          </p:sp>
        </p:grpSp>
        <p:grpSp>
          <p:nvGrpSpPr>
            <p:cNvPr id="167" name="Seskupit"/>
            <p:cNvGrpSpPr/>
            <p:nvPr/>
          </p:nvGrpSpPr>
          <p:grpSpPr>
            <a:xfrm>
              <a:off x="2481684" y="0"/>
              <a:ext cx="1406419" cy="376733"/>
              <a:chOff x="0" y="0"/>
              <a:chExt cx="1406418" cy="376732"/>
            </a:xfrm>
          </p:grpSpPr>
          <p:sp>
            <p:nvSpPr>
              <p:cNvPr id="165" name="Stabilita"/>
              <p:cNvSpPr txBox="1"/>
              <p:nvPr/>
            </p:nvSpPr>
            <p:spPr>
              <a:xfrm>
                <a:off x="276220" y="0"/>
                <a:ext cx="1130199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Stabilita</a:t>
                </a:r>
              </a:p>
            </p:txBody>
          </p:sp>
          <p:pic>
            <p:nvPicPr>
              <p:cNvPr id="166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70" name="Seskupit"/>
            <p:cNvGrpSpPr/>
            <p:nvPr/>
          </p:nvGrpSpPr>
          <p:grpSpPr>
            <a:xfrm>
              <a:off x="4279900" y="0"/>
              <a:ext cx="1392979" cy="376733"/>
              <a:chOff x="0" y="0"/>
              <a:chExt cx="1392978" cy="376732"/>
            </a:xfrm>
          </p:grpSpPr>
          <p:sp>
            <p:nvSpPr>
              <p:cNvPr id="168" name="Respekt"/>
              <p:cNvSpPr txBox="1"/>
              <p:nvPr/>
            </p:nvSpPr>
            <p:spPr>
              <a:xfrm>
                <a:off x="265853" y="0"/>
                <a:ext cx="1127126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Respekt</a:t>
                </a:r>
              </a:p>
            </p:txBody>
          </p:sp>
          <p:pic>
            <p:nvPicPr>
              <p:cNvPr id="169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72" name="nconzo.cz…"/>
          <p:cNvSpPr txBox="1"/>
          <p:nvPr/>
        </p:nvSpPr>
        <p:spPr>
          <a:xfrm>
            <a:off x="4324444" y="12107228"/>
            <a:ext cx="1326059" cy="704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200">
                <a:solidFill>
                  <a:srgbClr val="69BFAC"/>
                </a:solidFill>
              </a:defRPr>
            </a:pPr>
            <a:r>
              <a:t>nconzo.cz</a:t>
            </a:r>
          </a:p>
          <a:p>
            <a:pPr algn="l">
              <a:lnSpc>
                <a:spcPct val="90000"/>
              </a:lnSpc>
              <a:defRPr sz="2200">
                <a:solidFill>
                  <a:srgbClr val="0B3F6B"/>
                </a:solidFill>
              </a:defRPr>
            </a:pPr>
            <a:r>
              <a:t>#nconzo</a:t>
            </a:r>
          </a:p>
        </p:txBody>
      </p:sp>
      <p:sp>
        <p:nvSpPr>
          <p:cNvPr id="174" name="Nadpis v textu…"/>
          <p:cNvSpPr txBox="1"/>
          <p:nvPr/>
        </p:nvSpPr>
        <p:spPr>
          <a:xfrm>
            <a:off x="1191374" y="1133654"/>
            <a:ext cx="21779963" cy="12644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b="1" dirty="0">
                <a:solidFill>
                  <a:srgbClr val="0B3F6B"/>
                </a:solidFill>
                <a:latin typeface="DINPro-Bold"/>
              </a:rPr>
              <a:t>Specifický cíl č. 3.3 Pracovní podmínky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b="1" dirty="0">
              <a:solidFill>
                <a:srgbClr val="0B3F6B"/>
              </a:solidFill>
              <a:latin typeface="DINPro-Bold"/>
            </a:endParaRP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3.3.1 Podpora členů ošetřovatelského týmu (pečujících skupin) a vytvoření pozice ombudsmana pro členy ošetřovatelského týmu</a:t>
            </a: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/>
            <a:r>
              <a:rPr lang="cs-CZ" sz="4000" dirty="0">
                <a:solidFill>
                  <a:srgbClr val="0B3F6B"/>
                </a:solidFill>
                <a:latin typeface="DINPro-Bold"/>
              </a:rPr>
              <a:t>Na aktivitě č. 3 - </a:t>
            </a:r>
            <a:r>
              <a:rPr lang="cs-CZ" sz="4000" i="1" dirty="0">
                <a:solidFill>
                  <a:srgbClr val="0B3F6B"/>
                </a:solidFill>
                <a:latin typeface="DINPro-Bold"/>
              </a:rPr>
              <a:t>Tvorba metodiky vedení adaptačního procesu se zaměřením se na vstup nových absolventů k poskytovatelům zdravotních služeb. Metodika systému péče o členy ošetřovatelského týmu včetně podpory návratu z MD, RD nabídkou nižších úvazků a možnosti přestupů u poskytovatelů zdravotních služeb. Tvorba návrhu na PR aktivity 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– se pracuje, návrh na sloučení doporučení AP a Doškolení bude prezentován v lednu 2024 na poradě Odborné rady (transformace Metodických pokynů MZ)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V rámci aktivity č. 2 - </a:t>
            </a:r>
            <a:r>
              <a:rPr lang="cs-CZ" sz="4000" i="1" dirty="0">
                <a:solidFill>
                  <a:srgbClr val="0B3F6B"/>
                </a:solidFill>
                <a:latin typeface="DINPro-Bold"/>
              </a:rPr>
              <a:t>Analýza současného stavu, nastavení systému péče o členy ošetřovatelského týmu a vymezení pozice ombudsmana 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– byla zpracována některá doporučení, problematika ombudsmana byla prozatím odložena.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</p:txBody>
      </p:sp>
    </p:spTree>
    <p:extLst>
      <p:ext uri="{BB962C8B-B14F-4D97-AF65-F5344CB8AC3E}">
        <p14:creationId xmlns:p14="http://schemas.microsoft.com/office/powerpoint/2010/main" val="25089057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NCONZO_basic_color.pdf" descr="NCONZO_basic_color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259" y="12230930"/>
            <a:ext cx="2169886" cy="4444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1" name="Seskupit"/>
          <p:cNvGrpSpPr/>
          <p:nvPr/>
        </p:nvGrpSpPr>
        <p:grpSpPr>
          <a:xfrm>
            <a:off x="17519744" y="12290212"/>
            <a:ext cx="5672880" cy="376734"/>
            <a:chOff x="0" y="0"/>
            <a:chExt cx="5672878" cy="376732"/>
          </a:xfrm>
        </p:grpSpPr>
        <p:grpSp>
          <p:nvGrpSpPr>
            <p:cNvPr id="164" name="Seskupit"/>
            <p:cNvGrpSpPr/>
            <p:nvPr/>
          </p:nvGrpSpPr>
          <p:grpSpPr>
            <a:xfrm>
              <a:off x="0" y="0"/>
              <a:ext cx="2089887" cy="376733"/>
              <a:chOff x="0" y="0"/>
              <a:chExt cx="2089886" cy="376732"/>
            </a:xfrm>
          </p:grpSpPr>
          <p:pic>
            <p:nvPicPr>
              <p:cNvPr id="162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63" name="Profesionalita"/>
              <p:cNvSpPr txBox="1"/>
              <p:nvPr/>
            </p:nvSpPr>
            <p:spPr>
              <a:xfrm>
                <a:off x="260350" y="0"/>
                <a:ext cx="1829537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Profesionalita</a:t>
                </a:r>
              </a:p>
            </p:txBody>
          </p:sp>
        </p:grpSp>
        <p:grpSp>
          <p:nvGrpSpPr>
            <p:cNvPr id="167" name="Seskupit"/>
            <p:cNvGrpSpPr/>
            <p:nvPr/>
          </p:nvGrpSpPr>
          <p:grpSpPr>
            <a:xfrm>
              <a:off x="2481684" y="0"/>
              <a:ext cx="1406419" cy="376733"/>
              <a:chOff x="0" y="0"/>
              <a:chExt cx="1406418" cy="376732"/>
            </a:xfrm>
          </p:grpSpPr>
          <p:sp>
            <p:nvSpPr>
              <p:cNvPr id="165" name="Stabilita"/>
              <p:cNvSpPr txBox="1"/>
              <p:nvPr/>
            </p:nvSpPr>
            <p:spPr>
              <a:xfrm>
                <a:off x="276220" y="0"/>
                <a:ext cx="1130199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Stabilita</a:t>
                </a:r>
              </a:p>
            </p:txBody>
          </p:sp>
          <p:pic>
            <p:nvPicPr>
              <p:cNvPr id="166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70" name="Seskupit"/>
            <p:cNvGrpSpPr/>
            <p:nvPr/>
          </p:nvGrpSpPr>
          <p:grpSpPr>
            <a:xfrm>
              <a:off x="4279900" y="0"/>
              <a:ext cx="1392979" cy="376733"/>
              <a:chOff x="0" y="0"/>
              <a:chExt cx="1392978" cy="376732"/>
            </a:xfrm>
          </p:grpSpPr>
          <p:sp>
            <p:nvSpPr>
              <p:cNvPr id="168" name="Respekt"/>
              <p:cNvSpPr txBox="1"/>
              <p:nvPr/>
            </p:nvSpPr>
            <p:spPr>
              <a:xfrm>
                <a:off x="265853" y="0"/>
                <a:ext cx="1127126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Respekt</a:t>
                </a:r>
              </a:p>
            </p:txBody>
          </p:sp>
          <p:pic>
            <p:nvPicPr>
              <p:cNvPr id="169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72" name="nconzo.cz…"/>
          <p:cNvSpPr txBox="1"/>
          <p:nvPr/>
        </p:nvSpPr>
        <p:spPr>
          <a:xfrm>
            <a:off x="4324444" y="12107228"/>
            <a:ext cx="1326059" cy="704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200">
                <a:solidFill>
                  <a:srgbClr val="69BFAC"/>
                </a:solidFill>
              </a:defRPr>
            </a:pPr>
            <a:r>
              <a:t>nconzo.cz</a:t>
            </a:r>
          </a:p>
          <a:p>
            <a:pPr algn="l">
              <a:lnSpc>
                <a:spcPct val="90000"/>
              </a:lnSpc>
              <a:defRPr sz="2200">
                <a:solidFill>
                  <a:srgbClr val="0B3F6B"/>
                </a:solidFill>
              </a:defRPr>
            </a:pPr>
            <a:r>
              <a:t>#nconzo</a:t>
            </a:r>
          </a:p>
        </p:txBody>
      </p:sp>
      <p:sp>
        <p:nvSpPr>
          <p:cNvPr id="174" name="Nadpis v textu…"/>
          <p:cNvSpPr txBox="1"/>
          <p:nvPr/>
        </p:nvSpPr>
        <p:spPr>
          <a:xfrm>
            <a:off x="1191374" y="1356830"/>
            <a:ext cx="21779963" cy="1433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b="1" dirty="0">
                <a:solidFill>
                  <a:srgbClr val="0B3F6B"/>
                </a:solidFill>
                <a:latin typeface="DINPro-Bold"/>
              </a:rPr>
              <a:t>Strategický cíl č. 1 Vzdělání a praxe založená na spolupráci všech zainteresovaných stran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b="1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b="1" dirty="0">
                <a:solidFill>
                  <a:srgbClr val="0B3F6B"/>
                </a:solidFill>
                <a:latin typeface="DINPro-Bold"/>
              </a:rPr>
              <a:t>Specifický cíl 1.1 Posílení významných investic do vzdělávání sester/ošetřovatelských týmů/neformálních pečující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1.1.1 Stanovení kritérií pro posílení investic do vzdělávání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Na všech analýzách k aktivitě č. 2 - </a:t>
            </a:r>
            <a:r>
              <a:rPr lang="cs-CZ" sz="4000" i="1" dirty="0">
                <a:solidFill>
                  <a:srgbClr val="0B3F6B"/>
                </a:solidFill>
                <a:latin typeface="DINPro-Bold"/>
              </a:rPr>
              <a:t>Analýze ekonomické náročnosti studia oboru všeobecná sestra a ostatních členů ošetřovatelského týmu, Analýze příčin odchodu absolventů mimo obor a Analýze počtu pedagogických pracovníků/mentorů vzhledem k předpokládaného počtu žáků/studentů včetně finančního ohodnocení s cílem zajištění stabilizace pedagogických pracovníků/mentorů, predikční model potřebnosti počtu členů ošetřovatelského týmu – 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se pracuje a pracovní skupina bude s výsledky seznámena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Aktivita č. 3 -  </a:t>
            </a:r>
            <a:r>
              <a:rPr lang="cs-CZ" sz="4000" i="1" dirty="0">
                <a:solidFill>
                  <a:srgbClr val="0B3F6B"/>
                </a:solidFill>
                <a:latin typeface="DINPro-Bold"/>
              </a:rPr>
              <a:t>Tvorba a využití správné metodiky pro výpočet vývoje počtu sester do roku 2050, stanovení dostatečné kapacity VOŠ a VŠ ošetřovatelských oborů a metodiky pro výpočet personálu u PZS - 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je plánována až od konce roku 2024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NCONZO_basic_color.pdf" descr="NCONZO_basic_color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259" y="12230930"/>
            <a:ext cx="2169886" cy="4444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1" name="Seskupit"/>
          <p:cNvGrpSpPr/>
          <p:nvPr/>
        </p:nvGrpSpPr>
        <p:grpSpPr>
          <a:xfrm>
            <a:off x="17519744" y="12290212"/>
            <a:ext cx="5672880" cy="376734"/>
            <a:chOff x="0" y="0"/>
            <a:chExt cx="5672878" cy="376732"/>
          </a:xfrm>
        </p:grpSpPr>
        <p:grpSp>
          <p:nvGrpSpPr>
            <p:cNvPr id="164" name="Seskupit"/>
            <p:cNvGrpSpPr/>
            <p:nvPr/>
          </p:nvGrpSpPr>
          <p:grpSpPr>
            <a:xfrm>
              <a:off x="0" y="0"/>
              <a:ext cx="2089887" cy="376733"/>
              <a:chOff x="0" y="0"/>
              <a:chExt cx="2089886" cy="376732"/>
            </a:xfrm>
          </p:grpSpPr>
          <p:pic>
            <p:nvPicPr>
              <p:cNvPr id="162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63" name="Profesionalita"/>
              <p:cNvSpPr txBox="1"/>
              <p:nvPr/>
            </p:nvSpPr>
            <p:spPr>
              <a:xfrm>
                <a:off x="260350" y="0"/>
                <a:ext cx="1829537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Profesionalita</a:t>
                </a:r>
              </a:p>
            </p:txBody>
          </p:sp>
        </p:grpSp>
        <p:grpSp>
          <p:nvGrpSpPr>
            <p:cNvPr id="167" name="Seskupit"/>
            <p:cNvGrpSpPr/>
            <p:nvPr/>
          </p:nvGrpSpPr>
          <p:grpSpPr>
            <a:xfrm>
              <a:off x="2481684" y="0"/>
              <a:ext cx="1406419" cy="376733"/>
              <a:chOff x="0" y="0"/>
              <a:chExt cx="1406418" cy="376732"/>
            </a:xfrm>
          </p:grpSpPr>
          <p:sp>
            <p:nvSpPr>
              <p:cNvPr id="165" name="Stabilita"/>
              <p:cNvSpPr txBox="1"/>
              <p:nvPr/>
            </p:nvSpPr>
            <p:spPr>
              <a:xfrm>
                <a:off x="276220" y="0"/>
                <a:ext cx="1130199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Stabilita</a:t>
                </a:r>
              </a:p>
            </p:txBody>
          </p:sp>
          <p:pic>
            <p:nvPicPr>
              <p:cNvPr id="166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70" name="Seskupit"/>
            <p:cNvGrpSpPr/>
            <p:nvPr/>
          </p:nvGrpSpPr>
          <p:grpSpPr>
            <a:xfrm>
              <a:off x="4279900" y="0"/>
              <a:ext cx="1392979" cy="376733"/>
              <a:chOff x="0" y="0"/>
              <a:chExt cx="1392978" cy="376732"/>
            </a:xfrm>
          </p:grpSpPr>
          <p:sp>
            <p:nvSpPr>
              <p:cNvPr id="168" name="Respekt"/>
              <p:cNvSpPr txBox="1"/>
              <p:nvPr/>
            </p:nvSpPr>
            <p:spPr>
              <a:xfrm>
                <a:off x="265853" y="0"/>
                <a:ext cx="1127126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Respekt</a:t>
                </a:r>
              </a:p>
            </p:txBody>
          </p:sp>
          <p:pic>
            <p:nvPicPr>
              <p:cNvPr id="169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72" name="nconzo.cz…"/>
          <p:cNvSpPr txBox="1"/>
          <p:nvPr/>
        </p:nvSpPr>
        <p:spPr>
          <a:xfrm>
            <a:off x="4324444" y="12107228"/>
            <a:ext cx="1326059" cy="704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200">
                <a:solidFill>
                  <a:srgbClr val="69BFAC"/>
                </a:solidFill>
              </a:defRPr>
            </a:pPr>
            <a:r>
              <a:t>nconzo.cz</a:t>
            </a:r>
          </a:p>
          <a:p>
            <a:pPr algn="l">
              <a:lnSpc>
                <a:spcPct val="90000"/>
              </a:lnSpc>
              <a:defRPr sz="2200">
                <a:solidFill>
                  <a:srgbClr val="0B3F6B"/>
                </a:solidFill>
              </a:defRPr>
            </a:pPr>
            <a:r>
              <a:t>#nconzo</a:t>
            </a:r>
          </a:p>
        </p:txBody>
      </p:sp>
      <p:sp>
        <p:nvSpPr>
          <p:cNvPr id="174" name="Nadpis v textu…"/>
          <p:cNvSpPr txBox="1"/>
          <p:nvPr/>
        </p:nvSpPr>
        <p:spPr>
          <a:xfrm>
            <a:off x="1191374" y="2749481"/>
            <a:ext cx="21779963" cy="9412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1.1.2 Podpora neformálních pečujících, dobrovolníků a osob s vlastní zkušeností s onemocněním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Aktivita č. 1 - </a:t>
            </a:r>
            <a:r>
              <a:rPr lang="cs-CZ" sz="4000" i="1" dirty="0">
                <a:solidFill>
                  <a:srgbClr val="0B3F6B"/>
                </a:solidFill>
                <a:latin typeface="DINPro-Bold"/>
              </a:rPr>
              <a:t>Tvorba návrhů vzdělávacích aktivit a spolupráce na vytvoření programů posilující roli neformálních pečujících a dobrovolníků, osob s vlastní zkušeností s onemocněním 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– pracovní skupina vytváří metodické doporučení k nastavení systému vzdělávání neformálních pečujících v prostředí domova, dále návrh edukačního letáku k problematice a návrh na natočení videa, Na aktivitě se dále pracuje.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</p:txBody>
      </p:sp>
    </p:spTree>
    <p:extLst>
      <p:ext uri="{BB962C8B-B14F-4D97-AF65-F5344CB8AC3E}">
        <p14:creationId xmlns:p14="http://schemas.microsoft.com/office/powerpoint/2010/main" val="258155997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NCONZO_basic_color.pdf" descr="NCONZO_basic_color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259" y="12230930"/>
            <a:ext cx="2169886" cy="4444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1" name="Seskupit"/>
          <p:cNvGrpSpPr/>
          <p:nvPr/>
        </p:nvGrpSpPr>
        <p:grpSpPr>
          <a:xfrm>
            <a:off x="17519744" y="12290212"/>
            <a:ext cx="5672880" cy="376734"/>
            <a:chOff x="0" y="0"/>
            <a:chExt cx="5672878" cy="376732"/>
          </a:xfrm>
        </p:grpSpPr>
        <p:grpSp>
          <p:nvGrpSpPr>
            <p:cNvPr id="164" name="Seskupit"/>
            <p:cNvGrpSpPr/>
            <p:nvPr/>
          </p:nvGrpSpPr>
          <p:grpSpPr>
            <a:xfrm>
              <a:off x="0" y="0"/>
              <a:ext cx="2089887" cy="376733"/>
              <a:chOff x="0" y="0"/>
              <a:chExt cx="2089886" cy="376732"/>
            </a:xfrm>
          </p:grpSpPr>
          <p:pic>
            <p:nvPicPr>
              <p:cNvPr id="162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63" name="Profesionalita"/>
              <p:cNvSpPr txBox="1"/>
              <p:nvPr/>
            </p:nvSpPr>
            <p:spPr>
              <a:xfrm>
                <a:off x="260350" y="0"/>
                <a:ext cx="1829537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Profesionalita</a:t>
                </a:r>
              </a:p>
            </p:txBody>
          </p:sp>
        </p:grpSp>
        <p:grpSp>
          <p:nvGrpSpPr>
            <p:cNvPr id="167" name="Seskupit"/>
            <p:cNvGrpSpPr/>
            <p:nvPr/>
          </p:nvGrpSpPr>
          <p:grpSpPr>
            <a:xfrm>
              <a:off x="2481684" y="0"/>
              <a:ext cx="1406419" cy="376733"/>
              <a:chOff x="0" y="0"/>
              <a:chExt cx="1406418" cy="376732"/>
            </a:xfrm>
          </p:grpSpPr>
          <p:sp>
            <p:nvSpPr>
              <p:cNvPr id="165" name="Stabilita"/>
              <p:cNvSpPr txBox="1"/>
              <p:nvPr/>
            </p:nvSpPr>
            <p:spPr>
              <a:xfrm>
                <a:off x="276220" y="0"/>
                <a:ext cx="1130199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Stabilita</a:t>
                </a:r>
              </a:p>
            </p:txBody>
          </p:sp>
          <p:pic>
            <p:nvPicPr>
              <p:cNvPr id="166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70" name="Seskupit"/>
            <p:cNvGrpSpPr/>
            <p:nvPr/>
          </p:nvGrpSpPr>
          <p:grpSpPr>
            <a:xfrm>
              <a:off x="4279900" y="0"/>
              <a:ext cx="1392979" cy="376733"/>
              <a:chOff x="0" y="0"/>
              <a:chExt cx="1392978" cy="376732"/>
            </a:xfrm>
          </p:grpSpPr>
          <p:sp>
            <p:nvSpPr>
              <p:cNvPr id="168" name="Respekt"/>
              <p:cNvSpPr txBox="1"/>
              <p:nvPr/>
            </p:nvSpPr>
            <p:spPr>
              <a:xfrm>
                <a:off x="265853" y="0"/>
                <a:ext cx="1127126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Respekt</a:t>
                </a:r>
              </a:p>
            </p:txBody>
          </p:sp>
          <p:pic>
            <p:nvPicPr>
              <p:cNvPr id="169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72" name="nconzo.cz…"/>
          <p:cNvSpPr txBox="1"/>
          <p:nvPr/>
        </p:nvSpPr>
        <p:spPr>
          <a:xfrm>
            <a:off x="4324444" y="12107228"/>
            <a:ext cx="1326059" cy="704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200">
                <a:solidFill>
                  <a:srgbClr val="69BFAC"/>
                </a:solidFill>
              </a:defRPr>
            </a:pPr>
            <a:r>
              <a:t>nconzo.cz</a:t>
            </a:r>
          </a:p>
          <a:p>
            <a:pPr algn="l">
              <a:lnSpc>
                <a:spcPct val="90000"/>
              </a:lnSpc>
              <a:defRPr sz="2200">
                <a:solidFill>
                  <a:srgbClr val="0B3F6B"/>
                </a:solidFill>
              </a:defRPr>
            </a:pPr>
            <a:r>
              <a:t>#nconzo</a:t>
            </a:r>
          </a:p>
        </p:txBody>
      </p:sp>
      <p:sp>
        <p:nvSpPr>
          <p:cNvPr id="174" name="Nadpis v textu…"/>
          <p:cNvSpPr txBox="1"/>
          <p:nvPr/>
        </p:nvSpPr>
        <p:spPr>
          <a:xfrm>
            <a:off x="1191374" y="1210597"/>
            <a:ext cx="21779963" cy="12490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b="1" dirty="0">
                <a:solidFill>
                  <a:srgbClr val="0B3F6B"/>
                </a:solidFill>
                <a:latin typeface="DINPro-Bold"/>
              </a:rPr>
              <a:t>Specifický cíl 1.2 Profesní rozvoj sester v jednotlivých oblastech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1.2.1 Revize vzdělávání sester a dalších členů ošetřovatelského týmu, výstupních znalostí – příprava na výkon povolání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lvl="0"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Aktivity č. 2 a 3 - </a:t>
            </a:r>
            <a:r>
              <a:rPr lang="cs-CZ" sz="4000" i="1" dirty="0">
                <a:solidFill>
                  <a:srgbClr val="0B3F6B"/>
                </a:solidFill>
                <a:latin typeface="DINPro-Bold"/>
              </a:rPr>
              <a:t>Analýza minimálních požadavků na studijní/vzdělávací programy 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a </a:t>
            </a:r>
            <a:r>
              <a:rPr lang="cs-CZ" sz="4000" i="1" dirty="0">
                <a:solidFill>
                  <a:srgbClr val="0B3F6B"/>
                </a:solidFill>
                <a:latin typeface="DINPro-Bold"/>
              </a:rPr>
              <a:t>Analýza učebních dokumentů (studijní a vzdělávací programy) ošetřovatelských oborů – 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jsou v této chvíli pozastaveny. Probíhá dotazníkové šetření na Masarykově univerzitě, výsledky by měly být na přelomu ledna a února 2024, na základě výsledků tohoto šetření bude připravený dotazník upraven a rozeslán. Na základ návazného dotazníkového šetření naváže aktivita č. 4 - </a:t>
            </a:r>
            <a:r>
              <a:rPr lang="cs-CZ" sz="4000" i="1" dirty="0">
                <a:solidFill>
                  <a:srgbClr val="0B3F6B"/>
                </a:solidFill>
                <a:latin typeface="DINPro-Bold"/>
              </a:rPr>
              <a:t>Doplnění problematiky zaměřené na péči o vlastní psychiku, sebereflexi, zvládání stresových situací, sociálních dovedností (zákonitosti vztahů v týmu, na pracovišti), podpora peer aktivit a jiných aktivit pro péči o psychiku sester a ostatních členů týmu, ale i psychická podpora neformálních pečujících, ergonomie práce a prevence myoskeletárních chorob</a:t>
            </a:r>
          </a:p>
          <a:p>
            <a:pPr lvl="0"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</p:txBody>
      </p:sp>
    </p:spTree>
    <p:extLst>
      <p:ext uri="{BB962C8B-B14F-4D97-AF65-F5344CB8AC3E}">
        <p14:creationId xmlns:p14="http://schemas.microsoft.com/office/powerpoint/2010/main" val="262134626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NCONZO_basic_color.pdf" descr="NCONZO_basic_color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259" y="12230930"/>
            <a:ext cx="2169886" cy="4444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1" name="Seskupit"/>
          <p:cNvGrpSpPr/>
          <p:nvPr/>
        </p:nvGrpSpPr>
        <p:grpSpPr>
          <a:xfrm>
            <a:off x="17519744" y="12290212"/>
            <a:ext cx="5672880" cy="376734"/>
            <a:chOff x="0" y="0"/>
            <a:chExt cx="5672878" cy="376732"/>
          </a:xfrm>
        </p:grpSpPr>
        <p:grpSp>
          <p:nvGrpSpPr>
            <p:cNvPr id="164" name="Seskupit"/>
            <p:cNvGrpSpPr/>
            <p:nvPr/>
          </p:nvGrpSpPr>
          <p:grpSpPr>
            <a:xfrm>
              <a:off x="0" y="0"/>
              <a:ext cx="2089887" cy="376733"/>
              <a:chOff x="0" y="0"/>
              <a:chExt cx="2089886" cy="376732"/>
            </a:xfrm>
          </p:grpSpPr>
          <p:pic>
            <p:nvPicPr>
              <p:cNvPr id="162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63" name="Profesionalita"/>
              <p:cNvSpPr txBox="1"/>
              <p:nvPr/>
            </p:nvSpPr>
            <p:spPr>
              <a:xfrm>
                <a:off x="260350" y="0"/>
                <a:ext cx="1829537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Profesionalita</a:t>
                </a:r>
              </a:p>
            </p:txBody>
          </p:sp>
        </p:grpSp>
        <p:grpSp>
          <p:nvGrpSpPr>
            <p:cNvPr id="167" name="Seskupit"/>
            <p:cNvGrpSpPr/>
            <p:nvPr/>
          </p:nvGrpSpPr>
          <p:grpSpPr>
            <a:xfrm>
              <a:off x="2481684" y="0"/>
              <a:ext cx="1406419" cy="376733"/>
              <a:chOff x="0" y="0"/>
              <a:chExt cx="1406418" cy="376732"/>
            </a:xfrm>
          </p:grpSpPr>
          <p:sp>
            <p:nvSpPr>
              <p:cNvPr id="165" name="Stabilita"/>
              <p:cNvSpPr txBox="1"/>
              <p:nvPr/>
            </p:nvSpPr>
            <p:spPr>
              <a:xfrm>
                <a:off x="276220" y="0"/>
                <a:ext cx="1130199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Stabilita</a:t>
                </a:r>
              </a:p>
            </p:txBody>
          </p:sp>
          <p:pic>
            <p:nvPicPr>
              <p:cNvPr id="166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70" name="Seskupit"/>
            <p:cNvGrpSpPr/>
            <p:nvPr/>
          </p:nvGrpSpPr>
          <p:grpSpPr>
            <a:xfrm>
              <a:off x="4279900" y="0"/>
              <a:ext cx="1392979" cy="376733"/>
              <a:chOff x="0" y="0"/>
              <a:chExt cx="1392978" cy="376732"/>
            </a:xfrm>
          </p:grpSpPr>
          <p:sp>
            <p:nvSpPr>
              <p:cNvPr id="168" name="Respekt"/>
              <p:cNvSpPr txBox="1"/>
              <p:nvPr/>
            </p:nvSpPr>
            <p:spPr>
              <a:xfrm>
                <a:off x="265853" y="0"/>
                <a:ext cx="1127126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Respekt</a:t>
                </a:r>
              </a:p>
            </p:txBody>
          </p:sp>
          <p:pic>
            <p:nvPicPr>
              <p:cNvPr id="169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72" name="nconzo.cz…"/>
          <p:cNvSpPr txBox="1"/>
          <p:nvPr/>
        </p:nvSpPr>
        <p:spPr>
          <a:xfrm>
            <a:off x="4324444" y="12107228"/>
            <a:ext cx="1326059" cy="704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200">
                <a:solidFill>
                  <a:srgbClr val="69BFAC"/>
                </a:solidFill>
              </a:defRPr>
            </a:pPr>
            <a:r>
              <a:t>nconzo.cz</a:t>
            </a:r>
          </a:p>
          <a:p>
            <a:pPr algn="l">
              <a:lnSpc>
                <a:spcPct val="90000"/>
              </a:lnSpc>
              <a:defRPr sz="2200">
                <a:solidFill>
                  <a:srgbClr val="0B3F6B"/>
                </a:solidFill>
              </a:defRPr>
            </a:pPr>
            <a:r>
              <a:t>#nconzo</a:t>
            </a:r>
          </a:p>
        </p:txBody>
      </p:sp>
      <p:sp>
        <p:nvSpPr>
          <p:cNvPr id="174" name="Nadpis v textu…"/>
          <p:cNvSpPr txBox="1"/>
          <p:nvPr/>
        </p:nvSpPr>
        <p:spPr>
          <a:xfrm>
            <a:off x="1191374" y="1941569"/>
            <a:ext cx="21779963" cy="11028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1.2.2 Nastavení celoživotního profesního rozvoje sester a dalších členů ošetřovatelského týmu a na vzdělávání založeného na důkazech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K uvedenému opatření byla splněna aktivita č 2 - </a:t>
            </a:r>
            <a:r>
              <a:rPr lang="cs-CZ" sz="4000" i="1" dirty="0">
                <a:solidFill>
                  <a:srgbClr val="0B3F6B"/>
                </a:solidFill>
                <a:latin typeface="DINPro-Bold"/>
              </a:rPr>
              <a:t>Analýza efektivnosti, hospodárnosti, účelnosti a prostupnosti specializačního vzdělávání – 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kdy bylo provedeno srovnání VP SV, následně byla zpracována možná prostupnost VP a byl vydán metodický pokyn k prostupnosti VP všeobecných sester.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i="1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Na dalších aktivitách č. 1, 3 a 4  </a:t>
            </a:r>
            <a:r>
              <a:rPr lang="cs-CZ" sz="4000" i="1" dirty="0">
                <a:solidFill>
                  <a:srgbClr val="0B3F6B"/>
                </a:solidFill>
                <a:latin typeface="DINPro-Bold"/>
              </a:rPr>
              <a:t>– Analýza aktuálních vzdělávacích potřeb v klinické praxi a tvorba návrhu plánů vzdělávání s ohledem na demografický vývoj obyvatelstva a s ohledem na možné závažné epidemiologické nebo jiné krizové situace, Tvorba efektivního systému specializačního vzdělávání se zaměřením na obory s nutností prokazování vysoké míry vědomostí, dovedností a samostatnosti a jeho navázání na systém vykazování úhrad a Tvorba návrhu efektivního systému vzdělávání dalších členů ošetřovatelského týmu - 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budou práce pokračovat.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i="1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1.2.3 Nastavení kariérního růstu – práce na tomto opatření budou zahájeny v roce 2024 a budou pokračovat v roce 2025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</p:txBody>
      </p:sp>
    </p:spTree>
    <p:extLst>
      <p:ext uri="{BB962C8B-B14F-4D97-AF65-F5344CB8AC3E}">
        <p14:creationId xmlns:p14="http://schemas.microsoft.com/office/powerpoint/2010/main" val="211261305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NCONZO_basic_color.pdf" descr="NCONZO_basic_color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259" y="12230930"/>
            <a:ext cx="2169886" cy="4444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1" name="Seskupit"/>
          <p:cNvGrpSpPr/>
          <p:nvPr/>
        </p:nvGrpSpPr>
        <p:grpSpPr>
          <a:xfrm>
            <a:off x="17519744" y="12290212"/>
            <a:ext cx="5672880" cy="376734"/>
            <a:chOff x="0" y="0"/>
            <a:chExt cx="5672878" cy="376732"/>
          </a:xfrm>
        </p:grpSpPr>
        <p:grpSp>
          <p:nvGrpSpPr>
            <p:cNvPr id="164" name="Seskupit"/>
            <p:cNvGrpSpPr/>
            <p:nvPr/>
          </p:nvGrpSpPr>
          <p:grpSpPr>
            <a:xfrm>
              <a:off x="0" y="0"/>
              <a:ext cx="2089887" cy="376733"/>
              <a:chOff x="0" y="0"/>
              <a:chExt cx="2089886" cy="376732"/>
            </a:xfrm>
          </p:grpSpPr>
          <p:pic>
            <p:nvPicPr>
              <p:cNvPr id="162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63" name="Profesionalita"/>
              <p:cNvSpPr txBox="1"/>
              <p:nvPr/>
            </p:nvSpPr>
            <p:spPr>
              <a:xfrm>
                <a:off x="260350" y="0"/>
                <a:ext cx="1829537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Profesionalita</a:t>
                </a:r>
              </a:p>
            </p:txBody>
          </p:sp>
        </p:grpSp>
        <p:grpSp>
          <p:nvGrpSpPr>
            <p:cNvPr id="167" name="Seskupit"/>
            <p:cNvGrpSpPr/>
            <p:nvPr/>
          </p:nvGrpSpPr>
          <p:grpSpPr>
            <a:xfrm>
              <a:off x="2481684" y="0"/>
              <a:ext cx="1406419" cy="376733"/>
              <a:chOff x="0" y="0"/>
              <a:chExt cx="1406418" cy="376732"/>
            </a:xfrm>
          </p:grpSpPr>
          <p:sp>
            <p:nvSpPr>
              <p:cNvPr id="165" name="Stabilita"/>
              <p:cNvSpPr txBox="1"/>
              <p:nvPr/>
            </p:nvSpPr>
            <p:spPr>
              <a:xfrm>
                <a:off x="276220" y="0"/>
                <a:ext cx="1130199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Stabilita</a:t>
                </a:r>
              </a:p>
            </p:txBody>
          </p:sp>
          <p:pic>
            <p:nvPicPr>
              <p:cNvPr id="166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70" name="Seskupit"/>
            <p:cNvGrpSpPr/>
            <p:nvPr/>
          </p:nvGrpSpPr>
          <p:grpSpPr>
            <a:xfrm>
              <a:off x="4279900" y="0"/>
              <a:ext cx="1392979" cy="376733"/>
              <a:chOff x="0" y="0"/>
              <a:chExt cx="1392978" cy="376732"/>
            </a:xfrm>
          </p:grpSpPr>
          <p:sp>
            <p:nvSpPr>
              <p:cNvPr id="168" name="Respekt"/>
              <p:cNvSpPr txBox="1"/>
              <p:nvPr/>
            </p:nvSpPr>
            <p:spPr>
              <a:xfrm>
                <a:off x="265853" y="0"/>
                <a:ext cx="1127126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Respekt</a:t>
                </a:r>
              </a:p>
            </p:txBody>
          </p:sp>
          <p:pic>
            <p:nvPicPr>
              <p:cNvPr id="169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72" name="nconzo.cz…"/>
          <p:cNvSpPr txBox="1"/>
          <p:nvPr/>
        </p:nvSpPr>
        <p:spPr>
          <a:xfrm>
            <a:off x="4324444" y="12107228"/>
            <a:ext cx="1326059" cy="704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200">
                <a:solidFill>
                  <a:srgbClr val="69BFAC"/>
                </a:solidFill>
              </a:defRPr>
            </a:pPr>
            <a:r>
              <a:t>nconzo.cz</a:t>
            </a:r>
          </a:p>
          <a:p>
            <a:pPr algn="l">
              <a:lnSpc>
                <a:spcPct val="90000"/>
              </a:lnSpc>
              <a:defRPr sz="2200">
                <a:solidFill>
                  <a:srgbClr val="0B3F6B"/>
                </a:solidFill>
              </a:defRPr>
            </a:pPr>
            <a:r>
              <a:t>#nconzo</a:t>
            </a:r>
          </a:p>
        </p:txBody>
      </p:sp>
      <p:sp>
        <p:nvSpPr>
          <p:cNvPr id="174" name="Nadpis v textu…"/>
          <p:cNvSpPr txBox="1"/>
          <p:nvPr/>
        </p:nvSpPr>
        <p:spPr>
          <a:xfrm>
            <a:off x="1191374" y="1787679"/>
            <a:ext cx="21779963" cy="1133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b="1" dirty="0">
                <a:solidFill>
                  <a:srgbClr val="0B3F6B"/>
                </a:solidFill>
                <a:latin typeface="DINPro-Bold"/>
              </a:rPr>
              <a:t>Specifický cíl 1.3 Podpora vědy a výzkumu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1.3.1 Vypracování koncepce výzkumu v ošetřovatelství v souladu s tvorbou národní koncepce zdravotnického výzkumu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Je splněna aktivita č. 4 - </a:t>
            </a:r>
            <a:r>
              <a:rPr lang="cs-CZ" sz="4000" i="1" dirty="0">
                <a:solidFill>
                  <a:srgbClr val="0B3F6B"/>
                </a:solidFill>
                <a:latin typeface="DINPro-Bold"/>
              </a:rPr>
              <a:t>Rozpracování návrhu prioritních témat v ošetřovatelském výzkumu do programu na podporu zdravotnického aplikovaného výzkumu na léta 2027-2030 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i="1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Na dalších aktivitách č. 2 a 3 </a:t>
            </a:r>
            <a:r>
              <a:rPr lang="cs-CZ" sz="4000" i="1" dirty="0">
                <a:solidFill>
                  <a:srgbClr val="0B3F6B"/>
                </a:solidFill>
                <a:latin typeface="DINPro-Bold"/>
              </a:rPr>
              <a:t>– Analýza učebních dokumentů zaměřených na výzkum v ošetřovatelství a úprava studijních a vzdělávacích programů se zaměřením na výzkumnou základnu, tvorba profesních standardů pro praxi a pro akreditaci programů 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a</a:t>
            </a:r>
            <a:r>
              <a:rPr lang="cs-CZ" sz="4000" i="1" dirty="0">
                <a:solidFill>
                  <a:srgbClr val="0B3F6B"/>
                </a:solidFill>
                <a:latin typeface="DINPro-Bold"/>
              </a:rPr>
              <a:t> Evidence grantových a dotačních programů, tvorba přehledu programů na národní a lokální úrovni a definování prioritních témat v ošetřovatelskému výzkumu do roku 2030 – 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se bude dál pracovat.</a:t>
            </a:r>
            <a:endParaRPr lang="cs-CZ" sz="4000" i="1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</p:txBody>
      </p:sp>
    </p:spTree>
    <p:extLst>
      <p:ext uri="{BB962C8B-B14F-4D97-AF65-F5344CB8AC3E}">
        <p14:creationId xmlns:p14="http://schemas.microsoft.com/office/powerpoint/2010/main" val="113428317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NCONZO_basic_color.pdf" descr="NCONZO_basic_color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259" y="12230930"/>
            <a:ext cx="2169886" cy="4444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1" name="Seskupit"/>
          <p:cNvGrpSpPr/>
          <p:nvPr/>
        </p:nvGrpSpPr>
        <p:grpSpPr>
          <a:xfrm>
            <a:off x="17519744" y="12290212"/>
            <a:ext cx="5672880" cy="376734"/>
            <a:chOff x="0" y="0"/>
            <a:chExt cx="5672878" cy="376732"/>
          </a:xfrm>
        </p:grpSpPr>
        <p:grpSp>
          <p:nvGrpSpPr>
            <p:cNvPr id="164" name="Seskupit"/>
            <p:cNvGrpSpPr/>
            <p:nvPr/>
          </p:nvGrpSpPr>
          <p:grpSpPr>
            <a:xfrm>
              <a:off x="0" y="0"/>
              <a:ext cx="2089887" cy="376733"/>
              <a:chOff x="0" y="0"/>
              <a:chExt cx="2089886" cy="376732"/>
            </a:xfrm>
          </p:grpSpPr>
          <p:pic>
            <p:nvPicPr>
              <p:cNvPr id="162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63" name="Profesionalita"/>
              <p:cNvSpPr txBox="1"/>
              <p:nvPr/>
            </p:nvSpPr>
            <p:spPr>
              <a:xfrm>
                <a:off x="260350" y="0"/>
                <a:ext cx="1829537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Profesionalita</a:t>
                </a:r>
              </a:p>
            </p:txBody>
          </p:sp>
        </p:grpSp>
        <p:grpSp>
          <p:nvGrpSpPr>
            <p:cNvPr id="167" name="Seskupit"/>
            <p:cNvGrpSpPr/>
            <p:nvPr/>
          </p:nvGrpSpPr>
          <p:grpSpPr>
            <a:xfrm>
              <a:off x="2481684" y="0"/>
              <a:ext cx="1406419" cy="376733"/>
              <a:chOff x="0" y="0"/>
              <a:chExt cx="1406418" cy="376732"/>
            </a:xfrm>
          </p:grpSpPr>
          <p:sp>
            <p:nvSpPr>
              <p:cNvPr id="165" name="Stabilita"/>
              <p:cNvSpPr txBox="1"/>
              <p:nvPr/>
            </p:nvSpPr>
            <p:spPr>
              <a:xfrm>
                <a:off x="276220" y="0"/>
                <a:ext cx="1130199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Stabilita</a:t>
                </a:r>
              </a:p>
            </p:txBody>
          </p:sp>
          <p:pic>
            <p:nvPicPr>
              <p:cNvPr id="166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70" name="Seskupit"/>
            <p:cNvGrpSpPr/>
            <p:nvPr/>
          </p:nvGrpSpPr>
          <p:grpSpPr>
            <a:xfrm>
              <a:off x="4279900" y="0"/>
              <a:ext cx="1392979" cy="376733"/>
              <a:chOff x="0" y="0"/>
              <a:chExt cx="1392978" cy="376732"/>
            </a:xfrm>
          </p:grpSpPr>
          <p:sp>
            <p:nvSpPr>
              <p:cNvPr id="168" name="Respekt"/>
              <p:cNvSpPr txBox="1"/>
              <p:nvPr/>
            </p:nvSpPr>
            <p:spPr>
              <a:xfrm>
                <a:off x="265853" y="0"/>
                <a:ext cx="1127126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Respekt</a:t>
                </a:r>
              </a:p>
            </p:txBody>
          </p:sp>
          <p:pic>
            <p:nvPicPr>
              <p:cNvPr id="169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72" name="nconzo.cz…"/>
          <p:cNvSpPr txBox="1"/>
          <p:nvPr/>
        </p:nvSpPr>
        <p:spPr>
          <a:xfrm>
            <a:off x="4324444" y="12107228"/>
            <a:ext cx="1326059" cy="704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200">
                <a:solidFill>
                  <a:srgbClr val="69BFAC"/>
                </a:solidFill>
              </a:defRPr>
            </a:pPr>
            <a:r>
              <a:t>nconzo.cz</a:t>
            </a:r>
          </a:p>
          <a:p>
            <a:pPr algn="l">
              <a:lnSpc>
                <a:spcPct val="90000"/>
              </a:lnSpc>
              <a:defRPr sz="2200">
                <a:solidFill>
                  <a:srgbClr val="0B3F6B"/>
                </a:solidFill>
              </a:defRPr>
            </a:pPr>
            <a:r>
              <a:t>#nconzo</a:t>
            </a:r>
          </a:p>
        </p:txBody>
      </p:sp>
      <p:sp>
        <p:nvSpPr>
          <p:cNvPr id="174" name="Nadpis v textu…"/>
          <p:cNvSpPr txBox="1"/>
          <p:nvPr/>
        </p:nvSpPr>
        <p:spPr>
          <a:xfrm>
            <a:off x="1191374" y="1013106"/>
            <a:ext cx="21779963" cy="12885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b="1" dirty="0">
                <a:solidFill>
                  <a:srgbClr val="0B3F6B"/>
                </a:solidFill>
                <a:latin typeface="DINPro-Bold"/>
              </a:rPr>
              <a:t>Strategický cíl č. 2 Bezpečná úroveň personálního obsazení a kvalita poskytované ošetřovatelské péče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b="1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b="1" dirty="0">
                <a:solidFill>
                  <a:srgbClr val="0B3F6B"/>
                </a:solidFill>
                <a:latin typeface="DINPro-Bold"/>
              </a:rPr>
              <a:t>Specifický cíl č. 2.1 Tvorba ošetřovatelských týmů jako základu bezpečné úrovně personálního obsazení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b="1" dirty="0">
              <a:solidFill>
                <a:srgbClr val="0B3F6B"/>
              </a:solidFill>
              <a:latin typeface="DINPro-Bold"/>
            </a:endParaRP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2.1.1 Revize stávajícího složení ošetřovatelského týmu u poskytovatele zdravotních služeb</a:t>
            </a: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lvl="0" algn="just">
              <a:lnSpc>
                <a:spcPct val="107000"/>
              </a:lnSpc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V roce 2023 byla splněna aktivita č. 2 - </a:t>
            </a:r>
            <a:r>
              <a:rPr lang="cs-CZ" sz="4000" i="1" dirty="0">
                <a:solidFill>
                  <a:srgbClr val="0B3F6B"/>
                </a:solidFill>
                <a:latin typeface="DINPro-Bold"/>
              </a:rPr>
              <a:t>Specifikace jednotlivých úrovní profesí v ošetřovatelských týmech, specifikace činností jednotlivých profesí v ošetřovatelských týmech, mapování 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a bylo započato plnění aktivit č. 3 a 4 - </a:t>
            </a:r>
            <a:r>
              <a:rPr lang="cs-CZ" sz="4000" i="1" dirty="0">
                <a:solidFill>
                  <a:srgbClr val="0B3F6B"/>
                </a:solidFill>
                <a:latin typeface="DINPro-Bold"/>
              </a:rPr>
              <a:t>Tvorba návrhů na zvyšování vybraných kompetencí v ošetřovatelských týmech 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a </a:t>
            </a:r>
            <a:r>
              <a:rPr lang="cs-CZ" sz="4000" i="1" dirty="0">
                <a:solidFill>
                  <a:srgbClr val="0B3F6B"/>
                </a:solidFill>
                <a:latin typeface="DINPro-Bold"/>
              </a:rPr>
              <a:t>Tvorba návrhů na zapojení neformálních pečujících do systému péče, dobrovolníků a osob s vlastní zkušeností s onemocněním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</p:txBody>
      </p:sp>
    </p:spTree>
    <p:extLst>
      <p:ext uri="{BB962C8B-B14F-4D97-AF65-F5344CB8AC3E}">
        <p14:creationId xmlns:p14="http://schemas.microsoft.com/office/powerpoint/2010/main" val="43209048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NCONZO_basic_color.pdf" descr="NCONZO_basic_color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259" y="12230930"/>
            <a:ext cx="2169886" cy="4444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1" name="Seskupit"/>
          <p:cNvGrpSpPr/>
          <p:nvPr/>
        </p:nvGrpSpPr>
        <p:grpSpPr>
          <a:xfrm>
            <a:off x="17519744" y="12290212"/>
            <a:ext cx="5672880" cy="376734"/>
            <a:chOff x="0" y="0"/>
            <a:chExt cx="5672878" cy="376732"/>
          </a:xfrm>
        </p:grpSpPr>
        <p:grpSp>
          <p:nvGrpSpPr>
            <p:cNvPr id="164" name="Seskupit"/>
            <p:cNvGrpSpPr/>
            <p:nvPr/>
          </p:nvGrpSpPr>
          <p:grpSpPr>
            <a:xfrm>
              <a:off x="0" y="0"/>
              <a:ext cx="2089887" cy="376733"/>
              <a:chOff x="0" y="0"/>
              <a:chExt cx="2089886" cy="376732"/>
            </a:xfrm>
          </p:grpSpPr>
          <p:pic>
            <p:nvPicPr>
              <p:cNvPr id="162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63" name="Profesionalita"/>
              <p:cNvSpPr txBox="1"/>
              <p:nvPr/>
            </p:nvSpPr>
            <p:spPr>
              <a:xfrm>
                <a:off x="260350" y="0"/>
                <a:ext cx="1829537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Profesionalita</a:t>
                </a:r>
              </a:p>
            </p:txBody>
          </p:sp>
        </p:grpSp>
        <p:grpSp>
          <p:nvGrpSpPr>
            <p:cNvPr id="167" name="Seskupit"/>
            <p:cNvGrpSpPr/>
            <p:nvPr/>
          </p:nvGrpSpPr>
          <p:grpSpPr>
            <a:xfrm>
              <a:off x="2481684" y="0"/>
              <a:ext cx="1406419" cy="376733"/>
              <a:chOff x="0" y="0"/>
              <a:chExt cx="1406418" cy="376732"/>
            </a:xfrm>
          </p:grpSpPr>
          <p:sp>
            <p:nvSpPr>
              <p:cNvPr id="165" name="Stabilita"/>
              <p:cNvSpPr txBox="1"/>
              <p:nvPr/>
            </p:nvSpPr>
            <p:spPr>
              <a:xfrm>
                <a:off x="276220" y="0"/>
                <a:ext cx="1130199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Stabilita</a:t>
                </a:r>
              </a:p>
            </p:txBody>
          </p:sp>
          <p:pic>
            <p:nvPicPr>
              <p:cNvPr id="166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70" name="Seskupit"/>
            <p:cNvGrpSpPr/>
            <p:nvPr/>
          </p:nvGrpSpPr>
          <p:grpSpPr>
            <a:xfrm>
              <a:off x="4279900" y="0"/>
              <a:ext cx="1392979" cy="376733"/>
              <a:chOff x="0" y="0"/>
              <a:chExt cx="1392978" cy="376732"/>
            </a:xfrm>
          </p:grpSpPr>
          <p:sp>
            <p:nvSpPr>
              <p:cNvPr id="168" name="Respekt"/>
              <p:cNvSpPr txBox="1"/>
              <p:nvPr/>
            </p:nvSpPr>
            <p:spPr>
              <a:xfrm>
                <a:off x="265853" y="0"/>
                <a:ext cx="1127126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Respekt</a:t>
                </a:r>
              </a:p>
            </p:txBody>
          </p:sp>
          <p:pic>
            <p:nvPicPr>
              <p:cNvPr id="169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72" name="nconzo.cz…"/>
          <p:cNvSpPr txBox="1"/>
          <p:nvPr/>
        </p:nvSpPr>
        <p:spPr>
          <a:xfrm>
            <a:off x="4324444" y="12107228"/>
            <a:ext cx="1326059" cy="704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200">
                <a:solidFill>
                  <a:srgbClr val="69BFAC"/>
                </a:solidFill>
              </a:defRPr>
            </a:pPr>
            <a:r>
              <a:t>nconzo.cz</a:t>
            </a:r>
          </a:p>
          <a:p>
            <a:pPr algn="l">
              <a:lnSpc>
                <a:spcPct val="90000"/>
              </a:lnSpc>
              <a:defRPr sz="2200">
                <a:solidFill>
                  <a:srgbClr val="0B3F6B"/>
                </a:solidFill>
              </a:defRPr>
            </a:pPr>
            <a:r>
              <a:t>#nconzo</a:t>
            </a:r>
          </a:p>
        </p:txBody>
      </p:sp>
      <p:sp>
        <p:nvSpPr>
          <p:cNvPr id="174" name="Nadpis v textu…"/>
          <p:cNvSpPr txBox="1"/>
          <p:nvPr/>
        </p:nvSpPr>
        <p:spPr>
          <a:xfrm>
            <a:off x="1191374" y="2338596"/>
            <a:ext cx="21779963" cy="10234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b="1" dirty="0">
                <a:solidFill>
                  <a:srgbClr val="0B3F6B"/>
                </a:solidFill>
                <a:latin typeface="DINPro-Bold"/>
              </a:rPr>
              <a:t>Specifický cíl č. 2.2 Tvorba záložních týmů, jejich specifikace při různých epidemiologických situacích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b="1" dirty="0">
              <a:solidFill>
                <a:srgbClr val="0B3F6B"/>
              </a:solidFill>
              <a:latin typeface="DINPro-Bold"/>
            </a:endParaRP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2.2.1 Definovat záložní týmy pro vnější úroveň zdravotnického systému a na vnitřní úrovni poskytovatelů zdravotních služeb</a:t>
            </a: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lvl="0" algn="just">
              <a:lnSpc>
                <a:spcPct val="107000"/>
              </a:lnSpc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Na aktivitě č. 2 - </a:t>
            </a:r>
            <a:r>
              <a:rPr lang="cs-CZ" sz="4000" i="1" dirty="0">
                <a:solidFill>
                  <a:srgbClr val="0B3F6B"/>
                </a:solidFill>
                <a:latin typeface="DINPro-Bold"/>
              </a:rPr>
              <a:t>Analýza právních předpisů, stanovení kriticky významných situací pro nutnost tvorby záložních týmů, specifikace personálního a finančního zajištění záložních týmů a systému vzdělávání těchto týmů – 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se pracuje, ale aktivity musí pokračovat, na splnění je ještě časový prostor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</p:txBody>
      </p:sp>
    </p:spTree>
    <p:extLst>
      <p:ext uri="{BB962C8B-B14F-4D97-AF65-F5344CB8AC3E}">
        <p14:creationId xmlns:p14="http://schemas.microsoft.com/office/powerpoint/2010/main" val="298979092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NCONZO_basic_color.pdf" descr="NCONZO_basic_color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259" y="12230930"/>
            <a:ext cx="2169886" cy="44449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1" name="Seskupit"/>
          <p:cNvGrpSpPr/>
          <p:nvPr/>
        </p:nvGrpSpPr>
        <p:grpSpPr>
          <a:xfrm>
            <a:off x="17519744" y="12290212"/>
            <a:ext cx="5672880" cy="376734"/>
            <a:chOff x="0" y="0"/>
            <a:chExt cx="5672878" cy="376732"/>
          </a:xfrm>
        </p:grpSpPr>
        <p:grpSp>
          <p:nvGrpSpPr>
            <p:cNvPr id="164" name="Seskupit"/>
            <p:cNvGrpSpPr/>
            <p:nvPr/>
          </p:nvGrpSpPr>
          <p:grpSpPr>
            <a:xfrm>
              <a:off x="0" y="0"/>
              <a:ext cx="2089887" cy="376733"/>
              <a:chOff x="0" y="0"/>
              <a:chExt cx="2089886" cy="376732"/>
            </a:xfrm>
          </p:grpSpPr>
          <p:pic>
            <p:nvPicPr>
              <p:cNvPr id="162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63" name="Profesionalita"/>
              <p:cNvSpPr txBox="1"/>
              <p:nvPr/>
            </p:nvSpPr>
            <p:spPr>
              <a:xfrm>
                <a:off x="260350" y="0"/>
                <a:ext cx="1829537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Profesionalita</a:t>
                </a:r>
              </a:p>
            </p:txBody>
          </p:sp>
        </p:grpSp>
        <p:grpSp>
          <p:nvGrpSpPr>
            <p:cNvPr id="167" name="Seskupit"/>
            <p:cNvGrpSpPr/>
            <p:nvPr/>
          </p:nvGrpSpPr>
          <p:grpSpPr>
            <a:xfrm>
              <a:off x="2481684" y="0"/>
              <a:ext cx="1406419" cy="376733"/>
              <a:chOff x="0" y="0"/>
              <a:chExt cx="1406418" cy="376732"/>
            </a:xfrm>
          </p:grpSpPr>
          <p:sp>
            <p:nvSpPr>
              <p:cNvPr id="165" name="Stabilita"/>
              <p:cNvSpPr txBox="1"/>
              <p:nvPr/>
            </p:nvSpPr>
            <p:spPr>
              <a:xfrm>
                <a:off x="276220" y="0"/>
                <a:ext cx="1130199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Stabilita</a:t>
                </a:r>
              </a:p>
            </p:txBody>
          </p:sp>
          <p:pic>
            <p:nvPicPr>
              <p:cNvPr id="166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70" name="Seskupit"/>
            <p:cNvGrpSpPr/>
            <p:nvPr/>
          </p:nvGrpSpPr>
          <p:grpSpPr>
            <a:xfrm>
              <a:off x="4279900" y="0"/>
              <a:ext cx="1392979" cy="376733"/>
              <a:chOff x="0" y="0"/>
              <a:chExt cx="1392978" cy="376732"/>
            </a:xfrm>
          </p:grpSpPr>
          <p:sp>
            <p:nvSpPr>
              <p:cNvPr id="168" name="Respekt"/>
              <p:cNvSpPr txBox="1"/>
              <p:nvPr/>
            </p:nvSpPr>
            <p:spPr>
              <a:xfrm>
                <a:off x="265853" y="0"/>
                <a:ext cx="1127126" cy="3767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sz="2200">
                    <a:solidFill>
                      <a:srgbClr val="69BFAC"/>
                    </a:solidFill>
                  </a:defRPr>
                </a:lvl1pPr>
              </a:lstStyle>
              <a:p>
                <a:r>
                  <a:t>Respekt</a:t>
                </a:r>
              </a:p>
            </p:txBody>
          </p:sp>
          <p:pic>
            <p:nvPicPr>
              <p:cNvPr id="169" name="Obrázek" descr="Obrázek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55359"/>
                <a:ext cx="203162" cy="20316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72" name="nconzo.cz…"/>
          <p:cNvSpPr txBox="1"/>
          <p:nvPr/>
        </p:nvSpPr>
        <p:spPr>
          <a:xfrm>
            <a:off x="4324444" y="12107228"/>
            <a:ext cx="1326059" cy="704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defRPr sz="2200">
                <a:solidFill>
                  <a:srgbClr val="69BFAC"/>
                </a:solidFill>
              </a:defRPr>
            </a:pPr>
            <a:r>
              <a:t>nconzo.cz</a:t>
            </a:r>
          </a:p>
          <a:p>
            <a:pPr algn="l">
              <a:lnSpc>
                <a:spcPct val="90000"/>
              </a:lnSpc>
              <a:defRPr sz="2200">
                <a:solidFill>
                  <a:srgbClr val="0B3F6B"/>
                </a:solidFill>
              </a:defRPr>
            </a:pPr>
            <a:r>
              <a:t>#nconzo</a:t>
            </a:r>
          </a:p>
        </p:txBody>
      </p:sp>
      <p:sp>
        <p:nvSpPr>
          <p:cNvPr id="174" name="Nadpis v textu…"/>
          <p:cNvSpPr txBox="1"/>
          <p:nvPr/>
        </p:nvSpPr>
        <p:spPr>
          <a:xfrm>
            <a:off x="1191374" y="999770"/>
            <a:ext cx="21779963" cy="12912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b="1" dirty="0">
                <a:solidFill>
                  <a:srgbClr val="0B3F6B"/>
                </a:solidFill>
                <a:latin typeface="DINPro-Bold"/>
              </a:rPr>
              <a:t>Specifický cíl č. 2.3 Kvalita a bezpečí komplexní ošetřovatelské péče</a:t>
            </a: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b="1" dirty="0">
              <a:solidFill>
                <a:srgbClr val="0B3F6B"/>
              </a:solidFill>
              <a:latin typeface="DINPro-Bold"/>
            </a:endParaRP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2.3.1 Posílení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systému sledování kvality ošetřovatelské péče</a:t>
            </a:r>
          </a:p>
          <a:p>
            <a:pPr marL="571500" indent="-5715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lvl="0" algn="just">
              <a:lnSpc>
                <a:spcPct val="107000"/>
              </a:lnSpc>
            </a:pPr>
            <a:r>
              <a:rPr lang="cs-CZ" sz="4000" dirty="0">
                <a:solidFill>
                  <a:srgbClr val="0B3F6B"/>
                </a:solidFill>
                <a:latin typeface="DINPro-Bold"/>
              </a:rPr>
              <a:t>Na aktivitě č. 2 - </a:t>
            </a:r>
            <a:r>
              <a:rPr lang="cs-CZ" sz="4000" i="1" dirty="0">
                <a:solidFill>
                  <a:srgbClr val="0B3F6B"/>
                </a:solidFill>
                <a:latin typeface="DINPro-Bold"/>
              </a:rPr>
              <a:t>Analýza sledování kvality ošetřovatelské péče prostřednictví standardů ošetřovatelské péče, NOP a klinických doporučených postupů, revize kompetencí v ošetřovatelském systému a kořenové analýzy jednotlivých nežádoucích událostí 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–</a:t>
            </a:r>
            <a:r>
              <a:rPr lang="cs-CZ" sz="4000" i="1" dirty="0">
                <a:solidFill>
                  <a:srgbClr val="0B3F6B"/>
                </a:solidFill>
                <a:latin typeface="DINPro-Bold"/>
              </a:rPr>
              <a:t> </a:t>
            </a:r>
            <a:r>
              <a:rPr lang="cs-CZ" sz="4000" dirty="0">
                <a:solidFill>
                  <a:srgbClr val="0B3F6B"/>
                </a:solidFill>
                <a:latin typeface="DINPro-Bold"/>
              </a:rPr>
              <a:t>se pracuje, byla provedena aktualizace NOP - Prevence pádů, Péče o pacienta s bolestí, Prevence dekubitů, Katetrizace močového měchýře, Odsávání dýchacích cest. NOP Role NLZP při zacházení s léčivými přípravky ještě probíhá. O aktualizaci NOP „Asistence při zavedení a péče o centrální žilní katétr a Zavedení a péče o periferní žilní katétr“ projevila zájem odborná společnost SPPK. Jsou připravené kořenové analýzy některých nežádoucích událostí k využití na portálu </a:t>
            </a:r>
            <a:r>
              <a:rPr lang="cs-CZ" sz="4000">
                <a:solidFill>
                  <a:srgbClr val="0B3F6B"/>
                </a:solidFill>
                <a:latin typeface="DINPro-Bold"/>
              </a:rPr>
              <a:t>SHNU.</a:t>
            </a: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4000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  <a:p>
            <a:pPr algn="just">
              <a:defRPr sz="3500">
                <a:solidFill>
                  <a:srgbClr val="0B3F6B"/>
                </a:solidFill>
                <a:latin typeface="DINPro-Bold"/>
                <a:ea typeface="DINPro-Bold"/>
                <a:cs typeface="DINPro-Bold"/>
                <a:sym typeface="DINPro-Bold"/>
              </a:defRPr>
            </a:pPr>
            <a:endParaRPr lang="cs-CZ" sz="3500" dirty="0">
              <a:solidFill>
                <a:srgbClr val="0B3F6B"/>
              </a:solidFill>
              <a:latin typeface="DINPro-Bold"/>
            </a:endParaRPr>
          </a:p>
        </p:txBody>
      </p:sp>
    </p:spTree>
    <p:extLst>
      <p:ext uri="{BB962C8B-B14F-4D97-AF65-F5344CB8AC3E}">
        <p14:creationId xmlns:p14="http://schemas.microsoft.com/office/powerpoint/2010/main" val="394929652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FFFFFF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DINPro-Regular"/>
            <a:ea typeface="DINPro-Regular"/>
            <a:cs typeface="DINPro-Regular"/>
            <a:sym typeface="DINPro-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DINPro-Regular"/>
            <a:ea typeface="DINPro-Regular"/>
            <a:cs typeface="DINPro-Regular"/>
            <a:sym typeface="DINPro-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1996</TotalTime>
  <Words>1318</Words>
  <Application>Microsoft Office PowerPoint</Application>
  <PresentationFormat>Vlastní</PresentationFormat>
  <Paragraphs>184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DINPro-Bold</vt:lpstr>
      <vt:lpstr>DINPro-Regular</vt:lpstr>
      <vt:lpstr>Helvetica Neue</vt:lpstr>
      <vt:lpstr>Helvetica Neue Medium</vt:lpstr>
      <vt:lpstr>21_BasicWhite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Pavla Staňková</dc:creator>
  <cp:lastModifiedBy>Hladíková Lenka, Mgr.</cp:lastModifiedBy>
  <cp:revision>28</cp:revision>
  <dcterms:modified xsi:type="dcterms:W3CDTF">2024-01-30T07:35:58Z</dcterms:modified>
</cp:coreProperties>
</file>