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85" r:id="rId6"/>
    <p:sldId id="286" r:id="rId7"/>
    <p:sldId id="287" r:id="rId8"/>
    <p:sldId id="284" r:id="rId9"/>
    <p:sldId id="288" r:id="rId10"/>
    <p:sldId id="290" r:id="rId11"/>
    <p:sldId id="289" r:id="rId12"/>
    <p:sldId id="276" r:id="rId13"/>
    <p:sldId id="280" r:id="rId14"/>
    <p:sldId id="271" r:id="rId15"/>
    <p:sldId id="281" r:id="rId16"/>
    <p:sldId id="282" r:id="rId17"/>
    <p:sldId id="28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3F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766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84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5151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3990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63490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5161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339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36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50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361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3936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478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14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078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55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78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1180A-AA74-40FD-A7BF-318F674C7F3B}" type="datetimeFigureOut">
              <a:rPr lang="cs-CZ" smtClean="0"/>
              <a:t>08.06.2025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ABB049-2BA4-470D-81D4-36E26ECE8AB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018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317AAF-42FD-5680-AAFE-0CDCA03CB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2792" y="1642610"/>
            <a:ext cx="9345167" cy="2216429"/>
          </a:xfrm>
        </p:spPr>
        <p:txBody>
          <a:bodyPr/>
          <a:lstStyle/>
          <a:p>
            <a:pPr algn="l"/>
            <a:br>
              <a:rPr lang="cs-CZ" sz="3600" dirty="0">
                <a:solidFill>
                  <a:srgbClr val="0B3F6B"/>
                </a:solidFill>
              </a:rPr>
            </a:br>
            <a:r>
              <a:rPr lang="cs-CZ" sz="3600" b="1" dirty="0">
                <a:solidFill>
                  <a:srgbClr val="0B3F6B"/>
                </a:solidFill>
              </a:rPr>
              <a:t>Projekt: </a:t>
            </a:r>
            <a:r>
              <a:rPr lang="cs-CZ" sz="3600" dirty="0">
                <a:solidFill>
                  <a:srgbClr val="0B3F6B"/>
                </a:solidFill>
              </a:rPr>
              <a:t>Domácí péče (</a:t>
            </a:r>
            <a:r>
              <a:rPr lang="cs-CZ" sz="3600" dirty="0" err="1">
                <a:solidFill>
                  <a:srgbClr val="0B3F6B"/>
                </a:solidFill>
              </a:rPr>
              <a:t>DoPe</a:t>
            </a:r>
            <a:r>
              <a:rPr lang="cs-CZ" sz="3600" dirty="0">
                <a:solidFill>
                  <a:srgbClr val="0B3F6B"/>
                </a:solidFill>
              </a:rPr>
              <a:t>)</a:t>
            </a:r>
            <a:br>
              <a:rPr lang="cs-CZ" sz="3600" dirty="0">
                <a:solidFill>
                  <a:srgbClr val="0B3F6B"/>
                </a:solidFill>
              </a:rPr>
            </a:br>
            <a:r>
              <a:rPr lang="cs-CZ" sz="3600" dirty="0">
                <a:solidFill>
                  <a:srgbClr val="0B3F6B"/>
                </a:solidFill>
              </a:rPr>
              <a:t>								</a:t>
            </a:r>
            <a:br>
              <a:rPr lang="cs-CZ" sz="3600" dirty="0">
                <a:solidFill>
                  <a:srgbClr val="0B3F6B"/>
                </a:solidFill>
              </a:rPr>
            </a:br>
            <a:r>
              <a:rPr lang="cs-CZ" sz="3600" b="1" dirty="0">
                <a:solidFill>
                  <a:srgbClr val="0B3F6B"/>
                </a:solidFill>
              </a:rPr>
              <a:t>Projekt: </a:t>
            </a:r>
            <a:r>
              <a:rPr lang="cs-CZ" sz="3600" dirty="0">
                <a:solidFill>
                  <a:srgbClr val="0B3F6B"/>
                </a:solidFill>
              </a:rPr>
              <a:t>Komplexní domácí péče (KOPEC)</a:t>
            </a:r>
          </a:p>
        </p:txBody>
      </p:sp>
      <p:pic>
        <p:nvPicPr>
          <p:cNvPr id="4" name="Obrázek" descr="Obrázek">
            <a:extLst>
              <a:ext uri="{FF2B5EF4-FFF2-40B4-BE49-F238E27FC236}">
                <a16:creationId xmlns:a16="http://schemas.microsoft.com/office/drawing/2014/main" id="{F23F07C2-D22E-AA39-9CC9-6EC7863128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411" y="5044098"/>
            <a:ext cx="2335590" cy="1306073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Obrázek 5" descr="Obsah obrázku Písmo, Grafika, snímek obrazovky, grafický design&#10;&#10;Popis byl vytvořen automaticky">
            <a:extLst>
              <a:ext uri="{FF2B5EF4-FFF2-40B4-BE49-F238E27FC236}">
                <a16:creationId xmlns:a16="http://schemas.microsoft.com/office/drawing/2014/main" id="{4F77515D-1E20-A7DA-8DA0-E94E20F132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5229" y="379948"/>
            <a:ext cx="2818774" cy="57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503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681F9B-B5CE-A449-0D40-F9E3A147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Přehled projektu KOPEC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46EE5B-0157-6E80-A327-B28760270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46503"/>
            <a:ext cx="8596668" cy="4294859"/>
          </a:xfrm>
        </p:spPr>
        <p:txBody>
          <a:bodyPr/>
          <a:lstStyle/>
          <a:p>
            <a:r>
              <a:rPr lang="cs-CZ" sz="2400" b="1" dirty="0"/>
              <a:t>Cíl projektu:</a:t>
            </a:r>
            <a:endParaRPr lang="cs-CZ" sz="2400" dirty="0"/>
          </a:p>
          <a:p>
            <a:r>
              <a:rPr lang="cs-CZ" sz="2400" dirty="0"/>
              <a:t>Vytvořit, pilotně ověřit a následně aplikovat model vyvinutý ve spolupráci s referenční sítí domácí péče v České republice.</a:t>
            </a:r>
          </a:p>
          <a:p>
            <a:r>
              <a:rPr lang="cs-CZ" sz="2400" dirty="0"/>
              <a:t>Přispět k dlouhodobé udržitelnosti a vyšší kvalitě služeb poskytovaných v domácím prostředí.</a:t>
            </a:r>
          </a:p>
        </p:txBody>
      </p:sp>
    </p:spTree>
    <p:extLst>
      <p:ext uri="{BB962C8B-B14F-4D97-AF65-F5344CB8AC3E}">
        <p14:creationId xmlns:p14="http://schemas.microsoft.com/office/powerpoint/2010/main" val="810269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0DB36-B06D-ED4F-EE20-B71BB73BD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68C9DF-F4F6-844D-31E6-EF97AE1F6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7196"/>
            <a:ext cx="8596668" cy="4582633"/>
          </a:xfrm>
        </p:spPr>
        <p:txBody>
          <a:bodyPr>
            <a:noAutofit/>
          </a:bodyPr>
          <a:lstStyle/>
          <a:p>
            <a:endParaRPr lang="cs-CZ" sz="2400" dirty="0"/>
          </a:p>
          <a:p>
            <a:endParaRPr lang="cs-CZ" sz="2400" dirty="0"/>
          </a:p>
        </p:txBody>
      </p:sp>
      <p:pic>
        <p:nvPicPr>
          <p:cNvPr id="4" name="NCONZO_basic_color.pdf" descr="NCONZO_basic_color.pdf">
            <a:extLst>
              <a:ext uri="{FF2B5EF4-FFF2-40B4-BE49-F238E27FC236}">
                <a16:creationId xmlns:a16="http://schemas.microsoft.com/office/drawing/2014/main" id="{B4C55D8E-C622-8E11-2ACF-52C8823E1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6264613"/>
            <a:ext cx="1118809" cy="229186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3B5D99BF-41C9-E6DE-8137-AB264CC91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97533"/>
            <a:ext cx="8596668" cy="959663"/>
          </a:xfrm>
        </p:spPr>
        <p:txBody>
          <a:bodyPr/>
          <a:lstStyle/>
          <a:p>
            <a:r>
              <a:rPr lang="cs-CZ" dirty="0"/>
              <a:t>Očekávané výsledky projektu KOPEC</a:t>
            </a:r>
          </a:p>
        </p:txBody>
      </p:sp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5C35F979-411D-C9DA-D970-EB62CD2AC031}"/>
              </a:ext>
            </a:extLst>
          </p:cNvPr>
          <p:cNvSpPr txBox="1">
            <a:spLocks/>
          </p:cNvSpPr>
          <p:nvPr/>
        </p:nvSpPr>
        <p:spPr>
          <a:xfrm>
            <a:off x="677334" y="1453895"/>
            <a:ext cx="8596668" cy="48065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/>
              <a:t>8 území na úrovni </a:t>
            </a:r>
            <a:r>
              <a:rPr lang="cs-CZ" sz="2400" b="1" dirty="0" err="1"/>
              <a:t>NUTS2</a:t>
            </a:r>
            <a:r>
              <a:rPr lang="cs-CZ" sz="2400" b="1" dirty="0"/>
              <a:t>, </a:t>
            </a:r>
            <a:r>
              <a:rPr lang="cs-CZ" sz="2400" dirty="0"/>
              <a:t>ve kterých nově vyškolený personál integruje schválené doporučené postupy</a:t>
            </a:r>
          </a:p>
          <a:p>
            <a:r>
              <a:rPr lang="cs-CZ" sz="2400" b="1" dirty="0"/>
              <a:t>65% klientů a neformálních pečujících </a:t>
            </a:r>
            <a:r>
              <a:rPr lang="cs-CZ" sz="2400" dirty="0"/>
              <a:t>uvede spokojenost s poskytováním služeb domácí péče</a:t>
            </a:r>
          </a:p>
          <a:p>
            <a:r>
              <a:rPr lang="cs-CZ" sz="2400" b="1" dirty="0"/>
              <a:t>Až 2 000 osob </a:t>
            </a:r>
            <a:r>
              <a:rPr lang="cs-CZ" sz="2400" dirty="0"/>
              <a:t>prohloubí své znalosti na základě vzdělávacích programů</a:t>
            </a:r>
          </a:p>
          <a:p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017537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A09788-127E-C74B-82B8-A3462C9D5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Očekávané výsledky projektu KOPEC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3CAFB1-3A3F-5469-1BEC-F86335E84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3896"/>
            <a:ext cx="8596668" cy="4587467"/>
          </a:xfrm>
        </p:spPr>
        <p:txBody>
          <a:bodyPr/>
          <a:lstStyle/>
          <a:p>
            <a:r>
              <a:rPr lang="cs-CZ" sz="2400" b="1" dirty="0"/>
              <a:t>30 publikovaných edukačních materiálů, </a:t>
            </a:r>
            <a:r>
              <a:rPr lang="cs-CZ" sz="2400" dirty="0"/>
              <a:t>včetně interaktivních videí pro neformální pečující</a:t>
            </a:r>
          </a:p>
          <a:p>
            <a:r>
              <a:rPr lang="cs-CZ" sz="2400" b="1" dirty="0"/>
              <a:t>6 500 osob, </a:t>
            </a:r>
            <a:r>
              <a:rPr lang="cs-CZ" sz="2400" dirty="0"/>
              <a:t>u kterých byla přijata opatření ke zlepšení zdravotní péče</a:t>
            </a:r>
          </a:p>
          <a:p>
            <a:r>
              <a:rPr lang="cs-CZ" sz="2400" b="1" dirty="0"/>
              <a:t>+20 % nárůst spokojenosti zdravotníků </a:t>
            </a:r>
            <a:r>
              <a:rPr lang="cs-CZ" sz="2400" dirty="0"/>
              <a:t>s koordinací domácí péče</a:t>
            </a:r>
          </a:p>
          <a:p>
            <a:r>
              <a:rPr lang="cs-CZ" sz="2400" b="1" dirty="0"/>
              <a:t>80 poskytovatelů </a:t>
            </a:r>
            <a:r>
              <a:rPr lang="cs-CZ" sz="2400" dirty="0"/>
              <a:t>podpořených v implementaci hodnocení kvality domácí péče a souvisejících tématech</a:t>
            </a:r>
            <a:endParaRPr lang="cs-CZ" sz="2400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252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A2AC30-09A3-72AB-0ACA-D628B6896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Přínos švýcarského partnera v projektu KOPEC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266651-6258-1415-4385-D63AFAE63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9656"/>
            <a:ext cx="8596668" cy="42217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/>
              <a:t>Švýcarský partner hraje klíčovou roli v přenosu znalostí a inovací. Jeho zapojení zajišťuje integraci osvědčených přístupů do systému domácí péče v České republice.</a:t>
            </a:r>
          </a:p>
          <a:p>
            <a:pPr marL="0" indent="0">
              <a:buNone/>
            </a:pPr>
            <a:endParaRPr lang="cs-CZ" sz="2200" b="1" dirty="0"/>
          </a:p>
          <a:p>
            <a:r>
              <a:rPr lang="cs-CZ" sz="2200" dirty="0"/>
              <a:t>Zajištění a koordinace </a:t>
            </a:r>
            <a:r>
              <a:rPr lang="cs-CZ" sz="2200" b="1" dirty="0"/>
              <a:t>3 stáží</a:t>
            </a:r>
          </a:p>
          <a:p>
            <a:r>
              <a:rPr lang="cs-CZ" sz="2200" dirty="0"/>
              <a:t>Přenos dobré praxe v oblasti </a:t>
            </a:r>
            <a:r>
              <a:rPr lang="cs-CZ" sz="2200" b="1" dirty="0"/>
              <a:t>telemedicíny a case managementu</a:t>
            </a:r>
            <a:endParaRPr lang="cs-CZ" sz="2200" dirty="0"/>
          </a:p>
          <a:p>
            <a:r>
              <a:rPr lang="cs-CZ" sz="2200" dirty="0"/>
              <a:t>Sdílení metod pro </a:t>
            </a:r>
            <a:r>
              <a:rPr lang="cs-CZ" sz="2200" b="1" dirty="0"/>
              <a:t>plánování péče a měření kvality</a:t>
            </a:r>
            <a:endParaRPr lang="cs-CZ" sz="2200" dirty="0"/>
          </a:p>
          <a:p>
            <a:r>
              <a:rPr lang="cs-CZ" sz="2200" dirty="0"/>
              <a:t>Integrace </a:t>
            </a:r>
            <a:r>
              <a:rPr lang="cs-CZ" sz="2200" b="1" dirty="0"/>
              <a:t>neformálních pečujících a </a:t>
            </a:r>
            <a:r>
              <a:rPr lang="cs-CZ" sz="2200" b="1" dirty="0" err="1"/>
              <a:t>asistivních</a:t>
            </a:r>
            <a:r>
              <a:rPr lang="cs-CZ" sz="2200" b="1" dirty="0"/>
              <a:t> technologií </a:t>
            </a:r>
            <a:r>
              <a:rPr lang="cs-CZ" sz="2200" dirty="0"/>
              <a:t>do praxe</a:t>
            </a:r>
          </a:p>
        </p:txBody>
      </p:sp>
    </p:spTree>
    <p:extLst>
      <p:ext uri="{BB962C8B-B14F-4D97-AF65-F5344CB8AC3E}">
        <p14:creationId xmlns:p14="http://schemas.microsoft.com/office/powerpoint/2010/main" val="3492069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F344B5-5451-274A-C161-1BE9E5D12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Plánované kroky v projektu KOPEC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24CC56-38E9-B652-7186-D3265BD28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9617"/>
            <a:ext cx="8596668" cy="4541746"/>
          </a:xfrm>
        </p:spPr>
        <p:txBody>
          <a:bodyPr>
            <a:normAutofit/>
          </a:bodyPr>
          <a:lstStyle/>
          <a:p>
            <a:r>
              <a:rPr lang="cs-CZ" sz="2400" dirty="0"/>
              <a:t>Zahájení projektu </a:t>
            </a:r>
            <a:r>
              <a:rPr lang="cs-CZ" sz="2400" b="1" dirty="0"/>
              <a:t>(červenec 2025)</a:t>
            </a:r>
          </a:p>
          <a:p>
            <a:r>
              <a:rPr lang="cs-CZ" sz="2400" dirty="0"/>
              <a:t>Obsazení klíčových rolí </a:t>
            </a:r>
            <a:r>
              <a:rPr lang="cs-CZ" sz="2400" b="1" dirty="0"/>
              <a:t>(červenec 2025)</a:t>
            </a:r>
          </a:p>
          <a:p>
            <a:r>
              <a:rPr lang="cs-CZ" sz="2400" dirty="0"/>
              <a:t>Vstupní evaluace </a:t>
            </a:r>
            <a:r>
              <a:rPr lang="cs-CZ" sz="2400" b="1" dirty="0"/>
              <a:t>(červenec 2025)</a:t>
            </a:r>
          </a:p>
          <a:p>
            <a:r>
              <a:rPr lang="cs-CZ" sz="2400" dirty="0"/>
              <a:t>Uzavření partnerské smlouvy </a:t>
            </a:r>
            <a:r>
              <a:rPr lang="cs-CZ" sz="2400" b="1" dirty="0"/>
              <a:t>(září 2025)</a:t>
            </a:r>
            <a:endParaRPr lang="cs-CZ" sz="2400" dirty="0"/>
          </a:p>
          <a:p>
            <a:r>
              <a:rPr lang="cs-CZ" sz="2400" dirty="0"/>
              <a:t>První stáž ve Švýcarsku </a:t>
            </a:r>
            <a:r>
              <a:rPr lang="cs-CZ" sz="2400" b="1" dirty="0"/>
              <a:t>(říjen 2025)</a:t>
            </a:r>
          </a:p>
        </p:txBody>
      </p:sp>
    </p:spTree>
    <p:extLst>
      <p:ext uri="{BB962C8B-B14F-4D97-AF65-F5344CB8AC3E}">
        <p14:creationId xmlns:p14="http://schemas.microsoft.com/office/powerpoint/2010/main" val="2170395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48208B-0935-580F-7498-95807F951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2133"/>
          </a:xfrm>
        </p:spPr>
        <p:txBody>
          <a:bodyPr/>
          <a:lstStyle/>
          <a:p>
            <a:r>
              <a:rPr lang="cs-CZ" dirty="0"/>
              <a:t>O ČEM JE PROJEKT DOPE?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98628DCF-3807-CEB3-4504-2C70B9540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1354668"/>
            <a:ext cx="8596312" cy="4687358"/>
          </a:xfrm>
        </p:spPr>
        <p:txBody>
          <a:bodyPr>
            <a:normAutofit/>
          </a:bodyPr>
          <a:lstStyle/>
          <a:p>
            <a:endParaRPr lang="cs-CZ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cs-CZ" sz="1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Cílem projektu je v průběhu 30 měsíců vytvořit a pilotně v 5 krajích ověřit návrh systémového řešení zvyšování kvality a dostupnosti domácí péče. </a:t>
            </a:r>
          </a:p>
          <a:p>
            <a:pPr marL="0" indent="0">
              <a:buNone/>
            </a:pPr>
            <a:endParaRPr lang="cs-CZ" b="1" i="0" u="none" strike="noStrike" baseline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Projekt 1.4.2024 – 30.9.2026</a:t>
            </a:r>
          </a:p>
          <a:p>
            <a:pPr marL="0" indent="0">
              <a:buNone/>
            </a:pPr>
            <a:endParaRPr lang="cs-CZ" b="1" i="0" u="none" strike="noStrike" baseline="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projektu jsou zapojeny kraje JMK, OLK,HKK,ÚSK, Vysočina</a:t>
            </a:r>
          </a:p>
          <a:p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každém kraji jeden PZP lůžkové péče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cca 32 poskytovatelů DP</a:t>
            </a:r>
          </a:p>
          <a:p>
            <a:r>
              <a:rPr lang="cs-CZ" sz="14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Zde máme zapojeny 4 nemocnice (nedaří se nám získat nemocnici v HKK) máme zapojeno zatím 25 poskytovatelů DP. </a:t>
            </a:r>
            <a:endParaRPr lang="cs-CZ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Zapojíme 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320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pacientů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70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neformálních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pečovatelů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sz="13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během KA 03</a:t>
            </a:r>
            <a:r>
              <a:rPr lang="cs-CZ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cs-CZ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718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21870C-FB94-AF82-6F1D-83736EBEB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3600"/>
          </a:xfrm>
        </p:spPr>
        <p:txBody>
          <a:bodyPr/>
          <a:lstStyle/>
          <a:p>
            <a:r>
              <a:rPr lang="cs-CZ" sz="3600" b="0" i="0" u="none" strike="noStrike" baseline="0" dirty="0">
                <a:solidFill>
                  <a:schemeClr val="accent5"/>
                </a:solidFill>
              </a:rPr>
              <a:t>Klíčové aktivity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A7970CA-029A-0217-28AB-256F327B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3133"/>
            <a:ext cx="8596668" cy="4678230"/>
          </a:xfrm>
        </p:spPr>
        <p:txBody>
          <a:bodyPr>
            <a:normAutofit/>
          </a:bodyPr>
          <a:lstStyle/>
          <a:p>
            <a:r>
              <a:rPr lang="cs-CZ" sz="18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KA 01 Vytvoření nástrojů hodnocení kvality domácí péče a zajištění komplexní péče o pacienta s využitím technologií a </a:t>
            </a:r>
            <a:r>
              <a:rPr lang="cs-CZ" sz="1800" b="0" i="0" u="none" strike="noStrike" baseline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casemanagementu</a:t>
            </a:r>
            <a:r>
              <a:rPr lang="cs-CZ" sz="18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 </a:t>
            </a:r>
          </a:p>
          <a:p>
            <a:r>
              <a:rPr lang="cs-CZ" sz="1800" b="1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Výstupy: </a:t>
            </a:r>
            <a:endParaRPr lang="cs-CZ" sz="1800" b="0" i="0" u="none" strike="noStrike" baseline="0" dirty="0">
              <a:solidFill>
                <a:srgbClr val="080808"/>
              </a:solidFill>
              <a:latin typeface="Calibri" panose="020F0502020204030204" pitchFamily="34" charset="0"/>
            </a:endParaRPr>
          </a:p>
          <a:p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1 x klasifikační systém ošetřovatelských problémů (</a:t>
            </a:r>
            <a:r>
              <a:rPr lang="cs-CZ" sz="14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zde je návrh hotov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)</a:t>
            </a:r>
          </a:p>
          <a:p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1 x metodika kategorizace pacienta ve vlastním sociálním prostředí ( </a:t>
            </a:r>
            <a:r>
              <a:rPr lang="cs-CZ" sz="14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zde je návrh hotov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)</a:t>
            </a:r>
          </a:p>
          <a:p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1 x sada indikátorů kvality domácí péče (</a:t>
            </a:r>
            <a:r>
              <a:rPr lang="cs-CZ" sz="14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zpracovává se za spolupráce SHNU do 30.6.2025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)</a:t>
            </a:r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1 x metodický materiál k implementaci standardizovaného postupu hodnocení kvality domácí péče ( </a:t>
            </a:r>
            <a:r>
              <a:rPr lang="cs-CZ" sz="14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zpracovává se, bude do 30.6.2025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)</a:t>
            </a:r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1 x kompetenční model a katalog kompetencí pro sestry domácí péče (</a:t>
            </a:r>
            <a:r>
              <a:rPr lang="cs-CZ" sz="14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návrh KM je hotov, katalog se dopracuje do 30.6.2025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)</a:t>
            </a:r>
          </a:p>
          <a:p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1 x metodický materiál k zavádění </a:t>
            </a:r>
            <a:r>
              <a:rPr lang="cs-CZ" sz="1800" b="0" i="0" u="none" strike="noStrike" baseline="0" dirty="0" err="1">
                <a:solidFill>
                  <a:srgbClr val="080808"/>
                </a:solidFill>
                <a:latin typeface="Calibri" panose="020F0502020204030204" pitchFamily="34" charset="0"/>
              </a:rPr>
              <a:t>telemonitoringu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 a </a:t>
            </a:r>
            <a:r>
              <a:rPr lang="cs-CZ" sz="1800" b="0" i="0" u="none" strike="noStrike" baseline="0" dirty="0" err="1">
                <a:solidFill>
                  <a:srgbClr val="080808"/>
                </a:solidFill>
                <a:latin typeface="Calibri" panose="020F0502020204030204" pitchFamily="34" charset="0"/>
              </a:rPr>
              <a:t>casemanagementu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 (</a:t>
            </a:r>
            <a:r>
              <a:rPr lang="cs-CZ" sz="14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zpracovává se a bude do 30.6.2025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)</a:t>
            </a:r>
            <a:endParaRPr lang="cs-CZ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10 x kulatý stůl (</a:t>
            </a:r>
            <a:r>
              <a:rPr lang="cs-CZ" sz="14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první část je realizována a 5 kulatých stolů bude květen-červen 2026</a:t>
            </a:r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)</a:t>
            </a:r>
            <a:endParaRPr lang="cs-CZ" dirty="0">
              <a:solidFill>
                <a:srgbClr val="365F91"/>
              </a:solidFill>
              <a:latin typeface="Cambria" panose="020405030504060302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045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1AABA-FCB4-9699-CE43-A0C138F63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9667"/>
          </a:xfrm>
        </p:spPr>
        <p:txBody>
          <a:bodyPr/>
          <a:lstStyle/>
          <a:p>
            <a:r>
              <a:rPr lang="cs-CZ" sz="3600" b="0" i="0" u="none" strike="noStrike" baseline="0" dirty="0">
                <a:solidFill>
                  <a:schemeClr val="accent5"/>
                </a:solidFill>
              </a:rPr>
              <a:t>Klíčové aktivity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F2B879-AD1E-DB5D-4BE7-4A7C591B8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9267"/>
            <a:ext cx="8596668" cy="4712095"/>
          </a:xfrm>
        </p:spPr>
        <p:txBody>
          <a:bodyPr/>
          <a:lstStyle/>
          <a:p>
            <a:r>
              <a:rPr lang="cs-CZ" sz="2000" b="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KA 02 Tvorba a realizace inovačních kurzů pro sestry DP a neformální pečovatele s důrazem na zvýšení kompetencí, rozvoj oboru, zavádění nových technologií a </a:t>
            </a:r>
            <a:r>
              <a:rPr lang="cs-CZ" sz="2000" b="0" i="0" u="none" strike="noStrike" baseline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casemanagementu</a:t>
            </a:r>
            <a:endParaRPr lang="cs-CZ" sz="2000" b="0" i="0" u="none" strike="noStrike" baseline="0" dirty="0">
              <a:solidFill>
                <a:schemeClr val="accent2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cs-CZ" sz="2000" b="0" i="0" u="none" strike="noStrike" baseline="0" dirty="0">
              <a:solidFill>
                <a:schemeClr val="accent2">
                  <a:lumMod val="60000"/>
                  <a:lumOff val="40000"/>
                </a:schemeClr>
              </a:solidFill>
              <a:latin typeface="Cambria" panose="02040503050406030204" pitchFamily="18" charset="0"/>
            </a:endParaRPr>
          </a:p>
          <a:p>
            <a:r>
              <a:rPr lang="cs-CZ" sz="1800" b="1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Kurz zaměřený na naplnění zvláštní odborné způsobilosti v souvislosti s navýšením kompetencí a poskytování zdravotní péče ve vlastním sociálním prostředí pacienta </a:t>
            </a:r>
          </a:p>
          <a:p>
            <a:r>
              <a:rPr lang="cs-CZ" dirty="0">
                <a:solidFill>
                  <a:srgbClr val="0808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Zde projekt nabízí modulovou výuku – jednodenní kurzy. Celkem předpokládáme 9 modulů.</a:t>
            </a:r>
          </a:p>
          <a:p>
            <a:r>
              <a:rPr lang="cs-CZ" sz="180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Probíhají modul: Rány a Dekubity, </a:t>
            </a:r>
            <a:r>
              <a:rPr lang="cs-CZ" sz="1800" i="0" u="none" strike="noStrike" baseline="0" dirty="0" err="1">
                <a:solidFill>
                  <a:srgbClr val="0808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Stomie</a:t>
            </a:r>
            <a:r>
              <a:rPr lang="cs-CZ" sz="180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Ošetřovatelské problémy. </a:t>
            </a:r>
            <a:r>
              <a:rPr lang="cs-CZ" sz="130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Zde se zapojilo cca 60 účastníků vzdělávání.</a:t>
            </a:r>
          </a:p>
          <a:p>
            <a:r>
              <a:rPr lang="cs-CZ" dirty="0">
                <a:solidFill>
                  <a:srgbClr val="0808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Dalších 6 modulů se připravuje na zahájení od září. </a:t>
            </a:r>
          </a:p>
          <a:p>
            <a:endParaRPr lang="cs-CZ" sz="1800" i="0" u="none" strike="noStrike" baseline="0" dirty="0">
              <a:solidFill>
                <a:srgbClr val="080808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233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5BF2E3-EAF4-1637-8AD2-C98D90DF5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cs-CZ" sz="3600" b="0" i="0" u="none" strike="noStrike" baseline="0" dirty="0">
                <a:solidFill>
                  <a:schemeClr val="accent5"/>
                </a:solidFill>
              </a:rPr>
              <a:t>Klíčové aktivity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BC42B4-2E5C-E634-8E24-34AE741A1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solidFill>
                  <a:srgbClr val="080808"/>
                </a:solidFill>
                <a:latin typeface="Calibri" panose="020F0502020204030204" pitchFamily="34" charset="0"/>
              </a:rPr>
              <a:t>Kurz Základy digitální zdravotní péče</a:t>
            </a:r>
          </a:p>
          <a:p>
            <a:pPr marL="0" indent="0">
              <a:buNone/>
            </a:pPr>
            <a:endParaRPr lang="cs-CZ" b="1" dirty="0">
              <a:solidFill>
                <a:srgbClr val="080808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080808"/>
                </a:solidFill>
                <a:latin typeface="Calibri" panose="020F0502020204030204" pitchFamily="34" charset="0"/>
              </a:rPr>
              <a:t>Kurz má celkem 32 hodin z toho 8 hodin e-learning a dva dny prezenční výuky. Kurz bude zakončen testem nebo jinou formou zkoušky. </a:t>
            </a:r>
            <a:r>
              <a:rPr lang="cs-CZ" sz="13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Vzdělávání v tomto kurzu započalo v březnu a absolvovalo jej zatím 110 účastníků. Třetí vlna tohoto kurzu proběhne v září 2025. </a:t>
            </a:r>
          </a:p>
          <a:p>
            <a:pPr marL="0" indent="0">
              <a:buNone/>
            </a:pPr>
            <a:endParaRPr lang="cs-CZ" sz="1300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80808"/>
                </a:solidFill>
                <a:latin typeface="Calibri" panose="020F0502020204030204" pitchFamily="34" charset="0"/>
              </a:rPr>
              <a:t>Kurz </a:t>
            </a:r>
            <a:r>
              <a:rPr lang="cs-CZ" b="1" dirty="0" err="1">
                <a:solidFill>
                  <a:srgbClr val="080808"/>
                </a:solidFill>
                <a:latin typeface="Calibri" panose="020F0502020204030204" pitchFamily="34" charset="0"/>
              </a:rPr>
              <a:t>casemanagementu</a:t>
            </a:r>
            <a:r>
              <a:rPr lang="cs-CZ" b="1" dirty="0">
                <a:solidFill>
                  <a:srgbClr val="080808"/>
                </a:solidFill>
                <a:latin typeface="Calibri" panose="020F0502020204030204" pitchFamily="34" charset="0"/>
              </a:rPr>
              <a:t> a měkkých technik</a:t>
            </a:r>
          </a:p>
          <a:p>
            <a:pPr marL="0" indent="0">
              <a:buNone/>
            </a:pPr>
            <a:endParaRPr lang="cs-CZ" b="1" dirty="0">
              <a:solidFill>
                <a:srgbClr val="080808"/>
              </a:solidFill>
              <a:latin typeface="Calibri" panose="020F0502020204030204" pitchFamily="34" charset="0"/>
            </a:endParaRPr>
          </a:p>
          <a:p>
            <a:r>
              <a:rPr lang="cs-CZ" dirty="0">
                <a:solidFill>
                  <a:srgbClr val="080808"/>
                </a:solidFill>
                <a:latin typeface="Calibri" panose="020F0502020204030204" pitchFamily="34" charset="0"/>
              </a:rPr>
              <a:t>Kurz se připravuje a bude začínat e-learningem 15.8.2025. </a:t>
            </a:r>
          </a:p>
          <a:p>
            <a:r>
              <a:rPr lang="cs-CZ" dirty="0">
                <a:solidFill>
                  <a:srgbClr val="080808"/>
                </a:solidFill>
                <a:latin typeface="Calibri" panose="020F0502020204030204" pitchFamily="34" charset="0"/>
              </a:rPr>
              <a:t>32 hodin výuky kombinované výuky + závěrečný test.</a:t>
            </a:r>
          </a:p>
          <a:p>
            <a:pPr marL="0" indent="0">
              <a:buNone/>
            </a:pPr>
            <a:endParaRPr lang="cs-CZ" b="1" dirty="0">
              <a:solidFill>
                <a:srgbClr val="080808"/>
              </a:solidFill>
              <a:latin typeface="Calibri" panose="020F050202020403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4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D306E0-48F0-2313-9FE4-0360211D0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267"/>
          </a:xfrm>
        </p:spPr>
        <p:txBody>
          <a:bodyPr/>
          <a:lstStyle/>
          <a:p>
            <a:r>
              <a:rPr lang="cs-CZ" sz="3600" b="0" i="0" u="none" strike="noStrike" baseline="0" dirty="0">
                <a:solidFill>
                  <a:schemeClr val="accent5"/>
                </a:solidFill>
              </a:rPr>
              <a:t>Klíčové aktivity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4D1563-4771-D239-D880-A1B1046DD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4733"/>
            <a:ext cx="8596668" cy="5012267"/>
          </a:xfrm>
        </p:spPr>
        <p:txBody>
          <a:bodyPr>
            <a:normAutofit lnSpcReduction="10000"/>
          </a:bodyPr>
          <a:lstStyle/>
          <a:p>
            <a:r>
              <a:rPr lang="cs-CZ" sz="1800" b="1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 03 Pilotní ověření a implementace nástrojů hodnocení kvality domácí péče a zajištění komplexní péče o pacienta s využitím technologií a </a:t>
            </a:r>
            <a:r>
              <a:rPr lang="cs-CZ" sz="1800" b="1" i="0" u="none" strike="noStrike" baseline="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casemanagementu</a:t>
            </a:r>
            <a:r>
              <a:rPr lang="cs-CZ" sz="1800" b="1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jako nástroje v poskytování multidisciplinární péče u vybraných poskytovatelů zdravotních služeb </a:t>
            </a:r>
          </a:p>
          <a:p>
            <a:pPr marL="0" indent="0">
              <a:buNone/>
            </a:pPr>
            <a:endParaRPr lang="cs-CZ" sz="1800" b="1" i="0" u="none" strike="noStrike" baseline="0" dirty="0">
              <a:solidFill>
                <a:schemeClr val="accent2">
                  <a:lumMod val="60000"/>
                  <a:lumOff val="4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cs-CZ" sz="1800" i="0" u="none" strike="noStrike" baseline="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Ověřování plánujeme od </a:t>
            </a:r>
            <a:r>
              <a:rPr lang="cs-CZ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1.října a bude trvat dva měsíce ( </a:t>
            </a:r>
            <a:r>
              <a:rPr lang="cs-CZ" sz="13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poskytovatelé budou rozděleni na dvě poloviny (losem) a jedna bude pracovat s technologiemi a druhá bez nich.</a:t>
            </a:r>
            <a:r>
              <a:rPr lang="cs-CZ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cs-CZ" sz="1800" i="0" u="none" strike="noStrike" baseline="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 dvou měsících si skupiny technologie vymění. (</a:t>
            </a:r>
            <a:r>
              <a:rPr lang="cs-CZ" sz="140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použití technologií: </a:t>
            </a:r>
            <a:r>
              <a:rPr lang="cs-CZ" sz="1400" b="1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ZUNI Cloud</a:t>
            </a:r>
            <a:r>
              <a:rPr lang="cs-CZ" sz="140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focení ran- aplikace v mobilu, úložiště na bezpečném místě, přístup přes mobil k lékaři, chytré </a:t>
            </a:r>
            <a:r>
              <a:rPr lang="cs-CZ" sz="1400" b="1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hodinky s gyroskopem </a:t>
            </a:r>
            <a:r>
              <a:rPr lang="cs-CZ" sz="140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pády, fyziologické funkce u pacienta, chytré </a:t>
            </a:r>
            <a:r>
              <a:rPr lang="cs-CZ" sz="1400" b="1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hodinky s SOS tlačítkem</a:t>
            </a:r>
            <a:r>
              <a:rPr lang="cs-CZ" sz="140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– pro sestřičku DP – agresivita pacientů a neformálních pečujících, </a:t>
            </a:r>
            <a:r>
              <a:rPr lang="cs-CZ" sz="1400" b="1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čidlo</a:t>
            </a:r>
            <a:r>
              <a:rPr lang="cs-CZ" sz="1400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do plen – využití k sledování ran, pomoc pro pečující</a:t>
            </a:r>
            <a:r>
              <a:rPr lang="cs-CZ" sz="1800" i="0" u="none" strike="noStrike" baseline="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cs-CZ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Nemocnice </a:t>
            </a:r>
            <a:r>
              <a:rPr lang="cs-CZ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 kraji budou </a:t>
            </a:r>
            <a:r>
              <a:rPr lang="cs-CZ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zapojeny celé 4 měsíce</a:t>
            </a:r>
          </a:p>
          <a:p>
            <a:r>
              <a:rPr lang="cs-CZ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Metodika bude připravena k 1.7.2025, abychom mohli poskytovatele proškolit.</a:t>
            </a:r>
          </a:p>
          <a:p>
            <a:r>
              <a:rPr lang="cs-CZ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Funkce koordinátorů u poskytovatelů PZS/PDP je stěžejní (</a:t>
            </a:r>
            <a:r>
              <a:rPr lang="cs-CZ" sz="140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byly zasmluvněni pro činnost na projektu, taktéž Koordinátoři pro kraj jsou zasmluvněni a úzce spolupracují s koordinátory u poskytovatelů</a:t>
            </a:r>
            <a:r>
              <a:rPr lang="cs-CZ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5727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46AC9-2B40-3191-9B52-DB03BD9DD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E3E518-B3FA-9F4C-AB26-24F83FCC4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267"/>
          </a:xfrm>
        </p:spPr>
        <p:txBody>
          <a:bodyPr/>
          <a:lstStyle/>
          <a:p>
            <a:r>
              <a:rPr lang="cs-CZ" sz="3600" b="0" i="0" u="none" strike="noStrike" baseline="0" dirty="0">
                <a:solidFill>
                  <a:schemeClr val="accent5"/>
                </a:solidFill>
              </a:rPr>
              <a:t>Klíčové aktivity projektu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D15AB3-902D-BC2B-A457-04F0401C6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4733"/>
            <a:ext cx="8596668" cy="5012267"/>
          </a:xfrm>
        </p:spPr>
        <p:txBody>
          <a:bodyPr>
            <a:normAutofit/>
          </a:bodyPr>
          <a:lstStyle/>
          <a:p>
            <a:r>
              <a:rPr lang="cs-CZ" sz="1800" b="1" i="0" u="none" strike="noStrike" baseline="0" dirty="0">
                <a:solidFill>
                  <a:schemeClr val="accent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KA 04 Evaluace </a:t>
            </a:r>
          </a:p>
          <a:p>
            <a:pPr marL="0" indent="0">
              <a:buNone/>
            </a:pPr>
            <a:endParaRPr lang="cs-CZ" dirty="0">
              <a:solidFill>
                <a:schemeClr val="accent2">
                  <a:lumMod val="60000"/>
                  <a:lumOff val="4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cs-CZ" sz="1800" b="0" i="0" u="none" strike="noStrike" baseline="0" dirty="0">
              <a:solidFill>
                <a:schemeClr val="accent2">
                  <a:lumMod val="60000"/>
                  <a:lumOff val="4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cs-CZ" sz="1800" b="0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Do evaluace jsou zapojeni vedle členů projektového týmu zejména PZS a PDP, neformální pečovatelé a pacienti. Evaluace je důležitá součást pilotního ověření nově vytvářených a testovaných nástrojů, aby mohla následovat smysluplná implementace do praxe. </a:t>
            </a:r>
            <a:endParaRPr lang="cs-CZ" dirty="0">
              <a:solidFill>
                <a:srgbClr val="080808"/>
              </a:solidFill>
              <a:latin typeface="Calibri" panose="020F0502020204030204" pitchFamily="34" charset="0"/>
            </a:endParaRPr>
          </a:p>
          <a:p>
            <a:r>
              <a:rPr lang="cs-CZ" b="1" dirty="0">
                <a:solidFill>
                  <a:srgbClr val="080808"/>
                </a:solidFill>
                <a:latin typeface="Calibri" panose="020F0502020204030204" pitchFamily="34" charset="0"/>
              </a:rPr>
              <a:t>Externí evaluace – </a:t>
            </a:r>
            <a:r>
              <a:rPr lang="cs-CZ" sz="13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veřejná zakázka proběhla v lednu – vítěz je ECON-MUNI </a:t>
            </a:r>
          </a:p>
          <a:p>
            <a:endParaRPr lang="cs-CZ" sz="1300" b="1" dirty="0">
              <a:solidFill>
                <a:schemeClr val="accent2">
                  <a:lumMod val="60000"/>
                  <a:lumOff val="40000"/>
                </a:schemeClr>
              </a:solidFill>
              <a:latin typeface="Calibri" panose="020F0502020204030204" pitchFamily="34" charset="0"/>
            </a:endParaRPr>
          </a:p>
          <a:p>
            <a:r>
              <a:rPr lang="cs-CZ" sz="1800" b="1" i="0" u="none" strike="noStrike" baseline="0" dirty="0">
                <a:solidFill>
                  <a:srgbClr val="080808"/>
                </a:solidFill>
                <a:latin typeface="Calibri" panose="020F0502020204030204" pitchFamily="34" charset="0"/>
              </a:rPr>
              <a:t>Interní a externí evaluátoři vzájemně spolupracují a koordinují kroky</a:t>
            </a:r>
          </a:p>
          <a:p>
            <a:endParaRPr lang="cs-CZ" sz="1800" b="1" i="0" u="none" strike="noStrike" baseline="0" dirty="0">
              <a:solidFill>
                <a:srgbClr val="080808"/>
              </a:solidFill>
              <a:latin typeface="Calibri" panose="020F0502020204030204" pitchFamily="34" charset="0"/>
            </a:endParaRPr>
          </a:p>
          <a:p>
            <a:r>
              <a:rPr lang="cs-CZ" b="1" dirty="0" err="1">
                <a:solidFill>
                  <a:srgbClr val="080808"/>
                </a:solidFill>
                <a:latin typeface="Calibri" panose="020F0502020204030204" pitchFamily="34" charset="0"/>
              </a:rPr>
              <a:t>Cost</a:t>
            </a:r>
            <a:r>
              <a:rPr lang="cs-CZ" b="1" dirty="0">
                <a:solidFill>
                  <a:srgbClr val="080808"/>
                </a:solidFill>
                <a:latin typeface="Calibri" panose="020F0502020204030204" pitchFamily="34" charset="0"/>
              </a:rPr>
              <a:t> </a:t>
            </a:r>
            <a:r>
              <a:rPr lang="cs-CZ" b="1" dirty="0" err="1">
                <a:solidFill>
                  <a:srgbClr val="080808"/>
                </a:solidFill>
                <a:latin typeface="Calibri" panose="020F0502020204030204" pitchFamily="34" charset="0"/>
              </a:rPr>
              <a:t>effectiveness</a:t>
            </a:r>
            <a:r>
              <a:rPr lang="cs-CZ" b="1" dirty="0">
                <a:solidFill>
                  <a:srgbClr val="080808"/>
                </a:solidFill>
                <a:latin typeface="Calibri" panose="020F0502020204030204" pitchFamily="34" charset="0"/>
              </a:rPr>
              <a:t> </a:t>
            </a:r>
            <a:r>
              <a:rPr lang="cs-CZ" b="1" dirty="0" err="1">
                <a:solidFill>
                  <a:srgbClr val="080808"/>
                </a:solidFill>
                <a:latin typeface="Calibri" panose="020F0502020204030204" pitchFamily="34" charset="0"/>
              </a:rPr>
              <a:t>Analysis</a:t>
            </a:r>
            <a:r>
              <a:rPr lang="cs-CZ" b="1" dirty="0">
                <a:solidFill>
                  <a:srgbClr val="080808"/>
                </a:solidFill>
                <a:latin typeface="Calibri" panose="020F0502020204030204" pitchFamily="34" charset="0"/>
              </a:rPr>
              <a:t>  </a:t>
            </a:r>
            <a:r>
              <a:rPr lang="cs-CZ" sz="13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anose="020F0502020204030204" pitchFamily="34" charset="0"/>
              </a:rPr>
              <a:t>průběžná zpráva bude zpracována do konce roku 2025</a:t>
            </a:r>
            <a:endParaRPr lang="cs-CZ" sz="13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25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8E0DB0-C0A8-BCD1-0448-4F14E175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Návaznost projektu KOPEC na projekt </a:t>
            </a:r>
            <a:r>
              <a:rPr lang="cs-CZ" sz="3200" b="1" dirty="0" err="1"/>
              <a:t>DoPe</a:t>
            </a:r>
            <a:endParaRPr lang="cs-CZ" sz="3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EB11D0-9578-61EE-23C9-9A58A7F0E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80745"/>
            <a:ext cx="8596668" cy="4660618"/>
          </a:xfrm>
        </p:spPr>
        <p:txBody>
          <a:bodyPr>
            <a:noAutofit/>
          </a:bodyPr>
          <a:lstStyle/>
          <a:p>
            <a:r>
              <a:rPr lang="cs-CZ" sz="2400" dirty="0"/>
              <a:t>Projekt KOPEC navazuje na </a:t>
            </a:r>
            <a:r>
              <a:rPr lang="cs-CZ" sz="2400" dirty="0" err="1"/>
              <a:t>DoPe</a:t>
            </a:r>
            <a:r>
              <a:rPr lang="cs-CZ" sz="2400" dirty="0"/>
              <a:t> v oblasti posilování kvality a dostupnosti domácí péče, včetně zapojení technologií a case managementu</a:t>
            </a:r>
          </a:p>
          <a:p>
            <a:r>
              <a:rPr lang="cs-CZ" sz="2400" dirty="0"/>
              <a:t>V projektu </a:t>
            </a:r>
            <a:r>
              <a:rPr lang="cs-CZ" sz="2400" dirty="0" err="1"/>
              <a:t>DoPe</a:t>
            </a:r>
            <a:r>
              <a:rPr lang="cs-CZ" sz="2400" dirty="0"/>
              <a:t> se počítá se zapojením 32 poskytovatelů z 5 krajů. V projektu KOPEC bude síť rozšířena o dalších 48 poskytovatelů z celé ČR.</a:t>
            </a:r>
          </a:p>
          <a:p>
            <a:r>
              <a:rPr lang="cs-CZ" sz="2400" dirty="0"/>
              <a:t>V obou projektech je zapojen obdobný realizační tým.</a:t>
            </a:r>
          </a:p>
          <a:p>
            <a:r>
              <a:rPr lang="cs-CZ" sz="2400" dirty="0"/>
              <a:t>V projektu </a:t>
            </a:r>
            <a:r>
              <a:rPr lang="cs-CZ" sz="2400" dirty="0" err="1"/>
              <a:t>DoPe</a:t>
            </a:r>
            <a:r>
              <a:rPr lang="cs-CZ" sz="2400" dirty="0"/>
              <a:t> budou pilotně testovány </a:t>
            </a:r>
            <a:r>
              <a:rPr lang="cs-CZ" sz="2400" dirty="0" err="1"/>
              <a:t>asistivní</a:t>
            </a:r>
            <a:r>
              <a:rPr lang="cs-CZ" sz="2400" dirty="0"/>
              <a:t> technologie a </a:t>
            </a:r>
            <a:r>
              <a:rPr lang="cs-CZ" sz="2400" dirty="0" err="1"/>
              <a:t>telemonitoring</a:t>
            </a:r>
            <a:r>
              <a:rPr lang="cs-CZ" sz="2400" dirty="0"/>
              <a:t>. Projekt KOPEC rozšíří tyto technologie do širšího spektra domácí péče.</a:t>
            </a:r>
          </a:p>
        </p:txBody>
      </p:sp>
    </p:spTree>
    <p:extLst>
      <p:ext uri="{BB962C8B-B14F-4D97-AF65-F5344CB8AC3E}">
        <p14:creationId xmlns:p14="http://schemas.microsoft.com/office/powerpoint/2010/main" val="2995496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1CD4D-B9D7-534F-FA44-D63F3F7AD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C08215-1F85-C72C-E311-50F52C300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352" y="1581912"/>
            <a:ext cx="8962931" cy="5093208"/>
          </a:xfrm>
        </p:spPr>
        <p:txBody>
          <a:bodyPr>
            <a:noAutofit/>
          </a:bodyPr>
          <a:lstStyle/>
          <a:p>
            <a:r>
              <a:rPr lang="cs-CZ" sz="2400" b="1" dirty="0"/>
              <a:t>Název</a:t>
            </a:r>
            <a:r>
              <a:rPr lang="cs-CZ" sz="2400" dirty="0"/>
              <a:t>: Komplexní domácí péče</a:t>
            </a:r>
          </a:p>
          <a:p>
            <a:r>
              <a:rPr lang="cs-CZ" sz="2400" b="1" dirty="0"/>
              <a:t>Doba trvání</a:t>
            </a:r>
            <a:r>
              <a:rPr lang="cs-CZ" sz="2400" dirty="0"/>
              <a:t>: 1. července 2025 – 30. června 2029</a:t>
            </a:r>
          </a:p>
          <a:p>
            <a:r>
              <a:rPr lang="cs-CZ" sz="2400" b="1" dirty="0"/>
              <a:t>Realizátor</a:t>
            </a:r>
            <a:r>
              <a:rPr lang="cs-CZ" sz="2400" dirty="0"/>
              <a:t>: Národní centrum ošetřovatelství a nelékařských zdravotnických oborů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	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  <p:pic>
        <p:nvPicPr>
          <p:cNvPr id="4" name="NCONZO_basic_color.pdf" descr="NCONZO_basic_color.pdf">
            <a:extLst>
              <a:ext uri="{FF2B5EF4-FFF2-40B4-BE49-F238E27FC236}">
                <a16:creationId xmlns:a16="http://schemas.microsoft.com/office/drawing/2014/main" id="{B24F960A-7CDC-B58D-80E0-A6998A2D69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6264613"/>
            <a:ext cx="1118809" cy="229186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30C733AE-BAED-E50D-895F-EE3AD9E79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97533"/>
            <a:ext cx="8596668" cy="597524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Přehled projektu KOPEC</a:t>
            </a:r>
          </a:p>
        </p:txBody>
      </p:sp>
    </p:spTree>
    <p:extLst>
      <p:ext uri="{BB962C8B-B14F-4D97-AF65-F5344CB8AC3E}">
        <p14:creationId xmlns:p14="http://schemas.microsoft.com/office/powerpoint/2010/main" val="4042516839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Vlastní 1">
      <a:dk1>
        <a:srgbClr val="000000"/>
      </a:dk1>
      <a:lt1>
        <a:sysClr val="window" lastClr="FFFFFF"/>
      </a:lt1>
      <a:dk2>
        <a:srgbClr val="2C3C43"/>
      </a:dk2>
      <a:lt2>
        <a:srgbClr val="EBEBEB"/>
      </a:lt2>
      <a:accent1>
        <a:srgbClr val="69BFAC"/>
      </a:accent1>
      <a:accent2>
        <a:srgbClr val="0B3F6B"/>
      </a:accent2>
      <a:accent3>
        <a:srgbClr val="000000"/>
      </a:accent3>
      <a:accent4>
        <a:srgbClr val="FFFFFF"/>
      </a:accent4>
      <a:accent5>
        <a:srgbClr val="69BFAC"/>
      </a:accent5>
      <a:accent6>
        <a:srgbClr val="0B3F6B"/>
      </a:accent6>
      <a:hlink>
        <a:srgbClr val="69BFAC"/>
      </a:hlink>
      <a:folHlink>
        <a:srgbClr val="69BFAC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26d1ed0-559e-45ae-aaaf-c4bc825e235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5577D308891024DBCC19DA807D9F62C" ma:contentTypeVersion="10" ma:contentTypeDescription="Vytvoří nový dokument" ma:contentTypeScope="" ma:versionID="5f0a643bbe893b77d68458b3184ce856">
  <xsd:schema xmlns:xsd="http://www.w3.org/2001/XMLSchema" xmlns:xs="http://www.w3.org/2001/XMLSchema" xmlns:p="http://schemas.microsoft.com/office/2006/metadata/properties" xmlns:ns3="926d1ed0-559e-45ae-aaaf-c4bc825e2350" targetNamespace="http://schemas.microsoft.com/office/2006/metadata/properties" ma:root="true" ma:fieldsID="a92da4c58c4c4c38bc7bc37fa8ae4d3c" ns3:_="">
    <xsd:import namespace="926d1ed0-559e-45ae-aaaf-c4bc825e2350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6d1ed0-559e-45ae-aaaf-c4bc825e2350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17807A-E150-4C85-ADA6-28718EA46890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926d1ed0-559e-45ae-aaaf-c4bc825e2350"/>
  </ds:schemaRefs>
</ds:datastoreItem>
</file>

<file path=customXml/itemProps2.xml><?xml version="1.0" encoding="utf-8"?>
<ds:datastoreItem xmlns:ds="http://schemas.openxmlformats.org/officeDocument/2006/customXml" ds:itemID="{849C4DD4-BC6F-4E7F-8C45-C45A0923B4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6d1ed0-559e-45ae-aaaf-c4bc825e2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767153-7B92-48F7-8F5A-25CAE78DCA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1178</TotalTime>
  <Words>1049</Words>
  <Application>Microsoft Office PowerPoint</Application>
  <PresentationFormat>Širokoúhlá obrazovka</PresentationFormat>
  <Paragraphs>94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</vt:lpstr>
      <vt:lpstr>Trebuchet MS</vt:lpstr>
      <vt:lpstr>Wingdings</vt:lpstr>
      <vt:lpstr>Wingdings 3</vt:lpstr>
      <vt:lpstr>Fazeta</vt:lpstr>
      <vt:lpstr> Projekt: Domácí péče (DoPe)          Projekt: Komplexní domácí péče (KOPEC)</vt:lpstr>
      <vt:lpstr>O ČEM JE PROJEKT DOPE?</vt:lpstr>
      <vt:lpstr>Klíčové aktivity projektu</vt:lpstr>
      <vt:lpstr>Klíčové aktivity projektu</vt:lpstr>
      <vt:lpstr>Klíčové aktivity projektu</vt:lpstr>
      <vt:lpstr>Klíčové aktivity projektu</vt:lpstr>
      <vt:lpstr>Klíčové aktivity projektu</vt:lpstr>
      <vt:lpstr>Návaznost projektu KOPEC na projekt DoPe</vt:lpstr>
      <vt:lpstr>Přehled projektu KOPEC</vt:lpstr>
      <vt:lpstr>Přehled projektu KOPEC</vt:lpstr>
      <vt:lpstr>Očekávané výsledky projektu KOPEC</vt:lpstr>
      <vt:lpstr>Očekávané výsledky projektu KOPEC</vt:lpstr>
      <vt:lpstr>Přínos švýcarského partnera v projektu KOPEC</vt:lpstr>
      <vt:lpstr>Plánované kroky v projektu KOPEC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 Care Programme</dc:title>
  <dc:creator>Kateřina Veveričíková</dc:creator>
  <cp:lastModifiedBy>Hladíková Lenka, Mgr.</cp:lastModifiedBy>
  <cp:revision>57</cp:revision>
  <dcterms:created xsi:type="dcterms:W3CDTF">2024-10-01T08:31:57Z</dcterms:created>
  <dcterms:modified xsi:type="dcterms:W3CDTF">2025-06-08T17:48:58Z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0x01010075577D308891024DBCC19DA807D9F62C</vt:lpwstr>
  </property>
</Properties>
</file>