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2"/>
  </p:notesMasterIdLst>
  <p:handoutMasterIdLst>
    <p:handoutMasterId r:id="rId13"/>
  </p:handoutMasterIdLst>
  <p:sldIdLst>
    <p:sldId id="1074" r:id="rId3"/>
    <p:sldId id="1134" r:id="rId4"/>
    <p:sldId id="1244" r:id="rId5"/>
    <p:sldId id="1245" r:id="rId6"/>
    <p:sldId id="1242" r:id="rId7"/>
    <p:sldId id="1247" r:id="rId8"/>
    <p:sldId id="1248" r:id="rId9"/>
    <p:sldId id="1225" r:id="rId10"/>
    <p:sldId id="1128" r:id="rId11"/>
  </p:sldIdLst>
  <p:sldSz cx="9144000" cy="6858000" type="screen4x3"/>
  <p:notesSz cx="6799263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 Black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AE7138-5AA3-4728-AA09-DC27604C683A}">
          <p14:sldIdLst>
            <p14:sldId id="1074"/>
            <p14:sldId id="1134"/>
            <p14:sldId id="1244"/>
            <p14:sldId id="1245"/>
            <p14:sldId id="1242"/>
            <p14:sldId id="1247"/>
            <p14:sldId id="1248"/>
            <p14:sldId id="1225"/>
            <p14:sldId id="1128"/>
          </p14:sldIdLst>
        </p14:section>
        <p14:section name="Oddíl bez názvu" id="{4AB83F6C-F435-4D87-8BA6-35CE13EA164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00CC00"/>
    <a:srgbClr val="009900"/>
    <a:srgbClr val="3333CC"/>
    <a:srgbClr val="CCFF99"/>
    <a:srgbClr val="CC9900"/>
    <a:srgbClr val="006600"/>
    <a:srgbClr val="0000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6433" autoAdjust="0"/>
  </p:normalViewPr>
  <p:slideViewPr>
    <p:cSldViewPr>
      <p:cViewPr varScale="1">
        <p:scale>
          <a:sx n="72" d="100"/>
          <a:sy n="72" d="100"/>
        </p:scale>
        <p:origin x="16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54" y="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50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"/>
            <a:ext cx="2946347" cy="496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3" y="6"/>
            <a:ext cx="2946347" cy="496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86EA3E-C683-4988-BCB2-9C6D69EFEB60}" type="datetimeFigureOut">
              <a:rPr lang="cs-CZ"/>
              <a:pPr>
                <a:defRPr/>
              </a:pPr>
              <a:t>08.12.2022</a:t>
            </a:fld>
            <a:endParaRPr lang="cs-CZ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2"/>
            <a:ext cx="5439410" cy="44684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05"/>
            <a:ext cx="2946347" cy="496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3" y="9431605"/>
            <a:ext cx="2946347" cy="496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1D1F85-5F3F-42F3-B991-24DA2B58F36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2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449" y="4807750"/>
            <a:ext cx="6302201" cy="4769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z="2000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264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z="1400" dirty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1pPr>
            <a:lvl2pPr marL="748819" indent="-288007"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2pPr>
            <a:lvl3pPr marL="1152030" indent="-230406"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3pPr>
            <a:lvl4pPr marL="1612842" indent="-230406"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4pPr>
            <a:lvl5pPr marL="2073653" indent="-230406"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5pPr>
            <a:lvl6pPr marL="2534465" indent="-230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6pPr>
            <a:lvl7pPr marL="2995277" indent="-230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7pPr>
            <a:lvl8pPr marL="3456089" indent="-230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8pPr>
            <a:lvl9pPr marL="3916901" indent="-230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 Black" panose="020B0A04020102020204" pitchFamily="34" charset="0"/>
              </a:defRPr>
            </a:lvl9pPr>
          </a:lstStyle>
          <a:p>
            <a:fld id="{7096FB64-C507-4D45-B778-6D6012CEBEB2}" type="slidenum">
              <a:rPr lang="cs-CZ" altLang="cs-CZ" smtClean="0">
                <a:solidFill>
                  <a:schemeClr val="tx1"/>
                </a:solidFill>
              </a:rPr>
              <a:pPr/>
              <a:t>8</a:t>
            </a:fld>
            <a:endParaRPr lang="cs-CZ" alt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9pPr>
          </a:lstStyle>
          <a:p>
            <a:fld id="{5312C464-FF0A-4CC1-B745-A8CC87F41D20}" type="slidenum">
              <a:rPr lang="cs-CZ" altLang="cs-CZ" sz="1200">
                <a:solidFill>
                  <a:schemeClr val="tx1"/>
                </a:solidFill>
              </a:rPr>
              <a:pPr/>
              <a:t>9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5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4462-27FF-4CDF-A83C-21216B0470AF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FD99-B9A5-4EC5-A2ED-A7D060D1F4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94348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833F-B0FE-4CA4-A993-624DF3141553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11B66-B1B5-4915-A044-1EF2529719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22321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A26E-A1A3-4AC5-BA00-B533427D18B1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F8621-6E50-42DA-B5FB-0014B13019D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22950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77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78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59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443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35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25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550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47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F341E-2809-4820-AE97-FA5131CF0986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3E0A0-6EB1-4532-9934-A37FAB9A6A1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25476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406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107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42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B0DF-648F-4435-8DE8-2671582F082F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986F4-3AD6-4E75-A56A-CB0D35E3E1B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86855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4A6DE-92E1-429E-9C2A-6F8B02728B8E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3D33-E703-402A-8230-BE7FD5277D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86368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7B7-97A8-4D3D-815E-7D970C0B074D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020E-B370-4054-A60C-98FD605FDE9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29438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F97EB-1731-4FB0-8FEA-C07864A0845A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A949-E58A-49B8-A7CA-FB3B1BB876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70230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61BD-0E07-47B2-89F7-24C0FD485A99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444F-1963-460E-BFE6-C8928A82F8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92340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16DFB-EEE5-4447-BA42-A6A2A2233D81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D783-BBC5-4D0E-A2A8-F0C249A7CC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59790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D326-9DF5-47AF-BD33-322C605AD5A2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0FED2-D1B6-4693-9515-BDCB209E2E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48727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81F9EC-2AC8-4D59-A445-08C772B98D6D}" type="datetime1">
              <a:rPr lang="cs-CZ" smtClean="0"/>
              <a:t>08.12.2022</a:t>
            </a:fld>
            <a:endParaRPr lang="cs-CZ" dirty="0"/>
          </a:p>
        </p:txBody>
      </p:sp>
      <p:sp>
        <p:nvSpPr>
          <p:cNvPr id="417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01C6EF-1E37-44C0-861F-D8B1453607F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6519-9670-46E4-A12F-C06403288E53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3274C-D6E7-46E0-890D-F76419DD65B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32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48680"/>
            <a:ext cx="4767633" cy="3597441"/>
          </a:xfrm>
          <a:solidFill>
            <a:srgbClr val="009900"/>
          </a:solidFill>
        </p:spPr>
        <p:txBody>
          <a:bodyPr/>
          <a:lstStyle/>
          <a:p>
            <a:pPr algn="r"/>
            <a:br>
              <a:rPr lang="cs-CZ" sz="2700" dirty="0">
                <a:solidFill>
                  <a:schemeClr val="bg1"/>
                </a:solidFill>
              </a:rPr>
            </a:br>
            <a:br>
              <a:rPr lang="cs-CZ" sz="2700" dirty="0">
                <a:solidFill>
                  <a:schemeClr val="bg1"/>
                </a:solidFill>
              </a:rPr>
            </a:br>
            <a:br>
              <a:rPr lang="cs-CZ" sz="2700" dirty="0">
                <a:solidFill>
                  <a:schemeClr val="bg1"/>
                </a:solidFill>
              </a:rPr>
            </a:br>
            <a:br>
              <a:rPr lang="cs-CZ" sz="2700" dirty="0">
                <a:solidFill>
                  <a:schemeClr val="bg1"/>
                </a:solidFill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Projektové záměry </a:t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Domácí péče</a:t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NCO NZO</a:t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na období 2022 -2027  </a:t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08. prosinec 2022</a:t>
            </a:r>
            <a:br>
              <a:rPr lang="cs-CZ" sz="28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br>
              <a:rPr lang="cs-CZ" sz="28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br>
              <a:rPr lang="cs-CZ" sz="3600" dirty="0"/>
            </a:br>
            <a:r>
              <a:rPr lang="cs-CZ" sz="36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endParaRPr lang="cs-CZ" sz="3600" dirty="0">
              <a:latin typeface="Garamond" panose="02020404030301010803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8683" y="4146121"/>
            <a:ext cx="3767813" cy="1155087"/>
          </a:xfrm>
          <a:solidFill>
            <a:schemeClr val="accent2"/>
          </a:solidFill>
        </p:spPr>
        <p:txBody>
          <a:bodyPr/>
          <a:lstStyle/>
          <a:p>
            <a:pPr algn="l" eaLnBrk="1" hangingPunct="1"/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Mgr. Jana Hubová</a:t>
            </a:r>
          </a:p>
          <a:p>
            <a:pPr algn="l" eaLnBrk="1" hangingPunct="1"/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projektová manažerka</a:t>
            </a:r>
          </a:p>
          <a:p>
            <a:pPr algn="l" eaLnBrk="1" hangingPunct="1"/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2054" name="Picture 5" descr="budova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85" y="106638"/>
            <a:ext cx="2081340" cy="402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1" descr="logo_nco 2022">
            <a:extLst>
              <a:ext uri="{FF2B5EF4-FFF2-40B4-BE49-F238E27FC236}">
                <a16:creationId xmlns:a16="http://schemas.microsoft.com/office/drawing/2014/main" id="{E6BFC557-79CC-4E35-9BF2-C381010A6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254" y="4884149"/>
            <a:ext cx="3229746" cy="86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2742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560" y="1554866"/>
            <a:ext cx="6480720" cy="738624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b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Realizace projektu z OPZ +</a:t>
            </a:r>
            <a:br>
              <a:rPr lang="cs-CZ" alt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cs-CZ" altLang="cs-CZ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6315" y="3548362"/>
            <a:ext cx="810776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333CC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6315" y="2533569"/>
            <a:ext cx="5904656" cy="1531059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/>
            <a:endParaRPr lang="cs-CZ" altLang="cs-CZ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l"/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Zvyšování kvality a dostupnosti domácí péče prostřednictvím zavádění nových metod a technologií</a:t>
            </a:r>
            <a:b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cs-CZ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54216" y="2053410"/>
            <a:ext cx="2592288" cy="480159"/>
          </a:xfrm>
          <a:prstGeom prst="rect">
            <a:avLst/>
          </a:prstGeom>
          <a:solidFill>
            <a:srgbClr val="3333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NCO NZO Brno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18212" y="3591420"/>
            <a:ext cx="2664296" cy="473208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Projekt 2023 - 2026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4240858"/>
            <a:ext cx="8134944" cy="228448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Podpora efektivní multidisciplinární péče a rozvoj klíčových kompetencí sester domácí péče, tvorba a pilotní ověření nově zaváděných indikátorů kvality, klasifikačního systému ošetřovatelských problémů, metodiky kategorizace pacienta ve vlastním sociálním prostředí, casemanagementu a využití telenursingu a asistivních technologií. </a:t>
            </a:r>
            <a:endParaRPr lang="cs-CZ" b="1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823"/>
            <a:ext cx="4114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021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560" y="1554866"/>
            <a:ext cx="6480720" cy="738624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Cíle PZ Domácí péče</a:t>
            </a:r>
            <a:endParaRPr lang="cs-CZ" altLang="cs-CZ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6315" y="3548362"/>
            <a:ext cx="810776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333CC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420888"/>
            <a:ext cx="8134944" cy="4104455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Vytvoření a ověření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1 metodiky zavádění telenursingu a case managementu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jako nástroje poskytování efektivní multidisciplinární péče a snížení administrativní zátěže sester DP (zapojení 32 poskytovatelů DP a 4 PZS – lůžková péče)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Vytvoření 1 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Katalogu profesních a měkkých kompetencí sestry v DP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ve vazbě na legislativní úpravu a rozvoj oboru (cca 100 sester DP u cca 32 poskytovatelů DP</a:t>
            </a:r>
          </a:p>
          <a:p>
            <a:pPr marL="0" indent="0">
              <a:buNone/>
            </a:pPr>
            <a:endParaRPr lang="cs-CZ" b="1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823"/>
            <a:ext cx="4114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1044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560" y="1436240"/>
            <a:ext cx="6480720" cy="696616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Cíle PZ Domácí péče</a:t>
            </a:r>
            <a:endParaRPr lang="cs-CZ" altLang="cs-CZ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6315" y="3548362"/>
            <a:ext cx="810776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333CC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204864"/>
            <a:ext cx="8134944" cy="432047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Vytvoření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sady indikátorů kvality domácí péče 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(zapojení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32 poskytovatelů DP 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a 4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PZS – lůžková péče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Vytvoření návrhu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klasifikačního systému ošetřovatelských problémů v DP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(zapojení 32 poskytovatelů DP 4 PZS – lůžková péče)</a:t>
            </a:r>
          </a:p>
          <a:p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Vytvoření a pilotní ověření </a:t>
            </a: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3 nových vzdělávacích programů </a:t>
            </a:r>
            <a:r>
              <a:rPr lang="cs-CZ" sz="2400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k dosažení kompetencí dle katalogu kompetencí ve vazbě na požadavky  Telenursingu a casemanagementu (vzdělávání cca 160 sester v DP)</a:t>
            </a:r>
          </a:p>
          <a:p>
            <a:pPr marL="0" indent="0">
              <a:buNone/>
            </a:pPr>
            <a:endParaRPr lang="cs-CZ" b="1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823"/>
            <a:ext cx="4114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364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4045" y="1554865"/>
            <a:ext cx="6480720" cy="738624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Švýcarský příspěvek</a:t>
            </a:r>
            <a:endParaRPr lang="cs-CZ" altLang="cs-CZ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6315" y="3548362"/>
            <a:ext cx="810776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333CC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54216" y="2053410"/>
            <a:ext cx="2592288" cy="480159"/>
          </a:xfrm>
          <a:prstGeom prst="rect">
            <a:avLst/>
          </a:prstGeom>
          <a:solidFill>
            <a:srgbClr val="3333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NCO NZO Brno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792034"/>
            <a:ext cx="8134944" cy="387732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Probíhá jednání k možnosti zařazení podpory DP s výhledem roku 2025</a:t>
            </a:r>
          </a:p>
          <a:p>
            <a:pPr marL="0" indent="0">
              <a:buNone/>
            </a:pPr>
            <a:endParaRPr lang="cs-CZ" sz="2400" b="1" dirty="0">
              <a:solidFill>
                <a:srgbClr val="0000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Kritéria vytvoření optimální sítě poskytovatelů domácí péče v ČR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Model udržitelného financování </a:t>
            </a:r>
          </a:p>
          <a:p>
            <a:pPr marL="0" indent="0">
              <a:buNone/>
            </a:pPr>
            <a:endParaRPr lang="cs-CZ" sz="2400" b="1" dirty="0">
              <a:solidFill>
                <a:srgbClr val="0000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823"/>
            <a:ext cx="4114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2707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4045" y="1554865"/>
            <a:ext cx="6480720" cy="738624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b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Realizace projektů z OPZ +</a:t>
            </a:r>
            <a:br>
              <a:rPr lang="cs-CZ" alt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cs-CZ" altLang="cs-CZ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6315" y="3548362"/>
            <a:ext cx="810776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333CC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14156" y="2382954"/>
            <a:ext cx="5904656" cy="1334078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cs-CZ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Zvýšení dostupnosti, kapacity, kvality a rozvoje zdravotních služeb prostřednictvím rozvoje personálních zdrojů ve zdravotnictví</a:t>
            </a: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54216" y="2053410"/>
            <a:ext cx="2592288" cy="480159"/>
          </a:xfrm>
          <a:prstGeom prst="rect">
            <a:avLst/>
          </a:prstGeom>
          <a:solidFill>
            <a:srgbClr val="3333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NCO NZO Brno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4216" y="3140968"/>
            <a:ext cx="2628292" cy="461665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Projekt 2023 - 2026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3933056"/>
            <a:ext cx="8134944" cy="2736304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•	Realizace cca 25 certifikovaných kurzů, jejichž absolvováním získává účastník zvláštní odbornou způsobilost pro úzce vymezené zdravotnické činnosti.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•	Podpora cca 1 470 nelékařských zdravotnických pracovníků formou realizace CK.</a:t>
            </a:r>
          </a:p>
          <a:p>
            <a:pPr marL="0" indent="0">
              <a:buNone/>
            </a:pPr>
            <a:endParaRPr lang="cs-CZ" sz="2400" b="1" dirty="0">
              <a:solidFill>
                <a:srgbClr val="0000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823"/>
            <a:ext cx="4114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2403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4045" y="1554865"/>
            <a:ext cx="6480720" cy="738624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 eaLnBrk="1" hangingPunct="1">
              <a:defRPr/>
            </a:pPr>
            <a:b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Realizace projektů z OPZ +</a:t>
            </a:r>
            <a:br>
              <a:rPr lang="cs-CZ" alt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endParaRPr lang="cs-CZ" altLang="cs-CZ" sz="3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6315" y="3548362"/>
            <a:ext cx="810776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333CC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3333CC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cs-CZ" sz="2000" b="1" dirty="0">
              <a:solidFill>
                <a:srgbClr val="C00000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14156" y="2382954"/>
            <a:ext cx="5904656" cy="1334078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cs-CZ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Zvýšení dostupnosti, kapacity, kvality a rozvoje zdravotních služeb prostřednictvím rozvoje personálních zdrojů ve zdravotnictví</a:t>
            </a: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54216" y="2053410"/>
            <a:ext cx="2592288" cy="480159"/>
          </a:xfrm>
          <a:prstGeom prst="rect">
            <a:avLst/>
          </a:prstGeom>
          <a:solidFill>
            <a:srgbClr val="3333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NCO NZO Brno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4216" y="3140968"/>
            <a:ext cx="2628292" cy="461665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Projekt 2023 - 2026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3717032"/>
            <a:ext cx="8424936" cy="295232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•	Realizace cca 18 vzdělávacích programů specializačního vzdělávání, jejichž absolvováním získává absolvent specializovanou způsobilost k výkonu specializovaných činností podle ustanovení vyhlášky č. 55/2011 Sb., o činnostech zdravotnických pracovníků a jiných odborných pracovníků.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00FF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•	Podpora cca 875 nelékařských zdravotnických pracovníků formou realizace SV</a:t>
            </a:r>
          </a:p>
          <a:p>
            <a:pPr marL="0" indent="0">
              <a:buNone/>
            </a:pPr>
            <a:endParaRPr lang="cs-CZ" sz="2400" b="1" dirty="0">
              <a:solidFill>
                <a:srgbClr val="0000FF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0823"/>
            <a:ext cx="41148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7738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7523" y="461219"/>
            <a:ext cx="7416824" cy="1062118"/>
          </a:xfrm>
          <a:solidFill>
            <a:srgbClr val="0099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cs-CZ" alt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 ještě NCO NZO nabízí v oblasti vzdělávání?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00807"/>
            <a:ext cx="7776864" cy="468052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cs-CZ" sz="2200" b="1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>
                <a:solidFill>
                  <a:srgbClr val="000099"/>
                </a:solidFill>
                <a:latin typeface="Garamond" panose="02020404030301010803" pitchFamily="18" charset="0"/>
              </a:rPr>
              <a:t>	</a:t>
            </a:r>
            <a:endParaRPr lang="cs-CZ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28184" y="1202904"/>
            <a:ext cx="2160240" cy="421559"/>
          </a:xfrm>
          <a:prstGeom prst="rect">
            <a:avLst/>
          </a:prstGeom>
          <a:solidFill>
            <a:srgbClr val="3333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cs-CZ" altLang="cs-CZ" sz="2000" b="1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Arial" panose="020B0604020202020204" pitchFamily="34" charset="0"/>
              </a:rPr>
              <a:t>NCO NZO Brno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71113" y="1842644"/>
            <a:ext cx="8393375" cy="4319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Zážitkové relaxační kurzy pro zdravotnické pracovníky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Kurzy integrace psychické a fyzické sebepéče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Kurzy zdravého životního stylu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Kurzy zvýšení fyzické a psychické odolnosti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Podporu při budování týmu psychické podpory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Celoživotní vzdělávání nelékařských zdravotnických pracovníků dle zákona č. 96/2004 Sb.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Kurzy na míru potřeb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b="1" dirty="0">
              <a:solidFill>
                <a:srgbClr val="000099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solidFill>
                  <a:srgbClr val="000099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dirty="0">
              <a:solidFill>
                <a:srgbClr val="0000FF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8473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860032" y="4365104"/>
            <a:ext cx="4032448" cy="720080"/>
          </a:xfrm>
          <a:noFill/>
        </p:spPr>
        <p:txBody>
          <a:bodyPr/>
          <a:lstStyle>
            <a:lvl1pPr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 Black" panose="020B0A04020102020204" pitchFamily="34" charset="0"/>
              </a:defRPr>
            </a:lvl9pPr>
          </a:lstStyle>
          <a:p>
            <a:pPr algn="l" eaLnBrk="1" hangingPunct="1"/>
            <a:r>
              <a:rPr lang="cs-CZ" altLang="cs-CZ" sz="2800" dirty="0">
                <a:solidFill>
                  <a:srgbClr val="3333CC"/>
                </a:solidFill>
                <a:latin typeface="Garamond" panose="02020404030301010803" pitchFamily="18" charset="0"/>
              </a:rPr>
              <a:t>Děkuji za pozornost</a:t>
            </a:r>
          </a:p>
        </p:txBody>
      </p:sp>
      <p:pic>
        <p:nvPicPr>
          <p:cNvPr id="33795" name="Picture 5" descr="S:\Databáze obrázků NCONZO\EXTERIER_NCO 2009_06_13\IMG_24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350"/>
            <a:ext cx="42545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54611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17954</TotalTime>
  <Words>472</Words>
  <Application>Microsoft Office PowerPoint</Application>
  <PresentationFormat>Předvádění na obrazovce (4:3)</PresentationFormat>
  <Paragraphs>62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Garamond</vt:lpstr>
      <vt:lpstr>Times New Roman</vt:lpstr>
      <vt:lpstr>Výchozí návrh</vt:lpstr>
      <vt:lpstr>Vlastní návrh</vt:lpstr>
      <vt:lpstr>    Projektové záměry  Domácí péče NCO NZO na období 2022 -2027    08. prosinec 2022    </vt:lpstr>
      <vt:lpstr> Realizace projektu z OPZ + </vt:lpstr>
      <vt:lpstr>Cíle PZ Domácí péče</vt:lpstr>
      <vt:lpstr>Cíle PZ Domácí péče</vt:lpstr>
      <vt:lpstr>Švýcarský příspěvek</vt:lpstr>
      <vt:lpstr> Realizace projektů z OPZ + </vt:lpstr>
      <vt:lpstr> Realizace projektů z OPZ + </vt:lpstr>
      <vt:lpstr>Co ještě NCO NZO nabízí v oblasti vzdělávání?</vt:lpstr>
      <vt:lpstr>Prezentace aplikace PowerPoint</vt:lpstr>
    </vt:vector>
  </TitlesOfParts>
  <Company>NCO NZO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 Mikulkova</dc:creator>
  <cp:lastModifiedBy>Hladíková Lenka, Mgr.</cp:lastModifiedBy>
  <cp:revision>1890</cp:revision>
  <cp:lastPrinted>2018-10-25T07:28:42Z</cp:lastPrinted>
  <dcterms:created xsi:type="dcterms:W3CDTF">2009-11-09T12:58:46Z</dcterms:created>
  <dcterms:modified xsi:type="dcterms:W3CDTF">2022-12-08T08:20:30Z</dcterms:modified>
</cp:coreProperties>
</file>