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303" r:id="rId4"/>
    <p:sldId id="291" r:id="rId5"/>
    <p:sldId id="290" r:id="rId6"/>
    <p:sldId id="300" r:id="rId7"/>
    <p:sldId id="293" r:id="rId8"/>
    <p:sldId id="294" r:id="rId9"/>
    <p:sldId id="266" r:id="rId10"/>
    <p:sldId id="295" r:id="rId11"/>
    <p:sldId id="301" r:id="rId12"/>
    <p:sldId id="296" r:id="rId13"/>
    <p:sldId id="297" r:id="rId14"/>
    <p:sldId id="298" r:id="rId15"/>
    <p:sldId id="299" r:id="rId16"/>
    <p:sldId id="302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a datum</a:t>
            </a:r>
          </a:p>
        </p:txBody>
      </p:sp>
      <p:sp>
        <p:nvSpPr>
          <p:cNvPr id="1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Název prezentace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ázek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Název snímku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snímku</a:t>
            </a:r>
          </a:p>
        </p:txBody>
      </p:sp>
      <p:sp>
        <p:nvSpPr>
          <p:cNvPr id="61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6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Název oddílu</a:t>
            </a:r>
          </a:p>
        </p:txBody>
      </p:sp>
      <p:sp>
        <p:nvSpPr>
          <p:cNvPr id="7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8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snímku</a:t>
            </a:r>
          </a:p>
        </p:txBody>
      </p:sp>
      <p:sp>
        <p:nvSpPr>
          <p:cNvPr id="8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Název programu</a:t>
            </a:r>
          </a:p>
        </p:txBody>
      </p:sp>
      <p:sp>
        <p:nvSpPr>
          <p:cNvPr id="89" name="Program – podtitu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Program – podtitul</a:t>
            </a:r>
          </a:p>
        </p:txBody>
      </p:sp>
      <p:sp>
        <p:nvSpPr>
          <p:cNvPr id="90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Body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Více o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Více o faktu</a:t>
            </a:r>
          </a:p>
        </p:txBody>
      </p:sp>
      <p:sp>
        <p:nvSpPr>
          <p:cNvPr id="10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Zdroj</a:t>
            </a:r>
          </a:p>
        </p:txBody>
      </p:sp>
      <p:sp>
        <p:nvSpPr>
          <p:cNvPr id="116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ázek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Obrázek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Obrázek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Název snímku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NCONZO_text_color.pdf" descr="NCONZO_text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866" y="1287546"/>
            <a:ext cx="9468268" cy="877686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Název prezentace, který může…"/>
          <p:cNvSpPr txBox="1"/>
          <p:nvPr/>
        </p:nvSpPr>
        <p:spPr>
          <a:xfrm>
            <a:off x="4532050" y="4293196"/>
            <a:ext cx="15263474" cy="3872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dirty="0"/>
              <a:t>Plnění implementačního plánu ke koncepci Domácí péče</a:t>
            </a:r>
          </a:p>
          <a:p>
            <a:pPr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dirty="0"/>
          </a:p>
          <a:p>
            <a:pPr algn="r"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2000" dirty="0"/>
              <a:t>Jana Nekudová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1897500"/>
            <a:ext cx="21779963" cy="4180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Dokončení Akčního plánu na léta 2025 až 2030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Jakmile bude návrh AP finalizován, bude odeslán do pracovní skupiny DP k připomínkování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Po vypořádání připomínek bude AP předložen MZ ČR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38857312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2551526"/>
            <a:ext cx="21779963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7500" dirty="0">
                <a:solidFill>
                  <a:srgbClr val="69BFAC"/>
                </a:solidFill>
                <a:latin typeface="DINPro-Bold"/>
              </a:rPr>
              <a:t>Projektové záměry k domácí péči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2094870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1589724"/>
            <a:ext cx="21779963" cy="4796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Projektové záměry zaměřené na domácí péči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NCO NZO ve spolupráci s MZ ČR připravuje dva projekty cílené na podporu Domácí péče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Další projektové záměry nejsou cílené přímo na DP, nicméně jejich realizace může mít na poskytování DP vliv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34861952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295259" y="903952"/>
            <a:ext cx="21779963" cy="10413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Projekt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Zaměřuje se na tvorbu a pilotní ověření systémového řešení zvyšování kvality a dostupnosti domácí péče. Je plánován jako dvouletý.</a:t>
            </a: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Obsahuje 4 klíčové aktivity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Vytvoření  nástrojů hodnocení kvality domácí péče a zajištění komplexní péče o pacienta s využitím technologií a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casemanagementu</a:t>
            </a: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Tvorba a realizace  inovačních kurzů pro sestry DP a neformální pečovatele s důrazem na zvýšení kompetencí, rozvoj oboru, zavádění nových technologií a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casemanagementu</a:t>
            </a: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Zavádění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telenursingu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a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casemanagementu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jako nástroje v poskytování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multidisplinární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péče 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Evaluace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Projekt by měl rozpracovat všechny uvedené aktivity a jejich pokračování by mělo pokračovat v rámci dalšího projektu</a:t>
            </a:r>
          </a:p>
        </p:txBody>
      </p:sp>
    </p:spTree>
    <p:extLst>
      <p:ext uri="{BB962C8B-B14F-4D97-AF65-F5344CB8AC3E}">
        <p14:creationId xmlns:p14="http://schemas.microsoft.com/office/powerpoint/2010/main" val="40831414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1281948"/>
            <a:ext cx="21779963" cy="541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Na projekt Domácí péče by měl navazovat projekt hrazený ze Švýcarských fondů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Projekt by měl být zaměřen na 3 základní aktivity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Vytvoření referenční sítě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Aktivity cílené na multidisciplinární tým poskytující péči ve vlastním sociálním prostředí pacienta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Aktivity cílené na příjemce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351567309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666396"/>
            <a:ext cx="21779963" cy="6642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Aktivity v rámci projektu hrazeného ze Švýcarských fondů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Zavedení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casemanagementu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v rámci řízení služeb DP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Nastavení udržitelného systému poskytování domácí péče a sociálních služeb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Efektivní plánování a financování personálních kapacit z pohledu zadavatelů služeb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Zavedení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asistivních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technologií do DP a rozvoj využívání telemedicíny v DP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Podpora komunikace s poskytovateli DP s lékaři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Sledování kvality poskytovaných služeb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104151813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358620"/>
            <a:ext cx="21779963" cy="7258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Projekty nebo projektové záměry s možností využití v domácí péči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NCO NZO již realizuje projekt Zvýšení dostupnosti, kapacity, kvality a rozvoje zdravotních služeb prostřednictvím rozvoje personálních zdrojů ve zdravotnictví, registrační číslo CZ.03.02.02/00/22_045/0001170. V projektu jsou mimo specializačního vzdělávání realizovány </a:t>
            </a:r>
            <a:r>
              <a:rPr lang="cs-CZ" sz="4000">
                <a:solidFill>
                  <a:srgbClr val="0B3F6B"/>
                </a:solidFill>
                <a:latin typeface="DINPro-Bold"/>
              </a:rPr>
              <a:t>také CK.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Jejich absolvování poskytuje absolventům zvláštní odbornou způsobilost a může ovlivnit kvalitu poskytované péče.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Další projektové záměry jako Odolnost a Doporučené postupy jsou v této chvíli v přípravě k podání žádosti a jejich aktivity mohou být rovně využity v rámci Domácí péče.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16430577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049052"/>
            <a:ext cx="21779963" cy="1495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1 Posílení role sester v Domácí péči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1.1.1 Vytvoření koncepce úhrad segmentu DP a její ukotvení úpravou zákona č. 48/1997 Sb., o veřejném zdravotním pojištění a jeho prováděcích právních předpisů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Byla provedena analýza současného systému hrazené péče a návrh na kategorizaci ošetřovatelské péče ve vlastním sociálním prostředí pacienta, tzn. byly splněny aktivity 2 a 3. Aktivity 4 a 5- 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Návrh koncepce úprav prostřednictvím DRG – DP včetně jeho SW realizace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 Návrh úpravy právních a prováděcích předpisů a metodik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- a se budou posouvat do AP na další období hlavně v souvislosti se zpracováním v rámci projektu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1.2.1 Revize vzdělávacích programů specializačního vzdělávání směřující k posílení znalostí domácí péče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Byla provedena revize VP SV Domácí péče a hospicová péče, byla tedy splněna aktivita 2 a v průběhu roku 2024 případně dalším období nutno doplnit aktivity 3 a 4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Příprava a realizace připomínkového řízení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Schvalovací proces Ministerstva zdravotnictví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518371"/>
            <a:ext cx="21779963" cy="11875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1.2.2 Nastavení obsahu celoživotního vzdělávání v domácí péči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Byly splněny aktivity 2 a 3, tedy byla provedena analýza aktuálního stavu možností vzdělávání v DP a zjištěny aktuální vzdělávací potřeby. Byl definován seznam certifikovaných kurzů vhodných pro sestry Domácí péče. Aktivity 4 a 5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Definování kompetencí zdravotnických pracovníků poskytujících domácí péči a nastavení kompetenčních modelů pro stanovení standardu obsahu přípravy a ověření zvláštní odborné způsobilosti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 Nastavení standardů zvláštní odborné způsobilosti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- nutno realizovat v roce 2024 případně ještě v roce 2025, ideálně v rámci projektu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1.3.1 Posílení role všeobecných sester v domácí péči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U všech aktivit posunout termín plnění do roku 2025 – bude rozpracováno v rámci projektu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6213462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826146"/>
            <a:ext cx="21779963" cy="11259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2 Financování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2.1.1 Vytvoření modelu udržitelného financování domácí péče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V rámci plnění specifického cíle 1.1.1 byla částečně splněna i tato aktivita, kdy byla zmapována stávající síť poskytovatelů Domácí péče. Na další části aktivity č. 2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Zmapování a vyhodnocení stávající sítě poskytovatelů DP, optimalizace sítě poskytovatelů DP s ohledem na demografický vývoj a potřeby pacientů ve vlastním sociálním prostředí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, stejně tak na aktivitě č. 3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Vybudování klasifikačního a nomenklaturního systému umožňujícího standardizaci a optimalizaci systému úhrad ošetřovatelských výkonů DP včetně metodického zázemí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je nutno dále pracovat. Částečně budou tyto aktivity posunuty ještě do dalšího období, hlavně z důvodu částečné úhrady z projektu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6441212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267072" y="458832"/>
            <a:ext cx="21779963" cy="12798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3 Hodnocení kvality poskytované domácí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3.1.1 Zvyšování kvality ošetřovatelské péče včetně sledování indikátorů kvality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Byla splněna aktivita 2  tedy byly revidovány indikátory kvality pro péči ve vlastním sociálním prostředí pacienta a navrženy i nové možnosti indikátorů. Aktivita č. 3 -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Návrh úpravy vyhlášky č. 373/2017 Sb., o programu statistických zpracování na rok 2018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bude pravděpodobně posunuta do dalšího období.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3.2.1 Tvorba a zavedení klasifikačního systému ošetřovatelských problémů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Tato aktivita bude posunuta do dalšího období, protože by se na ní mělo pracovat v rámci projektu.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3.3.1 Vytvoření návrhu doporučených ošetřovatelských postupů v domácí péči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Byla splněna aktivita 2, tedy definování seznamu doporučených ošetřovatelských postupů v domácí péči, aktivity 3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definovaných doporučených ošetřovatelských postupů v DP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, 4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Příprava a realizace připomínkových řízení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 5 –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Schvalovací proces MZ, vydání ve Věstníku MZ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nutno přesunout do akčního plánu na roky 2025 – 2030, protože by měly být plněny v rámci projektu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22320723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2551526"/>
            <a:ext cx="21779963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7500" dirty="0">
                <a:solidFill>
                  <a:srgbClr val="69BFAC"/>
                </a:solidFill>
                <a:latin typeface="DINPro-Bold"/>
              </a:rPr>
              <a:t>Informace k přípravě Akčního plánu na roky 2025 - 2030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8689442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12663" y="1589724"/>
            <a:ext cx="21779963" cy="4796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Akční plán na léta 2025 až 2030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Jeho návrh byl PhDr. Mgr. Michaelou </a:t>
            </a:r>
            <a:r>
              <a:rPr lang="cs-CZ" sz="4000" dirty="0" err="1">
                <a:solidFill>
                  <a:srgbClr val="0B3F6B"/>
                </a:solidFill>
                <a:latin typeface="DINPro-Bold"/>
              </a:rPr>
              <a:t>Hofštetrovou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Knotkovou připraven ve spolupráci s odbornými společnostmi a zástupci pracovních skupin k naplňování strategických cílů AP na roky 2021 – 2024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Jeho první verze byla představena na pracovním jednání 20. 10. 2023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8741557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267072" y="5998804"/>
            <a:ext cx="21779963" cy="1718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  <p:sp>
        <p:nvSpPr>
          <p:cNvPr id="2" name="Nadpis v textu…">
            <a:extLst>
              <a:ext uri="{FF2B5EF4-FFF2-40B4-BE49-F238E27FC236}">
                <a16:creationId xmlns:a16="http://schemas.microsoft.com/office/drawing/2014/main" id="{44ABC2EE-A968-849D-3692-3A422427001C}"/>
              </a:ext>
            </a:extLst>
          </p:cNvPr>
          <p:cNvSpPr txBox="1"/>
          <p:nvPr/>
        </p:nvSpPr>
        <p:spPr>
          <a:xfrm>
            <a:off x="1412663" y="1049052"/>
            <a:ext cx="21779963" cy="9105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AP na léta 2025 až 2030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 Zavedení inovativních procesů v Domácí péči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Strategický cíl se člení na 2 specifické cíle: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Zvýšení efektivity poskytované DP prostřednictvím dalšího posilovaní role sester DP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Implementace nástrojů kontinuálního zvyšování kvality DP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Mezi uvedené cíle bude nutné ještě začlenit specifické cíle a aktivity z AP z let 2021 – 2024, které se nestihly dokončit nebo byly záměrně přesunuty z důvodu financování jejich realizace v rámci projektů.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Po dopracování bude nutné zpracovat přílohy k AP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67756808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463016" y="891125"/>
            <a:ext cx="18937518" cy="9843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r>
              <a:rPr lang="cs-CZ" sz="4400" b="1" dirty="0">
                <a:solidFill>
                  <a:srgbClr val="0B3F6B"/>
                </a:solidFill>
                <a:latin typeface="DINPro-Bold"/>
                <a:sym typeface="DINPro-Regular"/>
              </a:rPr>
              <a:t>Přílohy k Akčnímu plánu 2025 - 2030</a:t>
            </a:r>
          </a:p>
          <a:p>
            <a:pPr algn="l"/>
            <a:endParaRPr lang="cs-CZ" sz="4400" b="1" dirty="0">
              <a:solidFill>
                <a:srgbClr val="0B3F6B"/>
              </a:solidFill>
              <a:latin typeface="DINPro-Bold"/>
              <a:sym typeface="DINPro-Regular"/>
            </a:endParaRPr>
          </a:p>
          <a:p>
            <a:pPr marL="742950" indent="-742950" algn="l">
              <a:buAutoNum type="arabicPeriod"/>
            </a:pPr>
            <a:r>
              <a:rPr lang="cs-CZ" sz="4400" dirty="0">
                <a:solidFill>
                  <a:srgbClr val="0B3F6B"/>
                </a:solidFill>
                <a:latin typeface="DINPro-Bold"/>
              </a:rPr>
              <a:t>Plán aktivit – opatření, aktivita, kritérium splnění – připravila Mgr. Lucie </a:t>
            </a:r>
            <a:r>
              <a:rPr lang="cs-CZ" sz="4400" dirty="0" err="1">
                <a:solidFill>
                  <a:srgbClr val="0B3F6B"/>
                </a:solidFill>
                <a:latin typeface="DINPro-Bold"/>
              </a:rPr>
              <a:t>Jursíková</a:t>
            </a:r>
            <a:r>
              <a:rPr lang="cs-CZ" sz="4400" dirty="0">
                <a:solidFill>
                  <a:srgbClr val="0B3F6B"/>
                </a:solidFill>
                <a:latin typeface="DINPro-Bold"/>
              </a:rPr>
              <a:t> Brožková, bude doplněn o cíle a aktivity ze stávajícího AP</a:t>
            </a:r>
          </a:p>
          <a:p>
            <a:pPr marL="742950" indent="-742950" algn="l">
              <a:buAutoNum type="arabicPeriod"/>
            </a:pPr>
            <a:endParaRPr lang="cs-CZ" sz="4400" dirty="0">
              <a:solidFill>
                <a:srgbClr val="0B3F6B"/>
              </a:solidFill>
              <a:latin typeface="DINPro-Bold"/>
            </a:endParaRPr>
          </a:p>
          <a:p>
            <a:pPr algn="l"/>
            <a:r>
              <a:rPr lang="cs-CZ" sz="4400" dirty="0">
                <a:solidFill>
                  <a:srgbClr val="0B3F6B"/>
                </a:solidFill>
                <a:latin typeface="DINPro-Bold"/>
              </a:rPr>
              <a:t>Ostatní přílohy musí být teprve připraveny</a:t>
            </a:r>
          </a:p>
          <a:p>
            <a:pPr algn="l"/>
            <a:endParaRPr lang="cs-CZ" sz="4400" dirty="0">
              <a:solidFill>
                <a:srgbClr val="0B3F6B"/>
              </a:solidFill>
              <a:latin typeface="DINPro-Bold"/>
            </a:endParaRPr>
          </a:p>
          <a:p>
            <a:pPr marL="514350" indent="-514350" algn="l">
              <a:buAutoNum type="arabicPeriod" startAt="2"/>
            </a:pPr>
            <a:r>
              <a:rPr lang="cs-CZ" sz="4400" dirty="0">
                <a:solidFill>
                  <a:srgbClr val="0B3F6B"/>
                </a:solidFill>
                <a:latin typeface="DINPro-Bold"/>
              </a:rPr>
              <a:t>Registr rizik</a:t>
            </a:r>
          </a:p>
          <a:p>
            <a:pPr marL="514350" indent="-514350" algn="l">
              <a:buAutoNum type="arabicPeriod" startAt="2"/>
            </a:pPr>
            <a:r>
              <a:rPr lang="cs-CZ" sz="4400" dirty="0">
                <a:solidFill>
                  <a:srgbClr val="0B3F6B"/>
                </a:solidFill>
                <a:latin typeface="DINPro-Bold"/>
                <a:sym typeface="DINPro-Regular"/>
              </a:rPr>
              <a:t>Indikáto</a:t>
            </a:r>
            <a:r>
              <a:rPr lang="cs-CZ" sz="4400" dirty="0">
                <a:solidFill>
                  <a:srgbClr val="0B3F6B"/>
                </a:solidFill>
                <a:latin typeface="DINPro-Bold"/>
              </a:rPr>
              <a:t>rová soustava</a:t>
            </a:r>
          </a:p>
          <a:p>
            <a:pPr marL="514350" indent="-514350" algn="l">
              <a:buAutoNum type="arabicPeriod" startAt="2"/>
            </a:pPr>
            <a:r>
              <a:rPr lang="cs-CZ" sz="4400" dirty="0">
                <a:solidFill>
                  <a:srgbClr val="0B3F6B"/>
                </a:solidFill>
                <a:latin typeface="DINPro-Bold"/>
                <a:sym typeface="DINPro-Regular"/>
              </a:rPr>
              <a:t>Komunikační plán</a:t>
            </a:r>
          </a:p>
          <a:p>
            <a:pPr marL="514350" indent="-514350" algn="l">
              <a:buAutoNum type="arabicPeriod" startAt="2"/>
            </a:pPr>
            <a:r>
              <a:rPr lang="cs-CZ" sz="4400" dirty="0">
                <a:solidFill>
                  <a:srgbClr val="0B3F6B"/>
                </a:solidFill>
                <a:latin typeface="DINPro-Bold"/>
              </a:rPr>
              <a:t>Výpočet</a:t>
            </a:r>
          </a:p>
          <a:p>
            <a:pPr marL="514350" indent="-514350" algn="l">
              <a:buAutoNum type="arabicPeriod" startAt="2"/>
            </a:pPr>
            <a:r>
              <a:rPr lang="cs-CZ" sz="4400" dirty="0">
                <a:solidFill>
                  <a:srgbClr val="0B3F6B"/>
                </a:solidFill>
                <a:latin typeface="DINPro-Bold"/>
                <a:sym typeface="DINPro-Regular"/>
              </a:rPr>
              <a:t>Časová osa komunikačních aktiv</a:t>
            </a:r>
            <a:r>
              <a:rPr lang="cs-CZ" sz="4400" dirty="0">
                <a:solidFill>
                  <a:srgbClr val="0B3F6B"/>
                </a:solidFill>
                <a:latin typeface="DINPro-Bold"/>
              </a:rPr>
              <a:t>it</a:t>
            </a:r>
            <a:endParaRPr lang="cs-CZ" sz="4400" dirty="0">
              <a:solidFill>
                <a:srgbClr val="0B3F6B"/>
              </a:solidFill>
              <a:latin typeface="DINPro-Bold"/>
              <a:sym typeface="DINPro-Regular"/>
            </a:endParaRPr>
          </a:p>
          <a:p>
            <a:pPr algn="l"/>
            <a:endParaRPr lang="cs-CZ" sz="3500" dirty="0">
              <a:solidFill>
                <a:srgbClr val="0B3F6B"/>
              </a:solidFill>
              <a:latin typeface="DINPro-Bold"/>
              <a:sym typeface="DINPro-Regular"/>
            </a:endParaRPr>
          </a:p>
          <a:p>
            <a:pPr algn="l"/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4683484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FFFFFF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Pro-Regular"/>
            <a:ea typeface="DINPro-Regular"/>
            <a:cs typeface="DINPro-Regular"/>
            <a:sym typeface="DINPro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Pro-Regular"/>
            <a:ea typeface="DINPro-Regular"/>
            <a:cs typeface="DINPro-Regular"/>
            <a:sym typeface="DINPro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1247</Words>
  <Application>Microsoft Office PowerPoint</Application>
  <PresentationFormat>Vlastní</PresentationFormat>
  <Paragraphs>218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DINPro-Bold</vt:lpstr>
      <vt:lpstr>DINPro-Regular</vt:lpstr>
      <vt:lpstr>Helvetica Neue</vt:lpstr>
      <vt:lpstr>Helvetica Neue Medium</vt:lpstr>
      <vt:lpstr>21_BasicWhite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Staňková</dc:creator>
  <cp:lastModifiedBy>Hladíková Lenka, Mgr.</cp:lastModifiedBy>
  <cp:revision>25</cp:revision>
  <dcterms:modified xsi:type="dcterms:W3CDTF">2024-01-22T06:59:15Z</dcterms:modified>
</cp:coreProperties>
</file>