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9"/>
  </p:notesMasterIdLst>
  <p:handoutMasterIdLst>
    <p:handoutMasterId r:id="rId10"/>
  </p:handoutMasterIdLst>
  <p:sldIdLst>
    <p:sldId id="256" r:id="rId2"/>
    <p:sldId id="327" r:id="rId3"/>
    <p:sldId id="336" r:id="rId4"/>
    <p:sldId id="333" r:id="rId5"/>
    <p:sldId id="337" r:id="rId6"/>
    <p:sldId id="338" r:id="rId7"/>
    <p:sldId id="287" r:id="rId8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B30"/>
    <a:srgbClr val="000000"/>
    <a:srgbClr val="800A29"/>
    <a:srgbClr val="D31145"/>
    <a:srgbClr val="990033"/>
    <a:srgbClr val="FFFFFF"/>
    <a:srgbClr val="EFFB81"/>
    <a:srgbClr val="006600"/>
    <a:srgbClr val="9CC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89910" autoAdjust="0"/>
  </p:normalViewPr>
  <p:slideViewPr>
    <p:cSldViewPr>
      <p:cViewPr varScale="1">
        <p:scale>
          <a:sx n="60" d="100"/>
          <a:sy n="60" d="100"/>
        </p:scale>
        <p:origin x="159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8FA3002-E6B7-4264-BC15-DB7625EDF2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D410C35-6B88-4424-9B05-3EF990B7F7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5A4ED09B-9F53-4B52-9F43-4923488741ED}" type="datetimeFigureOut">
              <a:rPr lang="cs-CZ"/>
              <a:pPr>
                <a:defRPr/>
              </a:pPr>
              <a:t>22.05.2023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8675F8-35FD-49BE-AECC-34B61D9260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32EB457-A2F2-44CC-8496-EB449ECB7D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A5E8016-DD38-4E7B-9FCC-6B58607517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BA2498E3-40D7-4B2E-8D9E-70D98888F1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BE8CC93E-628F-457A-BAE1-84682B82506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2A642AB-BCB4-49FB-A649-1B420C8502D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7" name="Rectangle 5">
            <a:extLst>
              <a:ext uri="{FF2B5EF4-FFF2-40B4-BE49-F238E27FC236}">
                <a16:creationId xmlns:a16="http://schemas.microsoft.com/office/drawing/2014/main" id="{D5DDA73E-4C29-4615-A3CF-0359CB0FCA6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105478" name="Rectangle 6">
            <a:extLst>
              <a:ext uri="{FF2B5EF4-FFF2-40B4-BE49-F238E27FC236}">
                <a16:creationId xmlns:a16="http://schemas.microsoft.com/office/drawing/2014/main" id="{7049293F-24FE-4E03-9C64-0AE1A0CDF4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5479" name="Rectangle 7">
            <a:extLst>
              <a:ext uri="{FF2B5EF4-FFF2-40B4-BE49-F238E27FC236}">
                <a16:creationId xmlns:a16="http://schemas.microsoft.com/office/drawing/2014/main" id="{47545EF7-23F0-494B-AA80-78BD391F76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8BF41D5-FA60-43DE-905F-F348356DAC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3312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72E44DE1-A189-44CB-A37A-24C00F3B1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0" y="1968500"/>
            <a:ext cx="9156700" cy="4889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cs-CZ" altLang="cs-CZ">
              <a:cs typeface="+mn-cs"/>
            </a:endParaRPr>
          </a:p>
        </p:txBody>
      </p:sp>
      <p:pic>
        <p:nvPicPr>
          <p:cNvPr id="5" name="Picture 9" descr="logo_mzcr">
            <a:extLst>
              <a:ext uri="{FF2B5EF4-FFF2-40B4-BE49-F238E27FC236}">
                <a16:creationId xmlns:a16="http://schemas.microsoft.com/office/drawing/2014/main" id="{E8C34234-25BB-4D33-8D29-7A7199DD0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682625"/>
            <a:ext cx="67373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pp_titul_podtisk">
            <a:extLst>
              <a:ext uri="{FF2B5EF4-FFF2-40B4-BE49-F238E27FC236}">
                <a16:creationId xmlns:a16="http://schemas.microsoft.com/office/drawing/2014/main" id="{EE31196F-E342-48A8-92F2-DD34983CA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812800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3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3488" y="2463800"/>
            <a:ext cx="6794500" cy="2189163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3488" y="4857750"/>
            <a:ext cx="6794500" cy="123507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26DB881-1761-4167-BDF1-B037662A9D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220788" y="6245225"/>
            <a:ext cx="1370012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3E1D770-974B-4DFC-96F6-A1505356EE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916238" y="6245225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F97204A-C1F0-4421-A5D2-6100D2D345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DAC5EC0-77E6-4257-8B08-8FE24CE4CCA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2250640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7F87F2-3401-4312-AD93-0FE114AAF0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19D34C-B2BC-4AE8-94FE-890F2E175D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A0DE1A-6A16-401C-94B5-0C041C447B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78A82-EFA8-4C0B-9042-D817353586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8738030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29363" y="0"/>
            <a:ext cx="1698625" cy="612616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33488" y="0"/>
            <a:ext cx="4943475" cy="61261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635E8F-7BE6-40DF-98CC-1F697DF466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5576F2-B647-47B0-863D-7596E4082B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681413-87EF-421F-B08B-177641AAD4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CB23-1F1D-4BF9-BEAE-93D9B0F7A7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2126932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3488" y="0"/>
            <a:ext cx="6794500" cy="105251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488" y="1600200"/>
            <a:ext cx="332105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706938" y="1600200"/>
            <a:ext cx="332105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79C7B1-5EDE-4851-8D85-16687A69C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C7062-79FF-467C-ACCF-134944E210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703A49-C638-45BD-B2D9-2FA7EE3F7E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9AB9D-1DC4-48AE-B2E3-6F7E287404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3224151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F831CD-0FAB-442C-B1BC-19318B213D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3B4723-5801-4693-A7A9-F23859A029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3DA604-2EA6-47A0-8DB9-1FDD1D7530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5F95-D0CE-4500-A64E-515281816B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2910819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EE3975-F5FF-4CFF-8E01-BDA024631A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1CE595-1FF4-43DD-B52B-8C2744122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E1B80C-8E85-41EA-A1A1-6D8F6417CD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0F95F-61A4-4358-BB48-A1B65E6B92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5422061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488" y="1600200"/>
            <a:ext cx="332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06938" y="1600200"/>
            <a:ext cx="332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3B398D-6B04-4A74-B7E7-C1F9394771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FD6641-CAC8-4D0D-B4E3-DBA3ECD0C4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6D5349-ADE7-4501-8816-C9F17EE78A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3022B-929B-4D70-A87E-9FC8FE7123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3426876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3C68F40-E90A-4C64-9B20-8D468428B5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0A5FE3B-DD52-4302-90F6-B1B35E3117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C14725-D31D-4A41-A198-ABB1418776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FA4B9-C4EB-40A7-9033-3B99032441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0609785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AE52A66-3742-45A2-B08F-FC802D4478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F0AE4EC-952D-4A7F-8445-30DAFFE0DE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BB824B0-D525-4F66-A312-57C3ED3D0E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B1FB-FD61-4756-AD31-66ED55FC6A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7910056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7FBD3B7-16A8-4924-ADC4-EBD277BA2A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41FE56D-F055-4136-A66B-D2AF85BA4E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7253F3F-2921-4A57-B326-FCD98165B9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6999B-C004-4019-A3D0-A22B97DD552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4632300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476D90-B54C-469B-8EFC-AEAF32AEAA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2FB552-B2AC-4055-8492-5E72B43D6B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D76D8A-B3B2-45AA-93EC-C8F8CAD889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8D6E4-4DE0-4659-8EF7-2A4B43553D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5182372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028A35-2ACC-4E45-A58B-F16372A8C7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31BAEC-A2A9-4535-9220-4688532309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054470-759F-486E-8E87-D013176DED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39841-04E4-483E-9AAB-F50E71D1DC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7989562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462DD02E-D718-4FAB-BA91-EACB29C87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0"/>
            <a:ext cx="8024813" cy="1079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defRPr/>
            </a:pPr>
            <a:endParaRPr lang="cs-CZ" altLang="cs-CZ" sz="1800">
              <a:solidFill>
                <a:schemeClr val="bg1"/>
              </a:solidFill>
              <a:cs typeface="+mn-cs"/>
            </a:endParaRP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CB58DAD-E486-47F0-A29E-6C57B78A8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33488" y="0"/>
            <a:ext cx="67945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</a:t>
            </a:r>
            <a:r>
              <a:rPr lang="en-US" altLang="cs-CZ"/>
              <a:t> </a:t>
            </a:r>
            <a:br>
              <a:rPr lang="cs-CZ" altLang="cs-CZ"/>
            </a:br>
            <a:r>
              <a:rPr lang="cs-CZ" altLang="cs-CZ"/>
              <a:t>PŘEDLOHY NADPISŮ.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FD556279-987C-4921-AE92-58507A2B3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33488" y="1600200"/>
            <a:ext cx="67945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5876" name="Rectangle 4">
            <a:extLst>
              <a:ext uri="{FF2B5EF4-FFF2-40B4-BE49-F238E27FC236}">
                <a16:creationId xmlns:a16="http://schemas.microsoft.com/office/drawing/2014/main" id="{E9005813-EA6D-41FD-B27E-AE2FA419B5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33488" y="6245225"/>
            <a:ext cx="1371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35877" name="Rectangle 5">
            <a:extLst>
              <a:ext uri="{FF2B5EF4-FFF2-40B4-BE49-F238E27FC236}">
                <a16:creationId xmlns:a16="http://schemas.microsoft.com/office/drawing/2014/main" id="{2B50B7B1-A4F7-49CA-B2D0-9B1CE71CF0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4650" y="6237288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35878" name="Rectangle 6">
            <a:extLst>
              <a:ext uri="{FF2B5EF4-FFF2-40B4-BE49-F238E27FC236}">
                <a16:creationId xmlns:a16="http://schemas.microsoft.com/office/drawing/2014/main" id="{D198BC7B-C47C-4C33-BDEA-753AC056DE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07125" y="6245225"/>
            <a:ext cx="183515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Sans"/>
              </a:defRPr>
            </a:lvl1pPr>
          </a:lstStyle>
          <a:p>
            <a:pPr>
              <a:defRPr/>
            </a:pPr>
            <a:fld id="{8CF90150-468C-4EA9-977C-AE519D2CBC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77CAD4D0-8AD9-407F-BEB3-9989D806E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8063" y="558800"/>
            <a:ext cx="522287" cy="522288"/>
          </a:xfrm>
          <a:prstGeom prst="rect">
            <a:avLst/>
          </a:prstGeom>
          <a:solidFill>
            <a:srgbClr val="D31145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cs-CZ" altLang="cs-CZ">
              <a:cs typeface="+mn-cs"/>
            </a:endParaRPr>
          </a:p>
        </p:txBody>
      </p:sp>
      <p:sp>
        <p:nvSpPr>
          <p:cNvPr id="1033" name="Rectangle 10">
            <a:extLst>
              <a:ext uri="{FF2B5EF4-FFF2-40B4-BE49-F238E27FC236}">
                <a16:creationId xmlns:a16="http://schemas.microsoft.com/office/drawing/2014/main" id="{3E19BEBF-A40B-49E9-8B8E-E5D217645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1713" y="0"/>
            <a:ext cx="522287" cy="5222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cs-CZ" altLang="cs-CZ">
              <a:cs typeface="+mn-cs"/>
            </a:endParaRPr>
          </a:p>
        </p:txBody>
      </p:sp>
      <p:sp>
        <p:nvSpPr>
          <p:cNvPr id="1034" name="Rectangle 11">
            <a:extLst>
              <a:ext uri="{FF2B5EF4-FFF2-40B4-BE49-F238E27FC236}">
                <a16:creationId xmlns:a16="http://schemas.microsoft.com/office/drawing/2014/main" id="{B086A19F-F5F6-4BAC-A62D-135442AA5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088" y="558800"/>
            <a:ext cx="522287" cy="5222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cs-CZ" altLang="cs-CZ">
              <a:cs typeface="+mn-cs"/>
            </a:endParaRPr>
          </a:p>
        </p:txBody>
      </p:sp>
      <p:sp>
        <p:nvSpPr>
          <p:cNvPr id="1035" name="Rectangle 12">
            <a:extLst>
              <a:ext uri="{FF2B5EF4-FFF2-40B4-BE49-F238E27FC236}">
                <a16:creationId xmlns:a16="http://schemas.microsoft.com/office/drawing/2014/main" id="{06B4D6EF-A770-4115-8E02-822FE5680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088" y="0"/>
            <a:ext cx="522287" cy="522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cs-CZ" altLang="cs-CZ">
              <a:cs typeface="+mn-cs"/>
            </a:endParaRPr>
          </a:p>
        </p:txBody>
      </p:sp>
      <p:pic>
        <p:nvPicPr>
          <p:cNvPr id="1036" name="Picture 15" descr="pp_podtisk">
            <a:extLst>
              <a:ext uri="{FF2B5EF4-FFF2-40B4-BE49-F238E27FC236}">
                <a16:creationId xmlns:a16="http://schemas.microsoft.com/office/drawing/2014/main" id="{05D0DB66-D282-40BB-A77D-91E6906AB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8921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199" r:id="rId2"/>
    <p:sldLayoutId id="2147484200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08" r:id="rId11"/>
    <p:sldLayoutId id="2147484209" r:id="rId12"/>
  </p:sldLayoutIdLst>
  <p:transition>
    <p:zoom dir="in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0002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>
          <a:solidFill>
            <a:schemeClr val="tx1"/>
          </a:solidFill>
          <a:latin typeface="+mn-lt"/>
        </a:defRPr>
      </a:lvl2pPr>
      <a:lvl3pPr marL="1150938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A4463B1-A0FE-47BE-B97C-A5A6F48C10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552" y="2607990"/>
            <a:ext cx="7992888" cy="1667594"/>
          </a:xfrm>
        </p:spPr>
        <p:txBody>
          <a:bodyPr/>
          <a:lstStyle/>
          <a:p>
            <a:pPr algn="ctr" eaLnBrk="1" hangingPunct="1"/>
            <a:r>
              <a:rPr lang="cs-CZ" altLang="cs-CZ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Plnění Akčního plánu Koncepce ošetřovatelství do roku 2030</a:t>
            </a:r>
            <a:br>
              <a:rPr lang="cs-CZ" altLang="cs-CZ" sz="2400" dirty="0"/>
            </a:br>
            <a:br>
              <a:rPr lang="cs-CZ" altLang="cs-CZ" sz="3600" dirty="0"/>
            </a:br>
            <a:r>
              <a:rPr lang="cs-CZ" altLang="cs-CZ" sz="2400" dirty="0">
                <a:solidFill>
                  <a:schemeClr val="accent4">
                    <a:lumMod val="25000"/>
                    <a:lumOff val="75000"/>
                  </a:schemeClr>
                </a:solidFill>
              </a:rPr>
              <a:t>Pracovní skupina specifického cíle 1.2</a:t>
            </a:r>
            <a:br>
              <a:rPr lang="cs-CZ" altLang="cs-CZ" sz="3600" dirty="0"/>
            </a:br>
            <a:endParaRPr lang="cs-CZ" altLang="cs-CZ" sz="2400" dirty="0">
              <a:solidFill>
                <a:srgbClr val="FF0000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3A63494-2D82-4705-A8D2-FF9B4905F99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74750" y="4437112"/>
            <a:ext cx="6794500" cy="1224136"/>
          </a:xfrm>
        </p:spPr>
        <p:txBody>
          <a:bodyPr/>
          <a:lstStyle/>
          <a:p>
            <a:pPr algn="ctr" eaLnBrk="1" hangingPunct="1"/>
            <a:r>
              <a:rPr lang="cs-CZ" altLang="cs-CZ" sz="3600" b="1" dirty="0"/>
              <a:t>Profesní rozvoj sester </a:t>
            </a:r>
            <a:br>
              <a:rPr lang="cs-CZ" altLang="cs-CZ" sz="3600" b="1" dirty="0"/>
            </a:br>
            <a:r>
              <a:rPr lang="cs-CZ" altLang="cs-CZ" sz="3600" b="1" dirty="0"/>
              <a:t>v jednotlivých oblastech</a:t>
            </a:r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PRACOVNÍ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99592" y="1916832"/>
            <a:ext cx="2520280" cy="4209331"/>
          </a:xfrm>
        </p:spPr>
        <p:txBody>
          <a:bodyPr/>
          <a:lstStyle/>
          <a:p>
            <a:r>
              <a:rPr lang="cs-CZ" sz="2000" dirty="0">
                <a:solidFill>
                  <a:srgbClr val="FFC000"/>
                </a:solidFill>
              </a:rPr>
              <a:t>předsedkyně</a:t>
            </a:r>
          </a:p>
          <a:p>
            <a:endParaRPr lang="cs-CZ" sz="2000" dirty="0">
              <a:solidFill>
                <a:srgbClr val="FFC000"/>
              </a:solidFill>
            </a:endParaRPr>
          </a:p>
          <a:p>
            <a:r>
              <a:rPr lang="cs-CZ" sz="2000" dirty="0">
                <a:solidFill>
                  <a:srgbClr val="FFC000"/>
                </a:solidFill>
              </a:rPr>
              <a:t>místopředsedkyně</a:t>
            </a:r>
          </a:p>
          <a:p>
            <a:endParaRPr lang="cs-CZ" sz="2000" dirty="0">
              <a:solidFill>
                <a:srgbClr val="FFC000"/>
              </a:solidFill>
            </a:endParaRPr>
          </a:p>
          <a:p>
            <a:r>
              <a:rPr lang="cs-CZ" sz="2000" dirty="0">
                <a:solidFill>
                  <a:srgbClr val="FFC000"/>
                </a:solidFill>
              </a:rPr>
              <a:t>tajemník</a:t>
            </a:r>
          </a:p>
          <a:p>
            <a:endParaRPr lang="cs-CZ" sz="2000" dirty="0">
              <a:solidFill>
                <a:srgbClr val="FFC000"/>
              </a:solidFill>
            </a:endParaRPr>
          </a:p>
          <a:p>
            <a:r>
              <a:rPr lang="cs-CZ" sz="2000" dirty="0">
                <a:solidFill>
                  <a:srgbClr val="FFC000"/>
                </a:solidFill>
              </a:rPr>
              <a:t>členové</a:t>
            </a:r>
          </a:p>
          <a:p>
            <a:endParaRPr lang="cs-CZ" sz="2000" dirty="0">
              <a:solidFill>
                <a:srgbClr val="FFC000"/>
              </a:solidFill>
            </a:endParaRPr>
          </a:p>
          <a:p>
            <a:endParaRPr lang="cs-CZ" sz="2000" dirty="0">
              <a:solidFill>
                <a:srgbClr val="FFC000"/>
              </a:solidFill>
            </a:endParaRPr>
          </a:p>
          <a:p>
            <a:endParaRPr lang="cs-CZ" sz="2000" dirty="0">
              <a:solidFill>
                <a:srgbClr val="FFC000"/>
              </a:solidFill>
            </a:endParaRPr>
          </a:p>
          <a:p>
            <a:r>
              <a:rPr lang="cs-CZ" sz="2000" dirty="0">
                <a:solidFill>
                  <a:srgbClr val="FFC000"/>
                </a:solidFill>
              </a:rPr>
              <a:t>- doplnění členů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19872" y="1916832"/>
            <a:ext cx="5472608" cy="4464496"/>
          </a:xfrm>
        </p:spPr>
        <p:txBody>
          <a:bodyPr/>
          <a:lstStyle/>
          <a:p>
            <a:r>
              <a:rPr lang="cs-CZ" sz="2000" dirty="0">
                <a:solidFill>
                  <a:schemeClr val="accent6"/>
                </a:solidFill>
              </a:rPr>
              <a:t>PhDr., Mgr. Michaela </a:t>
            </a:r>
            <a:r>
              <a:rPr lang="cs-CZ" sz="2000" dirty="0" err="1">
                <a:solidFill>
                  <a:schemeClr val="accent6"/>
                </a:solidFill>
              </a:rPr>
              <a:t>Hofštetrová</a:t>
            </a:r>
            <a:r>
              <a:rPr lang="cs-CZ" sz="2000" dirty="0">
                <a:solidFill>
                  <a:schemeClr val="accent6"/>
                </a:solidFill>
              </a:rPr>
              <a:t> Knotková</a:t>
            </a:r>
          </a:p>
          <a:p>
            <a:endParaRPr lang="cs-CZ" sz="2000" dirty="0">
              <a:solidFill>
                <a:schemeClr val="accent6"/>
              </a:solidFill>
            </a:endParaRPr>
          </a:p>
          <a:p>
            <a:r>
              <a:rPr lang="cs-CZ" sz="2000" dirty="0">
                <a:solidFill>
                  <a:schemeClr val="accent6"/>
                </a:solidFill>
              </a:rPr>
              <a:t>Mgr. Marta </a:t>
            </a:r>
            <a:r>
              <a:rPr lang="cs-CZ" sz="2000" dirty="0" err="1">
                <a:solidFill>
                  <a:schemeClr val="accent6"/>
                </a:solidFill>
              </a:rPr>
              <a:t>Faiereislová</a:t>
            </a:r>
            <a:endParaRPr lang="cs-CZ" sz="2000" dirty="0">
              <a:solidFill>
                <a:schemeClr val="accent6"/>
              </a:solidFill>
            </a:endParaRPr>
          </a:p>
          <a:p>
            <a:endParaRPr lang="cs-CZ" sz="2000" dirty="0">
              <a:solidFill>
                <a:schemeClr val="accent6"/>
              </a:solidFill>
            </a:endParaRPr>
          </a:p>
          <a:p>
            <a:r>
              <a:rPr lang="cs-CZ" sz="2000" dirty="0">
                <a:solidFill>
                  <a:schemeClr val="accent6"/>
                </a:solidFill>
              </a:rPr>
              <a:t>Mgr. Bc. Hana Navrátilová</a:t>
            </a:r>
          </a:p>
          <a:p>
            <a:endParaRPr lang="cs-CZ" sz="2000" dirty="0">
              <a:solidFill>
                <a:schemeClr val="accent6"/>
              </a:solidFill>
            </a:endParaRPr>
          </a:p>
          <a:p>
            <a:r>
              <a:rPr lang="cs-CZ" sz="2000" dirty="0">
                <a:solidFill>
                  <a:schemeClr val="accent6"/>
                </a:solidFill>
              </a:rPr>
              <a:t>Mgr. Alice Strnadová, MBA</a:t>
            </a:r>
          </a:p>
          <a:p>
            <a:r>
              <a:rPr lang="cs-CZ" sz="2000" dirty="0">
                <a:solidFill>
                  <a:schemeClr val="accent6"/>
                </a:solidFill>
              </a:rPr>
              <a:t>Mgr. Jana Heřmanová, Ph.D.</a:t>
            </a:r>
          </a:p>
          <a:p>
            <a:r>
              <a:rPr lang="cs-CZ" sz="2000" dirty="0">
                <a:solidFill>
                  <a:schemeClr val="accent6"/>
                </a:solidFill>
              </a:rPr>
              <a:t>Mgr. Dana Vaňková</a:t>
            </a:r>
          </a:p>
          <a:p>
            <a:r>
              <a:rPr lang="cs-CZ" sz="2000" dirty="0">
                <a:solidFill>
                  <a:schemeClr val="accent6"/>
                </a:solidFill>
              </a:rPr>
              <a:t>Bc. Blanka </a:t>
            </a:r>
            <a:r>
              <a:rPr lang="cs-CZ" sz="2000" dirty="0" err="1">
                <a:solidFill>
                  <a:schemeClr val="accent6"/>
                </a:solidFill>
              </a:rPr>
              <a:t>Radjenovičová</a:t>
            </a:r>
            <a:endParaRPr lang="cs-CZ" sz="2000" dirty="0">
              <a:solidFill>
                <a:schemeClr val="accent6"/>
              </a:solidFill>
            </a:endParaRPr>
          </a:p>
          <a:p>
            <a:r>
              <a:rPr lang="cs-CZ" sz="2000" dirty="0">
                <a:solidFill>
                  <a:schemeClr val="accent6"/>
                </a:solidFill>
              </a:rPr>
              <a:t>PhDr. Hana Svobodová, Ph.D.</a:t>
            </a:r>
          </a:p>
          <a:p>
            <a:r>
              <a:rPr lang="cs-CZ" sz="2000" dirty="0">
                <a:solidFill>
                  <a:schemeClr val="accent6"/>
                </a:solidFill>
              </a:rPr>
              <a:t>Mgr. Samuel Jezný</a:t>
            </a:r>
          </a:p>
        </p:txBody>
      </p:sp>
    </p:spTree>
    <p:extLst>
      <p:ext uri="{BB962C8B-B14F-4D97-AF65-F5344CB8AC3E}">
        <p14:creationId xmlns:p14="http://schemas.microsoft.com/office/powerpoint/2010/main" val="2379255885"/>
      </p:ext>
    </p:extLst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0" dirty="0"/>
              <a:t>Specifický cíl 1.2  </a:t>
            </a:r>
            <a:br>
              <a:rPr lang="cs-CZ" altLang="cs-CZ" sz="2400" b="0" dirty="0"/>
            </a:br>
            <a:r>
              <a:rPr lang="cs-CZ" altLang="cs-CZ" dirty="0"/>
              <a:t>Profesní rozvoj sester v jednotlivých oblastech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600200"/>
            <a:ext cx="7560840" cy="4525963"/>
          </a:xfrm>
        </p:spPr>
        <p:txBody>
          <a:bodyPr/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1.2.1 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Revize vzdělávání sester a dalších členů ošetřovatelského týmu, výstupních znalostí - příprava na výkon povolání.</a:t>
            </a:r>
          </a:p>
          <a:p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1.2.2 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Nastavení celoživotního profesního rozvoje sester a dalších členů ošetřovatelského týmu a na vzdělávání založeného </a:t>
            </a:r>
            <a:br>
              <a:rPr lang="cs-CZ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na důkazech.</a:t>
            </a:r>
          </a:p>
          <a:p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1.2.3 </a:t>
            </a: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Nastavení kariérního růstu.</a:t>
            </a:r>
          </a:p>
        </p:txBody>
      </p:sp>
    </p:spTree>
    <p:extLst>
      <p:ext uri="{BB962C8B-B14F-4D97-AF65-F5344CB8AC3E}">
        <p14:creationId xmlns:p14="http://schemas.microsoft.com/office/powerpoint/2010/main" val="38433217"/>
      </p:ext>
    </p:extLst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7776468" cy="1052513"/>
          </a:xfrm>
        </p:spPr>
        <p:txBody>
          <a:bodyPr/>
          <a:lstStyle/>
          <a:p>
            <a:pPr algn="ctr"/>
            <a:r>
              <a:rPr lang="cs-CZ" altLang="cs-CZ" sz="2800" dirty="0"/>
              <a:t>Aktivita 1.2.1  </a:t>
            </a:r>
            <a:br>
              <a:rPr lang="cs-CZ" altLang="cs-CZ" sz="2400" b="0" dirty="0"/>
            </a:br>
            <a:r>
              <a:rPr lang="cs-CZ" altLang="cs-CZ" dirty="0">
                <a:solidFill>
                  <a:schemeClr val="tx1">
                    <a:lumMod val="25000"/>
                    <a:lumOff val="75000"/>
                  </a:schemeClr>
                </a:solidFill>
              </a:rPr>
              <a:t>doba realizace 10/22-12/23</a:t>
            </a:r>
            <a:endParaRPr lang="cs-CZ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12776"/>
            <a:ext cx="8352928" cy="5112568"/>
          </a:xfrm>
        </p:spPr>
        <p:txBody>
          <a:bodyPr/>
          <a:lstStyle/>
          <a:p>
            <a:r>
              <a:rPr lang="cs-CZ" sz="1800" u="sng" dirty="0">
                <a:solidFill>
                  <a:schemeClr val="accent2">
                    <a:lumMod val="75000"/>
                  </a:schemeClr>
                </a:solidFill>
              </a:rPr>
              <a:t>1.2.1 Revize vzdělávání sester a dalších členů ošetřovatelského týmu, </a:t>
            </a:r>
          </a:p>
          <a:p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         </a:t>
            </a:r>
            <a:r>
              <a:rPr lang="cs-CZ" sz="1800" u="sng" dirty="0">
                <a:solidFill>
                  <a:schemeClr val="accent2">
                    <a:lumMod val="75000"/>
                  </a:schemeClr>
                </a:solidFill>
              </a:rPr>
              <a:t>výstupních znalostí - příprava na výkon povolání.</a:t>
            </a:r>
          </a:p>
          <a:p>
            <a:endParaRPr lang="cs-CZ" u="sng" dirty="0"/>
          </a:p>
          <a:p>
            <a:pPr marL="285750" indent="-285750">
              <a:buFontTx/>
              <a:buChar char="-"/>
            </a:pPr>
            <a:r>
              <a:rPr lang="cs-CZ" b="0" kern="1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Analýza minimálních požadavků na studijní/vzdělávací programy: </a:t>
            </a:r>
          </a:p>
          <a:p>
            <a:r>
              <a:rPr lang="cs-CZ" sz="1800" dirty="0"/>
              <a:t>	</a:t>
            </a:r>
            <a:r>
              <a:rPr lang="cs-CZ" dirty="0">
                <a:solidFill>
                  <a:srgbClr val="FDBB30"/>
                </a:solidFill>
              </a:rPr>
              <a:t>- vydefinovány právní normy:</a:t>
            </a:r>
          </a:p>
          <a:p>
            <a:r>
              <a:rPr lang="cs-CZ" dirty="0">
                <a:solidFill>
                  <a:srgbClr val="FDBB30"/>
                </a:solidFill>
              </a:rPr>
              <a:t>		</a:t>
            </a:r>
            <a:r>
              <a:rPr lang="cs-CZ" sz="1400" dirty="0">
                <a:solidFill>
                  <a:schemeClr val="accent5">
                    <a:lumMod val="50000"/>
                  </a:schemeClr>
                </a:solidFill>
              </a:rPr>
              <a:t>– vyhláška č. 55/2011 Sb. (o činnostech);</a:t>
            </a:r>
          </a:p>
          <a:p>
            <a:r>
              <a:rPr lang="cs-CZ" sz="1400" dirty="0">
                <a:solidFill>
                  <a:schemeClr val="accent5">
                    <a:lumMod val="50000"/>
                  </a:schemeClr>
                </a:solidFill>
              </a:rPr>
              <a:t>		– vyhláška č. 39/2005 Sb. (minimální požadavky na studijní programy);</a:t>
            </a:r>
          </a:p>
          <a:p>
            <a:r>
              <a:rPr lang="cs-CZ" dirty="0">
                <a:solidFill>
                  <a:srgbClr val="FDBB30"/>
                </a:solidFill>
              </a:rPr>
              <a:t>	    a bude probíhat jejich posouzení s RVP (SŠ, VOŠ) a kvalifikačního 	    standardu (VŠ);</a:t>
            </a:r>
          </a:p>
          <a:p>
            <a:r>
              <a:rPr lang="cs-CZ" sz="2000" dirty="0">
                <a:solidFill>
                  <a:srgbClr val="FF0000"/>
                </a:solidFill>
              </a:rPr>
              <a:t>		</a:t>
            </a:r>
            <a:r>
              <a:rPr lang="cs-CZ" sz="1400" dirty="0">
                <a:solidFill>
                  <a:schemeClr val="accent5">
                    <a:lumMod val="50000"/>
                  </a:schemeClr>
                </a:solidFill>
              </a:rPr>
              <a:t>– porovnání kompetencí/nároků na vzdělávací programy VS x specialistek na JIP</a:t>
            </a:r>
          </a:p>
          <a:p>
            <a:r>
              <a:rPr lang="cs-CZ" sz="1400" dirty="0">
                <a:solidFill>
                  <a:schemeClr val="accent5">
                    <a:lumMod val="50000"/>
                  </a:schemeClr>
                </a:solidFill>
              </a:rPr>
              <a:t>		   (posoudit navyšování kompetencí sestrám na standardních jednotkách) </a:t>
            </a:r>
            <a:r>
              <a:rPr lang="cs-CZ" sz="1000" dirty="0" err="1"/>
              <a:t>oš</a:t>
            </a:r>
            <a:r>
              <a:rPr lang="cs-CZ" sz="1000" dirty="0"/>
              <a:t>. </a:t>
            </a:r>
            <a:r>
              <a:rPr lang="cs-CZ" sz="1000" dirty="0" err="1"/>
              <a:t>i.v</a:t>
            </a:r>
            <a:r>
              <a:rPr lang="cs-CZ" sz="1000" dirty="0"/>
              <a:t>. vstupů</a:t>
            </a:r>
            <a:endParaRPr lang="cs-CZ" sz="10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5">
                    <a:lumMod val="50000"/>
                  </a:schemeClr>
                </a:solidFill>
              </a:rPr>
              <a:t>		– příprava materiálů srovnávajících RVP a kompetence dle vyhlášky č. 55/2011 Sb.</a:t>
            </a:r>
            <a:endParaRPr lang="cs-CZ" sz="1400" dirty="0">
              <a:solidFill>
                <a:srgbClr val="FDBB30"/>
              </a:solidFill>
            </a:endParaRPr>
          </a:p>
          <a:p>
            <a:r>
              <a:rPr lang="cs-CZ" dirty="0">
                <a:solidFill>
                  <a:srgbClr val="FDBB30"/>
                </a:solidFill>
              </a:rPr>
              <a:t>	- definování požadavků sester nastupujících po získání odborné </a:t>
            </a:r>
          </a:p>
          <a:p>
            <a:r>
              <a:rPr lang="cs-CZ" dirty="0">
                <a:solidFill>
                  <a:srgbClr val="FDBB30"/>
                </a:solidFill>
              </a:rPr>
              <a:t>	   způsobilosti na různá pracoviště:</a:t>
            </a:r>
          </a:p>
          <a:p>
            <a:r>
              <a:rPr lang="cs-CZ" sz="1400" dirty="0">
                <a:solidFill>
                  <a:srgbClr val="FF0000"/>
                </a:solidFill>
              </a:rPr>
              <a:t>		</a:t>
            </a:r>
            <a:r>
              <a:rPr lang="cs-CZ" sz="1400" dirty="0">
                <a:solidFill>
                  <a:schemeClr val="accent5">
                    <a:lumMod val="50000"/>
                  </a:schemeClr>
                </a:solidFill>
              </a:rPr>
              <a:t>– tvorba srovnávacího materiálu absolventů škol (SZŠ, VOŠ, a VŠ)</a:t>
            </a:r>
          </a:p>
          <a:p>
            <a:r>
              <a:rPr lang="cs-CZ" sz="1400" dirty="0">
                <a:solidFill>
                  <a:schemeClr val="accent5">
                    <a:lumMod val="50000"/>
                  </a:schemeClr>
                </a:solidFill>
              </a:rPr>
              <a:t>		– příprava návrhu dotazníku pro absolventy škol </a:t>
            </a:r>
            <a:r>
              <a:rPr lang="cs-CZ" sz="1000" dirty="0"/>
              <a:t>(„pilotní“ dotazník pro relevantnost)</a:t>
            </a:r>
          </a:p>
          <a:p>
            <a:endParaRPr lang="cs-CZ" dirty="0">
              <a:solidFill>
                <a:srgbClr val="FDB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89554"/>
      </p:ext>
    </p:extLst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4F4A41-75B3-8332-C727-50D584173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0"/>
              <a:t>Aktivita 1.2.2  </a:t>
            </a:r>
            <a:br>
              <a:rPr lang="cs-CZ" altLang="cs-CZ" sz="2400" b="0" dirty="0"/>
            </a:br>
            <a:r>
              <a:rPr lang="cs-CZ" altLang="cs-CZ" dirty="0">
                <a:solidFill>
                  <a:schemeClr val="tx1">
                    <a:lumMod val="25000"/>
                    <a:lumOff val="75000"/>
                  </a:schemeClr>
                </a:solidFill>
              </a:rPr>
              <a:t>doba realizace 10/22-12/23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2D4D66-FB02-2EE0-1227-7611F46BA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412776"/>
            <a:ext cx="8064896" cy="5256584"/>
          </a:xfrm>
        </p:spPr>
        <p:txBody>
          <a:bodyPr/>
          <a:lstStyle/>
          <a:p>
            <a:r>
              <a:rPr lang="cs-CZ" sz="1800" u="sng" dirty="0">
                <a:solidFill>
                  <a:schemeClr val="accent2">
                    <a:lumMod val="75000"/>
                  </a:schemeClr>
                </a:solidFill>
              </a:rPr>
              <a:t>1.2.2 Nastavení celoživotního profesního rozvoje sester a dalších členů </a:t>
            </a:r>
          </a:p>
          <a:p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         </a:t>
            </a:r>
            <a:r>
              <a:rPr lang="cs-CZ" sz="1800" u="sng" dirty="0">
                <a:solidFill>
                  <a:schemeClr val="accent2">
                    <a:lumMod val="75000"/>
                  </a:schemeClr>
                </a:solidFill>
              </a:rPr>
              <a:t>ošetřovatelského týmu a na vzdělávání založeného na důkazech.</a:t>
            </a:r>
          </a:p>
          <a:p>
            <a:endParaRPr lang="cs-CZ" u="sng" dirty="0"/>
          </a:p>
          <a:p>
            <a:pPr marL="342900" indent="-342900">
              <a:buFontTx/>
              <a:buChar char="-"/>
            </a:pPr>
            <a:r>
              <a:rPr lang="cs-CZ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Analýza aktuálních vzdělávacích potřeb v klinické praxi a tvorba návrhu plánů vzdělávání s ohledem na demografický vývoj obyvatelstva a s ohledem na možné závažné epidemiologické nebo jiné krizové situace:</a:t>
            </a:r>
          </a:p>
          <a:p>
            <a:r>
              <a:rPr lang="cs-CZ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	</a:t>
            </a:r>
            <a:r>
              <a:rPr lang="cs-CZ" dirty="0">
                <a:solidFill>
                  <a:srgbClr val="FDBB30"/>
                </a:solidFill>
              </a:rPr>
              <a:t>- vytvoří se v návaznosti na výstup/doporučení ostatních</a:t>
            </a:r>
          </a:p>
          <a:p>
            <a:r>
              <a:rPr lang="cs-CZ" dirty="0">
                <a:solidFill>
                  <a:srgbClr val="FDBB30"/>
                </a:solidFill>
              </a:rPr>
              <a:t>	   pracovních skupin;</a:t>
            </a:r>
          </a:p>
          <a:p>
            <a:r>
              <a:rPr lang="cs-CZ" dirty="0">
                <a:solidFill>
                  <a:srgbClr val="FDBB30"/>
                </a:solidFill>
              </a:rPr>
              <a:t>	- byla vypracována analýza v nabídce vzdělávacích akcí </a:t>
            </a:r>
            <a:r>
              <a:rPr lang="cs-CZ" sz="1600" dirty="0">
                <a:solidFill>
                  <a:srgbClr val="FDBB30"/>
                </a:solidFill>
              </a:rPr>
              <a:t>(31.12.2022):</a:t>
            </a:r>
          </a:p>
          <a:p>
            <a:r>
              <a:rPr lang="cs-CZ" sz="2000" dirty="0">
                <a:solidFill>
                  <a:srgbClr val="FF0000"/>
                </a:solidFill>
              </a:rPr>
              <a:t>		</a:t>
            </a:r>
            <a:r>
              <a:rPr lang="cs-CZ" sz="1400" dirty="0">
                <a:solidFill>
                  <a:schemeClr val="accent5">
                    <a:lumMod val="50000"/>
                  </a:schemeClr>
                </a:solidFill>
              </a:rPr>
              <a:t>– AKK: praktická sestra, sanitář i ošetřovatel;</a:t>
            </a:r>
          </a:p>
          <a:p>
            <a:r>
              <a:rPr lang="cs-CZ" sz="1400" dirty="0">
                <a:solidFill>
                  <a:schemeClr val="accent5">
                    <a:lumMod val="50000"/>
                  </a:schemeClr>
                </a:solidFill>
              </a:rPr>
              <a:t>		– CK: 139, 	rozsah 16 – 340 hod.:</a:t>
            </a:r>
          </a:p>
          <a:p>
            <a:r>
              <a:rPr lang="cs-CZ" sz="1400" dirty="0">
                <a:solidFill>
                  <a:schemeClr val="accent5">
                    <a:lumMod val="50000"/>
                  </a:schemeClr>
                </a:solidFill>
              </a:rPr>
              <a:t>			pro VS: 126 CK + 12 CK společně s DS,</a:t>
            </a:r>
          </a:p>
          <a:p>
            <a:r>
              <a:rPr lang="cs-CZ" sz="1400" dirty="0">
                <a:solidFill>
                  <a:schemeClr val="accent5">
                    <a:lumMod val="50000"/>
                  </a:schemeClr>
                </a:solidFill>
              </a:rPr>
              <a:t>			pro DS: 1 CK + 12 CK společně s VS, </a:t>
            </a:r>
          </a:p>
          <a:p>
            <a:r>
              <a:rPr lang="cs-CZ" sz="1400" dirty="0">
                <a:solidFill>
                  <a:schemeClr val="accent5">
                    <a:lumMod val="50000"/>
                  </a:schemeClr>
                </a:solidFill>
              </a:rPr>
              <a:t>		– SV: 13 z toho pro VS: 9, pro DS 4;</a:t>
            </a:r>
          </a:p>
          <a:p>
            <a:r>
              <a:rPr lang="cs-CZ" sz="1400" dirty="0">
                <a:solidFill>
                  <a:schemeClr val="accent5">
                    <a:lumMod val="50000"/>
                  </a:schemeClr>
                </a:solidFill>
                <a:latin typeface="Wingdings" panose="05000000000000000000" pitchFamily="2" charset="2"/>
              </a:rPr>
              <a:t>		</a:t>
            </a:r>
            <a:r>
              <a:rPr lang="cs-CZ" sz="1400" dirty="0">
                <a:solidFill>
                  <a:schemeClr val="accent5">
                    <a:lumMod val="50000"/>
                  </a:schemeClr>
                </a:solidFill>
              </a:rPr>
              <a:t>– celoživotní vzdělávání: vzdělávací centra, poskytovatelé zdravotních služeb … .</a:t>
            </a:r>
            <a:endParaRPr lang="cs-CZ" sz="1400" dirty="0">
              <a:solidFill>
                <a:schemeClr val="accent5">
                  <a:lumMod val="50000"/>
                </a:schemeClr>
              </a:solidFill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91133513"/>
      </p:ext>
    </p:extLst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09ECC-EE30-2826-C6A7-2FE821882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0"/>
              <a:t>Aktivita 1.2.2  </a:t>
            </a:r>
            <a:br>
              <a:rPr lang="cs-CZ" altLang="cs-CZ" sz="2400" b="0" dirty="0"/>
            </a:br>
            <a:r>
              <a:rPr lang="cs-CZ" altLang="cs-CZ" dirty="0">
                <a:solidFill>
                  <a:schemeClr val="tx1">
                    <a:lumMod val="25000"/>
                    <a:lumOff val="75000"/>
                  </a:schemeClr>
                </a:solidFill>
              </a:rPr>
              <a:t>doba realizace 10/22-12/23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8AFF1E-5A6A-E247-83E6-180BD5CAD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844824"/>
            <a:ext cx="7848872" cy="4281339"/>
          </a:xfrm>
        </p:spPr>
        <p:txBody>
          <a:bodyPr/>
          <a:lstStyle/>
          <a:p>
            <a:r>
              <a:rPr lang="cs-CZ" sz="1800" u="sng" dirty="0">
                <a:solidFill>
                  <a:schemeClr val="accent2">
                    <a:lumMod val="75000"/>
                  </a:schemeClr>
                </a:solidFill>
              </a:rPr>
              <a:t>1.2.2 Nastavení celoživotního profesního rozvoje sester a dalších členů </a:t>
            </a:r>
          </a:p>
          <a:p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         </a:t>
            </a:r>
            <a:r>
              <a:rPr lang="cs-CZ" sz="1800" u="sng" dirty="0">
                <a:solidFill>
                  <a:schemeClr val="accent2">
                    <a:lumMod val="75000"/>
                  </a:schemeClr>
                </a:solidFill>
              </a:rPr>
              <a:t>ošetřovatelského týmu a na vzdělávání založeného na důkazech.</a:t>
            </a:r>
          </a:p>
          <a:p>
            <a:endParaRPr lang="cs-CZ" u="sng" dirty="0"/>
          </a:p>
          <a:p>
            <a:pPr marL="342900" indent="-342900">
              <a:buFontTx/>
              <a:buChar char="-"/>
            </a:pPr>
            <a:r>
              <a:rPr lang="cs-CZ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Analýza efektivnosti, hospodárnosti, účelnosti a prostupnosti specializačního vzdělávání:</a:t>
            </a:r>
          </a:p>
          <a:p>
            <a:r>
              <a:rPr lang="cs-CZ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	</a:t>
            </a:r>
            <a:r>
              <a:rPr lang="cs-CZ" dirty="0">
                <a:solidFill>
                  <a:srgbClr val="FDBB30"/>
                </a:solidFill>
              </a:rPr>
              <a:t>- vytvoří se v návaznosti na propojení datové podpory </a:t>
            </a:r>
          </a:p>
          <a:p>
            <a:r>
              <a:rPr lang="cs-CZ" dirty="0">
                <a:solidFill>
                  <a:srgbClr val="FDBB30"/>
                </a:solidFill>
              </a:rPr>
              <a:t>	  a</a:t>
            </a:r>
          </a:p>
          <a:p>
            <a:r>
              <a:rPr lang="cs-CZ" dirty="0">
                <a:solidFill>
                  <a:srgbClr val="FDBB30"/>
                </a:solidFill>
              </a:rPr>
              <a:t>	- výstupu pracovní skupiny pro přípravu zadávací dokumentace</a:t>
            </a:r>
          </a:p>
          <a:p>
            <a:r>
              <a:rPr lang="cs-CZ" dirty="0">
                <a:solidFill>
                  <a:srgbClr val="FDBB30"/>
                </a:solidFill>
              </a:rPr>
              <a:t>	   pro analýzu specializačního vzdělávání NLZP:</a:t>
            </a:r>
          </a:p>
          <a:p>
            <a:r>
              <a:rPr lang="cs-CZ" sz="2000" dirty="0">
                <a:solidFill>
                  <a:srgbClr val="FF0000"/>
                </a:solidFill>
              </a:rPr>
              <a:t>		</a:t>
            </a:r>
            <a:r>
              <a:rPr lang="cs-CZ" sz="1400" dirty="0">
                <a:solidFill>
                  <a:schemeClr val="accent5">
                    <a:lumMod val="50000"/>
                  </a:schemeClr>
                </a:solidFill>
              </a:rPr>
              <a:t>– zastupitelnost / započítávání shodných částí mezi obory SV.</a:t>
            </a:r>
          </a:p>
          <a:p>
            <a:endParaRPr lang="cs-CZ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2616492"/>
      </p:ext>
    </p:extLst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B65D8DE5-A88E-484F-B650-28D11EB16C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512" y="3140968"/>
            <a:ext cx="8856984" cy="2592288"/>
          </a:xfrm>
        </p:spPr>
        <p:txBody>
          <a:bodyPr/>
          <a:lstStyle/>
          <a:p>
            <a:pPr algn="ctr"/>
            <a:br>
              <a:rPr lang="cs-CZ" sz="3200" dirty="0"/>
            </a:br>
            <a:r>
              <a:rPr lang="cs-CZ" sz="3200" dirty="0"/>
              <a:t>Začátek, </a:t>
            </a:r>
            <a:br>
              <a:rPr lang="cs-CZ" sz="3200" dirty="0"/>
            </a:br>
            <a:r>
              <a:rPr lang="cs-CZ" sz="3200" dirty="0"/>
              <a:t>je ta nejdůležitější součást každé práce.</a:t>
            </a:r>
            <a:br>
              <a:rPr lang="cs-CZ" sz="3200" dirty="0"/>
            </a:br>
            <a:br>
              <a:rPr lang="cs-CZ" sz="2800" dirty="0"/>
            </a:br>
            <a:r>
              <a:rPr lang="cs-CZ" sz="2800" dirty="0"/>
              <a:t>                                                                 Platón</a:t>
            </a:r>
            <a:endParaRPr lang="cs-CZ" altLang="cs-CZ" sz="2800" dirty="0"/>
          </a:p>
        </p:txBody>
      </p:sp>
    </p:spTree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sablona_prezentace">
  <a:themeElements>
    <a:clrScheme name="sablona_prezentace 1">
      <a:dk1>
        <a:srgbClr val="003D61"/>
      </a:dk1>
      <a:lt1>
        <a:srgbClr val="FFFFFF"/>
      </a:lt1>
      <a:dk2>
        <a:srgbClr val="FFFFFF"/>
      </a:dk2>
      <a:lt2>
        <a:srgbClr val="858585"/>
      </a:lt2>
      <a:accent1>
        <a:srgbClr val="FDBB30"/>
      </a:accent1>
      <a:accent2>
        <a:srgbClr val="C2CD23"/>
      </a:accent2>
      <a:accent3>
        <a:srgbClr val="FFFFFF"/>
      </a:accent3>
      <a:accent4>
        <a:srgbClr val="003352"/>
      </a:accent4>
      <a:accent5>
        <a:srgbClr val="FEDAAD"/>
      </a:accent5>
      <a:accent6>
        <a:srgbClr val="B0BA1F"/>
      </a:accent6>
      <a:hlink>
        <a:srgbClr val="003D61"/>
      </a:hlink>
      <a:folHlink>
        <a:srgbClr val="858585"/>
      </a:folHlink>
    </a:clrScheme>
    <a:fontScheme name="sablona_prezentace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blona_prezentace 1">
        <a:dk1>
          <a:srgbClr val="003D61"/>
        </a:dk1>
        <a:lt1>
          <a:srgbClr val="FFFFFF"/>
        </a:lt1>
        <a:dk2>
          <a:srgbClr val="FFFFFF"/>
        </a:dk2>
        <a:lt2>
          <a:srgbClr val="858585"/>
        </a:lt2>
        <a:accent1>
          <a:srgbClr val="FDBB30"/>
        </a:accent1>
        <a:accent2>
          <a:srgbClr val="C2CD23"/>
        </a:accent2>
        <a:accent3>
          <a:srgbClr val="FFFFFF"/>
        </a:accent3>
        <a:accent4>
          <a:srgbClr val="003352"/>
        </a:accent4>
        <a:accent5>
          <a:srgbClr val="FEDAAD"/>
        </a:accent5>
        <a:accent6>
          <a:srgbClr val="B0BA1F"/>
        </a:accent6>
        <a:hlink>
          <a:srgbClr val="003D61"/>
        </a:hlink>
        <a:folHlink>
          <a:srgbClr val="85858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sablona_prezentace</Template>
  <TotalTime>4950</TotalTime>
  <Words>589</Words>
  <Application>Microsoft Office PowerPoint</Application>
  <PresentationFormat>Předvádění na obrazovce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Garamond</vt:lpstr>
      <vt:lpstr>GillSans</vt:lpstr>
      <vt:lpstr>Times New Roman</vt:lpstr>
      <vt:lpstr>Wingdings</vt:lpstr>
      <vt:lpstr>sablona_prezentace</vt:lpstr>
      <vt:lpstr>Plnění Akčního plánu Koncepce ošetřovatelství do roku 2030  Pracovní skupina specifického cíle 1.2 </vt:lpstr>
      <vt:lpstr>PRACOVNÍ SKUPINA</vt:lpstr>
      <vt:lpstr>Specifický cíl 1.2   Profesní rozvoj sester v jednotlivých oblastech</vt:lpstr>
      <vt:lpstr>Aktivita 1.2.1   doba realizace 10/22-12/23</vt:lpstr>
      <vt:lpstr>Aktivita 1.2.2   doba realizace 10/22-12/23</vt:lpstr>
      <vt:lpstr>Aktivita 1.2.2   doba realizace 10/22-12/23</vt:lpstr>
      <vt:lpstr> Začátek,  je ta nejdůležitější součást každé práce.                                                                   Platón</vt:lpstr>
    </vt:vector>
  </TitlesOfParts>
  <Company>Ministerstvo zdravotnictví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kobid</dc:creator>
  <cp:lastModifiedBy>Hladíková Lenka, Mgr.</cp:lastModifiedBy>
  <cp:revision>344</cp:revision>
  <cp:lastPrinted>2015-09-02T09:36:00Z</cp:lastPrinted>
  <dcterms:created xsi:type="dcterms:W3CDTF">2008-05-12T08:56:53Z</dcterms:created>
  <dcterms:modified xsi:type="dcterms:W3CDTF">2023-05-22T05:27:40Z</dcterms:modified>
</cp:coreProperties>
</file>