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68" r:id="rId5"/>
    <p:sldId id="281" r:id="rId6"/>
    <p:sldId id="258" r:id="rId7"/>
    <p:sldId id="259" r:id="rId8"/>
    <p:sldId id="264" r:id="rId9"/>
    <p:sldId id="260" r:id="rId10"/>
    <p:sldId id="261" r:id="rId11"/>
    <p:sldId id="262" r:id="rId12"/>
    <p:sldId id="265" r:id="rId13"/>
    <p:sldId id="270" r:id="rId14"/>
    <p:sldId id="271" r:id="rId15"/>
    <p:sldId id="278" r:id="rId16"/>
    <p:sldId id="277" r:id="rId17"/>
    <p:sldId id="275" r:id="rId18"/>
    <p:sldId id="279" r:id="rId19"/>
    <p:sldId id="267" r:id="rId20"/>
    <p:sldId id="280" r:id="rId21"/>
    <p:sldId id="266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limovi&#269;%20Adam\Documents\Dotazn&#237;ky%20v&#253;b&#283;r%20obor&#367;%202018\Maturanti%20gymn&#225;zi&#237;%2020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 č. 1 -poměr zastoupení lékařek a lékařů podle roku</a:t>
            </a:r>
            <a:r>
              <a:rPr lang="cs-CZ" baseline="0"/>
              <a:t> narození</a:t>
            </a:r>
            <a:endParaRPr lang="cs-CZ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List2!$B$1</c:f>
              <c:strCache>
                <c:ptCount val="1"/>
                <c:pt idx="0">
                  <c:v>ženy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List2!$A$2:$A$15</c:f>
              <c:numCache>
                <c:formatCode>General</c:formatCode>
                <c:ptCount val="14"/>
                <c:pt idx="0">
                  <c:v>1953</c:v>
                </c:pt>
                <c:pt idx="1">
                  <c:v>1958</c:v>
                </c:pt>
                <c:pt idx="2">
                  <c:v>1963</c:v>
                </c:pt>
                <c:pt idx="3">
                  <c:v>1968</c:v>
                </c:pt>
                <c:pt idx="4">
                  <c:v>1973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1988</c:v>
                </c:pt>
                <c:pt idx="12">
                  <c:v>1991</c:v>
                </c:pt>
                <c:pt idx="13">
                  <c:v>1992</c:v>
                </c:pt>
              </c:numCache>
            </c:numRef>
          </c:cat>
          <c:val>
            <c:numRef>
              <c:f>List2!$B$2:$B$15</c:f>
              <c:numCache>
                <c:formatCode>General</c:formatCode>
                <c:ptCount val="14"/>
                <c:pt idx="0">
                  <c:v>656</c:v>
                </c:pt>
                <c:pt idx="1">
                  <c:v>626</c:v>
                </c:pt>
                <c:pt idx="2">
                  <c:v>468</c:v>
                </c:pt>
                <c:pt idx="3">
                  <c:v>588</c:v>
                </c:pt>
                <c:pt idx="4">
                  <c:v>560</c:v>
                </c:pt>
                <c:pt idx="5">
                  <c:v>564</c:v>
                </c:pt>
                <c:pt idx="6">
                  <c:v>649</c:v>
                </c:pt>
                <c:pt idx="7">
                  <c:v>618</c:v>
                </c:pt>
                <c:pt idx="8">
                  <c:v>690</c:v>
                </c:pt>
                <c:pt idx="9">
                  <c:v>757</c:v>
                </c:pt>
                <c:pt idx="10">
                  <c:v>792</c:v>
                </c:pt>
                <c:pt idx="11">
                  <c:v>731</c:v>
                </c:pt>
                <c:pt idx="12">
                  <c:v>714</c:v>
                </c:pt>
                <c:pt idx="13">
                  <c:v>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BC-46B2-B737-EFB82F3A7133}"/>
            </c:ext>
          </c:extLst>
        </c:ser>
        <c:ser>
          <c:idx val="1"/>
          <c:order val="1"/>
          <c:tx>
            <c:strRef>
              <c:f>List2!$C$1</c:f>
              <c:strCache>
                <c:ptCount val="1"/>
                <c:pt idx="0">
                  <c:v>muži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List2!$A$2:$A$15</c:f>
              <c:numCache>
                <c:formatCode>General</c:formatCode>
                <c:ptCount val="14"/>
                <c:pt idx="0">
                  <c:v>1953</c:v>
                </c:pt>
                <c:pt idx="1">
                  <c:v>1958</c:v>
                </c:pt>
                <c:pt idx="2">
                  <c:v>1963</c:v>
                </c:pt>
                <c:pt idx="3">
                  <c:v>1968</c:v>
                </c:pt>
                <c:pt idx="4">
                  <c:v>1973</c:v>
                </c:pt>
                <c:pt idx="5">
                  <c:v>1978</c:v>
                </c:pt>
                <c:pt idx="6">
                  <c:v>1979</c:v>
                </c:pt>
                <c:pt idx="7">
                  <c:v>1980</c:v>
                </c:pt>
                <c:pt idx="8">
                  <c:v>1981</c:v>
                </c:pt>
                <c:pt idx="9">
                  <c:v>1982</c:v>
                </c:pt>
                <c:pt idx="10">
                  <c:v>1983</c:v>
                </c:pt>
                <c:pt idx="11">
                  <c:v>1988</c:v>
                </c:pt>
                <c:pt idx="12">
                  <c:v>1991</c:v>
                </c:pt>
                <c:pt idx="13">
                  <c:v>1992</c:v>
                </c:pt>
              </c:numCache>
            </c:numRef>
          </c:cat>
          <c:val>
            <c:numRef>
              <c:f>List2!$C$2:$C$15</c:f>
              <c:numCache>
                <c:formatCode>General</c:formatCode>
                <c:ptCount val="14"/>
                <c:pt idx="0">
                  <c:v>614</c:v>
                </c:pt>
                <c:pt idx="1">
                  <c:v>493</c:v>
                </c:pt>
                <c:pt idx="2">
                  <c:v>400</c:v>
                </c:pt>
                <c:pt idx="3">
                  <c:v>458</c:v>
                </c:pt>
                <c:pt idx="4">
                  <c:v>445</c:v>
                </c:pt>
                <c:pt idx="5">
                  <c:v>417</c:v>
                </c:pt>
                <c:pt idx="6">
                  <c:v>406</c:v>
                </c:pt>
                <c:pt idx="7">
                  <c:v>358</c:v>
                </c:pt>
                <c:pt idx="8">
                  <c:v>354</c:v>
                </c:pt>
                <c:pt idx="9">
                  <c:v>403</c:v>
                </c:pt>
                <c:pt idx="10">
                  <c:v>380</c:v>
                </c:pt>
                <c:pt idx="11">
                  <c:v>340</c:v>
                </c:pt>
                <c:pt idx="12">
                  <c:v>342</c:v>
                </c:pt>
                <c:pt idx="13">
                  <c:v>163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BC-46B2-B737-EFB82F3A71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3925888"/>
        <c:axId val="134209920"/>
      </c:barChart>
      <c:catAx>
        <c:axId val="133925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4209920"/>
        <c:crosses val="autoZero"/>
        <c:auto val="1"/>
        <c:lblAlgn val="ctr"/>
        <c:lblOffset val="100"/>
        <c:noMultiLvlLbl val="0"/>
      </c:catAx>
      <c:valAx>
        <c:axId val="134209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392588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06.03.2020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800199"/>
          </a:xfrm>
        </p:spPr>
        <p:txBody>
          <a:bodyPr>
            <a:normAutofit/>
          </a:bodyPr>
          <a:lstStyle/>
          <a:p>
            <a:r>
              <a:rPr lang="cs-CZ" sz="6600" b="1" dirty="0"/>
              <a:t>Cena práce a inflace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851920" y="5085184"/>
            <a:ext cx="3920480" cy="553616"/>
          </a:xfrm>
        </p:spPr>
        <p:txBody>
          <a:bodyPr>
            <a:normAutofit/>
          </a:bodyPr>
          <a:lstStyle/>
          <a:p>
            <a:pPr algn="l"/>
            <a:r>
              <a:rPr lang="cs-CZ" sz="2400" dirty="0"/>
              <a:t>Praha, 5. března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Připomínka ČLK k novele SZV 2020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sz="3000" dirty="0"/>
              <a:t>Česká lékařská komora navrhuje znění bodu 6.5. v kapitole 2 „Základní minutová sazba osobních nákladů nositelů výkonů:</a:t>
            </a:r>
          </a:p>
          <a:p>
            <a:pPr>
              <a:buNone/>
            </a:pPr>
            <a:r>
              <a:rPr lang="cs-CZ" sz="3000" i="1" dirty="0"/>
              <a:t>Základní minutová sazba osobních nákladů nositelů výkonů pro nositele L1, L2, L3, K1, K2, K3, J1, J2 a S4 je stanovena </a:t>
            </a:r>
            <a:r>
              <a:rPr lang="cs-CZ" sz="3000" b="1" i="1" dirty="0">
                <a:solidFill>
                  <a:srgbClr val="FF0000"/>
                </a:solidFill>
              </a:rPr>
              <a:t>na 2,93 bodu</a:t>
            </a:r>
            <a:r>
              <a:rPr lang="cs-CZ" sz="3000" i="1" dirty="0"/>
              <a:t>, pro nositele výkonů S1, S2, S3 je stanovena </a:t>
            </a:r>
            <a:r>
              <a:rPr lang="cs-CZ" sz="3000" b="1" i="1" dirty="0">
                <a:solidFill>
                  <a:srgbClr val="FF0000"/>
                </a:solidFill>
              </a:rPr>
              <a:t>na 1,75 bodu</a:t>
            </a:r>
            <a:r>
              <a:rPr lang="cs-CZ" sz="3000" i="1" dirty="0"/>
              <a:t>.</a:t>
            </a:r>
            <a:endParaRPr lang="cs-CZ" sz="3000" dirty="0"/>
          </a:p>
          <a:p>
            <a:pPr>
              <a:buNone/>
            </a:pPr>
            <a:r>
              <a:rPr lang="cs-CZ" sz="3000" i="1" dirty="0"/>
              <a:t>Základní minutová sazba osobních nákladů je pro účely výpočtu počtu bodů výkonu násobena příslušným mzdovým indexem uvedeným v této kapitole.</a:t>
            </a:r>
          </a:p>
          <a:p>
            <a:pPr>
              <a:buNone/>
            </a:pPr>
            <a:r>
              <a:rPr lang="cs-CZ" sz="3000" b="1" dirty="0"/>
              <a:t>Hodinová cena práce L3 by ze </a:t>
            </a:r>
            <a:r>
              <a:rPr lang="cs-CZ" sz="3000" b="1" dirty="0">
                <a:solidFill>
                  <a:srgbClr val="FF0000"/>
                </a:solidFill>
              </a:rPr>
              <a:t>současných 512 bodů vzrostla na 615 bodů</a:t>
            </a:r>
          </a:p>
          <a:p>
            <a:pPr>
              <a:buNone/>
            </a:pPr>
            <a:endParaRPr lang="cs-CZ" dirty="0"/>
          </a:p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Reakce MZ na návrhy a připomínky ČLK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400" dirty="0"/>
              <a:t>Rok 2017 – neakceptováno – zdůvodnění viz výše</a:t>
            </a:r>
          </a:p>
          <a:p>
            <a:r>
              <a:rPr lang="cs-CZ" sz="2400" dirty="0"/>
              <a:t>Rok 2018 – neakceptováno, zdůvodnění: </a:t>
            </a:r>
            <a:r>
              <a:rPr lang="cs-CZ" sz="2400" b="1" i="1" dirty="0"/>
              <a:t>Jedná se o změnu nad rámec předloženého návrhu novely vyhlášky. Taková změna by přinesla výrazný finanční dopad do systému veřejného zdravotního pojištění, což s ohledem na vydání „úhradové“ vyhlášky pro rok 2019, již není akceptovatelné</a:t>
            </a:r>
            <a:endParaRPr lang="cs-CZ" sz="2400" b="1" dirty="0"/>
          </a:p>
          <a:p>
            <a:r>
              <a:rPr lang="cs-CZ" sz="2400" dirty="0"/>
              <a:t>Rok 2019  - neakceptováno, zdůvodnění: </a:t>
            </a:r>
            <a:r>
              <a:rPr lang="cs-CZ" sz="2400" b="1" i="1" dirty="0"/>
              <a:t>Takovýto návrh nebyl dosud předložen k posouzení Pracovní skupiny k seznamu zdravotních výkonů s bodovými hodnotami (dále jen „pracovní skupina“). Doporučujeme návrh nejprve předložit. Důležité bude také vyčíslení odhadovaného dopadu do systému veřejného zdravotního pojištění.</a:t>
            </a:r>
            <a:endParaRPr lang="cs-CZ" sz="2400" b="1" dirty="0"/>
          </a:p>
          <a:p>
            <a:r>
              <a:rPr lang="cs-CZ" sz="2400" b="1" dirty="0">
                <a:solidFill>
                  <a:srgbClr val="FF0000"/>
                </a:solidFill>
              </a:rPr>
              <a:t>Návrh je tedy dne 5.3.2020 projednáván na Pracovní skupině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/>
              <a:t>Bude odstraněna zásadní chyba v SZV?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/>
              <a:t>Nevíme, jak  se „</a:t>
            </a:r>
            <a:r>
              <a:rPr lang="cs-CZ" sz="2800" b="1" dirty="0" err="1"/>
              <a:t>nevalorizaci</a:t>
            </a:r>
            <a:r>
              <a:rPr lang="cs-CZ" sz="2800" b="1" dirty="0"/>
              <a:t>“ MZ postaví</a:t>
            </a:r>
          </a:p>
          <a:p>
            <a:r>
              <a:rPr lang="cs-CZ" sz="2800" b="1" dirty="0"/>
              <a:t>Víme, že v případě „</a:t>
            </a:r>
            <a:r>
              <a:rPr lang="cs-CZ" sz="2800" b="1" dirty="0" err="1"/>
              <a:t>nevalorizace</a:t>
            </a:r>
            <a:r>
              <a:rPr lang="cs-CZ" sz="2800" b="1" dirty="0"/>
              <a:t>“ osobní minutové sazby nositelů zdravotních výkonů bude cena práce reálně dále klesat</a:t>
            </a:r>
          </a:p>
          <a:p>
            <a:r>
              <a:rPr lang="cs-CZ" sz="2800" b="1" dirty="0">
                <a:solidFill>
                  <a:srgbClr val="FF0000"/>
                </a:solidFill>
              </a:rPr>
              <a:t>Pokud se bude v následujících letech inflace pohybovat kolem 2,5 %, klesne reálně cena práce do roku 2030 o dalších 28 %</a:t>
            </a:r>
          </a:p>
          <a:p>
            <a:r>
              <a:rPr lang="cs-CZ" b="1" dirty="0">
                <a:solidFill>
                  <a:srgbClr val="FF0000"/>
                </a:solidFill>
              </a:rPr>
              <a:t>Od roku 2006 by to znamenalo reálný pokles o 60 % při započítání pouze 2 % roční inflace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Zdravotní služba leží na bedrech žen </a:t>
            </a:r>
            <a:br>
              <a:rPr lang="cs-CZ" dirty="0"/>
            </a:br>
            <a:r>
              <a:rPr lang="cs-CZ" sz="1200" dirty="0"/>
              <a:t>údaje z roku 2018/2019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Zdravotní sestry, 81 tisíc, </a:t>
            </a:r>
            <a:r>
              <a:rPr lang="cs-CZ" b="1" dirty="0">
                <a:solidFill>
                  <a:srgbClr val="FF0000"/>
                </a:solidFill>
              </a:rPr>
              <a:t>100 % žen</a:t>
            </a:r>
          </a:p>
          <a:p>
            <a:r>
              <a:rPr lang="cs-CZ" dirty="0"/>
              <a:t>ČLK 54 326 členů, 41 % mužů, </a:t>
            </a:r>
            <a:r>
              <a:rPr lang="cs-CZ" b="1" dirty="0">
                <a:solidFill>
                  <a:srgbClr val="FF0000"/>
                </a:solidFill>
              </a:rPr>
              <a:t>59 % žen</a:t>
            </a:r>
            <a:r>
              <a:rPr lang="cs-CZ" dirty="0"/>
              <a:t> </a:t>
            </a:r>
          </a:p>
          <a:p>
            <a:r>
              <a:rPr lang="cs-CZ" dirty="0" err="1"/>
              <a:t>ČLnK</a:t>
            </a:r>
            <a:r>
              <a:rPr lang="cs-CZ" dirty="0"/>
              <a:t> 9 028 členů, 15,86 % mužů, </a:t>
            </a:r>
            <a:r>
              <a:rPr lang="cs-CZ" b="1" dirty="0">
                <a:solidFill>
                  <a:srgbClr val="FF0000"/>
                </a:solidFill>
              </a:rPr>
              <a:t>84,14 % žen</a:t>
            </a:r>
          </a:p>
          <a:p>
            <a:r>
              <a:rPr lang="cs-CZ" dirty="0"/>
              <a:t>ČSK 8 176 členů, 38,10 % mužů, </a:t>
            </a:r>
            <a:r>
              <a:rPr lang="cs-CZ" b="1" dirty="0">
                <a:solidFill>
                  <a:srgbClr val="FF0000"/>
                </a:solidFill>
              </a:rPr>
              <a:t>61,90 % žen</a:t>
            </a:r>
          </a:p>
          <a:p>
            <a:r>
              <a:rPr lang="cs-CZ" dirty="0"/>
              <a:t>UNIFY cca 8 000  členů, 20 % mužů, </a:t>
            </a:r>
            <a:r>
              <a:rPr lang="cs-CZ" b="1" dirty="0">
                <a:solidFill>
                  <a:srgbClr val="FF0000"/>
                </a:solidFill>
              </a:rPr>
              <a:t>80 % žen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Demaskulinizace</a:t>
            </a:r>
            <a:r>
              <a:rPr lang="cs-CZ" dirty="0"/>
              <a:t> medicíny v ČR</a:t>
            </a:r>
          </a:p>
        </p:txBody>
      </p:sp>
      <p:graphicFrame>
        <p:nvGraphicFramePr>
          <p:cNvPr id="4" name="Zástupný symbol pro obsah 3">
            <a:extLst>
              <a:ext uri="{FF2B5EF4-FFF2-40B4-BE49-F238E27FC236}">
                <a16:creationId xmlns:a16="http://schemas.microsoft.com/office/drawing/2014/main" id="{C0F95A5C-C2F2-46FA-B2FC-16CCB1AB78C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Kdy nás muži opouštěli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4040188" cy="690091"/>
          </a:xfrm>
        </p:spPr>
        <p:txBody>
          <a:bodyPr>
            <a:normAutofit fontScale="47500" lnSpcReduction="20000"/>
          </a:bodyPr>
          <a:lstStyle/>
          <a:p>
            <a:endParaRPr lang="cs-CZ" dirty="0"/>
          </a:p>
          <a:p>
            <a:endParaRPr lang="cs-CZ" dirty="0"/>
          </a:p>
          <a:p>
            <a:r>
              <a:rPr lang="cs-CZ" sz="3600" dirty="0"/>
              <a:t>Rok narození a procento mužů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b="1" dirty="0">
                <a:solidFill>
                  <a:srgbClr val="00B0F0"/>
                </a:solidFill>
              </a:rPr>
              <a:t>1953 – 48,3%</a:t>
            </a:r>
          </a:p>
          <a:p>
            <a:r>
              <a:rPr lang="cs-CZ" b="1" dirty="0">
                <a:solidFill>
                  <a:srgbClr val="00B0F0"/>
                </a:solidFill>
              </a:rPr>
              <a:t>1978 – 42,5% </a:t>
            </a:r>
          </a:p>
          <a:p>
            <a:r>
              <a:rPr lang="cs-CZ" b="1" dirty="0">
                <a:solidFill>
                  <a:srgbClr val="FF0000"/>
                </a:solidFill>
              </a:rPr>
              <a:t>1979 – 38,5%</a:t>
            </a:r>
          </a:p>
          <a:p>
            <a:r>
              <a:rPr lang="cs-CZ" b="1" dirty="0">
                <a:solidFill>
                  <a:srgbClr val="FF0000"/>
                </a:solidFill>
              </a:rPr>
              <a:t>1980 – 36,6%</a:t>
            </a:r>
          </a:p>
          <a:p>
            <a:r>
              <a:rPr lang="cs-CZ" b="1" dirty="0">
                <a:solidFill>
                  <a:srgbClr val="FF0000"/>
                </a:solidFill>
              </a:rPr>
              <a:t>1981 – 33,9%</a:t>
            </a:r>
          </a:p>
          <a:p>
            <a:r>
              <a:rPr lang="cs-CZ" b="1" dirty="0">
                <a:solidFill>
                  <a:srgbClr val="FF0000"/>
                </a:solidFill>
              </a:rPr>
              <a:t>1982 – 34,7%</a:t>
            </a:r>
          </a:p>
          <a:p>
            <a:r>
              <a:rPr lang="cs-CZ" b="1" dirty="0">
                <a:solidFill>
                  <a:srgbClr val="FF0000"/>
                </a:solidFill>
              </a:rPr>
              <a:t>1983 – 32,4% !!!</a:t>
            </a:r>
          </a:p>
          <a:p>
            <a:r>
              <a:rPr lang="cs-CZ" b="1" dirty="0">
                <a:solidFill>
                  <a:srgbClr val="FF0000"/>
                </a:solidFill>
              </a:rPr>
              <a:t>1991 – 32,4% </a:t>
            </a:r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47500" lnSpcReduction="20000"/>
          </a:bodyPr>
          <a:lstStyle/>
          <a:p>
            <a:endParaRPr lang="cs-CZ" dirty="0"/>
          </a:p>
          <a:p>
            <a:endParaRPr lang="cs-CZ" dirty="0"/>
          </a:p>
          <a:p>
            <a:r>
              <a:rPr lang="cs-CZ" sz="3400" dirty="0"/>
              <a:t>Rok maturity neboli rok rozhodnutí</a:t>
            </a:r>
          </a:p>
          <a:p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/>
              <a:t>1971</a:t>
            </a:r>
          </a:p>
          <a:p>
            <a:r>
              <a:rPr lang="cs-CZ" dirty="0"/>
              <a:t>1996</a:t>
            </a:r>
          </a:p>
          <a:p>
            <a:r>
              <a:rPr lang="cs-CZ" b="1" dirty="0">
                <a:solidFill>
                  <a:srgbClr val="FF0000"/>
                </a:solidFill>
              </a:rPr>
              <a:t>1997</a:t>
            </a:r>
          </a:p>
          <a:p>
            <a:r>
              <a:rPr lang="cs-CZ" b="1" dirty="0">
                <a:solidFill>
                  <a:srgbClr val="FF0000"/>
                </a:solidFill>
              </a:rPr>
              <a:t>1998</a:t>
            </a:r>
          </a:p>
          <a:p>
            <a:r>
              <a:rPr lang="cs-CZ" b="1" dirty="0">
                <a:solidFill>
                  <a:srgbClr val="FF0000"/>
                </a:solidFill>
              </a:rPr>
              <a:t>1999</a:t>
            </a:r>
          </a:p>
          <a:p>
            <a:r>
              <a:rPr lang="cs-CZ" b="1" dirty="0">
                <a:solidFill>
                  <a:srgbClr val="FF0000"/>
                </a:solidFill>
              </a:rPr>
              <a:t>2000</a:t>
            </a:r>
          </a:p>
          <a:p>
            <a:r>
              <a:rPr lang="cs-CZ" b="1" dirty="0">
                <a:solidFill>
                  <a:srgbClr val="FF0000"/>
                </a:solidFill>
              </a:rPr>
              <a:t>2001</a:t>
            </a:r>
          </a:p>
          <a:p>
            <a:r>
              <a:rPr lang="cs-CZ" dirty="0"/>
              <a:t>2007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Matka v medicíně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Ideál: pracuje do ukončeného 34.  týdne gravidity, po 28 týdnech mat.</a:t>
            </a:r>
            <a:r>
              <a:rPr lang="cs-CZ" dirty="0" err="1"/>
              <a:t>dov</a:t>
            </a:r>
            <a:r>
              <a:rPr lang="cs-CZ" dirty="0"/>
              <a:t>. opět plný úvazek  + služby	</a:t>
            </a:r>
          </a:p>
          <a:p>
            <a:r>
              <a:rPr lang="cs-CZ" dirty="0"/>
              <a:t>6 měsíční dítě je vesměs plně kojené</a:t>
            </a:r>
          </a:p>
          <a:p>
            <a:r>
              <a:rPr lang="cs-CZ" dirty="0"/>
              <a:t>Realita – lékařka spotřebuje na 1 dítě cca 3 roky mimo medicínu, často poté preferuje nižší úvazek</a:t>
            </a:r>
          </a:p>
          <a:p>
            <a:r>
              <a:rPr lang="cs-CZ" dirty="0"/>
              <a:t>Co přinutí mladou lékařku  odtrhnou svoje šestiměsíční  dítě od prsu?</a:t>
            </a:r>
          </a:p>
          <a:p>
            <a:r>
              <a:rPr lang="cs-CZ" b="1" dirty="0">
                <a:solidFill>
                  <a:srgbClr val="FF0000"/>
                </a:solidFill>
              </a:rPr>
              <a:t>Jenom velmi vysoký příjem !!!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Vysvětlení některých úvahových pochybení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Pochybení zásadní: peníze nejsou řešením. Bohužel jsou, neexistuje jiný účinný prostředek </a:t>
            </a:r>
          </a:p>
          <a:p>
            <a:r>
              <a:rPr lang="cs-CZ" sz="2400" dirty="0"/>
              <a:t>Pochybení další: nadhodnocený </a:t>
            </a:r>
            <a:r>
              <a:rPr lang="cs-CZ" sz="2400" b="1" dirty="0">
                <a:solidFill>
                  <a:srgbClr val="FF0000"/>
                </a:solidFill>
              </a:rPr>
              <a:t>čas nositelů výkonů </a:t>
            </a:r>
            <a:r>
              <a:rPr lang="cs-CZ" sz="2400" dirty="0"/>
              <a:t>– do tohoto času je </a:t>
            </a:r>
            <a:r>
              <a:rPr lang="cs-CZ" sz="2400" b="1" dirty="0">
                <a:solidFill>
                  <a:srgbClr val="FF0000"/>
                </a:solidFill>
              </a:rPr>
              <a:t>nutno započítat</a:t>
            </a:r>
            <a:r>
              <a:rPr lang="cs-CZ" sz="2400" dirty="0"/>
              <a:t>:</a:t>
            </a:r>
          </a:p>
          <a:p>
            <a:pPr lvl="1"/>
            <a:r>
              <a:rPr lang="cs-CZ" sz="2400" b="1" dirty="0">
                <a:solidFill>
                  <a:srgbClr val="FF0000"/>
                </a:solidFill>
              </a:rPr>
              <a:t>Čas přímo spotřebovaný výkonem  </a:t>
            </a:r>
          </a:p>
          <a:p>
            <a:pPr lvl="1"/>
            <a:r>
              <a:rPr lang="cs-CZ" sz="2400" b="1" dirty="0">
                <a:solidFill>
                  <a:srgbClr val="FF0000"/>
                </a:solidFill>
              </a:rPr>
              <a:t>Čas na veškerou administrativu spojenou s výkonem zdravotní služby</a:t>
            </a:r>
          </a:p>
          <a:p>
            <a:pPr lvl="1"/>
            <a:r>
              <a:rPr lang="cs-CZ" sz="2400" b="1" dirty="0">
                <a:solidFill>
                  <a:srgbClr val="FF0000"/>
                </a:solidFill>
              </a:rPr>
              <a:t>Čas na celoživotní vzdělávání</a:t>
            </a:r>
          </a:p>
          <a:p>
            <a:pPr lvl="1"/>
            <a:r>
              <a:rPr lang="cs-CZ" sz="2400" b="1" dirty="0">
                <a:solidFill>
                  <a:srgbClr val="FF0000"/>
                </a:solidFill>
              </a:rPr>
              <a:t>Dovolenou</a:t>
            </a:r>
          </a:p>
          <a:p>
            <a:pPr lvl="1"/>
            <a:r>
              <a:rPr lang="cs-CZ" sz="2400" b="1" dirty="0">
                <a:solidFill>
                  <a:srgbClr val="FF0000"/>
                </a:solidFill>
              </a:rPr>
              <a:t>Část pracovní neschopnosti a ošetřování člena rodiny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Další příklady úvahových pochybení 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endParaRPr lang="cs-CZ" dirty="0"/>
          </a:p>
          <a:p>
            <a:endParaRPr lang="cs-CZ" dirty="0"/>
          </a:p>
          <a:p>
            <a:r>
              <a:rPr lang="cs-CZ" sz="6000" dirty="0"/>
              <a:t>Počet uchazečů o studium LF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Dostatek uchazečů o studium medicíny</a:t>
            </a:r>
          </a:p>
          <a:p>
            <a:r>
              <a:rPr lang="cs-CZ" dirty="0"/>
              <a:t>Jednotlivé LF se pyšní zájmem 1:5</a:t>
            </a:r>
          </a:p>
          <a:p>
            <a:r>
              <a:rPr lang="cs-CZ" dirty="0"/>
              <a:t>Každý uchazeč posílá přihlášku na 3-6 LF</a:t>
            </a:r>
          </a:p>
          <a:p>
            <a:r>
              <a:rPr lang="cs-CZ" dirty="0"/>
              <a:t>Reálně je poměr 1:1,4-1,6</a:t>
            </a:r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32500" lnSpcReduction="20000"/>
          </a:bodyPr>
          <a:lstStyle/>
          <a:p>
            <a:endParaRPr lang="cs-CZ" dirty="0"/>
          </a:p>
          <a:p>
            <a:endParaRPr lang="cs-CZ" dirty="0"/>
          </a:p>
          <a:p>
            <a:r>
              <a:rPr lang="cs-CZ" sz="5500" dirty="0"/>
              <a:t>Nedostatek praktiků v malých obcích</a:t>
            </a:r>
          </a:p>
          <a:p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/>
              <a:t>Hlavní problém údajně nejsou  peníze, ale nedostatek pracovních příležitostí pro partnera lékařky a obecně málo příležitostí k vyžití celé rodiny</a:t>
            </a:r>
          </a:p>
          <a:p>
            <a:r>
              <a:rPr lang="cs-CZ" dirty="0"/>
              <a:t>Ale!!! Každá malá obec v ČR je do 60 minut dosažitelná autem z dříve okresního města. Nebo do 90 minut ze současného krajského města.</a:t>
            </a:r>
          </a:p>
          <a:p>
            <a:r>
              <a:rPr lang="cs-CZ" dirty="0"/>
              <a:t>Řešení - finančně dobře kompenzovat praktikovi cestu za prací do malých obcí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Vize roku 2030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Zdravotní služby budou intenzivně  „konzumovat“, mimo jiných, „Husákovy děti“, kterých se narodilo </a:t>
            </a:r>
            <a:r>
              <a:rPr lang="cs-CZ" b="1" dirty="0">
                <a:solidFill>
                  <a:srgbClr val="FF0000"/>
                </a:solidFill>
              </a:rPr>
              <a:t>1 759 537</a:t>
            </a:r>
            <a:endParaRPr lang="cs-CZ" dirty="0"/>
          </a:p>
          <a:p>
            <a:r>
              <a:rPr lang="cs-CZ" sz="4000" b="1" dirty="0">
                <a:solidFill>
                  <a:srgbClr val="FF0000"/>
                </a:solidFill>
              </a:rPr>
              <a:t>Zdravotní služby budou téměř z 90% vykonávat ženy</a:t>
            </a:r>
            <a:r>
              <a:rPr lang="cs-CZ" dirty="0"/>
              <a:t> (70 % lékařky, 100 % NLZP, 85 % stomatoložky, 80 % fyzioterapeutky)</a:t>
            </a:r>
          </a:p>
          <a:p>
            <a:r>
              <a:rPr lang="cs-CZ" b="1" dirty="0"/>
              <a:t>Budou zdravotní pojišťovny nakupovat práci nositelů výkonů za cenu, která bude reálně o 60 % nižší než v roce 2006?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Seznam zdravotních výkonů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Mimořádně důležitá vyhláška MZ</a:t>
            </a:r>
          </a:p>
          <a:p>
            <a:r>
              <a:rPr lang="cs-CZ" sz="2800" dirty="0"/>
              <a:t>Má logickou textovou část</a:t>
            </a:r>
          </a:p>
          <a:p>
            <a:r>
              <a:rPr lang="cs-CZ" sz="2800" dirty="0"/>
              <a:t>Prostřednictvím přibližně čtyř tisíc výkonů detailně popisuje činnosti, které jsou součástí zdravotní služby</a:t>
            </a:r>
          </a:p>
          <a:p>
            <a:r>
              <a:rPr lang="cs-CZ" sz="2800" dirty="0"/>
              <a:t>Každý výkon má jasně stanovenou strukturu, která je společná všem výkonům </a:t>
            </a:r>
          </a:p>
          <a:p>
            <a:r>
              <a:rPr lang="cs-CZ" sz="2800" dirty="0"/>
              <a:t>Stovky odborníků na SZV pracují více než 20 let</a:t>
            </a:r>
          </a:p>
          <a:p>
            <a:r>
              <a:rPr lang="cs-CZ" sz="2800" dirty="0"/>
              <a:t>SZV sice není dokonalý, ale chyby v něm dosud obsažené jsou postupně odstranitelné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 návrh ČLK realizovatelný?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Nutné je nastavení priorit</a:t>
            </a:r>
          </a:p>
          <a:p>
            <a:r>
              <a:rPr lang="cs-CZ" dirty="0"/>
              <a:t>Je prioritou našeho zdravotnictví dostatek kvalitních zdravotníků – nositelů výkonů?  </a:t>
            </a:r>
          </a:p>
          <a:p>
            <a:r>
              <a:rPr lang="cs-CZ" b="1" dirty="0">
                <a:solidFill>
                  <a:srgbClr val="FF0000"/>
                </a:solidFill>
              </a:rPr>
              <a:t>Měl by byt – bez toho nelze udržet kvalitu ani rozsah zdravotní služby, kterou naši občané </a:t>
            </a:r>
            <a:r>
              <a:rPr lang="cs-CZ" b="1" u="sng" dirty="0">
                <a:solidFill>
                  <a:srgbClr val="FF0000"/>
                </a:solidFill>
              </a:rPr>
              <a:t>potřebují</a:t>
            </a:r>
            <a:endParaRPr lang="cs-CZ" b="1" u="sng" dirty="0">
              <a:solidFill>
                <a:srgbClr val="00B0F0"/>
              </a:solidFill>
            </a:endParaRPr>
          </a:p>
          <a:p>
            <a:r>
              <a:rPr lang="cs-CZ" b="1" dirty="0">
                <a:solidFill>
                  <a:srgbClr val="00B0F0"/>
                </a:solidFill>
              </a:rPr>
              <a:t>Kde je vůle, je i cesta. Kdo chce hledá způsoby, kdo nechce hledá důvody</a:t>
            </a:r>
            <a:r>
              <a:rPr lang="cs-CZ" b="1" dirty="0">
                <a:solidFill>
                  <a:srgbClr val="FF0000"/>
                </a:solidFill>
              </a:rPr>
              <a:t> 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cs-CZ" sz="7200" dirty="0">
                <a:solidFill>
                  <a:srgbClr val="FF0000"/>
                </a:solidFill>
              </a:rPr>
              <a:t>Děkuji za pozornost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3860800"/>
            <a:ext cx="8229600" cy="22653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cs-CZ" sz="4800" dirty="0">
              <a:solidFill>
                <a:srgbClr val="00B050"/>
              </a:solidFill>
            </a:endParaRPr>
          </a:p>
          <a:p>
            <a:pPr algn="ctr">
              <a:buNone/>
            </a:pPr>
            <a:endParaRPr lang="cs-CZ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Je cena práce nositelů výkonů dostatečná?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000" dirty="0"/>
              <a:t>SZV v kapitole 2 v bodu 6 definuje nositele výkonů</a:t>
            </a:r>
          </a:p>
          <a:p>
            <a:r>
              <a:rPr lang="cs-CZ" sz="3000" dirty="0"/>
              <a:t>V bodech 6.1 – 6.5  definuje indexy nositelů výkonů</a:t>
            </a:r>
          </a:p>
          <a:p>
            <a:r>
              <a:rPr lang="cs-CZ" sz="3000" dirty="0"/>
              <a:t>Bod 6.6 = základní minutová sazba osobních nákladů nositelů výkonů</a:t>
            </a:r>
          </a:p>
          <a:p>
            <a:r>
              <a:rPr lang="cs-CZ" sz="3000" dirty="0"/>
              <a:t>Aktuální výši pro příslušný rok určí Úhradová vyhláška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Roste, stagnuje nebo klesá cena práce nositelů výkonů?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Desetiprocentní navýšení v roce 2016 zvýšilo cenu práce  </a:t>
            </a:r>
            <a:r>
              <a:rPr lang="cs-CZ" b="1" dirty="0">
                <a:solidFill>
                  <a:srgbClr val="FF0000"/>
                </a:solidFill>
              </a:rPr>
              <a:t>2,216 na 2,44 bodů za minutu</a:t>
            </a:r>
          </a:p>
          <a:p>
            <a:r>
              <a:rPr lang="cs-CZ" dirty="0"/>
              <a:t>Cena práce plně kvalifikovaného lékaře se změnila </a:t>
            </a:r>
            <a:r>
              <a:rPr lang="cs-CZ" b="1" dirty="0">
                <a:solidFill>
                  <a:srgbClr val="FF0000"/>
                </a:solidFill>
              </a:rPr>
              <a:t>z 465 na 512 bodů za hodinu</a:t>
            </a:r>
          </a:p>
          <a:p>
            <a:r>
              <a:rPr lang="cs-CZ" dirty="0"/>
              <a:t>Ke zvýšení na </a:t>
            </a:r>
            <a:r>
              <a:rPr lang="cs-CZ" b="1" dirty="0">
                <a:solidFill>
                  <a:srgbClr val="FF0000"/>
                </a:solidFill>
              </a:rPr>
              <a:t>1945 bodů za hodinu</a:t>
            </a:r>
            <a:r>
              <a:rPr lang="cs-CZ" dirty="0"/>
              <a:t> (4,2 násobek současné hodnoty, současná „německo-rakouská“ cena), je třeba po dobu </a:t>
            </a:r>
            <a:r>
              <a:rPr lang="cs-CZ" b="1" dirty="0"/>
              <a:t>patnácti let navyšovat </a:t>
            </a:r>
            <a:r>
              <a:rPr lang="cs-CZ" dirty="0"/>
              <a:t>cenu práce nositelů výkonů o 10% oproti hodnotě předchozího roku</a:t>
            </a:r>
          </a:p>
          <a:p>
            <a:r>
              <a:rPr lang="cs-CZ" b="1" dirty="0">
                <a:solidFill>
                  <a:srgbClr val="FF0000"/>
                </a:solidFill>
              </a:rPr>
              <a:t>2,216 x 1,1(r.2016) x 1,1(r.2017)…… x 1,1(r.2030)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Komodity nezbytné v realizaci zdravotní 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>
                <a:solidFill>
                  <a:srgbClr val="FF0000"/>
                </a:solidFill>
              </a:rPr>
              <a:t>Práce nositelů výkonů, nakupovaná za českou navíc na inflaci </a:t>
            </a:r>
            <a:r>
              <a:rPr lang="cs-CZ" b="1" dirty="0" err="1">
                <a:solidFill>
                  <a:srgbClr val="FF0000"/>
                </a:solidFill>
              </a:rPr>
              <a:t>nevalorizovanu</a:t>
            </a:r>
            <a:r>
              <a:rPr lang="cs-CZ" b="1" dirty="0">
                <a:solidFill>
                  <a:srgbClr val="FF0000"/>
                </a:solidFill>
              </a:rPr>
              <a:t> cenu</a:t>
            </a:r>
          </a:p>
          <a:p>
            <a:r>
              <a:rPr lang="cs-CZ" dirty="0"/>
              <a:t>Níže uvedené komodity jsou nakupovány za ceny v Evropě obvyklé: </a:t>
            </a:r>
          </a:p>
          <a:p>
            <a:r>
              <a:rPr lang="cs-CZ" dirty="0"/>
              <a:t>Léky  </a:t>
            </a:r>
          </a:p>
          <a:p>
            <a:r>
              <a:rPr lang="cs-CZ" dirty="0"/>
              <a:t>Zdravotnické prostředky a přístroje  </a:t>
            </a:r>
          </a:p>
          <a:p>
            <a:r>
              <a:rPr lang="cs-CZ" dirty="0"/>
              <a:t>Vše ostatní zahrnuto do režijních nákladů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/>
              <a:t>Základní minutová sazba osobních nákladů nositelů výkonů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Aktuální minutová sazba L1, L2, L3, K1, K2, K3, J1, J2 a S4 je </a:t>
            </a:r>
            <a:r>
              <a:rPr lang="cs-CZ" b="1" dirty="0">
                <a:solidFill>
                  <a:srgbClr val="FF0000"/>
                </a:solidFill>
              </a:rPr>
              <a:t>2,4376 bodu</a:t>
            </a:r>
          </a:p>
          <a:p>
            <a:r>
              <a:rPr lang="cs-CZ" sz="3400" dirty="0"/>
              <a:t>Hodina L1 = 146 bodů (</a:t>
            </a:r>
            <a:r>
              <a:rPr lang="cs-CZ" sz="2800" dirty="0"/>
              <a:t>do 2015 133 bodů</a:t>
            </a:r>
            <a:r>
              <a:rPr lang="cs-CZ" sz="3400" dirty="0"/>
              <a:t>)</a:t>
            </a:r>
          </a:p>
          <a:p>
            <a:r>
              <a:rPr lang="cs-CZ" sz="3400" dirty="0"/>
              <a:t>Hodina L2 = 263 bodů (</a:t>
            </a:r>
            <a:r>
              <a:rPr lang="cs-CZ" sz="2800" dirty="0"/>
              <a:t>do 2015 239 bodů</a:t>
            </a:r>
            <a:r>
              <a:rPr lang="cs-CZ" sz="3400" dirty="0"/>
              <a:t>)</a:t>
            </a:r>
          </a:p>
          <a:p>
            <a:r>
              <a:rPr lang="cs-CZ" sz="3400" b="1" dirty="0">
                <a:solidFill>
                  <a:srgbClr val="FF0000"/>
                </a:solidFill>
              </a:rPr>
              <a:t>Hodina L3 = 512 bodů </a:t>
            </a:r>
            <a:r>
              <a:rPr lang="cs-CZ" sz="3400" dirty="0"/>
              <a:t>(</a:t>
            </a:r>
            <a:r>
              <a:rPr lang="cs-CZ" sz="2800" dirty="0"/>
              <a:t>do 2015 465 bodů</a:t>
            </a:r>
            <a:r>
              <a:rPr lang="cs-CZ" sz="3400" dirty="0"/>
              <a:t>)</a:t>
            </a:r>
            <a:endParaRPr lang="cs-CZ" sz="3400" b="1" dirty="0">
              <a:solidFill>
                <a:srgbClr val="FF0000"/>
              </a:solidFill>
            </a:endParaRPr>
          </a:p>
          <a:p>
            <a:r>
              <a:rPr lang="cs-CZ" sz="2400" dirty="0"/>
              <a:t>Aktuální minutová sazba S1, S2 a S3 je 1,452 bodu</a:t>
            </a:r>
          </a:p>
          <a:p>
            <a:r>
              <a:rPr lang="cs-CZ" sz="2400" b="1" u="sng" dirty="0"/>
              <a:t>Nově minutová sazba D1, D2 a D3 je bodu 1,9602 bodu</a:t>
            </a:r>
            <a:endParaRPr lang="cs-CZ" b="1" u="sng" dirty="0"/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/>
              <a:t>Návrhy ČLK na zvýšení základní minutové sazby osobních nákladů nositelů výkonů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sz="4400" dirty="0"/>
              <a:t>Rok 2017, březen  – Pracovní skupina MZ k SZV, pro rok 2018</a:t>
            </a:r>
          </a:p>
          <a:p>
            <a:r>
              <a:rPr lang="cs-CZ" sz="4400" b="1" dirty="0">
                <a:solidFill>
                  <a:srgbClr val="FF0000"/>
                </a:solidFill>
              </a:rPr>
              <a:t>Návrh na desetiprocentní valorizaci </a:t>
            </a:r>
            <a:r>
              <a:rPr lang="cs-CZ" sz="4400" dirty="0">
                <a:solidFill>
                  <a:srgbClr val="FF0000"/>
                </a:solidFill>
              </a:rPr>
              <a:t>- nezískal konsenzus - nebyl akceptován - </a:t>
            </a:r>
            <a:r>
              <a:rPr lang="cs-CZ" sz="4400" b="1" dirty="0">
                <a:solidFill>
                  <a:srgbClr val="FF0000"/>
                </a:solidFill>
              </a:rPr>
              <a:t>proti byly zdravotní pojišťovny</a:t>
            </a:r>
          </a:p>
          <a:p>
            <a:r>
              <a:rPr lang="cs-CZ" i="1" dirty="0"/>
              <a:t>Stanovisko SZP (Svaz zdravotních pojišťoven) – Navýšení osobních nákladů, resp. minutové sazby – plošný nárůst bodů o</a:t>
            </a:r>
            <a:r>
              <a:rPr lang="cs-CZ" b="1" i="1" dirty="0"/>
              <a:t> </a:t>
            </a:r>
            <a:r>
              <a:rPr lang="cs-CZ" i="1" dirty="0"/>
              <a:t>4</a:t>
            </a:r>
            <a:r>
              <a:rPr lang="cs-CZ" dirty="0"/>
              <a:t> </a:t>
            </a:r>
            <a:r>
              <a:rPr lang="cs-CZ" i="1" dirty="0"/>
              <a:t>% oproti stávajícímu stavu. Přesun nositelů výkonů L1,2xS3 z režie – nárůst celkové bodové produkce o další 2,2</a:t>
            </a:r>
            <a:r>
              <a:rPr lang="cs-CZ" dirty="0"/>
              <a:t> </a:t>
            </a:r>
            <a:r>
              <a:rPr lang="cs-CZ" i="1" dirty="0"/>
              <a:t>%, při započtení zvýšených režií dle předchozího návrhu </a:t>
            </a:r>
            <a:r>
              <a:rPr lang="cs-CZ" b="1" i="1" dirty="0">
                <a:solidFill>
                  <a:srgbClr val="FF0000"/>
                </a:solidFill>
              </a:rPr>
              <a:t>plošné navýšení bodové produkce o cca 6</a:t>
            </a:r>
            <a:r>
              <a:rPr lang="cs-CZ" b="1" dirty="0">
                <a:solidFill>
                  <a:srgbClr val="FF0000"/>
                </a:solidFill>
              </a:rPr>
              <a:t> </a:t>
            </a:r>
            <a:r>
              <a:rPr lang="cs-CZ" b="1" i="1" dirty="0">
                <a:solidFill>
                  <a:srgbClr val="FF0000"/>
                </a:solidFill>
              </a:rPr>
              <a:t>%.</a:t>
            </a:r>
            <a:r>
              <a:rPr lang="cs-CZ" i="1" dirty="0"/>
              <a:t> Je nutné dopady řešit v bodech, protože finanční dopad je závislý na nastavených parametrech úhrady (např. hodnota bodu v jednotlivých odbornostech, limity max. úhrady, hranice statistické významnosti). Dále je nutno zdůraznit, že na rozdíl od VZP ČR je u zaměstnaneckých ZP část poskytovatelů hrazena výkonově bez limitu, nárůst se promítne v plné výši, body x </a:t>
            </a:r>
            <a:r>
              <a:rPr lang="cs-CZ" i="1" dirty="0" err="1"/>
              <a:t>h.b</a:t>
            </a:r>
            <a:r>
              <a:rPr lang="cs-CZ" i="1" dirty="0"/>
              <a:t>., což jednoznačně vytváří nerovné podmínky úhrady.</a:t>
            </a:r>
          </a:p>
          <a:p>
            <a:r>
              <a:rPr lang="cs-CZ" dirty="0"/>
              <a:t>Stanovisko VZP - Nositelé L1, S2 a S2 a S3 jsou zahrnuti v osobních nákladech, které jsou zahrnuty v režii - viz položka osobní náklady, která je obsahem (nedílnou součástí) režie. Nelze bez přehodnocení celé režie a všech jejích položek izolovaně vyjmout některé položky a zahrnout je do přímé kalkulace výkonu.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F0000"/>
                </a:solidFill>
              </a:rPr>
              <a:t>Zásadní chyba MZ v SZV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V SZV je pravidelně valorizována minutová režijní sazba i režie přiřazená k ošetřovatelskému dni sazby podle průměrné roční inflace</a:t>
            </a:r>
          </a:p>
          <a:p>
            <a:r>
              <a:rPr lang="cs-CZ" b="1" dirty="0">
                <a:solidFill>
                  <a:srgbClr val="FF0000"/>
                </a:solidFill>
              </a:rPr>
              <a:t>Minutová sazba osobních nákladů nositelů výkonů valorizována podle inflace není</a:t>
            </a:r>
          </a:p>
          <a:p>
            <a:r>
              <a:rPr lang="cs-CZ" dirty="0"/>
              <a:t>Od roku 2006 se jedná o 30 % kumulovanou inflaci</a:t>
            </a:r>
          </a:p>
          <a:p>
            <a:r>
              <a:rPr lang="cs-CZ" dirty="0"/>
              <a:t>Desetiprocentní navýšení v roce 2016 nestačí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 Připomínka ČLK k novele SZV 2019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sz="3600" b="1" dirty="0"/>
              <a:t>ČLK návrh z roku 2017 nikdy nestáhla.</a:t>
            </a:r>
          </a:p>
          <a:p>
            <a:r>
              <a:rPr lang="cs-CZ" sz="3800" b="1" dirty="0"/>
              <a:t>ČLK svojí připomínkou k novele SZV 2019 ohledně valorizace základní minutové sazby osobních nákladů podle inflace upozornila na zásadní chybu Ministerstva zdravotnictví, které v SZV nevalorizuje základní minutovou sazbu osobních nákladů, ale zcela správně valorizuje podle inflace režijní náklady.</a:t>
            </a:r>
          </a:p>
          <a:p>
            <a:r>
              <a:rPr lang="cs-CZ" sz="5100" b="1" dirty="0">
                <a:solidFill>
                  <a:srgbClr val="FF0000"/>
                </a:solidFill>
              </a:rPr>
              <a:t>Kumulovaná inflace od roku 2006 do 2019 podle valorizace režijních nákladů činila cca 30%.</a:t>
            </a:r>
          </a:p>
          <a:p>
            <a:r>
              <a:rPr lang="cs-CZ" sz="4400" b="1" dirty="0"/>
              <a:t>Základní minutová sazba osobních nákladu proto měla v roce 2019 pro nositele L1, L2, L3, K1, K2, K3, J1, J2 a S4 činit 2,216 x 1,2946 = 2,87 bodu (zaokrouhleno na dvě desetinná místa). Pro nositele S1, S2 a S3 by měla činit 1,32 x 1,2946 = 1,71 bodu (zaokrouhleno na dvě desetinná místa). </a:t>
            </a:r>
            <a:r>
              <a:rPr lang="cs-CZ" sz="4400" b="1" dirty="0">
                <a:solidFill>
                  <a:srgbClr val="FF0000"/>
                </a:solidFill>
              </a:rPr>
              <a:t>Jedná se o 17% navýšení proti stávajícím hodnotám.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1003</Words>
  <Application>Microsoft Office PowerPoint</Application>
  <PresentationFormat>Předvádění na obrazovce (4:3)</PresentationFormat>
  <Paragraphs>131</Paragraphs>
  <Slides>21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4" baseType="lpstr">
      <vt:lpstr>Arial</vt:lpstr>
      <vt:lpstr>Calibri</vt:lpstr>
      <vt:lpstr>Motiv sady Office</vt:lpstr>
      <vt:lpstr>Cena práce a inflace</vt:lpstr>
      <vt:lpstr>Seznam zdravotních výkonů</vt:lpstr>
      <vt:lpstr>Je cena práce nositelů výkonů dostatečná?</vt:lpstr>
      <vt:lpstr>Roste, stagnuje nebo klesá cena práce nositelů výkonů? </vt:lpstr>
      <vt:lpstr>Komodity nezbytné v realizaci zdravotní služby</vt:lpstr>
      <vt:lpstr>Základní minutová sazba osobních nákladů nositelů výkonů</vt:lpstr>
      <vt:lpstr>Návrhy ČLK na zvýšení základní minutové sazby osobních nákladů nositelů výkonů</vt:lpstr>
      <vt:lpstr>Zásadní chyba MZ v SZV</vt:lpstr>
      <vt:lpstr> Připomínka ČLK k novele SZV 2019</vt:lpstr>
      <vt:lpstr>Připomínka ČLK k novele SZV 2020</vt:lpstr>
      <vt:lpstr>Reakce MZ na návrhy a připomínky ČLK</vt:lpstr>
      <vt:lpstr>Bude odstraněna zásadní chyba v SZV?</vt:lpstr>
      <vt:lpstr>Zdravotní služba leží na bedrech žen  údaje z roku 2018/2019</vt:lpstr>
      <vt:lpstr>Demaskulinizace medicíny v ČR</vt:lpstr>
      <vt:lpstr>Kdy nás muži opouštěli</vt:lpstr>
      <vt:lpstr>Matka v medicíně</vt:lpstr>
      <vt:lpstr>Vysvětlení některých úvahových pochybení</vt:lpstr>
      <vt:lpstr>Další příklady úvahových pochybení </vt:lpstr>
      <vt:lpstr>Vize roku 2030</vt:lpstr>
      <vt:lpstr>Je návrh ČLK realizovatelný?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Cena práce a inflace</dc:title>
  <dc:creator>Admin</dc:creator>
  <cp:lastModifiedBy>Cetelová Martina Ing.</cp:lastModifiedBy>
  <cp:revision>120</cp:revision>
  <dcterms:created xsi:type="dcterms:W3CDTF">2019-11-22T09:13:06Z</dcterms:created>
  <dcterms:modified xsi:type="dcterms:W3CDTF">2020-03-06T09:17:35Z</dcterms:modified>
</cp:coreProperties>
</file>